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handoutMasterIdLst>
    <p:handoutMasterId r:id="rId39"/>
  </p:handoutMasterIdLst>
  <p:sldIdLst>
    <p:sldId id="256" r:id="rId2"/>
    <p:sldId id="330" r:id="rId3"/>
    <p:sldId id="357" r:id="rId4"/>
    <p:sldId id="356" r:id="rId5"/>
    <p:sldId id="331" r:id="rId6"/>
    <p:sldId id="300" r:id="rId7"/>
    <p:sldId id="290" r:id="rId8"/>
    <p:sldId id="332" r:id="rId9"/>
    <p:sldId id="345" r:id="rId10"/>
    <p:sldId id="346" r:id="rId11"/>
    <p:sldId id="347" r:id="rId12"/>
    <p:sldId id="348" r:id="rId13"/>
    <p:sldId id="353" r:id="rId14"/>
    <p:sldId id="341" r:id="rId15"/>
    <p:sldId id="342" r:id="rId16"/>
    <p:sldId id="343" r:id="rId17"/>
    <p:sldId id="349" r:id="rId18"/>
    <p:sldId id="350" r:id="rId19"/>
    <p:sldId id="352" r:id="rId20"/>
    <p:sldId id="354" r:id="rId21"/>
    <p:sldId id="351" r:id="rId22"/>
    <p:sldId id="344" r:id="rId23"/>
    <p:sldId id="319" r:id="rId24"/>
    <p:sldId id="302" r:id="rId25"/>
    <p:sldId id="304" r:id="rId26"/>
    <p:sldId id="305" r:id="rId27"/>
    <p:sldId id="306" r:id="rId28"/>
    <p:sldId id="326" r:id="rId29"/>
    <p:sldId id="307" r:id="rId30"/>
    <p:sldId id="328" r:id="rId31"/>
    <p:sldId id="312" r:id="rId32"/>
    <p:sldId id="309" r:id="rId33"/>
    <p:sldId id="325" r:id="rId34"/>
    <p:sldId id="355" r:id="rId35"/>
    <p:sldId id="318" r:id="rId36"/>
    <p:sldId id="324" r:id="rId3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7" autoAdjust="0"/>
    <p:restoredTop sz="93481" autoAdjust="0"/>
  </p:normalViewPr>
  <p:slideViewPr>
    <p:cSldViewPr>
      <p:cViewPr varScale="1">
        <p:scale>
          <a:sx n="86" d="100"/>
          <a:sy n="86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baseline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4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baseline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baseline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4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baseline="0"/>
            </a:lvl1pPr>
          </a:lstStyle>
          <a:p>
            <a:pPr>
              <a:defRPr/>
            </a:pPr>
            <a:fld id="{0D29B512-D4B8-4519-8031-B951BD718D0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4964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baseline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4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baseline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6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baseline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4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baseline="0"/>
            </a:lvl1pPr>
          </a:lstStyle>
          <a:p>
            <a:pPr>
              <a:defRPr/>
            </a:pPr>
            <a:fld id="{CA5A2DEE-5C99-4BCE-9A33-7A4FC0780E1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2507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CAA967F-3490-4526-813A-8C606C6AD853}" type="slidenum">
              <a:rPr lang="zh-CN" altLang="en-US" baseline="0" smtClean="0"/>
              <a:pPr/>
              <a:t>1</a:t>
            </a:fld>
            <a:endParaRPr lang="en-US" altLang="zh-CN" baseline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2745132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FDACF37-04D5-4F32-8DB9-16A2A64AC114}" type="slidenum">
              <a:rPr lang="zh-CN" altLang="en-US" baseline="0" smtClean="0"/>
              <a:pPr/>
              <a:t>10</a:t>
            </a:fld>
            <a:endParaRPr lang="en-US" altLang="zh-CN" baseline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4069547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FDACF37-04D5-4F32-8DB9-16A2A64AC114}" type="slidenum">
              <a:rPr lang="zh-CN" altLang="en-US" baseline="0" smtClean="0"/>
              <a:pPr/>
              <a:t>11</a:t>
            </a:fld>
            <a:endParaRPr lang="en-US" altLang="zh-CN" baseline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4117647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FDACF37-04D5-4F32-8DB9-16A2A64AC114}" type="slidenum">
              <a:rPr lang="zh-CN" altLang="en-US" baseline="0" smtClean="0"/>
              <a:pPr/>
              <a:t>12</a:t>
            </a:fld>
            <a:endParaRPr lang="en-US" altLang="zh-CN" baseline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190188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FDACF37-04D5-4F32-8DB9-16A2A64AC114}" type="slidenum">
              <a:rPr lang="zh-CN" altLang="en-US" baseline="0" smtClean="0"/>
              <a:pPr/>
              <a:t>13</a:t>
            </a:fld>
            <a:endParaRPr lang="en-US" altLang="zh-CN" baseline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586886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D2BB9CF-725A-4C58-97EE-F3EE7F936C02}" type="slidenum">
              <a:rPr lang="zh-CN" altLang="en-US" baseline="0" smtClean="0"/>
              <a:pPr/>
              <a:t>14</a:t>
            </a:fld>
            <a:endParaRPr lang="en-US" altLang="zh-CN" baseline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297817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D2BB9CF-725A-4C58-97EE-F3EE7F936C02}" type="slidenum">
              <a:rPr lang="zh-CN" altLang="en-US" baseline="0" smtClean="0"/>
              <a:pPr/>
              <a:t>15</a:t>
            </a:fld>
            <a:endParaRPr lang="en-US" altLang="zh-CN" baseline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790610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D2BB9CF-725A-4C58-97EE-F3EE7F936C02}" type="slidenum">
              <a:rPr lang="zh-CN" altLang="en-US" baseline="0" smtClean="0"/>
              <a:pPr/>
              <a:t>16</a:t>
            </a:fld>
            <a:endParaRPr lang="en-US" altLang="zh-CN" baseline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3540089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D2BB9CF-725A-4C58-97EE-F3EE7F936C02}" type="slidenum">
              <a:rPr lang="zh-CN" altLang="en-US" baseline="0" smtClean="0"/>
              <a:pPr/>
              <a:t>17</a:t>
            </a:fld>
            <a:endParaRPr lang="en-US" altLang="zh-CN" baseline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3525056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D2BB9CF-725A-4C58-97EE-F3EE7F936C02}" type="slidenum">
              <a:rPr lang="zh-CN" altLang="en-US" baseline="0" smtClean="0"/>
              <a:pPr/>
              <a:t>18</a:t>
            </a:fld>
            <a:endParaRPr lang="en-US" altLang="zh-CN" baseline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2509492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D2BB9CF-725A-4C58-97EE-F3EE7F936C02}" type="slidenum">
              <a:rPr lang="zh-CN" altLang="en-US" baseline="0" smtClean="0"/>
              <a:pPr/>
              <a:t>21</a:t>
            </a:fld>
            <a:endParaRPr lang="en-US" altLang="zh-CN" baseline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619715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FDACF37-04D5-4F32-8DB9-16A2A64AC114}" type="slidenum">
              <a:rPr lang="zh-CN" altLang="en-US" baseline="0" smtClean="0"/>
              <a:pPr/>
              <a:t>2</a:t>
            </a:fld>
            <a:endParaRPr lang="en-US" altLang="zh-CN" baseline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936880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D2BB9CF-725A-4C58-97EE-F3EE7F936C02}" type="slidenum">
              <a:rPr lang="zh-CN" altLang="en-US" baseline="0" smtClean="0"/>
              <a:pPr/>
              <a:t>22</a:t>
            </a:fld>
            <a:endParaRPr lang="en-US" altLang="zh-CN" baseline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4768566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BBA7D38-27DB-4E97-A0B3-A91329A0318E}" type="slidenum">
              <a:rPr lang="zh-CN" altLang="en-US" baseline="0" smtClean="0"/>
              <a:pPr/>
              <a:t>23</a:t>
            </a:fld>
            <a:endParaRPr lang="en-US" altLang="zh-CN" baseline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5529384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806943B-2B18-4F96-B342-893031B9FA93}" type="slidenum">
              <a:rPr lang="zh-CN" altLang="en-US" baseline="0" smtClean="0"/>
              <a:pPr/>
              <a:t>24</a:t>
            </a:fld>
            <a:endParaRPr lang="en-US" altLang="zh-CN" baseline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5940357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EC482C5-12FE-4B82-BE2C-A75ACB59E0A0}" type="slidenum">
              <a:rPr lang="zh-CN" altLang="en-US" baseline="0" smtClean="0"/>
              <a:pPr/>
              <a:t>25</a:t>
            </a:fld>
            <a:endParaRPr lang="en-US" altLang="zh-CN" baseline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8359098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886A794-3882-4DF4-944D-97A305C85A2A}" type="slidenum">
              <a:rPr lang="zh-CN" altLang="en-US" baseline="0" smtClean="0"/>
              <a:pPr/>
              <a:t>26</a:t>
            </a:fld>
            <a:endParaRPr lang="en-US" altLang="zh-CN" baseline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30250555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BCCBB91-71ED-4CE9-AF0B-1B5DE320029D}" type="slidenum">
              <a:rPr lang="zh-CN" altLang="en-US" baseline="0" smtClean="0"/>
              <a:pPr/>
              <a:t>27</a:t>
            </a:fld>
            <a:endParaRPr lang="en-US" altLang="zh-CN" baseline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25272285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5A21903-C991-4FF7-9B27-B5F15FF386BF}" type="slidenum">
              <a:rPr lang="zh-CN" altLang="en-US" baseline="0" smtClean="0"/>
              <a:pPr/>
              <a:t>28</a:t>
            </a:fld>
            <a:endParaRPr lang="en-US" altLang="zh-CN" baseline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30020960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94C2334-E529-47CF-807D-4C1B9E721B1E}" type="slidenum">
              <a:rPr lang="zh-CN" altLang="en-US" baseline="0" smtClean="0"/>
              <a:pPr/>
              <a:t>29</a:t>
            </a:fld>
            <a:endParaRPr lang="en-US" altLang="zh-CN" baseline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5833346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5A21903-C991-4FF7-9B27-B5F15FF386BF}" type="slidenum">
              <a:rPr lang="zh-CN" altLang="en-US" baseline="0" smtClean="0"/>
              <a:pPr/>
              <a:t>30</a:t>
            </a:fld>
            <a:endParaRPr lang="en-US" altLang="zh-CN" baseline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38649137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E9A1084-D547-4A52-8C64-EEBB4B7836C7}" type="slidenum">
              <a:rPr lang="zh-CN" altLang="en-US" baseline="0" smtClean="0"/>
              <a:pPr/>
              <a:t>31</a:t>
            </a:fld>
            <a:endParaRPr lang="en-US" altLang="zh-CN" baseline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821321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FDACF37-04D5-4F32-8DB9-16A2A64AC114}" type="slidenum">
              <a:rPr lang="zh-CN" altLang="en-US" baseline="0" smtClean="0"/>
              <a:pPr/>
              <a:t>3</a:t>
            </a:fld>
            <a:endParaRPr lang="en-US" altLang="zh-CN" baseline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27096583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5A21903-C991-4FF7-9B27-B5F15FF386BF}" type="slidenum">
              <a:rPr lang="zh-CN" altLang="en-US" baseline="0" smtClean="0"/>
              <a:pPr/>
              <a:t>32</a:t>
            </a:fld>
            <a:endParaRPr lang="en-US" altLang="zh-CN" baseline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34972169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5A21903-C991-4FF7-9B27-B5F15FF386BF}" type="slidenum">
              <a:rPr lang="zh-CN" altLang="en-US" baseline="0" smtClean="0"/>
              <a:pPr/>
              <a:t>33</a:t>
            </a:fld>
            <a:endParaRPr lang="en-US" altLang="zh-CN" baseline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32958033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5A21903-C991-4FF7-9B27-B5F15FF386BF}" type="slidenum">
              <a:rPr lang="zh-CN" altLang="en-US" baseline="0" smtClean="0"/>
              <a:pPr/>
              <a:t>34</a:t>
            </a:fld>
            <a:endParaRPr lang="en-US" altLang="zh-CN" baseline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21692876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1D86880-D217-45DA-ADCD-801EFE2485D7}" type="slidenum">
              <a:rPr lang="zh-CN" altLang="en-US" baseline="0" smtClean="0"/>
              <a:pPr/>
              <a:t>35</a:t>
            </a:fld>
            <a:endParaRPr lang="en-US" altLang="zh-CN" baseline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38022457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1D86880-D217-45DA-ADCD-801EFE2485D7}" type="slidenum">
              <a:rPr lang="zh-CN" altLang="en-US" baseline="0" smtClean="0"/>
              <a:pPr/>
              <a:t>36</a:t>
            </a:fld>
            <a:endParaRPr lang="en-US" altLang="zh-CN" baseline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2749424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FDACF37-04D5-4F32-8DB9-16A2A64AC114}" type="slidenum">
              <a:rPr lang="zh-CN" altLang="en-US" baseline="0" smtClean="0"/>
              <a:pPr/>
              <a:t>4</a:t>
            </a:fld>
            <a:endParaRPr lang="en-US" altLang="zh-CN" baseline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686969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11200" algn="l"/>
                <a:tab pos="1425575" algn="l"/>
                <a:tab pos="2139950" algn="l"/>
                <a:tab pos="2852738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tabLst>
                <a:tab pos="711200" algn="l"/>
                <a:tab pos="1425575" algn="l"/>
                <a:tab pos="2139950" algn="l"/>
                <a:tab pos="2852738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tabLst>
                <a:tab pos="711200" algn="l"/>
                <a:tab pos="1425575" algn="l"/>
                <a:tab pos="2139950" algn="l"/>
                <a:tab pos="2852738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tabLst>
                <a:tab pos="711200" algn="l"/>
                <a:tab pos="1425575" algn="l"/>
                <a:tab pos="2139950" algn="l"/>
                <a:tab pos="2852738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tabLst>
                <a:tab pos="711200" algn="l"/>
                <a:tab pos="1425575" algn="l"/>
                <a:tab pos="2139950" algn="l"/>
                <a:tab pos="2852738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711200" algn="l"/>
                <a:tab pos="1425575" algn="l"/>
                <a:tab pos="2139950" algn="l"/>
                <a:tab pos="2852738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711200" algn="l"/>
                <a:tab pos="1425575" algn="l"/>
                <a:tab pos="2139950" algn="l"/>
                <a:tab pos="2852738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711200" algn="l"/>
                <a:tab pos="1425575" algn="l"/>
                <a:tab pos="2139950" algn="l"/>
                <a:tab pos="2852738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711200" algn="l"/>
                <a:tab pos="1425575" algn="l"/>
                <a:tab pos="2139950" algn="l"/>
                <a:tab pos="2852738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fld id="{7368329C-DC13-41EE-81F1-7A2A382B6BB9}" type="slidenum">
              <a:rPr lang="zh-CN" altLang="en-GB">
                <a:solidFill>
                  <a:srgbClr val="000000"/>
                </a:solidFill>
                <a:latin typeface="Times New Roman" pitchFamily="18" charset="0"/>
              </a:rPr>
              <a:pPr/>
              <a:t>5</a:t>
            </a:fld>
            <a:endParaRPr lang="en-GB" altLang="zh-CN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1180530" y="696913"/>
            <a:ext cx="4649343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175" tIns="45087" rIns="90175" bIns="45087" anchor="ctr"/>
          <a:lstStyle>
            <a:lvl1pPr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endParaRPr lang="en-US" altLang="zh-CN"/>
          </a:p>
        </p:txBody>
      </p:sp>
      <p:sp>
        <p:nvSpPr>
          <p:cNvPr id="55300" name="Text Box 2"/>
          <p:cNvSpPr>
            <a:spLocks noGrp="1" noChangeArrowheads="1"/>
          </p:cNvSpPr>
          <p:nvPr>
            <p:ph type="body"/>
          </p:nvPr>
        </p:nvSpPr>
        <p:spPr>
          <a:xfrm>
            <a:off x="701848" y="4416427"/>
            <a:ext cx="560832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900113" algn="l"/>
                <a:tab pos="1801813" algn="l"/>
                <a:tab pos="2703513" algn="l"/>
                <a:tab pos="3605213" algn="l"/>
                <a:tab pos="4506913" algn="l"/>
                <a:tab pos="5408613" algn="l"/>
                <a:tab pos="6310313" algn="l"/>
                <a:tab pos="7212013" algn="l"/>
                <a:tab pos="8113713" algn="l"/>
                <a:tab pos="9017000" algn="l"/>
                <a:tab pos="9917113" algn="l"/>
              </a:tabLst>
            </a:pPr>
            <a:r>
              <a:rPr lang="en-US" altLang="zh-CN" smtClean="0">
                <a:latin typeface="Arial" pitchFamily="34" charset="0"/>
              </a:rPr>
              <a:t>K. Batcher , Cray award winner, attended ICPP every year, until the conf. was moved around. He refused to miss any class.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900113" algn="l"/>
                <a:tab pos="1801813" algn="l"/>
                <a:tab pos="2703513" algn="l"/>
                <a:tab pos="3605213" algn="l"/>
                <a:tab pos="4506913" algn="l"/>
                <a:tab pos="5408613" algn="l"/>
                <a:tab pos="6310313" algn="l"/>
                <a:tab pos="7212013" algn="l"/>
                <a:tab pos="8113713" algn="l"/>
                <a:tab pos="9017000" algn="l"/>
                <a:tab pos="9917113" algn="l"/>
              </a:tabLst>
            </a:pPr>
            <a:r>
              <a:rPr lang="en-US" altLang="zh-CN" smtClean="0">
                <a:latin typeface="Arial" pitchFamily="34" charset="0"/>
              </a:rPr>
              <a:t>S. Sahni , CS chair at UF, drove to Boca Raton early morning (staring at 5 am) as he did not want to miss a class the day before.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900113" algn="l"/>
                <a:tab pos="1801813" algn="l"/>
                <a:tab pos="2703513" algn="l"/>
                <a:tab pos="3605213" algn="l"/>
                <a:tab pos="4506913" algn="l"/>
                <a:tab pos="5408613" algn="l"/>
                <a:tab pos="6310313" algn="l"/>
                <a:tab pos="7212013" algn="l"/>
                <a:tab pos="8113713" algn="l"/>
                <a:tab pos="9017000" algn="l"/>
                <a:tab pos="9917113" algn="l"/>
              </a:tabLst>
            </a:pPr>
            <a:endParaRPr lang="zh-CN" alt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025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FDACF37-04D5-4F32-8DB9-16A2A64AC114}" type="slidenum">
              <a:rPr lang="zh-CN" altLang="en-US" baseline="0" smtClean="0"/>
              <a:pPr/>
              <a:t>6</a:t>
            </a:fld>
            <a:endParaRPr lang="en-US" altLang="zh-CN" baseline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796848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D2BB9CF-725A-4C58-97EE-F3EE7F936C02}" type="slidenum">
              <a:rPr lang="zh-CN" altLang="en-US" baseline="0" smtClean="0"/>
              <a:pPr/>
              <a:t>7</a:t>
            </a:fld>
            <a:endParaRPr lang="en-US" altLang="zh-CN" baseline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945016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FDACF37-04D5-4F32-8DB9-16A2A64AC114}" type="slidenum">
              <a:rPr lang="zh-CN" altLang="en-US" baseline="0" smtClean="0"/>
              <a:pPr/>
              <a:t>8</a:t>
            </a:fld>
            <a:endParaRPr lang="en-US" altLang="zh-CN" baseline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4079512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FDACF37-04D5-4F32-8DB9-16A2A64AC114}" type="slidenum">
              <a:rPr lang="zh-CN" altLang="en-US" baseline="0" smtClean="0"/>
              <a:pPr/>
              <a:t>9</a:t>
            </a:fld>
            <a:endParaRPr lang="en-US" altLang="zh-CN" baseline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48593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zh-CN" altLang="en-US" sz="2400" baseline="0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zh-CN" altLang="en-US" sz="2400" baseline="0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zh-CN" altLang="en-US" sz="2400" baseline="0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zh-CN" altLang="en-US" sz="2400" baseline="0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zh-CN" altLang="en-US" sz="2400" baseline="0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zh-CN" altLang="en-US" sz="2400" baseline="0">
                <a:latin typeface="Times New Roman" pitchFamily="18" charset="0"/>
                <a:ea typeface="宋体" pitchFamily="2" charset="-122"/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EE0F-F0DE-47E0-89F9-5C2DF3789487}" type="datetime1">
              <a:rPr lang="zh-CN" altLang="en-US" smtClean="0"/>
              <a:pPr>
                <a:defRPr/>
              </a:pPr>
              <a:t>2013/10/22</a:t>
            </a:fld>
            <a:endParaRPr lang="en-US" altLang="zh-CN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18889-3D88-4C97-8BEB-73C9CFDB931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119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69DC7-FA43-4CA8-A185-8352AD61768D}" type="datetime1">
              <a:rPr lang="zh-CN" altLang="en-US" smtClean="0"/>
              <a:pPr>
                <a:defRPr/>
              </a:pPr>
              <a:t>2013/10/22</a:t>
            </a:fld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3EE6-B17F-4116-A73D-A2DBB4E82C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988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95A5A-6E3D-4976-9D20-690E05183204}" type="datetime1">
              <a:rPr lang="zh-CN" altLang="en-US" smtClean="0"/>
              <a:pPr>
                <a:defRPr/>
              </a:pPr>
              <a:t>2013/10/22</a:t>
            </a:fld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B6826-DF8F-443D-B5DD-64754B67AF0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8414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3B41D-F8D9-4E38-B5DB-9F5CEFB84556}" type="datetime1">
              <a:rPr lang="zh-CN" altLang="en-US" smtClean="0"/>
              <a:pPr>
                <a:defRPr/>
              </a:pPr>
              <a:t>2013/10/22</a:t>
            </a:fld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3DAF3-0793-46C3-9901-F403886BCD9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1911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C9841-8BDB-4F2F-AC69-F4E77E549484}" type="datetime1">
              <a:rPr lang="zh-CN" altLang="en-US" smtClean="0"/>
              <a:pPr>
                <a:defRPr/>
              </a:pPr>
              <a:t>2013/10/22</a:t>
            </a:fld>
            <a:endParaRPr lang="en-US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7A78D-E7EF-47A6-AE6E-ADB5DF46B34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8718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B37F8-D565-4040-B0C2-0B31D4CD88EA}" type="datetime1">
              <a:rPr lang="zh-CN" altLang="en-US" smtClean="0"/>
              <a:pPr>
                <a:defRPr/>
              </a:pPr>
              <a:t>2013/10/22</a:t>
            </a:fld>
            <a:endParaRPr lang="en-US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EE166-AA6F-4B9C-B742-46B7D3B794C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3206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DA858-AE1E-4BEA-AE9E-A774BDC02B21}" type="datetime1">
              <a:rPr lang="zh-CN" altLang="en-US" smtClean="0"/>
              <a:pPr>
                <a:defRPr/>
              </a:pPr>
              <a:t>2013/10/22</a:t>
            </a:fld>
            <a:endParaRPr lang="en-US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B9925-628D-42D8-BDC9-C13E447F1C9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9115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9ED25-9489-49DB-9C2C-2285B1341C9F}" type="datetime1">
              <a:rPr lang="zh-CN" altLang="en-US" smtClean="0"/>
              <a:pPr>
                <a:defRPr/>
              </a:pPr>
              <a:t>2013/10/22</a:t>
            </a:fld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07C4D-B3A4-44E8-B0D0-33A1CFC48DC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046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986B4-D1FE-4205-9715-9FB05CEBB3C3}" type="datetime1">
              <a:rPr lang="zh-CN" altLang="en-US" smtClean="0"/>
              <a:pPr>
                <a:defRPr/>
              </a:pPr>
              <a:t>2013/10/22</a:t>
            </a:fld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3738D-85F0-4CB9-A6B6-B8541ADB3BC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656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5D4C9-2999-46CD-A27B-A13471427EB7}" type="datetime1">
              <a:rPr lang="zh-CN" altLang="en-US" smtClean="0"/>
              <a:pPr>
                <a:defRPr/>
              </a:pPr>
              <a:t>2013/10/22</a:t>
            </a:fld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E518D-0DB1-46DF-8536-E5DC307BF38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2422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2D99B-7FD4-45DE-95BB-08D5C0227607}" type="datetime1">
              <a:rPr lang="zh-CN" altLang="en-US" smtClean="0"/>
              <a:pPr>
                <a:defRPr/>
              </a:pPr>
              <a:t>2013/10/22</a:t>
            </a:fld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D00C9-CE5C-4092-892A-8F886628CBD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649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32AA9-06A8-4477-A8FD-333769738BF6}" type="datetime1">
              <a:rPr lang="zh-CN" altLang="en-US" smtClean="0"/>
              <a:pPr>
                <a:defRPr/>
              </a:pPr>
              <a:t>2013/10/22</a:t>
            </a:fld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A594E-8112-4FD6-8B5E-5122C77FE49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069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90D5D-ED90-43B3-AA98-3B18F077A2E8}" type="datetime1">
              <a:rPr lang="zh-CN" altLang="en-US" smtClean="0"/>
              <a:pPr>
                <a:defRPr/>
              </a:pPr>
              <a:t>2013/10/22</a:t>
            </a:fld>
            <a:endParaRPr lang="en-US" altLang="zh-CN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814E2-5B58-46F4-A97F-7825FB5DDCC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727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C0E55-DC09-4F0A-B55E-2E277B87FFA5}" type="datetime1">
              <a:rPr lang="zh-CN" altLang="en-US" smtClean="0"/>
              <a:pPr>
                <a:defRPr/>
              </a:pPr>
              <a:t>2013/10/22</a:t>
            </a:fld>
            <a:endParaRPr lang="en-US" altLang="zh-CN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2D3D0-421D-48F3-8F3F-28893D1CDD7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9141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FE9EA-A0AC-4E1A-8DEF-92A42D33A8A6}" type="datetime1">
              <a:rPr lang="zh-CN" altLang="en-US" smtClean="0"/>
              <a:pPr>
                <a:defRPr/>
              </a:pPr>
              <a:t>2013/10/22</a:t>
            </a:fld>
            <a:endParaRPr lang="en-US" altLang="zh-CN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59A4B-7506-45FC-ADE7-BF2EF6DAFE3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7046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CA3BE-B0FB-48E3-B766-AB2C8DA645CE}" type="datetime1">
              <a:rPr lang="zh-CN" altLang="en-US" smtClean="0"/>
              <a:pPr>
                <a:defRPr/>
              </a:pPr>
              <a:t>2013/10/22</a:t>
            </a:fld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4F10C-B37B-4BBB-A3F7-206D0FD4EA6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695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AE73A-DD47-4670-AED2-D6FCE8345240}" type="datetime1">
              <a:rPr lang="zh-CN" altLang="en-US" smtClean="0"/>
              <a:pPr>
                <a:defRPr/>
              </a:pPr>
              <a:t>2013/10/22</a:t>
            </a:fld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110FF-4648-4B0F-98A5-4D6884EC49D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5637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zh-CN" altLang="en-US" sz="2400" baseline="0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zh-CN" altLang="en-US" sz="2400" baseline="0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zh-CN" altLang="en-US" sz="2400" baseline="0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zh-CN" altLang="en-US" sz="2400" baseline="0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zh-CN" altLang="en-US" sz="2400" baseline="0">
                <a:latin typeface="Times New Roman" pitchFamily="18" charset="0"/>
                <a:ea typeface="宋体" pitchFamily="2" charset="-122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aseline="0">
                <a:ea typeface="宋体" pitchFamily="2" charset="-122"/>
              </a:defRPr>
            </a:lvl1pPr>
          </a:lstStyle>
          <a:p>
            <a:pPr>
              <a:defRPr/>
            </a:pPr>
            <a:fld id="{E5499FEF-445D-43FD-8D7A-FA2A9DB7B441}" type="datetime1">
              <a:rPr lang="zh-CN" altLang="en-US" smtClean="0"/>
              <a:pPr>
                <a:defRPr/>
              </a:pPr>
              <a:t>2013/10/22</a:t>
            </a:fld>
            <a:endParaRPr lang="en-US" altLang="zh-CN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aseline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aseline="0">
                <a:ea typeface="宋体" pitchFamily="2" charset="-122"/>
              </a:defRPr>
            </a:lvl1pPr>
          </a:lstStyle>
          <a:p>
            <a:pPr>
              <a:defRPr/>
            </a:pPr>
            <a:fld id="{1FFE8A65-B2CD-45F2-865E-7CAA556C18A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457200"/>
            <a:ext cx="8001000" cy="2162175"/>
          </a:xfrm>
        </p:spPr>
        <p:txBody>
          <a:bodyPr/>
          <a:lstStyle/>
          <a:p>
            <a:pPr algn="ctr" eaLnBrk="1" hangingPunct="1"/>
            <a:r>
              <a:rPr lang="en-US" altLang="zh-CN" sz="4200" dirty="0" smtClean="0">
                <a:latin typeface="Comic Sans MS" pitchFamily="66" charset="0"/>
                <a:ea typeface="宋体" pitchFamily="2" charset="-122"/>
              </a:rPr>
              <a:t>Collaborative Mobile Charging and Coverage in WSNs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391400" cy="1752600"/>
          </a:xfrm>
        </p:spPr>
        <p:txBody>
          <a:bodyPr/>
          <a:lstStyle/>
          <a:p>
            <a:pPr eaLnBrk="1" hangingPunct="1"/>
            <a:r>
              <a:rPr lang="en-US" altLang="zh-CN" sz="2800" dirty="0" err="1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Jie</a:t>
            </a:r>
            <a:r>
              <a:rPr lang="en-US" altLang="zh-CN" sz="28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 Wu</a:t>
            </a:r>
          </a:p>
          <a:p>
            <a:pPr eaLnBrk="1" hangingPunct="1">
              <a:lnSpc>
                <a:spcPts val="2000"/>
              </a:lnSpc>
            </a:pPr>
            <a:endParaRPr lang="en-US" altLang="zh-CN" sz="2800" baseline="30000" dirty="0" smtClean="0">
              <a:latin typeface="Comic Sans MS" pitchFamily="66" charset="0"/>
              <a:ea typeface="宋体" pitchFamily="2" charset="-122"/>
            </a:endParaRPr>
          </a:p>
          <a:p>
            <a:pPr eaLnBrk="1" hangingPunct="1">
              <a:lnSpc>
                <a:spcPts val="2600"/>
              </a:lnSpc>
            </a:pPr>
            <a:r>
              <a:rPr lang="en-US" altLang="zh-CN" sz="4000" baseline="30000" dirty="0" smtClean="0">
                <a:latin typeface="Comic Sans MS" pitchFamily="66" charset="0"/>
                <a:ea typeface="宋体" pitchFamily="2" charset="-122"/>
              </a:rPr>
              <a:t>Computer and Information Sciences</a:t>
            </a:r>
          </a:p>
          <a:p>
            <a:pPr eaLnBrk="1" hangingPunct="1">
              <a:lnSpc>
                <a:spcPts val="2600"/>
              </a:lnSpc>
            </a:pPr>
            <a:r>
              <a:rPr lang="en-US" altLang="zh-CN" sz="4000" baseline="30000" dirty="0" smtClean="0">
                <a:latin typeface="Comic Sans MS" pitchFamily="66" charset="0"/>
                <a:ea typeface="宋体" pitchFamily="2" charset="-122"/>
              </a:rPr>
              <a:t>Temple University</a:t>
            </a:r>
            <a:endParaRPr lang="en-US" altLang="zh-CN" sz="4000" dirty="0" smtClean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3076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53568F-5B62-4449-B4AF-8C49FCA27135}" type="slidenum">
              <a:rPr lang="zh-CN" altLang="en-US" baseline="0" smtClean="0"/>
              <a:pPr/>
              <a:t>1</a:t>
            </a:fld>
            <a:endParaRPr lang="en-US" altLang="zh-CN" baseline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sz="1200" b="1" dirty="0"/>
          </a:p>
        </p:txBody>
      </p:sp>
      <p:pic>
        <p:nvPicPr>
          <p:cNvPr id="6" name="Picture 7" descr="Temple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200"/>
            <a:ext cx="10366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Mobile Sinks and Chargers</a:t>
            </a:r>
            <a:endParaRPr lang="en-US" altLang="zh-CN" sz="4000" dirty="0" smtClean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382000" cy="51816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Local trees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 sz="1900" dirty="0" smtClean="0">
                <a:latin typeface="Comic Sans MS" pitchFamily="66" charset="0"/>
                <a:ea typeface="宋体" pitchFamily="2" charset="-122"/>
              </a:rPr>
              <a:t>Data collections at all </a:t>
            </a:r>
          </a:p>
          <a:p>
            <a:pPr marL="457200" lvl="1" indent="0" eaLnBrk="1" hangingPunct="1">
              <a:buNone/>
            </a:pPr>
            <a:r>
              <a:rPr lang="en-US" altLang="zh-CN" sz="1900" dirty="0">
                <a:latin typeface="Comic Sans MS" pitchFamily="66" charset="0"/>
                <a:ea typeface="宋体" pitchFamily="2" charset="-122"/>
              </a:rPr>
              <a:t> </a:t>
            </a:r>
            <a:r>
              <a:rPr lang="en-US" altLang="zh-CN" sz="1900" dirty="0" smtClean="0">
                <a:latin typeface="Comic Sans MS" pitchFamily="66" charset="0"/>
                <a:ea typeface="宋体" pitchFamily="2" charset="-122"/>
              </a:rPr>
              <a:t>   roots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 sz="1900" dirty="0" smtClean="0">
                <a:latin typeface="Comic Sans MS" pitchFamily="66" charset="0"/>
                <a:ea typeface="宋体" pitchFamily="2" charset="-122"/>
              </a:rPr>
              <a:t>Periodic charging to all </a:t>
            </a:r>
          </a:p>
          <a:p>
            <a:pPr marL="457200" lvl="1" indent="0" eaLnBrk="1" hangingPunct="1">
              <a:buNone/>
            </a:pPr>
            <a:r>
              <a:rPr lang="en-US" altLang="zh-CN" sz="1900" dirty="0">
                <a:latin typeface="Comic Sans MS" pitchFamily="66" charset="0"/>
                <a:ea typeface="宋体" pitchFamily="2" charset="-122"/>
              </a:rPr>
              <a:t> </a:t>
            </a:r>
            <a:r>
              <a:rPr lang="en-US" altLang="zh-CN" sz="1900" dirty="0" smtClean="0">
                <a:latin typeface="Comic Sans MS" pitchFamily="66" charset="0"/>
                <a:ea typeface="宋体" pitchFamily="2" charset="-122"/>
              </a:rPr>
              <a:t>   sensors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latin typeface="Comic Sans MS" pitchFamily="66" charset="0"/>
                <a:ea typeface="宋体" pitchFamily="2" charset="-122"/>
              </a:rPr>
              <a:t>B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ase station (BS)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Objectives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 sz="1900" dirty="0" smtClean="0">
                <a:latin typeface="Comic Sans MS" pitchFamily="66" charset="0"/>
                <a:ea typeface="宋体" pitchFamily="2" charset="-122"/>
              </a:rPr>
              <a:t>Long vocation at BS </a:t>
            </a:r>
            <a:r>
              <a:rPr lang="en-US" altLang="zh-CN" sz="19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(VT ’11-13)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 sz="1900" dirty="0" smtClean="0">
                <a:latin typeface="Comic Sans MS" pitchFamily="66" charset="0"/>
                <a:ea typeface="宋体" pitchFamily="2" charset="-122"/>
              </a:rPr>
              <a:t>Energy efficiency with deadline </a:t>
            </a:r>
            <a:r>
              <a:rPr lang="en-US" altLang="zh-CN" sz="19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(Stony Brook ’13)</a:t>
            </a:r>
            <a:endParaRPr lang="en-US" altLang="zh-CN" sz="1900" dirty="0">
              <a:solidFill>
                <a:schemeClr val="bg1">
                  <a:lumMod val="50000"/>
                </a:schemeClr>
              </a:solidFill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410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995E4B9-A04B-4D60-8C65-B33D73D10CE6}" type="slidenum">
              <a:rPr lang="zh-CN" altLang="en-US" baseline="0" smtClean="0"/>
              <a:pPr/>
              <a:t>10</a:t>
            </a:fld>
            <a:endParaRPr lang="en-US" altLang="zh-CN" baseline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676400"/>
            <a:ext cx="4883892" cy="298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53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4. Challenges</a:t>
            </a:r>
            <a:endParaRPr lang="en-US" altLang="zh-CN" sz="4000" dirty="0" smtClean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51816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Most existing methods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An MC is fast enough to charge all sensors in a cycle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An MC has sufficient energy to replenish an entire WSN (and return to BS)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C</a:t>
            </a:r>
            <a:r>
              <a:rPr lang="en-US" altLang="zh-CN" sz="28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ollaborative approach </a:t>
            </a:r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using multiple MCs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Problem 1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: MCs with unrestricted capacity but limitations on speed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Problem 2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: MCs with limited capacity and speed, and have to return to BS</a:t>
            </a:r>
            <a:endParaRPr lang="en-US" altLang="zh-CN" sz="2500" dirty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410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995E4B9-A04B-4D60-8C65-B33D73D10CE6}" type="slidenum">
              <a:rPr lang="zh-CN" altLang="en-US" baseline="0" smtClean="0"/>
              <a:pPr/>
              <a:t>11</a:t>
            </a:fld>
            <a:endParaRPr lang="en-US" altLang="zh-CN" baseline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627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143000" y="1333500"/>
            <a:ext cx="7620000" cy="1447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>
                <a:latin typeface="Comic Sans MS" pitchFamily="66" charset="0"/>
                <a:ea typeface="宋体" pitchFamily="2" charset="-122"/>
              </a:rPr>
              <a:t>5</a:t>
            </a:r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. Collaborative Coverage </a:t>
            </a:r>
            <a:r>
              <a:rPr lang="en-US" altLang="zh-CN" sz="3600" dirty="0">
                <a:latin typeface="Comic Sans MS" pitchFamily="66" charset="0"/>
                <a:ea typeface="宋体" pitchFamily="2" charset="-122"/>
              </a:rPr>
              <a:t>&amp;</a:t>
            </a:r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 Charging</a:t>
            </a:r>
            <a:endParaRPr lang="en-US" altLang="zh-CN" sz="4000" dirty="0" smtClean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19200"/>
            <a:ext cx="7848600" cy="51816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Problem 1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: </a:t>
            </a:r>
            <a:r>
              <a:rPr lang="en-US" altLang="zh-CN" sz="1900" dirty="0" smtClean="0">
                <a:latin typeface="Comic Sans MS" pitchFamily="66" charset="0"/>
                <a:ea typeface="宋体" pitchFamily="2" charset="-122"/>
              </a:rPr>
              <a:t>Determine the minimum number of MCs (unrestricted capacity but  limitations on speed) to cover a line/ring of sensors with uniform/non-uniform recharge frequencies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A toy example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 sz="1800" dirty="0" smtClean="0">
                <a:latin typeface="Comic Sans MS" pitchFamily="66" charset="0"/>
                <a:ea typeface="宋体" pitchFamily="2" charset="-122"/>
              </a:rPr>
              <a:t>A circle track with circumference 3.75 densely covered with sensors with frequency f=1 for recharge</a:t>
            </a:r>
          </a:p>
          <a:p>
            <a:pPr lvl="1" eaLnBrk="1" hangingPunct="1"/>
            <a:r>
              <a:rPr lang="en-US" altLang="zh-CN" sz="1800" dirty="0" smtClean="0">
                <a:latin typeface="Comic Sans MS" pitchFamily="66" charset="0"/>
                <a:ea typeface="宋体" pitchFamily="2" charset="-122"/>
              </a:rPr>
              <a:t>A sensor with f=2 at 0 and 0.5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 sz="1800" dirty="0" smtClean="0">
                <a:latin typeface="Comic Sans MS" pitchFamily="66" charset="0"/>
                <a:ea typeface="宋体" pitchFamily="2" charset="-122"/>
              </a:rPr>
              <a:t>A sensor with f=4 at 0.25</a:t>
            </a:r>
            <a:endParaRPr lang="en-US" altLang="zh-CN" sz="2300" dirty="0" smtClean="0">
              <a:latin typeface="Comic Sans MS" pitchFamily="66" charset="0"/>
              <a:ea typeface="宋体" pitchFamily="2" charset="-122"/>
            </a:endParaRPr>
          </a:p>
          <a:p>
            <a:pPr marL="457200" lvl="1" indent="0" eaLnBrk="1" hangingPunct="1">
              <a:buNone/>
            </a:pPr>
            <a:r>
              <a:rPr lang="en-US" altLang="zh-CN" sz="18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   (MC’s max speed is 1)</a:t>
            </a:r>
            <a:endParaRPr lang="en-US" altLang="zh-CN" sz="2000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What is the trajectory planning </a:t>
            </a:r>
          </a:p>
          <a:p>
            <a:pPr marL="0" indent="0" eaLnBrk="1" hangingPunct="1">
              <a:buNone/>
            </a:pPr>
            <a:r>
              <a:rPr lang="en-US" altLang="zh-CN" sz="2000" dirty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 </a:t>
            </a:r>
            <a:r>
              <a:rPr lang="en-US" altLang="zh-CN" sz="20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    of these MCs?</a:t>
            </a:r>
          </a:p>
          <a:p>
            <a:pPr eaLnBrk="1" hangingPunct="1">
              <a:lnSpc>
                <a:spcPct val="150000"/>
              </a:lnSpc>
            </a:pPr>
            <a:endParaRPr lang="en-US" altLang="zh-CN" sz="2500" dirty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410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995E4B9-A04B-4D60-8C65-B33D73D10CE6}" type="slidenum">
              <a:rPr lang="zh-CN" altLang="en-US" baseline="0" smtClean="0"/>
              <a:pPr/>
              <a:t>12</a:t>
            </a:fld>
            <a:endParaRPr lang="en-US" altLang="zh-CN" baseline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267200"/>
            <a:ext cx="3531942" cy="193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248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Possible Solutions</a:t>
            </a:r>
            <a:endParaRPr lang="en-US" altLang="zh-CN" sz="4000" dirty="0" smtClean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01000" cy="51816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Assigning cars for sensors with f&gt;1 (a) fixed and (b) moving </a:t>
            </a:r>
          </a:p>
          <a:p>
            <a:pPr eaLnBrk="1" hangingPunct="1">
              <a:lnSpc>
                <a:spcPct val="150000"/>
              </a:lnSpc>
            </a:pPr>
            <a:endParaRPr lang="en-US" altLang="zh-CN" sz="2300" dirty="0" smtClean="0">
              <a:latin typeface="Comic Sans MS" pitchFamily="66" charset="0"/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2300" dirty="0" smtClean="0">
              <a:latin typeface="Comic Sans MS" pitchFamily="66" charset="0"/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2300" dirty="0" smtClean="0">
              <a:latin typeface="Comic Sans MS" pitchFamily="66" charset="0"/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2000" dirty="0" smtClean="0">
              <a:latin typeface="Comic Sans MS" pitchFamily="66" charset="0"/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Combining odd and even car circulations (c)</a:t>
            </a:r>
          </a:p>
        </p:txBody>
      </p:sp>
      <p:sp>
        <p:nvSpPr>
          <p:cNvPr id="410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995E4B9-A04B-4D60-8C65-B33D73D10CE6}" type="slidenum">
              <a:rPr lang="zh-CN" altLang="en-US" baseline="0" smtClean="0"/>
              <a:pPr/>
              <a:t>13</a:t>
            </a:fld>
            <a:endParaRPr lang="en-US" altLang="zh-CN" baseline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0"/>
            <a:ext cx="3770494" cy="206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592506"/>
            <a:ext cx="3569616" cy="196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6318" y="1752600"/>
            <a:ext cx="3860482" cy="212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加号 10"/>
          <p:cNvSpPr/>
          <p:nvPr/>
        </p:nvSpPr>
        <p:spPr bwMode="auto">
          <a:xfrm>
            <a:off x="4419600" y="5334000"/>
            <a:ext cx="457200" cy="457200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752600"/>
            <a:ext cx="3823811" cy="207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 bwMode="auto">
          <a:xfrm>
            <a:off x="2362200" y="3733800"/>
            <a:ext cx="533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CN" baseline="0" dirty="0" smtClean="0">
                <a:latin typeface="Comic Sans MS" pitchFamily="66" charset="0"/>
                <a:ea typeface="宋体" pitchFamily="2" charset="-122"/>
              </a:rPr>
              <a:t>(a)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6629400" y="3733800"/>
            <a:ext cx="533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CN" baseline="0" dirty="0" smtClean="0">
                <a:latin typeface="Comic Sans MS" pitchFamily="66" charset="0"/>
                <a:ea typeface="宋体" pitchFamily="2" charset="-122"/>
              </a:rPr>
              <a:t>(b)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4419600" y="6248400"/>
            <a:ext cx="533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CN" baseline="0" dirty="0" smtClean="0">
                <a:latin typeface="Comic Sans MS" pitchFamily="66" charset="0"/>
                <a:ea typeface="宋体" pitchFamily="2" charset="-122"/>
              </a:rPr>
              <a:t>(c)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48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000" dirty="0" smtClean="0">
                <a:latin typeface="Comic Sans MS" pitchFamily="66" charset="0"/>
                <a:ea typeface="宋体" pitchFamily="2" charset="-122"/>
              </a:rPr>
              <a:t>  </a:t>
            </a:r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Optimal Solution </a:t>
            </a:r>
            <a:r>
              <a:rPr lang="en-US" altLang="zh-CN" sz="3200" dirty="0" smtClean="0">
                <a:latin typeface="Comic Sans MS" pitchFamily="66" charset="0"/>
                <a:ea typeface="宋体" pitchFamily="2" charset="-122"/>
              </a:rPr>
              <a:t>(uniform frequency)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M</a:t>
            </a:r>
            <a:r>
              <a:rPr lang="en-US" altLang="zh-CN" sz="2400" baseline="-250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: There are C</a:t>
            </a:r>
            <a:r>
              <a:rPr lang="en-US" altLang="zh-CN" sz="2000" baseline="-25000" dirty="0" smtClean="0"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 MCs moving continuously around the circle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M</a:t>
            </a:r>
            <a:r>
              <a:rPr lang="en-US" altLang="zh-CN" sz="2400" baseline="-250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: There are C</a:t>
            </a:r>
            <a:r>
              <a:rPr lang="en-US" altLang="zh-CN" sz="2000" baseline="-25000" dirty="0" smtClean="0"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 MCs moving inside the fixed interval of length ½ so that all sensors are covered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Combined method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:  It is either M</a:t>
            </a:r>
            <a:r>
              <a:rPr lang="en-US" altLang="zh-CN" sz="2000" baseline="-25000" dirty="0" smtClean="0"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 or M</a:t>
            </a:r>
            <a:r>
              <a:rPr lang="en-US" altLang="zh-CN" sz="2000" baseline="-25000" dirty="0" smtClean="0">
                <a:latin typeface="Comic Sans MS" pitchFamily="66" charset="0"/>
                <a:ea typeface="宋体" pitchFamily="2" charset="-122"/>
              </a:rPr>
              <a:t>2, 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 so C = 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min 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{C</a:t>
            </a:r>
            <a:r>
              <a:rPr lang="en-US" altLang="zh-CN" sz="2000" baseline="-25000" dirty="0" smtClean="0"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, C</a:t>
            </a:r>
            <a:r>
              <a:rPr lang="en-US" altLang="zh-CN" sz="2000" baseline="-25000" dirty="0" smtClean="0"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}</a:t>
            </a:r>
          </a:p>
        </p:txBody>
      </p:sp>
      <p:sp>
        <p:nvSpPr>
          <p:cNvPr id="5125" name="灯片编号占位符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EC782CB-DDAA-4ED3-AC1D-6C5365374D34}" type="slidenum">
              <a:rPr lang="zh-CN" altLang="en-US" baseline="0" smtClean="0"/>
              <a:pPr/>
              <a:t>14</a:t>
            </a:fld>
            <a:endParaRPr lang="en-US" altLang="zh-CN" baseline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733800"/>
            <a:ext cx="6000424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687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838200" y="1447800"/>
            <a:ext cx="7086600" cy="1219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000" dirty="0" smtClean="0">
                <a:latin typeface="Comic Sans MS" pitchFamily="66" charset="0"/>
                <a:ea typeface="宋体" pitchFamily="2" charset="-122"/>
              </a:rPr>
              <a:t>  </a:t>
            </a:r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Properties</a:t>
            </a:r>
            <a:endParaRPr lang="en-US" altLang="zh-CN" sz="4000" dirty="0" smtClean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7724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25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Theorem 1</a:t>
            </a:r>
            <a:r>
              <a:rPr lang="en-US" altLang="zh-CN" sz="2500" dirty="0" smtClean="0">
                <a:latin typeface="Comic Sans MS" pitchFamily="66" charset="0"/>
                <a:ea typeface="宋体" pitchFamily="2" charset="-122"/>
              </a:rPr>
              <a:t>: The combined method is optimal in terms of the minimum number of MCs used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Scheduling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Find an appropriate </a:t>
            </a:r>
            <a:r>
              <a:rPr lang="en-US" altLang="zh-CN" sz="20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breakpoint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 to convert a circle to a line; M</a:t>
            </a:r>
            <a:r>
              <a:rPr lang="en-US" altLang="zh-CN" sz="2000" baseline="-25000" dirty="0" smtClean="0"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 in the optimal solution is then followed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A </a:t>
            </a:r>
            <a:r>
              <a:rPr lang="en-US" altLang="zh-CN" sz="20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linear solution 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is used to determine the breakpoint</a:t>
            </a:r>
          </a:p>
        </p:txBody>
      </p:sp>
      <p:sp>
        <p:nvSpPr>
          <p:cNvPr id="5125" name="灯片编号占位符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EC782CB-DDAA-4ED3-AC1D-6C5365374D34}" type="slidenum">
              <a:rPr lang="zh-CN" altLang="en-US" baseline="0" smtClean="0"/>
              <a:pPr/>
              <a:t>15</a:t>
            </a:fld>
            <a:endParaRPr lang="en-US" altLang="zh-CN" baseline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1005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000" dirty="0" smtClean="0">
                <a:latin typeface="Comic Sans MS" pitchFamily="66" charset="0"/>
                <a:ea typeface="宋体" pitchFamily="2" charset="-122"/>
              </a:rPr>
              <a:t>  </a:t>
            </a:r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Linear Solution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01000" cy="5257800"/>
          </a:xfrm>
        </p:spPr>
        <p:txBody>
          <a:bodyPr/>
          <a:lstStyle/>
          <a:p>
            <a:pPr eaLnBrk="1" hangingPunct="1"/>
            <a:r>
              <a:rPr lang="en-US" altLang="zh-CN" sz="24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Directed Interval Graph</a:t>
            </a:r>
            <a:endParaRPr lang="en-US" altLang="zh-CN" sz="2400" dirty="0">
              <a:latin typeface="Comic Sans MS" pitchFamily="66" charset="0"/>
              <a:ea typeface="宋体" pitchFamily="2" charset="-122"/>
            </a:endParaRPr>
          </a:p>
          <a:p>
            <a:pPr lvl="1" eaLnBrk="1" hangingPunct="1"/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E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ach directed link points from the start to the end of an interval (i.e., the first sensor beyond distance 0.5)</a:t>
            </a:r>
          </a:p>
          <a:p>
            <a:pPr marL="0" indent="0" eaLnBrk="1" hangingPunct="1">
              <a:lnSpc>
                <a:spcPts val="1800"/>
              </a:lnSpc>
              <a:buNone/>
            </a:pPr>
            <a:endParaRPr lang="en-US" altLang="zh-CN" sz="2000" dirty="0" smtClean="0">
              <a:latin typeface="Comic Sans MS" pitchFamily="66" charset="0"/>
              <a:ea typeface="宋体" pitchFamily="2" charset="-122"/>
            </a:endParaRPr>
          </a:p>
          <a:p>
            <a:pPr eaLnBrk="1" hangingPunct="1"/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The number of intervals in two  </a:t>
            </a:r>
          </a:p>
          <a:p>
            <a:pPr eaLnBrk="1" hangingPunct="1">
              <a:buNone/>
            </a:pP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     solutions differ by one</a:t>
            </a:r>
          </a:p>
          <a:p>
            <a:pPr eaLnBrk="1" hangingPunct="1">
              <a:lnSpc>
                <a:spcPts val="1800"/>
              </a:lnSpc>
              <a:buNone/>
            </a:pPr>
            <a:endParaRPr lang="en-US" altLang="zh-CN" sz="2000" dirty="0" smtClean="0">
              <a:latin typeface="Comic Sans MS" pitchFamily="66" charset="0"/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Each sensor has one outgoing and</a:t>
            </a:r>
          </a:p>
          <a:p>
            <a:pPr eaLnBrk="1" hangingPunct="1">
              <a:buNone/>
            </a:pP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     multiple incoming links</a:t>
            </a:r>
          </a:p>
          <a:p>
            <a:pPr eaLnBrk="1" hangingPunct="1">
              <a:lnSpc>
                <a:spcPts val="1800"/>
              </a:lnSpc>
              <a:buNone/>
            </a:pPr>
            <a:endParaRPr lang="en-US" altLang="zh-CN" sz="2000" dirty="0" smtClean="0">
              <a:latin typeface="Comic Sans MS" pitchFamily="66" charset="0"/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The process stops when a path </a:t>
            </a:r>
          </a:p>
          <a:p>
            <a:pPr eaLnBrk="1" hangingPunct="1">
              <a:buNone/>
            </a:pP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     with fewer or more intervals is </a:t>
            </a:r>
          </a:p>
          <a:p>
            <a:pPr eaLnBrk="1" hangingPunct="1">
              <a:buNone/>
            </a:pPr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 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    found or all sensors (with their outgoing links) are examined</a:t>
            </a:r>
          </a:p>
        </p:txBody>
      </p:sp>
      <p:sp>
        <p:nvSpPr>
          <p:cNvPr id="5125" name="灯片编号占位符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EC782CB-DDAA-4ED3-AC1D-6C5365374D34}" type="slidenum">
              <a:rPr lang="zh-CN" altLang="en-US" baseline="0" smtClean="0"/>
              <a:pPr/>
              <a:t>16</a:t>
            </a:fld>
            <a:endParaRPr lang="en-US" altLang="zh-CN" baseline="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747962"/>
            <a:ext cx="3243239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628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000" dirty="0" smtClean="0">
                <a:latin typeface="Comic Sans MS" pitchFamily="66" charset="0"/>
                <a:ea typeface="宋体" pitchFamily="2" charset="-122"/>
              </a:rPr>
              <a:t>  </a:t>
            </a:r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Solution to the Toy Example</a:t>
            </a:r>
            <a:endParaRPr lang="en-US" altLang="zh-CN" sz="4000" dirty="0" smtClean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5 cars only, including a stop at 0.25 for 15 seconds</a:t>
            </a:r>
          </a:p>
          <a:p>
            <a:pPr eaLnBrk="1" hangingPunct="1">
              <a:lnSpc>
                <a:spcPct val="150000"/>
              </a:lnSpc>
            </a:pPr>
            <a:endParaRPr lang="en-US" altLang="zh-CN" sz="2400" dirty="0">
              <a:latin typeface="Comic Sans MS" pitchFamily="66" charset="0"/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2400" dirty="0">
              <a:latin typeface="Comic Sans MS" pitchFamily="66" charset="0"/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2400" dirty="0">
              <a:latin typeface="Comic Sans MS" pitchFamily="66" charset="0"/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Challenges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: time-space scheduling, plus speed selection</a:t>
            </a:r>
            <a:endParaRPr lang="en-US" altLang="zh-CN" sz="2400" dirty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5125" name="灯片编号占位符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EC782CB-DDAA-4ED3-AC1D-6C5365374D34}" type="slidenum">
              <a:rPr lang="zh-CN" altLang="en-US" baseline="0" smtClean="0"/>
              <a:pPr/>
              <a:t>17</a:t>
            </a:fld>
            <a:endParaRPr lang="en-US" altLang="zh-CN" baseline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5734050" cy="344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062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838200" y="4191000"/>
            <a:ext cx="7315200" cy="1295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pPr eaLnBrk="1" hangingPunct="1"/>
            <a:r>
              <a:rPr lang="zh-CN" altLang="en-US" sz="4000" dirty="0" smtClean="0">
                <a:latin typeface="Comic Sans MS" pitchFamily="66" charset="0"/>
                <a:ea typeface="宋体" pitchFamily="2" charset="-122"/>
              </a:rPr>
              <a:t>  </a:t>
            </a:r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Greedy Solution </a:t>
            </a:r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(non-uniform frequency)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848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Coverage of sensors with non-uniform frequencies</a:t>
            </a:r>
          </a:p>
          <a:p>
            <a:pPr>
              <a:buNone/>
            </a:pP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b="1" dirty="0" smtClean="0">
                <a:latin typeface="Comic Sans MS" pitchFamily="66" charset="0"/>
              </a:rPr>
              <a:t>serve</a:t>
            </a:r>
            <a:r>
              <a:rPr lang="en-US" sz="2000" dirty="0" smtClean="0">
                <a:latin typeface="Comic Sans MS" pitchFamily="66" charset="0"/>
              </a:rPr>
              <a:t>(x</a:t>
            </a:r>
            <a:r>
              <a:rPr lang="en-US" sz="2000" baseline="-25000" dirty="0" smtClean="0">
                <a:latin typeface="Comic Sans MS" pitchFamily="66" charset="0"/>
              </a:rPr>
              <a:t>1</a:t>
            </a:r>
            <a:r>
              <a:rPr lang="en-US" sz="2000" dirty="0" smtClean="0">
                <a:latin typeface="Comic Sans MS" pitchFamily="66" charset="0"/>
              </a:rPr>
              <a:t>,...,</a:t>
            </a:r>
            <a:r>
              <a:rPr lang="en-US" sz="2000" dirty="0" err="1" smtClean="0">
                <a:latin typeface="Comic Sans MS" pitchFamily="66" charset="0"/>
              </a:rPr>
              <a:t>x</a:t>
            </a:r>
            <a:r>
              <a:rPr lang="en-US" sz="2000" baseline="-25000" dirty="0" err="1"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; </a:t>
            </a:r>
            <a:r>
              <a:rPr lang="en-US" sz="2000" dirty="0" smtClean="0">
                <a:latin typeface="Comic Sans MS" pitchFamily="66" charset="0"/>
              </a:rPr>
              <a:t>f</a:t>
            </a:r>
            <a:r>
              <a:rPr lang="en-US" sz="2000" baseline="-25000" dirty="0">
                <a:latin typeface="Comic Sans MS" pitchFamily="66" charset="0"/>
              </a:rPr>
              <a:t>1</a:t>
            </a:r>
            <a:r>
              <a:rPr lang="en-US" sz="2000" dirty="0">
                <a:latin typeface="Comic Sans MS" pitchFamily="66" charset="0"/>
              </a:rPr>
              <a:t>,...,</a:t>
            </a:r>
            <a:r>
              <a:rPr lang="en-US" sz="2000" dirty="0" err="1" smtClean="0">
                <a:latin typeface="Comic Sans MS" pitchFamily="66" charset="0"/>
              </a:rPr>
              <a:t>f</a:t>
            </a:r>
            <a:r>
              <a:rPr lang="en-US" sz="2000" baseline="-25000" dirty="0" err="1"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): </a:t>
            </a:r>
            <a:endParaRPr lang="en-US" sz="2000" dirty="0">
              <a:latin typeface="Comic Sans MS" pitchFamily="66" charset="0"/>
            </a:endParaRPr>
          </a:p>
          <a:p>
            <a:pPr>
              <a:buNone/>
            </a:pPr>
            <a:r>
              <a:rPr lang="en-US" sz="2000" dirty="0">
                <a:latin typeface="Comic Sans MS" pitchFamily="66" charset="0"/>
              </a:rPr>
              <a:t>        </a:t>
            </a:r>
            <a:r>
              <a:rPr lang="en-US" sz="2000" dirty="0" smtClean="0">
                <a:latin typeface="Comic Sans MS" pitchFamily="66" charset="0"/>
              </a:rPr>
              <a:t>	When n ≠ 0, generate an MC </a:t>
            </a:r>
            <a:r>
              <a:rPr lang="en-US" sz="2000" dirty="0">
                <a:latin typeface="Comic Sans MS" pitchFamily="66" charset="0"/>
              </a:rPr>
              <a:t>that goes back and forth as </a:t>
            </a: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  		far as possible </a:t>
            </a:r>
            <a:r>
              <a:rPr lang="en-US" sz="2000" dirty="0">
                <a:latin typeface="Comic Sans MS" pitchFamily="66" charset="0"/>
              </a:rPr>
              <a:t>at full speed (</a:t>
            </a:r>
            <a:r>
              <a:rPr lang="en-US" sz="2000" dirty="0" smtClean="0">
                <a:latin typeface="Comic Sans MS" pitchFamily="66" charset="0"/>
              </a:rPr>
              <a:t>covering x</a:t>
            </a:r>
            <a:r>
              <a:rPr lang="en-US" sz="2000" baseline="-25000" dirty="0">
                <a:latin typeface="Comic Sans MS" pitchFamily="66" charset="0"/>
              </a:rPr>
              <a:t>1</a:t>
            </a:r>
            <a:r>
              <a:rPr lang="en-US" sz="2000" dirty="0">
                <a:latin typeface="Comic Sans MS" pitchFamily="66" charset="0"/>
              </a:rPr>
              <a:t>, …, </a:t>
            </a:r>
            <a:r>
              <a:rPr lang="en-US" sz="2000" dirty="0" smtClean="0">
                <a:latin typeface="Comic Sans MS" pitchFamily="66" charset="0"/>
              </a:rPr>
              <a:t>x</a:t>
            </a:r>
            <a:r>
              <a:rPr lang="en-US" sz="2000" baseline="-25000" dirty="0">
                <a:latin typeface="Comic Sans MS" pitchFamily="66" charset="0"/>
              </a:rPr>
              <a:t>i-1</a:t>
            </a:r>
            <a:r>
              <a:rPr lang="en-US" sz="2000" dirty="0">
                <a:latin typeface="Comic Sans MS" pitchFamily="66" charset="0"/>
              </a:rPr>
              <a:t>);</a:t>
            </a:r>
          </a:p>
          <a:p>
            <a:pPr>
              <a:buNone/>
            </a:pPr>
            <a:r>
              <a:rPr lang="en-US" sz="2000" dirty="0">
                <a:latin typeface="Comic Sans MS" pitchFamily="66" charset="0"/>
              </a:rPr>
              <a:t>    </a:t>
            </a:r>
            <a:r>
              <a:rPr lang="en-US" sz="2000" dirty="0" smtClean="0">
                <a:latin typeface="Comic Sans MS" pitchFamily="66" charset="0"/>
              </a:rPr>
              <a:t>		</a:t>
            </a:r>
            <a:r>
              <a:rPr lang="en-US" sz="2000" b="1" dirty="0" smtClean="0">
                <a:latin typeface="Comic Sans MS" pitchFamily="66" charset="0"/>
              </a:rPr>
              <a:t>serve</a:t>
            </a:r>
            <a:r>
              <a:rPr lang="en-US" sz="2000" dirty="0" smtClean="0">
                <a:latin typeface="Comic Sans MS" pitchFamily="66" charset="0"/>
              </a:rPr>
              <a:t>(x</a:t>
            </a:r>
            <a:r>
              <a:rPr lang="en-US" sz="2000" baseline="-25000" dirty="0" smtClean="0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,...,</a:t>
            </a:r>
            <a:r>
              <a:rPr lang="en-US" sz="2000" dirty="0" err="1" smtClean="0">
                <a:latin typeface="Comic Sans MS" pitchFamily="66" charset="0"/>
              </a:rPr>
              <a:t>x</a:t>
            </a:r>
            <a:r>
              <a:rPr lang="en-US" sz="2000" baseline="-25000" dirty="0" err="1" smtClean="0"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; </a:t>
            </a:r>
            <a:r>
              <a:rPr lang="en-US" sz="2000" dirty="0" smtClean="0">
                <a:latin typeface="Comic Sans MS" pitchFamily="66" charset="0"/>
              </a:rPr>
              <a:t>f</a:t>
            </a:r>
            <a:r>
              <a:rPr lang="en-US" sz="2000" baseline="-25000" dirty="0" smtClean="0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,...,</a:t>
            </a:r>
            <a:r>
              <a:rPr lang="en-US" sz="2000" dirty="0" err="1" smtClean="0">
                <a:latin typeface="Comic Sans MS" pitchFamily="66" charset="0"/>
              </a:rPr>
              <a:t>f</a:t>
            </a:r>
            <a:r>
              <a:rPr lang="en-US" sz="2000" baseline="-25000" dirty="0" err="1" smtClean="0"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</a:t>
            </a:r>
          </a:p>
          <a:p>
            <a:pPr>
              <a:buNone/>
            </a:pPr>
            <a:endParaRPr lang="en-US" altLang="zh-CN" sz="2000" dirty="0" smtClean="0">
              <a:latin typeface="Comic Sans MS" pitchFamily="66" charset="0"/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Theorem 2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: The greedy solution is within a factor of 2 of the optimal solution</a:t>
            </a:r>
          </a:p>
        </p:txBody>
      </p:sp>
      <p:sp>
        <p:nvSpPr>
          <p:cNvPr id="5125" name="灯片编号占位符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EC782CB-DDAA-4ED3-AC1D-6C5365374D34}" type="slidenum">
              <a:rPr lang="zh-CN" altLang="en-US" baseline="0" smtClean="0"/>
              <a:pPr/>
              <a:t>18</a:t>
            </a:fld>
            <a:endParaRPr lang="en-US" altLang="zh-CN" baseline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262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The Ant Problem: An Inspiration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0034"/>
            <a:ext cx="8077200" cy="506916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Ant Problem,  Comm. of ACM, March 2013</a:t>
            </a:r>
          </a:p>
          <a:p>
            <a:pPr marL="0" indent="0">
              <a:lnSpc>
                <a:spcPts val="500"/>
              </a:lnSpc>
              <a:buNone/>
            </a:pPr>
            <a:endParaRPr lang="en-US" sz="2000" dirty="0"/>
          </a:p>
          <a:p>
            <a:pPr lvl="1"/>
            <a:r>
              <a:rPr lang="en-US" sz="2000" dirty="0" smtClean="0">
                <a:latin typeface="Comic Sans MS" panose="030F0702030302020204" pitchFamily="66" charset="0"/>
              </a:rPr>
              <a:t>Ant </a:t>
            </a:r>
            <a:r>
              <a:rPr lang="en-US" sz="2000" dirty="0">
                <a:latin typeface="Comic Sans MS" panose="030F0702030302020204" pitchFamily="66" charset="0"/>
              </a:rPr>
              <a:t>Alice </a:t>
            </a:r>
            <a:r>
              <a:rPr lang="en-US" sz="2000" dirty="0" smtClean="0">
                <a:latin typeface="Comic Sans MS" panose="030F0702030302020204" pitchFamily="66" charset="0"/>
              </a:rPr>
              <a:t>and her friends always </a:t>
            </a:r>
            <a:r>
              <a:rPr lang="en-US" sz="2000" dirty="0">
                <a:latin typeface="Comic Sans MS" panose="030F0702030302020204" pitchFamily="66" charset="0"/>
              </a:rPr>
              <a:t>march at 1 cm/sec in </a:t>
            </a:r>
            <a:r>
              <a:rPr lang="en-US" sz="2000" dirty="0" smtClean="0">
                <a:latin typeface="Comic Sans MS" panose="030F0702030302020204" pitchFamily="66" charset="0"/>
              </a:rPr>
              <a:t>whichever direction </a:t>
            </a:r>
            <a:r>
              <a:rPr lang="en-US" sz="2000" dirty="0">
                <a:latin typeface="Comic Sans MS" panose="030F0702030302020204" pitchFamily="66" charset="0"/>
              </a:rPr>
              <a:t>they are facing, </a:t>
            </a:r>
            <a:r>
              <a:rPr lang="en-US" sz="2000" dirty="0" smtClean="0">
                <a:latin typeface="Comic Sans MS" panose="030F0702030302020204" pitchFamily="66" charset="0"/>
              </a:rPr>
              <a:t>and reverse directions when </a:t>
            </a:r>
            <a:r>
              <a:rPr lang="en-US" sz="2000" dirty="0">
                <a:latin typeface="Comic Sans MS" panose="030F0702030302020204" pitchFamily="66" charset="0"/>
              </a:rPr>
              <a:t>they </a:t>
            </a:r>
            <a:r>
              <a:rPr lang="en-US" sz="2000" dirty="0" smtClean="0">
                <a:latin typeface="Comic Sans MS" panose="030F0702030302020204" pitchFamily="66" charset="0"/>
              </a:rPr>
              <a:t>collide</a:t>
            </a:r>
            <a:endParaRPr lang="en-US" sz="2000" dirty="0">
              <a:latin typeface="Comic Sans MS" panose="030F0702030302020204" pitchFamily="66" charset="0"/>
            </a:endParaRPr>
          </a:p>
          <a:p>
            <a:pPr lvl="1"/>
            <a:r>
              <a:rPr lang="en-US" sz="2000" dirty="0" smtClean="0">
                <a:latin typeface="Comic Sans MS" panose="030F0702030302020204" pitchFamily="66" charset="0"/>
              </a:rPr>
              <a:t>Alice stays in the middle of 25 ants on a 1 meter-long stick</a:t>
            </a:r>
          </a:p>
          <a:p>
            <a:pPr lvl="1"/>
            <a:r>
              <a:rPr lang="en-US" sz="2000" dirty="0" smtClean="0">
                <a:latin typeface="Comic Sans MS" panose="030F0702030302020204" pitchFamily="66" charset="0"/>
              </a:rPr>
              <a:t>How long must </a:t>
            </a:r>
            <a:r>
              <a:rPr lang="en-US" sz="2000" smtClean="0">
                <a:latin typeface="Comic Sans MS" panose="030F0702030302020204" pitchFamily="66" charset="0"/>
              </a:rPr>
              <a:t>we wait </a:t>
            </a:r>
            <a:r>
              <a:rPr lang="en-US" sz="2000" dirty="0" smtClean="0">
                <a:latin typeface="Comic Sans MS" panose="030F0702030302020204" pitchFamily="66" charset="0"/>
              </a:rPr>
              <a:t>before we are sure Alice has fallen off the stick? </a:t>
            </a:r>
          </a:p>
          <a:p>
            <a:pPr lvl="1">
              <a:buNone/>
            </a:pPr>
            <a:endParaRPr lang="en-US" sz="2000" dirty="0" smtClean="0">
              <a:latin typeface="Comic Sans MS" panose="030F0702030302020204" pitchFamily="66" charset="0"/>
            </a:endParaRPr>
          </a:p>
          <a:p>
            <a:pPr lvl="1"/>
            <a:endParaRPr lang="en-US" sz="2000" dirty="0" smtClean="0">
              <a:latin typeface="Comic Sans MS" panose="030F0702030302020204" pitchFamily="66" charset="0"/>
            </a:endParaRPr>
          </a:p>
          <a:p>
            <a:pPr lvl="1"/>
            <a:endParaRPr lang="en-US" sz="2000" dirty="0" smtClean="0">
              <a:latin typeface="Comic Sans MS" panose="030F0702030302020204" pitchFamily="66" charset="0"/>
            </a:endParaRPr>
          </a:p>
          <a:p>
            <a:pPr lvl="1">
              <a:buNone/>
            </a:pPr>
            <a:endParaRPr lang="en-US" sz="2000" dirty="0" smtClean="0">
              <a:latin typeface="Comic Sans MS" panose="030F0702030302020204" pitchFamily="66" charset="0"/>
            </a:endParaRPr>
          </a:p>
          <a:p>
            <a:pPr lvl="1">
              <a:buNone/>
            </a:pPr>
            <a:endParaRPr lang="en-US" sz="2000" dirty="0" smtClean="0">
              <a:latin typeface="Comic Sans MS" panose="030F0702030302020204" pitchFamily="66" charset="0"/>
            </a:endParaRPr>
          </a:p>
          <a:p>
            <a:pPr lvl="1">
              <a:buNone/>
            </a:pPr>
            <a:endParaRPr lang="en-US" sz="2000" dirty="0" smtClean="0">
              <a:latin typeface="Comic Sans MS" panose="030F0702030302020204" pitchFamily="66" charset="0"/>
            </a:endParaRPr>
          </a:p>
          <a:p>
            <a:pPr lvl="1"/>
            <a:r>
              <a:rPr lang="en-US" sz="2000" dirty="0" smtClean="0">
                <a:latin typeface="Comic Sans MS" panose="030F0702030302020204" pitchFamily="66" charset="0"/>
              </a:rPr>
              <a:t>Exchange </a:t>
            </a:r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“hats” </a:t>
            </a:r>
            <a:r>
              <a:rPr lang="en-US" sz="2000" dirty="0" smtClean="0">
                <a:latin typeface="Comic Sans MS" panose="030F0702030302020204" pitchFamily="66" charset="0"/>
              </a:rPr>
              <a:t>when two ants collide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pPr lvl="1"/>
            <a:endParaRPr lang="en-US" sz="1500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758" y="3904228"/>
            <a:ext cx="1033684" cy="7742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791" y="3950840"/>
            <a:ext cx="955158" cy="636772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/>
              <a:pPr>
                <a:defRPr/>
              </a:pPr>
              <a:t>19</a:t>
            </a:fld>
            <a:endParaRPr lang="en-US" altLang="zh-CN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794614"/>
            <a:ext cx="381000" cy="31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191000" y="3800388"/>
            <a:ext cx="381000" cy="30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95600" y="4800600"/>
            <a:ext cx="1007435" cy="774266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0" y="4800600"/>
            <a:ext cx="995917" cy="636772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648200"/>
            <a:ext cx="39782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048000" y="4724400"/>
            <a:ext cx="376067" cy="29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842" y="3950839"/>
            <a:ext cx="955158" cy="6367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387" y="4817544"/>
            <a:ext cx="955158" cy="636772"/>
          </a:xfrm>
          <a:prstGeom prst="rect">
            <a:avLst/>
          </a:prstGeom>
        </p:spPr>
      </p:pic>
      <p:pic>
        <p:nvPicPr>
          <p:cNvPr id="2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0" y="4814887"/>
            <a:ext cx="995917" cy="636772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0" y="3954250"/>
            <a:ext cx="995917" cy="63677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1524000" y="4431866"/>
            <a:ext cx="6096000" cy="1143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ounded Rectangle 6"/>
          <p:cNvSpPr/>
          <p:nvPr/>
        </p:nvSpPr>
        <p:spPr bwMode="auto">
          <a:xfrm>
            <a:off x="1524000" y="5301916"/>
            <a:ext cx="6096000" cy="1143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3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1. Introduction</a:t>
            </a:r>
            <a:endParaRPr lang="en-US" altLang="zh-CN" sz="4000" dirty="0" smtClean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97966"/>
            <a:ext cx="8001000" cy="5181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GB" altLang="zh-CN" sz="2800" dirty="0" smtClean="0">
                <a:latin typeface="Comic Sans MS" pitchFamily="66" charset="0"/>
                <a:ea typeface="宋体" pitchFamily="2" charset="-122"/>
              </a:rPr>
              <a:t>Theory vs. Practice</a:t>
            </a:r>
          </a:p>
          <a:p>
            <a:pPr lvl="1" eaLnBrk="1" hangingPunct="1">
              <a:lnSpc>
                <a:spcPct val="150000"/>
              </a:lnSpc>
            </a:pPr>
            <a:r>
              <a:rPr lang="en-GB" altLang="zh-CN" sz="2300" dirty="0" smtClean="0">
                <a:latin typeface="Comic Sans MS" pitchFamily="66" charset="0"/>
                <a:ea typeface="宋体" pitchFamily="2" charset="-122"/>
              </a:rPr>
              <a:t>… adoption in industry… do not be afraid of failure</a:t>
            </a:r>
          </a:p>
          <a:p>
            <a:pPr marL="457200" lvl="1" indent="0" eaLnBrk="1" hangingPunct="1">
              <a:lnSpc>
                <a:spcPct val="150000"/>
              </a:lnSpc>
              <a:buNone/>
            </a:pPr>
            <a:r>
              <a:rPr lang="en-GB" altLang="zh-CN" sz="2300" dirty="0">
                <a:latin typeface="Comic Sans MS" pitchFamily="66" charset="0"/>
                <a:ea typeface="宋体" pitchFamily="2" charset="-122"/>
              </a:rPr>
              <a:t> </a:t>
            </a:r>
            <a:r>
              <a:rPr lang="en-GB" altLang="zh-CN" sz="2300" dirty="0" smtClean="0">
                <a:latin typeface="Comic Sans MS" pitchFamily="66" charset="0"/>
                <a:ea typeface="宋体" pitchFamily="2" charset="-122"/>
              </a:rPr>
              <a:t> </a:t>
            </a:r>
            <a:r>
              <a:rPr lang="en-GB" altLang="zh-CN" sz="2300" dirty="0" smtClean="0">
                <a:solidFill>
                  <a:schemeClr val="bg2"/>
                </a:solidFill>
                <a:latin typeface="Comic Sans MS" pitchFamily="66" charset="0"/>
                <a:ea typeface="宋体" pitchFamily="2" charset="-122"/>
              </a:rPr>
              <a:t>(Victor </a:t>
            </a:r>
            <a:r>
              <a:rPr lang="en-GB" altLang="zh-CN" sz="2300" dirty="0" err="1" smtClean="0">
                <a:solidFill>
                  <a:schemeClr val="bg2"/>
                </a:solidFill>
                <a:latin typeface="Comic Sans MS" pitchFamily="66" charset="0"/>
                <a:ea typeface="宋体" pitchFamily="2" charset="-122"/>
              </a:rPr>
              <a:t>Bahl</a:t>
            </a:r>
            <a:r>
              <a:rPr lang="en-GB" altLang="zh-CN" sz="2300" dirty="0" smtClean="0">
                <a:solidFill>
                  <a:schemeClr val="bg2"/>
                </a:solidFill>
                <a:latin typeface="Comic Sans MS" pitchFamily="66" charset="0"/>
                <a:ea typeface="宋体" pitchFamily="2" charset="-122"/>
              </a:rPr>
              <a:t>, </a:t>
            </a:r>
            <a:r>
              <a:rPr lang="en-GB" altLang="zh-CN" sz="2300" dirty="0" err="1" smtClean="0">
                <a:solidFill>
                  <a:schemeClr val="bg2"/>
                </a:solidFill>
                <a:latin typeface="Comic Sans MS" pitchFamily="66" charset="0"/>
                <a:ea typeface="宋体" pitchFamily="2" charset="-122"/>
              </a:rPr>
              <a:t>Mobicom</a:t>
            </a:r>
            <a:r>
              <a:rPr lang="en-GB" altLang="zh-CN" sz="2300" dirty="0" smtClean="0">
                <a:solidFill>
                  <a:schemeClr val="bg2"/>
                </a:solidFill>
                <a:latin typeface="Comic Sans MS" pitchFamily="66" charset="0"/>
                <a:ea typeface="宋体" pitchFamily="2" charset="-122"/>
              </a:rPr>
              <a:t> 2013 keynote)</a:t>
            </a:r>
          </a:p>
          <a:p>
            <a:pPr lvl="1" eaLnBrk="1" hangingPunct="1">
              <a:lnSpc>
                <a:spcPct val="150000"/>
              </a:lnSpc>
            </a:pPr>
            <a:r>
              <a:rPr lang="en-GB" altLang="zh-CN" sz="2300" dirty="0" smtClean="0">
                <a:latin typeface="Comic Sans MS" pitchFamily="66" charset="0"/>
                <a:ea typeface="宋体" pitchFamily="2" charset="-122"/>
              </a:rPr>
              <a:t>… practical things are mostly low-ends in theory while high-ends  are usually not adopted in practice</a:t>
            </a:r>
          </a:p>
          <a:p>
            <a:pPr marL="457200" lvl="1" indent="0" eaLnBrk="1" hangingPunct="1">
              <a:lnSpc>
                <a:spcPct val="150000"/>
              </a:lnSpc>
              <a:buNone/>
            </a:pPr>
            <a:r>
              <a:rPr lang="en-GB" altLang="zh-CN" sz="2300" dirty="0" smtClean="0">
                <a:latin typeface="Comic Sans MS" pitchFamily="66" charset="0"/>
                <a:ea typeface="宋体" pitchFamily="2" charset="-122"/>
              </a:rPr>
              <a:t>   </a:t>
            </a:r>
            <a:r>
              <a:rPr lang="en-GB" altLang="zh-CN" sz="2300" dirty="0" smtClean="0">
                <a:solidFill>
                  <a:schemeClr val="bg2"/>
                </a:solidFill>
                <a:latin typeface="Comic Sans MS" pitchFamily="66" charset="0"/>
                <a:ea typeface="宋体" pitchFamily="2" charset="-122"/>
              </a:rPr>
              <a:t>(</a:t>
            </a:r>
            <a:r>
              <a:rPr lang="en-GB" altLang="zh-CN" sz="2300" dirty="0" err="1" smtClean="0">
                <a:solidFill>
                  <a:schemeClr val="bg2"/>
                </a:solidFill>
                <a:latin typeface="Comic Sans MS" pitchFamily="66" charset="0"/>
                <a:ea typeface="宋体" pitchFamily="2" charset="-122"/>
              </a:rPr>
              <a:t>Yunhao</a:t>
            </a:r>
            <a:r>
              <a:rPr lang="en-GB" altLang="zh-CN" sz="2300" dirty="0" smtClean="0">
                <a:solidFill>
                  <a:schemeClr val="bg2"/>
                </a:solidFill>
                <a:latin typeface="Comic Sans MS" pitchFamily="66" charset="0"/>
                <a:ea typeface="宋体" pitchFamily="2" charset="-122"/>
              </a:rPr>
              <a:t> Liu, MASS 2013 keynote)</a:t>
            </a:r>
            <a:endParaRPr lang="en-GB" altLang="zh-CN" sz="2300" dirty="0">
              <a:solidFill>
                <a:schemeClr val="bg2"/>
              </a:solidFill>
              <a:latin typeface="Comic Sans MS" pitchFamily="66" charset="0"/>
              <a:ea typeface="宋体" pitchFamily="2" charset="-122"/>
            </a:endParaRPr>
          </a:p>
          <a:p>
            <a:pPr lvl="1" eaLnBrk="1" hangingPunct="1">
              <a:lnSpc>
                <a:spcPts val="3000"/>
              </a:lnSpc>
            </a:pPr>
            <a:endParaRPr lang="en-GB" altLang="zh-CN" sz="2300" dirty="0" smtClean="0">
              <a:latin typeface="Comic Sans MS" pitchFamily="66" charset="0"/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  <a:p>
            <a:pPr lvl="1" eaLnBrk="1" hangingPunct="1">
              <a:lnSpc>
                <a:spcPct val="150000"/>
              </a:lnSpc>
            </a:pPr>
            <a:endParaRPr lang="en-US" altLang="zh-CN" sz="1900" dirty="0" smtClean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410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362700" y="6007014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995E4B9-A04B-4D60-8C65-B33D73D10CE6}" type="slidenum">
              <a:rPr lang="zh-CN" altLang="en-US" baseline="0" smtClean="0"/>
              <a:pPr/>
              <a:t>2</a:t>
            </a:fld>
            <a:endParaRPr lang="en-US" altLang="zh-CN" baseline="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5679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Proof of Theorem 2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5069160"/>
          </a:xfrm>
        </p:spPr>
        <p:txBody>
          <a:bodyPr>
            <a:noAutofit/>
          </a:bodyPr>
          <a:lstStyle/>
          <a:p>
            <a:pPr lvl="1">
              <a:buNone/>
            </a:pPr>
            <a:endParaRPr lang="en-US" sz="2000" dirty="0" smtClean="0">
              <a:latin typeface="Comic Sans MS" panose="030F0702030302020204" pitchFamily="66" charset="0"/>
            </a:endParaRPr>
          </a:p>
          <a:p>
            <a:pPr lvl="1"/>
            <a:endParaRPr lang="en-US" sz="2000" dirty="0" smtClean="0">
              <a:latin typeface="Comic Sans MS" panose="030F0702030302020204" pitchFamily="66" charset="0"/>
            </a:endParaRPr>
          </a:p>
          <a:p>
            <a:pPr lvl="1"/>
            <a:endParaRPr lang="en-US" sz="2000" dirty="0" smtClean="0">
              <a:latin typeface="Comic Sans MS" panose="030F0702030302020204" pitchFamily="66" charset="0"/>
            </a:endParaRPr>
          </a:p>
          <a:p>
            <a:pPr lvl="1"/>
            <a:r>
              <a:rPr lang="en-US" sz="2000" dirty="0" smtClean="0">
                <a:latin typeface="Comic Sans MS" panose="030F0702030302020204" pitchFamily="66" charset="0"/>
              </a:rPr>
              <a:t>Two cars never meet or pass each other</a:t>
            </a:r>
          </a:p>
          <a:p>
            <a:pPr lvl="1"/>
            <a:r>
              <a:rPr lang="en-US" sz="2000" dirty="0">
                <a:latin typeface="Comic Sans MS" panose="030F0702030302020204" pitchFamily="66" charset="0"/>
              </a:rPr>
              <a:t>P</a:t>
            </a:r>
            <a:r>
              <a:rPr lang="en-US" sz="2000" dirty="0" smtClean="0">
                <a:latin typeface="Comic Sans MS" panose="030F0702030302020204" pitchFamily="66" charset="0"/>
              </a:rPr>
              <a:t>artition the line into 2k-1  sub-regions based on different car coverage  (k is the optimal number of cars)</a:t>
            </a:r>
          </a:p>
          <a:p>
            <a:pPr lvl="1"/>
            <a:r>
              <a:rPr lang="en-US" sz="2000" dirty="0" smtClean="0">
                <a:latin typeface="Comic Sans MS" panose="030F0702030302020204" pitchFamily="66" charset="0"/>
              </a:rPr>
              <a:t>Each sub-region can be served by one car at full speed</a:t>
            </a:r>
          </a:p>
          <a:p>
            <a:pPr lvl="1"/>
            <a:r>
              <a:rPr lang="en-US" sz="2000" dirty="0" smtClean="0">
                <a:latin typeface="Comic Sans MS" panose="030F0702030302020204" pitchFamily="66" charset="0"/>
              </a:rPr>
              <a:t>One extra car is used when a circle is broken to a line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 smtClean="0"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pPr lvl="1"/>
            <a:endParaRPr lang="en-US" sz="1500" dirty="0" smtClean="0">
              <a:latin typeface="Comic Sans MS" panose="030F0702030302020204" pitchFamily="66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518D-0DB1-46DF-8536-E5DC307BF38B}" type="slidenum">
              <a:rPr lang="zh-CN" altLang="en-US" smtClean="0"/>
              <a:pPr>
                <a:defRPr/>
              </a:pPr>
              <a:t>20</a:t>
            </a:fld>
            <a:endParaRPr lang="en-US" altLang="zh-C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419600"/>
            <a:ext cx="3276600" cy="224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1" y="1519442"/>
            <a:ext cx="6934200" cy="98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283292"/>
            <a:ext cx="3944628" cy="251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973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Imagination</a:t>
            </a:r>
            <a:endParaRPr lang="en-US" altLang="zh-CN" sz="4000" dirty="0" smtClean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0010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Hilbert curve for k-D</a:t>
            </a:r>
            <a:endParaRPr lang="en-US" altLang="zh-CN" sz="2400" dirty="0">
              <a:latin typeface="Comic Sans MS" pitchFamily="66" charset="0"/>
              <a:ea typeface="宋体" pitchFamily="2" charset="-122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altLang="zh-CN" sz="1900" dirty="0" smtClean="0">
                <a:latin typeface="Comic Sans MS" pitchFamily="66" charset="0"/>
                <a:ea typeface="宋体" pitchFamily="2" charset="-122"/>
              </a:rPr>
              <a:t>Mapping from 2-D to 1-D for preserving locality fairly well</a:t>
            </a:r>
            <a:endParaRPr lang="en-US" altLang="zh-CN" sz="1500" dirty="0">
              <a:latin typeface="Comic Sans MS" pitchFamily="66" charset="0"/>
              <a:ea typeface="宋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zh-CN" sz="2000" dirty="0" smtClean="0">
              <a:latin typeface="Comic Sans MS" pitchFamily="66" charset="0"/>
              <a:ea typeface="宋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zh-CN" sz="2000" dirty="0">
              <a:latin typeface="Comic Sans MS" pitchFamily="66" charset="0"/>
              <a:ea typeface="宋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zh-CN" sz="2000" dirty="0" smtClean="0">
              <a:latin typeface="Comic Sans MS" pitchFamily="66" charset="0"/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Charging time: 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converting to distance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Limited capacity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: using cooperative charging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 sz="1900" dirty="0" smtClean="0">
                <a:latin typeface="Comic Sans MS" pitchFamily="66" charset="0"/>
                <a:ea typeface="宋体" pitchFamily="2" charset="-122"/>
              </a:rPr>
              <a:t>BS to MC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 sz="1900" dirty="0" smtClean="0">
                <a:latin typeface="Comic Sans MS" pitchFamily="66" charset="0"/>
                <a:ea typeface="宋体" pitchFamily="2" charset="-122"/>
              </a:rPr>
              <a:t>MC to MC</a:t>
            </a:r>
          </a:p>
        </p:txBody>
      </p:sp>
      <p:sp>
        <p:nvSpPr>
          <p:cNvPr id="5125" name="灯片编号占位符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EC782CB-DDAA-4ED3-AC1D-6C5365374D34}" type="slidenum">
              <a:rPr lang="zh-CN" altLang="en-US" baseline="0" smtClean="0"/>
              <a:pPr/>
              <a:t>21</a:t>
            </a:fld>
            <a:endParaRPr lang="en-US" altLang="zh-CN" baseline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362200"/>
            <a:ext cx="1793699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47452"/>
            <a:ext cx="5038725" cy="161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253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000" dirty="0" smtClean="0">
                <a:latin typeface="Comic Sans MS" pitchFamily="66" charset="0"/>
                <a:ea typeface="宋体" pitchFamily="2" charset="-122"/>
              </a:rPr>
              <a:t> </a:t>
            </a:r>
            <a:r>
              <a:rPr lang="en-US" sz="4000" dirty="0" smtClean="0">
                <a:latin typeface="Comic Sans MS" pitchFamily="66" charset="0"/>
              </a:rPr>
              <a:t>Bananas and a Hungry Camel</a:t>
            </a:r>
            <a:endParaRPr lang="en-US" altLang="zh-CN" sz="4000" dirty="0" smtClean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257800"/>
          </a:xfrm>
        </p:spPr>
        <p:txBody>
          <a:bodyPr/>
          <a:lstStyle/>
          <a:p>
            <a:r>
              <a:rPr lang="en-US" sz="2000" dirty="0" smtClean="0">
                <a:latin typeface="Comic Sans MS" pitchFamily="66" charset="0"/>
              </a:rPr>
              <a:t>A </a:t>
            </a:r>
            <a:r>
              <a:rPr lang="en-US" sz="2000" dirty="0">
                <a:latin typeface="Comic Sans MS" pitchFamily="66" charset="0"/>
              </a:rPr>
              <a:t>farmer grows </a:t>
            </a:r>
            <a:r>
              <a:rPr lang="en-US" sz="2000" dirty="0" smtClean="0">
                <a:latin typeface="Comic Sans MS" pitchFamily="66" charset="0"/>
              </a:rPr>
              <a:t>3,000 bananas to sell at market 1,000 miles away. He </a:t>
            </a:r>
            <a:r>
              <a:rPr lang="en-US" sz="2000" dirty="0">
                <a:latin typeface="Comic Sans MS" pitchFamily="66" charset="0"/>
              </a:rPr>
              <a:t>can </a:t>
            </a:r>
            <a:r>
              <a:rPr lang="en-US" sz="2000" dirty="0" smtClean="0">
                <a:latin typeface="Comic Sans MS" pitchFamily="66" charset="0"/>
              </a:rPr>
              <a:t>get there only </a:t>
            </a:r>
            <a:r>
              <a:rPr lang="en-US" sz="2000" dirty="0">
                <a:latin typeface="Comic Sans MS" pitchFamily="66" charset="0"/>
              </a:rPr>
              <a:t>by means of a </a:t>
            </a:r>
            <a:r>
              <a:rPr lang="en-US" sz="2000" dirty="0" smtClean="0">
                <a:latin typeface="Comic Sans MS" pitchFamily="66" charset="0"/>
              </a:rPr>
              <a:t>camel. This camel </a:t>
            </a:r>
            <a:r>
              <a:rPr lang="en-US" sz="2000" dirty="0">
                <a:latin typeface="Comic Sans MS" pitchFamily="66" charset="0"/>
              </a:rPr>
              <a:t>can carry a maximum of </a:t>
            </a:r>
            <a:r>
              <a:rPr lang="en-US" sz="2000" dirty="0" smtClean="0">
                <a:latin typeface="Comic Sans MS" pitchFamily="66" charset="0"/>
              </a:rPr>
              <a:t>1,000 </a:t>
            </a:r>
            <a:r>
              <a:rPr lang="en-US" sz="2000" dirty="0">
                <a:latin typeface="Comic Sans MS" pitchFamily="66" charset="0"/>
              </a:rPr>
              <a:t>bananas at a time, but needs to eat a banana to refuel for every mile </a:t>
            </a:r>
            <a:r>
              <a:rPr lang="en-US" sz="2000" dirty="0" smtClean="0">
                <a:latin typeface="Comic Sans MS" pitchFamily="66" charset="0"/>
              </a:rPr>
              <a:t>that he walks</a:t>
            </a:r>
          </a:p>
          <a:p>
            <a:pPr>
              <a:buNone/>
            </a:pPr>
            <a:endParaRPr lang="en-US" sz="2000" dirty="0">
              <a:latin typeface="Comic Sans MS" pitchFamily="66" charset="0"/>
            </a:endParaRPr>
          </a:p>
          <a:p>
            <a:pPr>
              <a:lnSpc>
                <a:spcPts val="1800"/>
              </a:lnSpc>
              <a:buNone/>
            </a:pPr>
            <a:r>
              <a:rPr lang="en-US" sz="2000" dirty="0">
                <a:latin typeface="Comic Sans MS" pitchFamily="66" charset="0"/>
              </a:rPr>
              <a:t>What is the maximum number </a:t>
            </a:r>
            <a:endParaRPr lang="en-US" sz="2000" dirty="0" smtClean="0">
              <a:latin typeface="Comic Sans MS" pitchFamily="66" charset="0"/>
            </a:endParaRPr>
          </a:p>
          <a:p>
            <a:pPr>
              <a:lnSpc>
                <a:spcPts val="2000"/>
              </a:lnSpc>
              <a:buNone/>
            </a:pPr>
            <a:r>
              <a:rPr lang="en-US" sz="2000" dirty="0" smtClean="0">
                <a:latin typeface="Comic Sans MS" pitchFamily="66" charset="0"/>
              </a:rPr>
              <a:t>of </a:t>
            </a:r>
            <a:r>
              <a:rPr lang="en-US" sz="2000" dirty="0">
                <a:latin typeface="Comic Sans MS" pitchFamily="66" charset="0"/>
              </a:rPr>
              <a:t>bananas that the farmer </a:t>
            </a:r>
            <a:endParaRPr lang="en-US" sz="2000" dirty="0" smtClean="0">
              <a:latin typeface="Comic Sans MS" pitchFamily="66" charset="0"/>
            </a:endParaRPr>
          </a:p>
          <a:p>
            <a:pPr>
              <a:lnSpc>
                <a:spcPts val="1800"/>
              </a:lnSpc>
              <a:buNone/>
            </a:pPr>
            <a:r>
              <a:rPr lang="en-US" sz="2000" dirty="0" smtClean="0">
                <a:latin typeface="Comic Sans MS" pitchFamily="66" charset="0"/>
              </a:rPr>
              <a:t>can get to market</a:t>
            </a:r>
            <a:r>
              <a:rPr lang="en-US" sz="2000" dirty="0">
                <a:latin typeface="Comic Sans MS" pitchFamily="66" charset="0"/>
              </a:rPr>
              <a:t>?</a:t>
            </a:r>
          </a:p>
          <a:p>
            <a:pPr eaLnBrk="1" hangingPunct="1">
              <a:lnSpc>
                <a:spcPct val="150000"/>
              </a:lnSpc>
            </a:pPr>
            <a:endParaRPr lang="en-US" altLang="zh-CN" sz="2000" dirty="0" smtClean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5125" name="灯片编号占位符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EC782CB-DDAA-4ED3-AC1D-6C5365374D34}" type="slidenum">
              <a:rPr lang="zh-CN" altLang="en-US" baseline="0" smtClean="0"/>
              <a:pPr/>
              <a:t>22</a:t>
            </a:fld>
            <a:endParaRPr lang="en-US" altLang="zh-CN" baseline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05" y="2971800"/>
            <a:ext cx="5105495" cy="326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63598"/>
            <a:ext cx="2590800" cy="185755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141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631" y="1981200"/>
            <a:ext cx="650969" cy="111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363"/>
            <a:ext cx="8229600" cy="884237"/>
          </a:xfrm>
        </p:spPr>
        <p:txBody>
          <a:bodyPr/>
          <a:lstStyle/>
          <a:p>
            <a:pPr eaLnBrk="1" hangingPunct="1"/>
            <a:r>
              <a:rPr lang="en-US" altLang="zh-CN" sz="4000" dirty="0" smtClean="0">
                <a:latin typeface="Comic Sans MS" pitchFamily="66" charset="0"/>
                <a:ea typeface="宋体" pitchFamily="2" charset="-122"/>
              </a:rPr>
              <a:t>Charging a Line </a:t>
            </a:r>
            <a:r>
              <a:rPr lang="en-US" altLang="zh-CN" sz="3200" dirty="0" smtClean="0">
                <a:latin typeface="Comic Sans MS" pitchFamily="66" charset="0"/>
                <a:ea typeface="宋体" pitchFamily="2" charset="-122"/>
              </a:rPr>
              <a:t>(with limited capacity)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219200"/>
            <a:ext cx="8001000" cy="1066800"/>
          </a:xfrm>
        </p:spPr>
        <p:txBody>
          <a:bodyPr/>
          <a:lstStyle/>
          <a:p>
            <a:pPr eaLnBrk="1" hangingPunct="1"/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C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harge </a:t>
            </a:r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battery capacity: 80J; charger cost: 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3J per unit traveling </a:t>
            </a:r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distance; sensor battery capacity: 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2J</a:t>
            </a:r>
          </a:p>
          <a:p>
            <a:pPr eaLnBrk="1" hangingPunct="1"/>
            <a:endParaRPr lang="en-US" altLang="zh-CN" sz="2000" dirty="0">
              <a:latin typeface="Comic Sans MS" pitchFamily="66" charset="0"/>
              <a:ea typeface="宋体" pitchFamily="2" charset="-122"/>
            </a:endParaRPr>
          </a:p>
          <a:p>
            <a:pPr eaLnBrk="1" hangingPunct="1"/>
            <a:endParaRPr lang="en-US" altLang="zh-CN" sz="2000" dirty="0" smtClean="0">
              <a:latin typeface="Comic Sans MS" pitchFamily="66" charset="0"/>
              <a:ea typeface="宋体" pitchFamily="2" charset="-122"/>
            </a:endParaRPr>
          </a:p>
          <a:p>
            <a:pPr marL="0" indent="0" eaLnBrk="1" hangingPunct="1">
              <a:buNone/>
            </a:pPr>
            <a:endParaRPr lang="en-US" altLang="zh-CN" sz="2000" dirty="0">
              <a:latin typeface="Comic Sans MS" pitchFamily="66" charset="0"/>
              <a:ea typeface="宋体" pitchFamily="2" charset="-122"/>
            </a:endParaRPr>
          </a:p>
          <a:p>
            <a:pPr eaLnBrk="1" hangingPunct="1"/>
            <a:endParaRPr lang="en-US" altLang="zh-CN" sz="2000" dirty="0" smtClean="0">
              <a:latin typeface="Comic Sans MS" pitchFamily="66" charset="0"/>
              <a:ea typeface="宋体" pitchFamily="2" charset="-122"/>
            </a:endParaRPr>
          </a:p>
          <a:p>
            <a:pPr eaLnBrk="1" hangingPunct="1"/>
            <a:endParaRPr lang="en-US" altLang="zh-CN" sz="2000" dirty="0">
              <a:latin typeface="Comic Sans MS" pitchFamily="66" charset="0"/>
              <a:ea typeface="宋体" pitchFamily="2" charset="-122"/>
            </a:endParaRPr>
          </a:p>
          <a:p>
            <a:pPr eaLnBrk="1" hangingPunct="1"/>
            <a:endParaRPr lang="en-US" altLang="zh-CN" sz="2000" dirty="0" smtClean="0">
              <a:latin typeface="Comic Sans MS" pitchFamily="66" charset="0"/>
              <a:ea typeface="宋体" pitchFamily="2" charset="-122"/>
            </a:endParaRPr>
          </a:p>
          <a:p>
            <a:pPr eaLnBrk="1" hangingPunct="1"/>
            <a:endParaRPr lang="en-US" altLang="zh-CN" sz="2000" dirty="0">
              <a:latin typeface="Comic Sans MS" pitchFamily="66" charset="0"/>
              <a:ea typeface="宋体" pitchFamily="2" charset="-122"/>
            </a:endParaRPr>
          </a:p>
          <a:p>
            <a:pPr eaLnBrk="1" hangingPunct="1"/>
            <a:endParaRPr lang="en-US" altLang="zh-CN" sz="2000" dirty="0" smtClean="0">
              <a:latin typeface="Comic Sans MS" pitchFamily="66" charset="0"/>
              <a:ea typeface="宋体" pitchFamily="2" charset="-122"/>
            </a:endParaRPr>
          </a:p>
          <a:p>
            <a:pPr eaLnBrk="1" hangingPunct="1"/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One MC cannot charge more than 10 sensors</a:t>
            </a:r>
          </a:p>
          <a:p>
            <a:pPr eaLnBrk="1" hangingPunct="1"/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Even a dedicated MC cannot charge the 14</a:t>
            </a:r>
            <a:r>
              <a:rPr lang="en-US" altLang="zh-CN" sz="2000" baseline="30000" dirty="0" smtClean="0">
                <a:latin typeface="Comic Sans MS" pitchFamily="66" charset="0"/>
                <a:ea typeface="宋体" pitchFamily="2" charset="-122"/>
              </a:rPr>
              <a:t>th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 sensor, since </a:t>
            </a:r>
          </a:p>
          <a:p>
            <a:pPr marL="0" indent="0" eaLnBrk="1" hangingPunct="1">
              <a:buNone/>
            </a:pPr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 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    14 * 3 + 2 + 14 * 3 = 86 &gt; 80</a:t>
            </a:r>
            <a:endParaRPr lang="en-US" altLang="zh-CN" sz="2000" dirty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6148" name="灯片编号占位符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0CFBBB7-921C-4DB9-8491-EE5F8B46E492}" type="slidenum">
              <a:rPr lang="zh-CN" altLang="en-US" baseline="0" smtClean="0"/>
              <a:pPr/>
              <a:t>23</a:t>
            </a:fld>
            <a:endParaRPr lang="en-US" altLang="zh-CN" baseline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47357"/>
            <a:ext cx="5029200" cy="25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3024909"/>
            <a:ext cx="533400" cy="40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4167909"/>
            <a:ext cx="533400" cy="40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914400" y="1219200"/>
            <a:ext cx="7391400" cy="1219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Problem</a:t>
            </a:r>
            <a:r>
              <a:rPr lang="en-US" altLang="zh-CN" sz="4000" dirty="0" smtClean="0">
                <a:latin typeface="Comic Sans MS" pitchFamily="66" charset="0"/>
                <a:ea typeface="宋体" pitchFamily="2" charset="-122"/>
              </a:rPr>
              <a:t> Description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077200" cy="5037138"/>
          </a:xfrm>
        </p:spPr>
        <p:txBody>
          <a:bodyPr/>
          <a:lstStyle/>
          <a:p>
            <a:pPr eaLnBrk="1" hangingPunct="1"/>
            <a:r>
              <a:rPr lang="en-US" altLang="zh-CN" sz="24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Problem 2 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(IEEE MASS’12)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: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 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Given k MCs with limited capacity, determine the furthest sensor they can recharge while still being able to go back to the BS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WSN</a:t>
            </a:r>
          </a:p>
          <a:p>
            <a:pPr lvl="1" eaLnBrk="1" hangingPunct="1"/>
            <a:r>
              <a:rPr lang="en-US" altLang="zh-CN" sz="2000" dirty="0" smtClean="0">
                <a:solidFill>
                  <a:srgbClr val="FF0000"/>
                </a:solidFill>
                <a:latin typeface="Comic Sans MS" pitchFamily="66" charset="0"/>
                <a:ea typeface="宋体" pitchFamily="2" charset="-122"/>
              </a:rPr>
              <a:t>N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 sensors, </a:t>
            </a:r>
            <a:r>
              <a:rPr lang="en-US" altLang="zh-CN" sz="2000" dirty="0" smtClean="0">
                <a:solidFill>
                  <a:srgbClr val="002060"/>
                </a:solidFill>
                <a:latin typeface="Comic Sans MS" pitchFamily="66" charset="0"/>
                <a:ea typeface="宋体" pitchFamily="2" charset="-122"/>
              </a:rPr>
              <a:t>unit distance 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apart, along a line</a:t>
            </a:r>
          </a:p>
          <a:p>
            <a:pPr lvl="1" eaLnBrk="1" hangingPunct="1"/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Battery capacity for each sensor : </a:t>
            </a:r>
            <a:r>
              <a:rPr lang="en-US" altLang="zh-CN" sz="2000" dirty="0" smtClean="0">
                <a:solidFill>
                  <a:srgbClr val="FF0000"/>
                </a:solidFill>
                <a:latin typeface="Comic Sans MS" pitchFamily="66" charset="0"/>
                <a:ea typeface="宋体" pitchFamily="2" charset="-122"/>
              </a:rPr>
              <a:t>b</a:t>
            </a:r>
          </a:p>
          <a:p>
            <a:pPr lvl="1" eaLnBrk="1" hangingPunct="1"/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Energy consumption rate for each sensor: 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r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Comic Sans MS" pitchFamily="66" charset="0"/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MC</a:t>
            </a:r>
          </a:p>
          <a:p>
            <a:pPr lvl="1" eaLnBrk="1" hangingPunct="1"/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Battery capacity: </a:t>
            </a:r>
            <a:r>
              <a:rPr lang="en-US" altLang="zh-CN" sz="2000" dirty="0" smtClean="0">
                <a:solidFill>
                  <a:srgbClr val="FF0000"/>
                </a:solidFill>
                <a:latin typeface="Comic Sans MS" pitchFamily="66" charset="0"/>
                <a:ea typeface="宋体" pitchFamily="2" charset="-122"/>
              </a:rPr>
              <a:t>B</a:t>
            </a:r>
          </a:p>
          <a:p>
            <a:pPr lvl="1" eaLnBrk="1" hangingPunct="1"/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Energy consumption rate due to travelling: </a:t>
            </a:r>
            <a:r>
              <a:rPr lang="en-US" altLang="zh-CN" sz="2000" dirty="0" smtClean="0">
                <a:solidFill>
                  <a:srgbClr val="FF0000"/>
                </a:solidFill>
                <a:latin typeface="Comic Sans MS" pitchFamily="66" charset="0"/>
                <a:ea typeface="宋体" pitchFamily="2" charset="-122"/>
              </a:rPr>
              <a:t>c</a:t>
            </a:r>
            <a:endParaRPr lang="en-US" altLang="zh-CN" sz="2000" dirty="0" smtClean="0">
              <a:latin typeface="Comic Sans MS" pitchFamily="66" charset="0"/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2000" dirty="0" smtClean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8196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ED46DED-E6F7-44A5-B967-52BD83AAE457}" type="slidenum">
              <a:rPr lang="zh-CN" altLang="en-US" baseline="0" smtClean="0"/>
              <a:pPr/>
              <a:t>24</a:t>
            </a:fld>
            <a:endParaRPr lang="en-US" altLang="zh-CN" baseline="0" smtClean="0"/>
          </a:p>
        </p:txBody>
      </p:sp>
      <p:pic>
        <p:nvPicPr>
          <p:cNvPr id="8197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86400"/>
            <a:ext cx="6550025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矩形 8"/>
          <p:cNvSpPr/>
          <p:nvPr/>
        </p:nvSpPr>
        <p:spPr bwMode="auto">
          <a:xfrm>
            <a:off x="2133600" y="5715000"/>
            <a:ext cx="55626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  Motivation Example (1)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800600"/>
            <a:ext cx="8458200" cy="12954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Scheme I:</a:t>
            </a:r>
            <a:r>
              <a:rPr lang="en-US" altLang="zh-CN" sz="2000" dirty="0" smtClean="0">
                <a:solidFill>
                  <a:srgbClr val="002060"/>
                </a:solidFill>
                <a:latin typeface="Comic Sans MS" pitchFamily="66" charset="0"/>
                <a:ea typeface="宋体" pitchFamily="2" charset="-122"/>
              </a:rPr>
              <a:t> (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equal-charge) each MC charges a sensor b/M J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Conclusion: covers </a:t>
            </a:r>
            <a:r>
              <a:rPr lang="en-US" altLang="zh-CN" sz="2000" dirty="0" smtClean="0">
                <a:solidFill>
                  <a:srgbClr val="FF0000"/>
                </a:solidFill>
                <a:latin typeface="Comic Sans MS" pitchFamily="66" charset="0"/>
                <a:ea typeface="宋体" pitchFamily="2" charset="-122"/>
              </a:rPr>
              <a:t>12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 sensors, and max distance is &lt; </a:t>
            </a:r>
            <a:r>
              <a:rPr lang="en-US" altLang="zh-CN" sz="2000" dirty="0" smtClean="0">
                <a:solidFill>
                  <a:srgbClr val="FF0000"/>
                </a:solidFill>
                <a:latin typeface="Comic Sans MS" pitchFamily="66" charset="0"/>
                <a:ea typeface="宋体" pitchFamily="2" charset="-122"/>
              </a:rPr>
              <a:t>B/2c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 </a:t>
            </a:r>
          </a:p>
          <a:p>
            <a:pPr eaLnBrk="1" hangingPunct="1">
              <a:buNone/>
            </a:pP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     </a:t>
            </a:r>
            <a:r>
              <a:rPr lang="en-US" altLang="zh-CN" sz="2000" dirty="0" smtClean="0">
                <a:solidFill>
                  <a:schemeClr val="bg2"/>
                </a:solidFill>
                <a:latin typeface="Comic Sans MS" pitchFamily="66" charset="0"/>
                <a:ea typeface="宋体" pitchFamily="2" charset="-122"/>
              </a:rPr>
              <a:t>(as each MC needs a round-trip traveling cost)</a:t>
            </a:r>
          </a:p>
        </p:txBody>
      </p:sp>
      <p:sp>
        <p:nvSpPr>
          <p:cNvPr id="9220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A9BD233-A118-475C-9C41-EFF428920A69}" type="slidenum">
              <a:rPr lang="zh-CN" altLang="en-US" baseline="0" smtClean="0"/>
              <a:pPr/>
              <a:t>25</a:t>
            </a:fld>
            <a:endParaRPr lang="en-US" altLang="zh-CN" baseline="0" smtClean="0"/>
          </a:p>
        </p:txBody>
      </p:sp>
      <p:pic>
        <p:nvPicPr>
          <p:cNvPr id="9221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708" y="1907935"/>
            <a:ext cx="5510212" cy="289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3"/>
          <p:cNvSpPr txBox="1">
            <a:spLocks noChangeArrowheads="1"/>
          </p:cNvSpPr>
          <p:nvPr/>
        </p:nvSpPr>
        <p:spPr bwMode="auto">
          <a:xfrm>
            <a:off x="914400" y="11430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B=80J</a:t>
            </a:r>
            <a:r>
              <a:rPr lang="en-US" altLang="zh-CN" sz="2800" dirty="0">
                <a:latin typeface="Comic Sans MS" pitchFamily="66" charset="0"/>
                <a:ea typeface="宋体" pitchFamily="2" charset="-122"/>
              </a:rPr>
              <a:t>, b=2J, c=3J/m, K</a:t>
            </a:r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=3 MCs</a:t>
            </a:r>
            <a:endParaRPr lang="en-US" altLang="zh-CN" sz="2800" dirty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752600"/>
            <a:ext cx="57540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191000"/>
            <a:ext cx="4238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886200"/>
            <a:ext cx="392906" cy="29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2" y="4495800"/>
            <a:ext cx="392906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 bwMode="auto">
          <a:xfrm>
            <a:off x="2819400" y="1905000"/>
            <a:ext cx="3886200" cy="3383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Motivational Example (2)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3275" y="4724400"/>
            <a:ext cx="7925533" cy="12954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Scheme II: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 (one-to-one) each sensor is charged by one MC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Conclusion: covers </a:t>
            </a:r>
            <a:r>
              <a:rPr lang="en-US" altLang="zh-CN" sz="2000" dirty="0" smtClean="0">
                <a:solidFill>
                  <a:srgbClr val="FF0000"/>
                </a:solidFill>
                <a:latin typeface="Comic Sans MS" pitchFamily="66" charset="0"/>
                <a:ea typeface="宋体" pitchFamily="2" charset="-122"/>
              </a:rPr>
              <a:t>13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 sensors, and max distance is still &lt; </a:t>
            </a:r>
            <a:r>
              <a:rPr lang="en-US" altLang="zh-CN" sz="2000" dirty="0" smtClean="0">
                <a:solidFill>
                  <a:srgbClr val="FF0000"/>
                </a:solidFill>
                <a:latin typeface="Comic Sans MS" pitchFamily="66" charset="0"/>
                <a:ea typeface="宋体" pitchFamily="2" charset="-122"/>
              </a:rPr>
              <a:t>B/2c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 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     </a:t>
            </a:r>
            <a:r>
              <a:rPr lang="en-US" altLang="zh-CN" sz="2000" dirty="0" smtClean="0">
                <a:solidFill>
                  <a:schemeClr val="bg2"/>
                </a:solidFill>
                <a:latin typeface="Comic Sans MS" pitchFamily="66" charset="0"/>
                <a:ea typeface="宋体" pitchFamily="2" charset="-122"/>
              </a:rPr>
              <a:t>(as the last MC still needs a round-trip traveling cost)</a:t>
            </a:r>
          </a:p>
        </p:txBody>
      </p:sp>
      <p:sp>
        <p:nvSpPr>
          <p:cNvPr id="10244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2655480-CD22-4C68-B007-134160CC7752}" type="slidenum">
              <a:rPr lang="zh-CN" altLang="en-US" baseline="0" smtClean="0"/>
              <a:pPr/>
              <a:t>26</a:t>
            </a:fld>
            <a:endParaRPr lang="en-US" altLang="zh-CN" baseline="0" smtClean="0"/>
          </a:p>
        </p:txBody>
      </p:sp>
      <p:pic>
        <p:nvPicPr>
          <p:cNvPr id="10245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981200"/>
            <a:ext cx="5379655" cy="259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3"/>
          <p:cNvSpPr txBox="1">
            <a:spLocks noChangeArrowheads="1"/>
          </p:cNvSpPr>
          <p:nvPr/>
        </p:nvSpPr>
        <p:spPr bwMode="auto">
          <a:xfrm>
            <a:off x="803275" y="1295400"/>
            <a:ext cx="75390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   B=80J</a:t>
            </a:r>
            <a:r>
              <a:rPr lang="en-US" altLang="zh-CN" sz="2800" dirty="0">
                <a:latin typeface="Comic Sans MS" pitchFamily="66" charset="0"/>
                <a:ea typeface="宋体" pitchFamily="2" charset="-122"/>
              </a:rPr>
              <a:t>, b=2J, c=3J/m, </a:t>
            </a:r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K=3 MCs</a:t>
            </a:r>
            <a:endParaRPr lang="en-US" altLang="zh-CN" sz="2800" dirty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905000"/>
            <a:ext cx="535028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2537" y="4038600"/>
            <a:ext cx="4238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733800"/>
            <a:ext cx="392906" cy="29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93494" y="4343400"/>
            <a:ext cx="392906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 bwMode="auto">
          <a:xfrm>
            <a:off x="2667000" y="1947672"/>
            <a:ext cx="3962400" cy="3383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Motivational Example (3)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7719" y="4572000"/>
            <a:ext cx="7696200" cy="1981200"/>
          </a:xfrm>
        </p:spPr>
        <p:txBody>
          <a:bodyPr/>
          <a:lstStyle/>
          <a:p>
            <a:pPr eaLnBrk="1" hangingPunct="1"/>
            <a:r>
              <a:rPr lang="en-US" altLang="zh-CN" sz="20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Scheme III: 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(collaborative-one-to-one-charge) same as Scheme II, except each MC  transfers some energy to other MCs at </a:t>
            </a:r>
            <a:r>
              <a:rPr lang="en-US" altLang="zh-CN" sz="2000" dirty="0" smtClean="0">
                <a:solidFill>
                  <a:srgbClr val="002060"/>
                </a:solidFill>
                <a:latin typeface="Comic Sans MS" pitchFamily="66" charset="0"/>
                <a:ea typeface="宋体" pitchFamily="2" charset="-122"/>
              </a:rPr>
              <a:t>rendezvous points (A and B in the example)</a:t>
            </a:r>
          </a:p>
          <a:p>
            <a:pPr eaLnBrk="1" hangingPunct="1"/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Conclusion: covers </a:t>
            </a:r>
            <a:r>
              <a:rPr lang="en-US" altLang="zh-CN" sz="2000" dirty="0" smtClean="0">
                <a:solidFill>
                  <a:srgbClr val="FF0000"/>
                </a:solidFill>
                <a:latin typeface="Comic Sans MS" pitchFamily="66" charset="0"/>
                <a:ea typeface="宋体" pitchFamily="2" charset="-122"/>
              </a:rPr>
              <a:t>17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 sensors,  and max distance is &lt; </a:t>
            </a:r>
            <a:r>
              <a:rPr lang="en-US" altLang="zh-CN" sz="2000" dirty="0" smtClean="0">
                <a:solidFill>
                  <a:srgbClr val="FF0000"/>
                </a:solidFill>
                <a:latin typeface="Comic Sans MS" pitchFamily="66" charset="0"/>
                <a:ea typeface="宋体" pitchFamily="2" charset="-122"/>
              </a:rPr>
              <a:t>B/c</a:t>
            </a:r>
          </a:p>
          <a:p>
            <a:pPr eaLnBrk="1" hangingPunct="1">
              <a:buNone/>
            </a:pPr>
            <a:r>
              <a:rPr lang="en-US" altLang="zh-CN" sz="2000" dirty="0" smtClean="0">
                <a:solidFill>
                  <a:schemeClr val="bg2"/>
                </a:solidFill>
                <a:latin typeface="Comic Sans MS" pitchFamily="66" charset="0"/>
                <a:ea typeface="宋体" pitchFamily="2" charset="-122"/>
              </a:rPr>
              <a:t>     (Last MC still needs a return trip without any charge)</a:t>
            </a:r>
          </a:p>
        </p:txBody>
      </p:sp>
      <p:sp>
        <p:nvSpPr>
          <p:cNvPr id="11268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69572B3-059A-4B23-A11E-B3D60AFBF12E}" type="slidenum">
              <a:rPr lang="zh-CN" altLang="en-US" baseline="0" smtClean="0"/>
              <a:pPr/>
              <a:t>27</a:t>
            </a:fld>
            <a:endParaRPr lang="en-US" altLang="zh-CN" baseline="0" dirty="0" smtClean="0"/>
          </a:p>
        </p:txBody>
      </p:sp>
      <p:pic>
        <p:nvPicPr>
          <p:cNvPr id="11269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06" y="1685925"/>
            <a:ext cx="6143625" cy="277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3"/>
          <p:cNvSpPr txBox="1">
            <a:spLocks noChangeArrowheads="1"/>
          </p:cNvSpPr>
          <p:nvPr/>
        </p:nvSpPr>
        <p:spPr bwMode="auto">
          <a:xfrm>
            <a:off x="914400" y="1219200"/>
            <a:ext cx="74628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  B </a:t>
            </a:r>
            <a:r>
              <a:rPr lang="en-US" altLang="zh-CN" sz="2800" dirty="0">
                <a:latin typeface="Comic Sans MS" pitchFamily="66" charset="0"/>
                <a:ea typeface="宋体" pitchFamily="2" charset="-122"/>
              </a:rPr>
              <a:t>= 80J, b=2J, c=3J/m, </a:t>
            </a:r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K=3 MCs</a:t>
            </a:r>
            <a:endParaRPr lang="en-US" altLang="zh-CN" sz="2800" dirty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676400"/>
            <a:ext cx="57540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3556" y="3962400"/>
            <a:ext cx="4238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26894" y="3657600"/>
            <a:ext cx="392906" cy="29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26894" y="4267200"/>
            <a:ext cx="392906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 bwMode="auto">
          <a:xfrm>
            <a:off x="2133600" y="1752600"/>
            <a:ext cx="5181600" cy="2194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>
                <a:latin typeface="Comic Sans MS" pitchFamily="66" charset="0"/>
                <a:ea typeface="宋体" pitchFamily="2" charset="-122"/>
              </a:rPr>
              <a:t>Details on Scheme III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162800" cy="51816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2000" dirty="0" err="1" smtClean="0">
                <a:latin typeface="Comic Sans MS" pitchFamily="66" charset="0"/>
                <a:ea typeface="宋体" pitchFamily="2" charset="-122"/>
              </a:rPr>
              <a:t>MC</a:t>
            </a:r>
            <a:r>
              <a:rPr lang="en-US" altLang="zh-CN" sz="2000" baseline="-25000" dirty="0" err="1" smtClean="0"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000" baseline="-25000" dirty="0" smtClean="0">
                <a:latin typeface="Comic Sans MS" pitchFamily="66" charset="0"/>
                <a:ea typeface="宋体" pitchFamily="2" charset="-122"/>
              </a:rPr>
              <a:t>   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charges battery to all sensors between L</a:t>
            </a:r>
            <a:r>
              <a:rPr lang="en-US" altLang="zh-CN" sz="2000" baseline="-25000" dirty="0" smtClean="0">
                <a:latin typeface="Comic Sans MS" pitchFamily="66" charset="0"/>
                <a:ea typeface="宋体" pitchFamily="2" charset="-122"/>
              </a:rPr>
              <a:t>i+1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 and L</a:t>
            </a:r>
            <a:r>
              <a:rPr lang="en-US" altLang="zh-CN" sz="2000" baseline="-25000" dirty="0" smtClean="0">
                <a:latin typeface="Comic Sans MS" pitchFamily="66" charset="0"/>
                <a:ea typeface="宋体" pitchFamily="2" charset="-122"/>
              </a:rPr>
              <a:t>i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 err="1" smtClean="0">
                <a:latin typeface="Comic Sans MS" pitchFamily="66" charset="0"/>
                <a:ea typeface="宋体" pitchFamily="2" charset="-122"/>
              </a:rPr>
              <a:t>MC</a:t>
            </a:r>
            <a:r>
              <a:rPr lang="en-US" altLang="zh-CN" sz="2000" baseline="-25000" dirty="0" err="1" smtClean="0"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000" baseline="-25000" dirty="0" smtClean="0">
                <a:latin typeface="Comic Sans MS" pitchFamily="66" charset="0"/>
                <a:ea typeface="宋体" pitchFamily="2" charset="-122"/>
              </a:rPr>
              <a:t> 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(1 ≤ </a:t>
            </a:r>
            <a:r>
              <a:rPr lang="en-US" altLang="zh-CN" sz="2000" dirty="0" err="1" smtClean="0"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 ≤ K) transfers energy to MC</a:t>
            </a:r>
            <a:r>
              <a:rPr lang="en-US" altLang="zh-CN" sz="2000" baseline="-25000" dirty="0" smtClean="0">
                <a:latin typeface="Comic Sans MS" pitchFamily="66" charset="0"/>
                <a:ea typeface="宋体" pitchFamily="2" charset="-122"/>
              </a:rPr>
              <a:t>i-1, 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MC</a:t>
            </a:r>
            <a:r>
              <a:rPr lang="en-US" altLang="zh-CN" sz="2000" baseline="-25000" dirty="0" smtClean="0">
                <a:latin typeface="Comic Sans MS" pitchFamily="66" charset="0"/>
                <a:ea typeface="宋体" pitchFamily="2" charset="-122"/>
              </a:rPr>
              <a:t>i-2, … 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 MC</a:t>
            </a:r>
            <a:r>
              <a:rPr lang="en-US" altLang="zh-CN" sz="2000" baseline="-25000" dirty="0" smtClean="0"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 to their full capacity at L</a:t>
            </a:r>
            <a:r>
              <a:rPr lang="en-US" altLang="zh-CN" sz="2000" baseline="-25000" dirty="0" smtClean="0">
                <a:latin typeface="Comic Sans MS" pitchFamily="66" charset="0"/>
                <a:ea typeface="宋体" pitchFamily="2" charset="-122"/>
              </a:rPr>
              <a:t>i</a:t>
            </a:r>
            <a:endParaRPr lang="en-US" altLang="zh-CN" sz="2000" dirty="0" smtClean="0">
              <a:latin typeface="Comic Sans MS" pitchFamily="66" charset="0"/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Each </a:t>
            </a:r>
            <a:r>
              <a:rPr lang="en-US" altLang="zh-CN" sz="2000" dirty="0" err="1" smtClean="0">
                <a:latin typeface="Comic Sans MS" pitchFamily="66" charset="0"/>
                <a:ea typeface="宋体" pitchFamily="2" charset="-122"/>
              </a:rPr>
              <a:t>MC</a:t>
            </a:r>
            <a:r>
              <a:rPr lang="en-US" altLang="zh-CN" sz="2000" baseline="-25000" dirty="0" err="1" smtClean="0"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 has just enough energy to return to the BS</a:t>
            </a:r>
          </a:p>
          <a:p>
            <a:pPr lvl="1" eaLnBrk="1" hangingPunct="1">
              <a:lnSpc>
                <a:spcPct val="150000"/>
              </a:lnSpc>
            </a:pPr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  <a:p>
            <a:pPr lvl="1" eaLnBrk="1" hangingPunct="1">
              <a:lnSpc>
                <a:spcPct val="150000"/>
              </a:lnSpc>
            </a:pPr>
            <a:endParaRPr lang="en-US" altLang="zh-CN" sz="2300" dirty="0" smtClean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14340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C6A713F-985C-4867-80BF-1895ED68C964}" type="slidenum">
              <a:rPr lang="zh-CN" altLang="en-US" baseline="0" smtClean="0"/>
              <a:pPr/>
              <a:t>28</a:t>
            </a:fld>
            <a:endParaRPr lang="en-US" altLang="zh-CN" baseline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191000"/>
            <a:ext cx="4012417" cy="115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  Motivational Example (4): </a:t>
            </a:r>
            <a:r>
              <a:rPr lang="en-US" altLang="zh-CN" sz="3200" dirty="0" err="1" smtClean="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rPr>
              <a:t>GlobalCoverage</a:t>
            </a:r>
            <a:endParaRPr lang="en-US" altLang="zh-CN" sz="3200" dirty="0" smtClean="0">
              <a:solidFill>
                <a:schemeClr val="tx1"/>
              </a:solidFill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876800"/>
            <a:ext cx="8001000" cy="1643062"/>
          </a:xfrm>
        </p:spPr>
        <p:txBody>
          <a:bodyPr/>
          <a:lstStyle/>
          <a:p>
            <a:pPr eaLnBrk="1" hangingPunct="1"/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“Push”: limit as few chargers as possible to go forward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“Wait”: efficient use of battery “room” through </a:t>
            </a:r>
            <a:r>
              <a:rPr lang="en-US" altLang="zh-CN" sz="2000" dirty="0" smtClean="0">
                <a:solidFill>
                  <a:srgbClr val="002060"/>
                </a:solidFill>
                <a:latin typeface="Comic Sans MS" pitchFamily="66" charset="0"/>
                <a:ea typeface="宋体" pitchFamily="2" charset="-122"/>
              </a:rPr>
              <a:t>two charges</a:t>
            </a:r>
          </a:p>
          <a:p>
            <a:pPr eaLnBrk="1" hangingPunct="1"/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Conclusion: covers </a:t>
            </a:r>
            <a:r>
              <a:rPr lang="en-US" altLang="zh-CN" sz="2000" dirty="0" smtClean="0">
                <a:solidFill>
                  <a:srgbClr val="FF0000"/>
                </a:solidFill>
                <a:latin typeface="Comic Sans MS" pitchFamily="66" charset="0"/>
                <a:ea typeface="宋体" pitchFamily="2" charset="-122"/>
              </a:rPr>
              <a:t>19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 sensors,  and max distance is </a:t>
            </a:r>
            <a:r>
              <a:rPr lang="en-US" altLang="zh-CN" sz="2000" dirty="0" smtClean="0">
                <a:solidFill>
                  <a:srgbClr val="FF0000"/>
                </a:solidFill>
                <a:latin typeface="Comic Sans MS" pitchFamily="66" charset="0"/>
                <a:ea typeface="宋体" pitchFamily="2" charset="-122"/>
              </a:rPr>
              <a:t>∞</a:t>
            </a:r>
          </a:p>
        </p:txBody>
      </p:sp>
      <p:sp>
        <p:nvSpPr>
          <p:cNvPr id="12292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515DEE4-C8F0-44E6-AEAC-1DE972BC1FFF}" type="slidenum">
              <a:rPr lang="zh-CN" altLang="en-US" baseline="0" smtClean="0"/>
              <a:pPr/>
              <a:t>29</a:t>
            </a:fld>
            <a:endParaRPr lang="en-US" altLang="zh-CN" baseline="0" smtClean="0"/>
          </a:p>
        </p:txBody>
      </p:sp>
      <p:pic>
        <p:nvPicPr>
          <p:cNvPr id="1229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96" y="1676400"/>
            <a:ext cx="7603603" cy="291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3"/>
          <p:cNvSpPr txBox="1">
            <a:spLocks noChangeArrowheads="1"/>
          </p:cNvSpPr>
          <p:nvPr/>
        </p:nvSpPr>
        <p:spPr bwMode="auto">
          <a:xfrm>
            <a:off x="762000" y="838200"/>
            <a:ext cx="76533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B </a:t>
            </a:r>
            <a:r>
              <a:rPr lang="en-US" altLang="zh-CN" sz="2800" dirty="0">
                <a:latin typeface="Comic Sans MS" pitchFamily="66" charset="0"/>
                <a:ea typeface="宋体" pitchFamily="2" charset="-122"/>
              </a:rPr>
              <a:t>= 80J, b=2J, c=3J/m, </a:t>
            </a:r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K=3 MCs</a:t>
            </a:r>
            <a:endParaRPr lang="en-US" altLang="zh-CN" sz="2800" dirty="0">
              <a:latin typeface="Comic Sans MS" pitchFamily="66" charset="0"/>
              <a:ea typeface="宋体" pitchFamily="2" charset="-122"/>
            </a:endParaRPr>
          </a:p>
        </p:txBody>
      </p:sp>
      <p:pic>
        <p:nvPicPr>
          <p:cNvPr id="12295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18" y="4867275"/>
            <a:ext cx="75723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896" y="1524000"/>
            <a:ext cx="57540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9356" y="3976687"/>
            <a:ext cx="4238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2694" y="3671887"/>
            <a:ext cx="392906" cy="29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12694" y="4281487"/>
            <a:ext cx="392906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 bwMode="auto">
          <a:xfrm>
            <a:off x="1905000" y="1828800"/>
            <a:ext cx="63246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Wise Men</a:t>
            </a:r>
            <a:endParaRPr lang="en-US" altLang="zh-CN" sz="4000" dirty="0" smtClean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64898"/>
            <a:ext cx="7924800" cy="5181600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en-GB" altLang="zh-CN" sz="29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  <a:cs typeface="+mn-cs"/>
              </a:rPr>
              <a:t>John F. Kennedy</a:t>
            </a:r>
          </a:p>
          <a:p>
            <a:pPr lvl="1" eaLnBrk="1" hangingPunct="1">
              <a:lnSpc>
                <a:spcPts val="3000"/>
              </a:lnSpc>
            </a:pPr>
            <a:r>
              <a:rPr lang="en-GB" altLang="zh-CN" sz="2400" dirty="0" smtClean="0">
                <a:latin typeface="Comic Sans MS" pitchFamily="66" charset="0"/>
                <a:ea typeface="宋体" pitchFamily="2" charset="-122"/>
                <a:cs typeface="+mn-cs"/>
              </a:rPr>
              <a:t>… progress in technology depends on progress in theory… The vitality of a scientific community springs from its passion to answer science’s most fundamental questions.</a:t>
            </a:r>
          </a:p>
          <a:p>
            <a:pPr eaLnBrk="1" hangingPunct="1">
              <a:lnSpc>
                <a:spcPts val="3000"/>
              </a:lnSpc>
            </a:pPr>
            <a:endParaRPr lang="en-GB" altLang="zh-CN" sz="2900" dirty="0">
              <a:latin typeface="Comic Sans MS" pitchFamily="66" charset="0"/>
              <a:ea typeface="宋体" pitchFamily="2" charset="-122"/>
            </a:endParaRPr>
          </a:p>
          <a:p>
            <a:pPr eaLnBrk="1" hangingPunct="1">
              <a:lnSpc>
                <a:spcPts val="3000"/>
              </a:lnSpc>
            </a:pPr>
            <a:r>
              <a:rPr lang="en-GB" altLang="zh-CN" sz="29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  <a:cs typeface="+mn-cs"/>
              </a:rPr>
              <a:t>Ronald Reagan</a:t>
            </a:r>
          </a:p>
          <a:p>
            <a:pPr lvl="1" eaLnBrk="1" hangingPunct="1">
              <a:lnSpc>
                <a:spcPts val="3000"/>
              </a:lnSpc>
            </a:pPr>
            <a:r>
              <a:rPr lang="en-GB" altLang="zh-CN" sz="2400" dirty="0" smtClean="0">
                <a:latin typeface="Comic Sans MS" pitchFamily="66" charset="0"/>
                <a:ea typeface="宋体" pitchFamily="2" charset="-122"/>
                <a:cs typeface="+mn-cs"/>
              </a:rPr>
              <a:t>… </a:t>
            </a:r>
            <a:r>
              <a:rPr lang="en-GB" altLang="zh-CN" sz="2400" dirty="0">
                <a:latin typeface="Comic Sans MS" pitchFamily="66" charset="0"/>
                <a:ea typeface="宋体" pitchFamily="2" charset="-122"/>
                <a:cs typeface="+mn-cs"/>
              </a:rPr>
              <a:t>although basic research does not begin with </a:t>
            </a:r>
            <a:r>
              <a:rPr lang="en-GB" altLang="zh-CN" sz="2800" dirty="0">
                <a:latin typeface="Comic Sans MS" pitchFamily="66" charset="0"/>
                <a:ea typeface="宋体" pitchFamily="2" charset="-122"/>
                <a:cs typeface="+mn-cs"/>
              </a:rPr>
              <a:t>a </a:t>
            </a:r>
            <a:r>
              <a:rPr lang="en-GB" altLang="zh-CN" sz="2300" dirty="0">
                <a:latin typeface="Comic Sans MS" pitchFamily="66" charset="0"/>
                <a:ea typeface="宋体" pitchFamily="2" charset="-122"/>
              </a:rPr>
              <a:t>particular practical </a:t>
            </a:r>
            <a:r>
              <a:rPr lang="en-GB" altLang="zh-CN" sz="2300" dirty="0" smtClean="0">
                <a:latin typeface="Comic Sans MS" pitchFamily="66" charset="0"/>
                <a:ea typeface="宋体" pitchFamily="2" charset="-122"/>
              </a:rPr>
              <a:t>goal …, </a:t>
            </a:r>
            <a:r>
              <a:rPr lang="en-GB" altLang="zh-CN" sz="2300" dirty="0">
                <a:latin typeface="Comic Sans MS" pitchFamily="66" charset="0"/>
                <a:ea typeface="宋体" pitchFamily="2" charset="-122"/>
              </a:rPr>
              <a:t>it ends up being one of most practical things government </a:t>
            </a:r>
            <a:r>
              <a:rPr lang="en-GB" altLang="zh-CN" sz="2300" dirty="0" smtClean="0">
                <a:latin typeface="Comic Sans MS" pitchFamily="66" charset="0"/>
                <a:ea typeface="宋体" pitchFamily="2" charset="-122"/>
              </a:rPr>
              <a:t>does. </a:t>
            </a:r>
          </a:p>
          <a:p>
            <a:pPr marL="457200" lvl="1" indent="0" eaLnBrk="1" hangingPunct="1">
              <a:lnSpc>
                <a:spcPts val="3000"/>
              </a:lnSpc>
              <a:buNone/>
            </a:pPr>
            <a:r>
              <a:rPr lang="en-GB" altLang="zh-CN" sz="2300" dirty="0">
                <a:solidFill>
                  <a:schemeClr val="bg2"/>
                </a:solidFill>
                <a:latin typeface="Comic Sans MS" pitchFamily="66" charset="0"/>
                <a:ea typeface="宋体" pitchFamily="2" charset="-122"/>
              </a:rPr>
              <a:t> </a:t>
            </a:r>
            <a:r>
              <a:rPr lang="en-GB" altLang="zh-CN" sz="2300" dirty="0" smtClean="0">
                <a:solidFill>
                  <a:schemeClr val="bg2"/>
                </a:solidFill>
                <a:latin typeface="Comic Sans MS" pitchFamily="66" charset="0"/>
                <a:ea typeface="宋体" pitchFamily="2" charset="-122"/>
              </a:rPr>
              <a:t> </a:t>
            </a:r>
            <a:endParaRPr lang="en-GB" altLang="zh-CN" sz="2300" dirty="0" smtClean="0">
              <a:latin typeface="Comic Sans MS" pitchFamily="66" charset="0"/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  <a:p>
            <a:pPr lvl="1" eaLnBrk="1" hangingPunct="1">
              <a:lnSpc>
                <a:spcPct val="150000"/>
              </a:lnSpc>
            </a:pPr>
            <a:endParaRPr lang="en-US" altLang="zh-CN" sz="1900" dirty="0" smtClean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410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362700" y="6007014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995E4B9-A04B-4D60-8C65-B33D73D10CE6}" type="slidenum">
              <a:rPr lang="zh-CN" altLang="en-US" baseline="0" smtClean="0"/>
              <a:pPr/>
              <a:t>3</a:t>
            </a:fld>
            <a:endParaRPr lang="en-US" altLang="zh-CN" baseline="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2880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>
                <a:latin typeface="Comic Sans MS" pitchFamily="66" charset="0"/>
                <a:ea typeface="宋体" pitchFamily="2" charset="-122"/>
              </a:rPr>
              <a:t>Details on GlobalCoverage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05800" cy="51816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2000" dirty="0" err="1" smtClean="0">
                <a:latin typeface="Comic Sans MS" pitchFamily="66" charset="0"/>
                <a:ea typeface="宋体" pitchFamily="2" charset="-122"/>
              </a:rPr>
              <a:t>MC</a:t>
            </a:r>
            <a:r>
              <a:rPr lang="en-US" altLang="zh-CN" sz="2000" baseline="-25000" dirty="0" err="1" smtClean="0"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000" baseline="-25000" dirty="0" smtClean="0">
                <a:latin typeface="Comic Sans MS" pitchFamily="66" charset="0"/>
                <a:ea typeface="宋体" pitchFamily="2" charset="-122"/>
              </a:rPr>
              <a:t>   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charges battery to all sensors between L</a:t>
            </a:r>
            <a:r>
              <a:rPr lang="en-US" altLang="zh-CN" sz="2000" baseline="-25000" dirty="0" smtClean="0">
                <a:latin typeface="Comic Sans MS" pitchFamily="66" charset="0"/>
                <a:ea typeface="宋体" pitchFamily="2" charset="-122"/>
              </a:rPr>
              <a:t>i+1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 and L</a:t>
            </a:r>
            <a:r>
              <a:rPr lang="en-US" altLang="zh-CN" sz="2000" baseline="-25000" dirty="0" smtClean="0">
                <a:latin typeface="Comic Sans MS" pitchFamily="66" charset="0"/>
                <a:ea typeface="宋体" pitchFamily="2" charset="-122"/>
              </a:rPr>
              <a:t>i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MC</a:t>
            </a:r>
            <a:r>
              <a:rPr lang="en-US" altLang="zh-CN" sz="2000" baseline="-25000" dirty="0" smtClean="0">
                <a:latin typeface="Comic Sans MS" pitchFamily="66" charset="0"/>
                <a:ea typeface="宋体" pitchFamily="2" charset="-122"/>
              </a:rPr>
              <a:t>i 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(1 ≤ i ≤ K) transfers energy to MC</a:t>
            </a:r>
            <a:r>
              <a:rPr lang="en-US" altLang="zh-CN" sz="2000" baseline="-25000" dirty="0" smtClean="0">
                <a:latin typeface="Comic Sans MS" pitchFamily="66" charset="0"/>
                <a:ea typeface="宋体" pitchFamily="2" charset="-122"/>
              </a:rPr>
              <a:t>i-1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,</a:t>
            </a:r>
            <a:r>
              <a:rPr lang="en-US" altLang="zh-CN" sz="2000" baseline="-25000" dirty="0" smtClean="0">
                <a:latin typeface="Comic Sans MS" pitchFamily="66" charset="0"/>
                <a:ea typeface="宋体" pitchFamily="2" charset="-122"/>
              </a:rPr>
              <a:t> 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… MC</a:t>
            </a:r>
            <a:r>
              <a:rPr lang="en-US" altLang="zh-CN" sz="2000" baseline="-25000" dirty="0" smtClean="0"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 to their full capacity at L</a:t>
            </a:r>
            <a:r>
              <a:rPr lang="en-US" altLang="zh-CN" sz="2000" baseline="-25000" dirty="0" smtClean="0">
                <a:latin typeface="Comic Sans MS" pitchFamily="66" charset="0"/>
                <a:ea typeface="宋体" pitchFamily="2" charset="-122"/>
              </a:rPr>
              <a:t>i</a:t>
            </a:r>
            <a:endParaRPr lang="en-US" altLang="zh-CN" sz="2000" dirty="0" smtClean="0">
              <a:latin typeface="Comic Sans MS" pitchFamily="66" charset="0"/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MC</a:t>
            </a:r>
            <a:r>
              <a:rPr lang="en-US" altLang="zh-CN" sz="2000" baseline="-25000" dirty="0" smtClean="0">
                <a:latin typeface="Comic Sans MS" pitchFamily="66" charset="0"/>
                <a:ea typeface="宋体" pitchFamily="2" charset="-122"/>
              </a:rPr>
              <a:t>i 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waits at L</a:t>
            </a:r>
            <a:r>
              <a:rPr lang="en-US" altLang="zh-CN" sz="2000" baseline="-25000" dirty="0" smtClean="0"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, while all other MCs keep moving forward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After MC</a:t>
            </a:r>
            <a:r>
              <a:rPr lang="en-US" altLang="zh-CN" sz="2000" baseline="-25000" dirty="0" smtClean="0"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, MC</a:t>
            </a:r>
            <a:r>
              <a:rPr lang="en-US" altLang="zh-CN" sz="2000" baseline="-25000" dirty="0" smtClean="0">
                <a:latin typeface="Comic Sans MS" pitchFamily="66" charset="0"/>
                <a:ea typeface="宋体" pitchFamily="2" charset="-122"/>
              </a:rPr>
              <a:t>i-1,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 … MC</a:t>
            </a:r>
            <a:r>
              <a:rPr lang="en-US" altLang="zh-CN" sz="2000" baseline="-25000" dirty="0" smtClean="0"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 return to L</a:t>
            </a:r>
            <a:r>
              <a:rPr lang="en-US" altLang="zh-CN" sz="2000" baseline="-25000" dirty="0" smtClean="0"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, MC</a:t>
            </a:r>
            <a:r>
              <a:rPr lang="en-US" altLang="zh-CN" sz="2000" baseline="-25000" dirty="0" smtClean="0"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 evenly balances energy among them (including itself)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Each Mc</a:t>
            </a:r>
            <a:r>
              <a:rPr lang="en-US" altLang="zh-CN" sz="2000" baseline="-25000" dirty="0" smtClean="0">
                <a:latin typeface="Comic Sans MS" pitchFamily="66" charset="0"/>
                <a:ea typeface="宋体" pitchFamily="2" charset="-122"/>
              </a:rPr>
              <a:t>i, </a:t>
            </a:r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MC</a:t>
            </a:r>
            <a:r>
              <a:rPr lang="en-US" altLang="zh-CN" sz="2000" baseline="-25000" dirty="0">
                <a:latin typeface="Comic Sans MS" pitchFamily="66" charset="0"/>
                <a:ea typeface="宋体" pitchFamily="2" charset="-122"/>
              </a:rPr>
              <a:t>i-1,</a:t>
            </a:r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 … MC</a:t>
            </a:r>
            <a:r>
              <a:rPr lang="en-US" altLang="zh-CN" sz="2000" baseline="-25000" dirty="0"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 has just enough energy to return to L</a:t>
            </a:r>
            <a:r>
              <a:rPr lang="en-US" altLang="zh-CN" sz="2000" baseline="-25000" dirty="0" smtClean="0">
                <a:latin typeface="Comic Sans MS" pitchFamily="66" charset="0"/>
                <a:ea typeface="宋体" pitchFamily="2" charset="-122"/>
              </a:rPr>
              <a:t>i+1</a:t>
            </a:r>
          </a:p>
          <a:p>
            <a:pPr lvl="1" eaLnBrk="1" hangingPunct="1">
              <a:lnSpc>
                <a:spcPct val="150000"/>
              </a:lnSpc>
            </a:pPr>
            <a:endParaRPr lang="en-US" altLang="zh-CN" sz="2000" dirty="0" smtClean="0">
              <a:latin typeface="Comic Sans MS" pitchFamily="66" charset="0"/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endParaRPr lang="en-US" altLang="zh-CN" sz="2000" dirty="0" smtClean="0">
              <a:latin typeface="Comic Sans MS" pitchFamily="66" charset="0"/>
              <a:ea typeface="宋体" pitchFamily="2" charset="-122"/>
            </a:endParaRPr>
          </a:p>
          <a:p>
            <a:pPr lvl="1" eaLnBrk="1" hangingPunct="1">
              <a:lnSpc>
                <a:spcPct val="150000"/>
              </a:lnSpc>
            </a:pPr>
            <a:endParaRPr lang="en-US" altLang="zh-CN" sz="2000" dirty="0" smtClean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14340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C6A713F-985C-4867-80BF-1895ED68C964}" type="slidenum">
              <a:rPr lang="zh-CN" altLang="en-US" baseline="0" smtClean="0"/>
              <a:pPr/>
              <a:t>30</a:t>
            </a:fld>
            <a:endParaRPr lang="en-US" altLang="zh-CN" baseline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4000" dirty="0" err="1" smtClean="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rPr>
              <a:t>LocalCoverage</a:t>
            </a:r>
            <a:endParaRPr lang="en-US" altLang="zh-CN" sz="4000" dirty="0" smtClean="0">
              <a:solidFill>
                <a:schemeClr val="tx1"/>
              </a:solidFill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876800"/>
            <a:ext cx="8153400" cy="1066800"/>
          </a:xfrm>
        </p:spPr>
        <p:txBody>
          <a:bodyPr/>
          <a:lstStyle/>
          <a:p>
            <a:pPr eaLnBrk="1" hangingPunct="1"/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Each MC moves and charges (is charged) between two adjacent rendezvous points</a:t>
            </a:r>
          </a:p>
          <a:p>
            <a:pPr eaLnBrk="1" hangingPunct="1"/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Imagination: MC</a:t>
            </a:r>
            <a:r>
              <a:rPr lang="en-US" altLang="zh-CN" sz="2000" baseline="-25000" dirty="0" smtClean="0"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  of LocalCoverage  “simulates” MC</a:t>
            </a:r>
            <a:r>
              <a:rPr lang="en-US" altLang="zh-CN" sz="2000" baseline="-25000" dirty="0" smtClean="0"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, MC</a:t>
            </a:r>
            <a:r>
              <a:rPr lang="en-US" altLang="zh-CN" sz="2000" baseline="-25000" dirty="0" smtClean="0">
                <a:latin typeface="Comic Sans MS" pitchFamily="66" charset="0"/>
                <a:ea typeface="宋体" pitchFamily="2" charset="-122"/>
              </a:rPr>
              <a:t>i-1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, …, MC</a:t>
            </a:r>
            <a:r>
              <a:rPr lang="en-US" altLang="zh-CN" sz="2000" baseline="-25000" dirty="0" smtClean="0"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 of GlobalCoverage</a:t>
            </a:r>
          </a:p>
        </p:txBody>
      </p:sp>
      <p:sp>
        <p:nvSpPr>
          <p:cNvPr id="13316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6EB92DF-4883-45FF-A612-5CD0F5B0899C}" type="slidenum">
              <a:rPr lang="zh-CN" altLang="en-US" baseline="0" smtClean="0"/>
              <a:pPr/>
              <a:t>31</a:t>
            </a:fld>
            <a:endParaRPr lang="en-US" altLang="zh-CN" baseline="0" dirty="0" smtClean="0"/>
          </a:p>
        </p:txBody>
      </p:sp>
      <p:sp>
        <p:nvSpPr>
          <p:cNvPr id="13317" name="Rectangle 3"/>
          <p:cNvSpPr txBox="1">
            <a:spLocks noChangeArrowheads="1"/>
          </p:cNvSpPr>
          <p:nvPr/>
        </p:nvSpPr>
        <p:spPr bwMode="auto">
          <a:xfrm>
            <a:off x="534988" y="1295400"/>
            <a:ext cx="6743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n-US" altLang="zh-CN" sz="3200">
              <a:latin typeface="Comic Sans MS" pitchFamily="66" charset="0"/>
              <a:ea typeface="宋体" pitchFamily="2" charset="-122"/>
            </a:endParaRPr>
          </a:p>
        </p:txBody>
      </p:sp>
      <p:pic>
        <p:nvPicPr>
          <p:cNvPr id="13318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31" y="946878"/>
            <a:ext cx="6172200" cy="377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567815"/>
            <a:ext cx="593408" cy="41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5331" y="2097881"/>
            <a:ext cx="550069" cy="41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762000"/>
            <a:ext cx="457200" cy="71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1295400"/>
            <a:ext cx="550069" cy="40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263390"/>
            <a:ext cx="339090" cy="23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1" y="4025265"/>
            <a:ext cx="3143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1" y="4491990"/>
            <a:ext cx="314325" cy="23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 bwMode="auto">
          <a:xfrm>
            <a:off x="2362200" y="1066800"/>
            <a:ext cx="4876800" cy="1097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762000" y="2667000"/>
            <a:ext cx="7391400" cy="1143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762000" y="1447800"/>
            <a:ext cx="7391400" cy="1219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smtClean="0">
                <a:latin typeface="Comic Sans MS" pitchFamily="66" charset="0"/>
                <a:ea typeface="宋体" pitchFamily="2" charset="-122"/>
              </a:rPr>
              <a:t>Properties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51816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Theorem 3 (Optimality):</a:t>
            </a:r>
            <a:r>
              <a:rPr lang="en-US" altLang="zh-CN" sz="28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 </a:t>
            </a:r>
            <a:r>
              <a:rPr lang="en-US" altLang="zh-CN" sz="2300" dirty="0" err="1" smtClean="0">
                <a:latin typeface="Comic Sans MS" pitchFamily="66" charset="0"/>
                <a:ea typeface="宋体" pitchFamily="2" charset="-122"/>
              </a:rPr>
              <a:t>GlobalCoverage</a:t>
            </a:r>
            <a:r>
              <a:rPr lang="en-US" altLang="zh-CN" sz="2300" dirty="0" smtClean="0">
                <a:latin typeface="Comic Sans MS" pitchFamily="66" charset="0"/>
                <a:ea typeface="宋体" pitchFamily="2" charset="-122"/>
              </a:rPr>
              <a:t> has the maximum ratio of payload energy to overhead energy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Theorem 4 (Infinite Coverage): </a:t>
            </a:r>
            <a:r>
              <a:rPr lang="en-US" altLang="zh-CN" sz="2400" dirty="0" err="1" smtClean="0">
                <a:latin typeface="Comic Sans MS" pitchFamily="66" charset="0"/>
                <a:ea typeface="宋体" pitchFamily="2" charset="-122"/>
              </a:rPr>
              <a:t>GlobalCoverage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 can cover an infinite line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Summation of segment length (L</a:t>
            </a:r>
            <a:r>
              <a:rPr lang="en-US" altLang="zh-CN" sz="2000" baseline="-25000" dirty="0" smtClean="0"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 – L</a:t>
            </a:r>
            <a:r>
              <a:rPr lang="en-US" altLang="zh-CN" sz="2000" baseline="-25000" dirty="0" smtClean="0">
                <a:latin typeface="Comic Sans MS" pitchFamily="66" charset="0"/>
                <a:ea typeface="宋体" pitchFamily="2" charset="-122"/>
              </a:rPr>
              <a:t>i+1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)</a:t>
            </a:r>
          </a:p>
        </p:txBody>
      </p:sp>
      <p:sp>
        <p:nvSpPr>
          <p:cNvPr id="14340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C6A713F-985C-4867-80BF-1895ED68C964}" type="slidenum">
              <a:rPr lang="zh-CN" altLang="en-US" baseline="0" smtClean="0"/>
              <a:pPr/>
              <a:t>32</a:t>
            </a:fld>
            <a:endParaRPr lang="en-US" altLang="zh-CN" baseline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8" y="4267200"/>
            <a:ext cx="577935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>
                <a:latin typeface="Comic Sans MS" pitchFamily="66" charset="0"/>
                <a:ea typeface="宋体" pitchFamily="2" charset="-122"/>
              </a:rPr>
              <a:t>Imagination: extensions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51816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Simple extensions </a:t>
            </a:r>
            <a:r>
              <a:rPr lang="en-US" altLang="zh-CN" sz="24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(while keeping optimality)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 sz="2300" dirty="0" smtClean="0">
                <a:latin typeface="Comic Sans MS" pitchFamily="66" charset="0"/>
                <a:ea typeface="宋体" pitchFamily="2" charset="-122"/>
              </a:rPr>
              <a:t>Non-uniform distance between adjacent sensors</a:t>
            </a:r>
          </a:p>
          <a:p>
            <a:pPr lvl="2" eaLnBrk="1" hangingPunct="1">
              <a:lnSpc>
                <a:spcPct val="150000"/>
              </a:lnSpc>
            </a:pPr>
            <a:r>
              <a:rPr lang="en-US" altLang="zh-CN" sz="1900" dirty="0" smtClean="0">
                <a:latin typeface="Comic Sans MS" pitchFamily="66" charset="0"/>
                <a:ea typeface="宋体" pitchFamily="2" charset="-122"/>
              </a:rPr>
              <a:t>Same algorithm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 sz="2300" dirty="0" smtClean="0">
                <a:latin typeface="Comic Sans MS" pitchFamily="66" charset="0"/>
                <a:ea typeface="宋体" pitchFamily="2" charset="-122"/>
              </a:rPr>
              <a:t>Smaller recharge cycle (than MC round-trip time)</a:t>
            </a:r>
          </a:p>
          <a:p>
            <a:pPr lvl="2" eaLnBrk="1" hangingPunct="1">
              <a:lnSpc>
                <a:spcPct val="150000"/>
              </a:lnSpc>
            </a:pPr>
            <a:r>
              <a:rPr lang="en-US" altLang="zh-CN" sz="1900" dirty="0" smtClean="0">
                <a:latin typeface="Comic Sans MS" pitchFamily="66" charset="0"/>
                <a:ea typeface="宋体" pitchFamily="2" charset="-122"/>
              </a:rPr>
              <a:t>Pipeline extension</a:t>
            </a:r>
            <a:endParaRPr lang="en-US" altLang="zh-CN" sz="2300" dirty="0" smtClean="0">
              <a:latin typeface="Comic Sans MS" pitchFamily="66" charset="0"/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Complex extensions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 sz="2300" dirty="0" smtClean="0">
                <a:latin typeface="Comic Sans MS" pitchFamily="66" charset="0"/>
                <a:ea typeface="宋体" pitchFamily="2" charset="-122"/>
              </a:rPr>
              <a:t>Non-uniform frequency for recharging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 sz="2300" dirty="0" smtClean="0">
                <a:latin typeface="Comic Sans MS" pitchFamily="66" charset="0"/>
                <a:ea typeface="宋体" pitchFamily="2" charset="-122"/>
              </a:rPr>
              <a:t>Two- or higher-dimensional space</a:t>
            </a:r>
          </a:p>
          <a:p>
            <a:pPr lvl="1" eaLnBrk="1" hangingPunct="1">
              <a:lnSpc>
                <a:spcPct val="150000"/>
              </a:lnSpc>
            </a:pPr>
            <a:endParaRPr lang="en-US" altLang="zh-CN" sz="2300" dirty="0" smtClean="0">
              <a:latin typeface="Comic Sans MS" pitchFamily="66" charset="0"/>
              <a:ea typeface="宋体" pitchFamily="2" charset="-122"/>
            </a:endParaRPr>
          </a:p>
          <a:p>
            <a:pPr lvl="1" eaLnBrk="1" hangingPunct="1">
              <a:lnSpc>
                <a:spcPct val="150000"/>
              </a:lnSpc>
            </a:pPr>
            <a:endParaRPr lang="en-US" altLang="zh-CN" sz="2300" dirty="0" smtClean="0">
              <a:latin typeface="Comic Sans MS" pitchFamily="66" charset="0"/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endParaRPr lang="en-US" altLang="zh-CN" sz="2800" dirty="0" smtClean="0">
              <a:latin typeface="Comic Sans MS" pitchFamily="66" charset="0"/>
              <a:ea typeface="宋体" pitchFamily="2" charset="-122"/>
            </a:endParaRPr>
          </a:p>
          <a:p>
            <a:pPr lvl="1" eaLnBrk="1" hangingPunct="1">
              <a:lnSpc>
                <a:spcPct val="150000"/>
              </a:lnSpc>
            </a:pPr>
            <a:endParaRPr lang="en-US" altLang="zh-CN" sz="2300" dirty="0" smtClean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14340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C6A713F-985C-4867-80BF-1895ED68C964}" type="slidenum">
              <a:rPr lang="zh-CN" altLang="en-US" baseline="0" smtClean="0"/>
              <a:pPr/>
              <a:t>33</a:t>
            </a:fld>
            <a:endParaRPr lang="en-US" altLang="zh-CN" baseline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>
                <a:latin typeface="Comic Sans MS" pitchFamily="66" charset="0"/>
                <a:ea typeface="宋体" pitchFamily="2" charset="-122"/>
              </a:rPr>
              <a:t>Imagination: applications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51816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Robotics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 sz="2300" dirty="0" smtClean="0">
                <a:latin typeface="Comic Sans MS" pitchFamily="66" charset="0"/>
                <a:ea typeface="宋体" pitchFamily="2" charset="-122"/>
              </a:rPr>
              <a:t>Flying robots</a:t>
            </a:r>
            <a:endParaRPr lang="en-US" altLang="zh-CN" sz="1900" dirty="0" smtClean="0">
              <a:solidFill>
                <a:srgbClr val="0070C0"/>
              </a:solidFill>
              <a:latin typeface="Comic Sans MS" pitchFamily="66" charset="0"/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WSNs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Sensor repairs with spares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Passive RFID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Energy transfer through readers</a:t>
            </a:r>
          </a:p>
          <a:p>
            <a:pPr lvl="1" eaLnBrk="1" hangingPunct="1">
              <a:lnSpc>
                <a:spcPct val="150000"/>
              </a:lnSpc>
            </a:pPr>
            <a:endParaRPr lang="en-US" altLang="zh-CN" sz="2300" dirty="0" smtClean="0">
              <a:latin typeface="Comic Sans MS" pitchFamily="66" charset="0"/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endParaRPr lang="en-US" altLang="zh-CN" sz="2800" dirty="0" smtClean="0">
              <a:latin typeface="Comic Sans MS" pitchFamily="66" charset="0"/>
              <a:ea typeface="宋体" pitchFamily="2" charset="-122"/>
            </a:endParaRPr>
          </a:p>
          <a:p>
            <a:pPr lvl="1" eaLnBrk="1" hangingPunct="1">
              <a:lnSpc>
                <a:spcPct val="150000"/>
              </a:lnSpc>
            </a:pPr>
            <a:endParaRPr lang="en-US" altLang="zh-CN" sz="2300" dirty="0" smtClean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14340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C6A713F-985C-4867-80BF-1895ED68C964}" type="slidenum">
              <a:rPr lang="zh-CN" altLang="en-US" baseline="0" smtClean="0"/>
              <a:pPr/>
              <a:t>34</a:t>
            </a:fld>
            <a:endParaRPr lang="en-US" altLang="zh-CN" baseline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200" y="1126931"/>
            <a:ext cx="4356599" cy="2552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958001"/>
            <a:ext cx="1786611" cy="177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2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990600" y="4953000"/>
            <a:ext cx="69342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zh-CN" sz="4000" dirty="0" smtClean="0">
                <a:latin typeface="Comic Sans MS" pitchFamily="66" charset="0"/>
                <a:ea typeface="宋体" pitchFamily="2" charset="-122"/>
              </a:rPr>
              <a:t>6. Conclusions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Wireless  </a:t>
            </a:r>
            <a:r>
              <a:rPr lang="en-US" altLang="zh-CN" sz="2400" dirty="0">
                <a:latin typeface="Comic Sans MS" pitchFamily="66" charset="0"/>
                <a:ea typeface="宋体" pitchFamily="2" charset="-122"/>
              </a:rPr>
              <a:t>e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nergy </a:t>
            </a:r>
            <a:r>
              <a:rPr lang="en-US" altLang="zh-CN" sz="2400" dirty="0">
                <a:latin typeface="Comic Sans MS" pitchFamily="66" charset="0"/>
                <a:ea typeface="宋体" pitchFamily="2" charset="-122"/>
              </a:rPr>
              <a:t>t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ransfer</a:t>
            </a:r>
            <a:endParaRPr lang="en-US" altLang="zh-CN" sz="1800" dirty="0" smtClean="0">
              <a:latin typeface="Comic Sans MS" pitchFamily="66" charset="0"/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Collaborative mobile </a:t>
            </a:r>
            <a:r>
              <a:rPr lang="en-US" altLang="zh-CN" sz="2400" dirty="0">
                <a:latin typeface="Comic Sans MS" pitchFamily="66" charset="0"/>
                <a:ea typeface="宋体" pitchFamily="2" charset="-122"/>
              </a:rPr>
              <a:t>c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harging &amp; coverage: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 sz="1900" dirty="0" smtClean="0">
                <a:latin typeface="Comic Sans MS" pitchFamily="66" charset="0"/>
                <a:ea typeface="宋体" pitchFamily="2" charset="-122"/>
              </a:rPr>
              <a:t>Unlimited capacity vs. limited capacity (with BS)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 sz="1900" dirty="0" smtClean="0">
                <a:latin typeface="Comic Sans MS" pitchFamily="66" charset="0"/>
                <a:ea typeface="宋体" pitchFamily="2" charset="-122"/>
              </a:rPr>
              <a:t>Charging type:  BS-to-MC, MC-to-MC, and MC-to-Sensor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Other extensions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 sz="1900" dirty="0" smtClean="0">
                <a:latin typeface="Comic Sans MS" pitchFamily="66" charset="0"/>
                <a:ea typeface="宋体" pitchFamily="2" charset="-122"/>
              </a:rPr>
              <a:t>Charging efficiency,  MCs as mobile sinks for BS…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  Simplicity + Elegance + Imagination = Beauty</a:t>
            </a:r>
          </a:p>
        </p:txBody>
      </p:sp>
      <p:sp>
        <p:nvSpPr>
          <p:cNvPr id="22532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0330DA5-30A3-4724-9B63-EF5502EA312E}" type="slidenum">
              <a:rPr lang="zh-CN" altLang="en-US" baseline="0" smtClean="0"/>
              <a:pPr/>
              <a:t>35</a:t>
            </a:fld>
            <a:endParaRPr lang="en-US" altLang="zh-CN" baseline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4000" dirty="0" smtClean="0">
                <a:latin typeface="Comic Sans MS" pitchFamily="66" charset="0"/>
                <a:ea typeface="宋体" pitchFamily="2" charset="-122"/>
              </a:rPr>
              <a:t>Acknowledgements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447800"/>
            <a:ext cx="8229600" cy="4530725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</a:pPr>
            <a:endParaRPr lang="en-US" altLang="zh-CN" sz="1900" dirty="0" smtClean="0">
              <a:latin typeface="Comic Sans MS" pitchFamily="66" charset="0"/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Richard </a:t>
            </a:r>
            <a:r>
              <a:rPr lang="en-US" altLang="zh-CN" sz="2400" dirty="0" err="1" smtClean="0">
                <a:latin typeface="Comic Sans MS" pitchFamily="66" charset="0"/>
                <a:ea typeface="宋体" pitchFamily="2" charset="-122"/>
              </a:rPr>
              <a:t>Beigel</a:t>
            </a:r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Sheng Zhang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 err="1" smtClean="0">
                <a:latin typeface="Comic Sans MS" pitchFamily="66" charset="0"/>
                <a:ea typeface="宋体" pitchFamily="2" charset="-122"/>
              </a:rPr>
              <a:t>Huanyang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 </a:t>
            </a:r>
            <a:r>
              <a:rPr lang="en-US" altLang="zh-CN" sz="2400" dirty="0" err="1" smtClean="0">
                <a:latin typeface="Comic Sans MS" pitchFamily="66" charset="0"/>
                <a:ea typeface="宋体" pitchFamily="2" charset="-122"/>
              </a:rPr>
              <a:t>Zheng</a:t>
            </a:r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22532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0330DA5-30A3-4724-9B63-EF5502EA312E}" type="slidenum">
              <a:rPr lang="zh-CN" altLang="en-US" baseline="0" smtClean="0"/>
              <a:pPr/>
              <a:t>36</a:t>
            </a:fld>
            <a:endParaRPr lang="en-US" altLang="zh-CN" baseline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590800"/>
            <a:ext cx="1905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My Approach</a:t>
            </a:r>
            <a:endParaRPr lang="en-US" altLang="zh-CN" sz="4000" dirty="0" smtClean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5181600"/>
          </a:xfrm>
        </p:spPr>
        <p:txBody>
          <a:bodyPr/>
          <a:lstStyle/>
          <a:p>
            <a:pPr lvl="1" eaLnBrk="1" hangingPunct="1">
              <a:lnSpc>
                <a:spcPts val="3000"/>
              </a:lnSpc>
            </a:pPr>
            <a:endParaRPr lang="en-GB" altLang="zh-CN" sz="2300" dirty="0" smtClean="0">
              <a:latin typeface="Comic Sans MS" pitchFamily="66" charset="0"/>
              <a:ea typeface="宋体" pitchFamily="2" charset="-122"/>
            </a:endParaRPr>
          </a:p>
          <a:p>
            <a:pPr eaLnBrk="1" hangingPunct="1">
              <a:lnSpc>
                <a:spcPts val="3000"/>
              </a:lnSpc>
            </a:pPr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How to select a research problem</a:t>
            </a:r>
          </a:p>
          <a:p>
            <a:pPr eaLnBrk="1" hangingPunct="1">
              <a:lnSpc>
                <a:spcPts val="3000"/>
              </a:lnSpc>
            </a:pPr>
            <a:endParaRPr lang="en-US" altLang="zh-CN" sz="2800" dirty="0" smtClean="0">
              <a:latin typeface="Comic Sans MS" pitchFamily="66" charset="0"/>
              <a:ea typeface="宋体" pitchFamily="2" charset="-122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 Simple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 definition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Elegant 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solution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 Room for </a:t>
            </a:r>
            <a:r>
              <a:rPr lang="en-US" altLang="zh-CN" sz="24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imagination </a:t>
            </a:r>
          </a:p>
          <a:p>
            <a:pPr eaLnBrk="1" hangingPunct="1">
              <a:lnSpc>
                <a:spcPct val="150000"/>
              </a:lnSpc>
            </a:pPr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  <a:p>
            <a:pPr lvl="1" eaLnBrk="1" hangingPunct="1">
              <a:lnSpc>
                <a:spcPct val="150000"/>
              </a:lnSpc>
            </a:pPr>
            <a:endParaRPr lang="en-US" altLang="zh-CN" sz="1900" dirty="0" smtClean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410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715000" y="5363557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 algn="r" eaLnBrk="1" hangingPunct="1"/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Blue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Nude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II    </a:t>
            </a:r>
            <a:endParaRPr lang="en-GB" altLang="zh-CN" sz="2400" dirty="0">
              <a:solidFill>
                <a:schemeClr val="bg1">
                  <a:lumMod val="50000"/>
                </a:schemeClr>
              </a:solidFill>
              <a:latin typeface="Comic Sans MS" pitchFamily="66" charset="0"/>
              <a:ea typeface="宋体" pitchFamily="2" charset="-122"/>
            </a:endParaRPr>
          </a:p>
          <a:p>
            <a:fld id="{5995E4B9-A04B-4D60-8C65-B33D73D10CE6}" type="slidenum">
              <a:rPr lang="zh-CN" altLang="en-US" baseline="0" smtClean="0"/>
              <a:pPr/>
              <a:t>4</a:t>
            </a:fld>
            <a:endParaRPr lang="en-US" altLang="zh-CN" baseline="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37459"/>
            <a:ext cx="1942199" cy="269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1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534988"/>
            <a:ext cx="8685213" cy="1141412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sz="4000" dirty="0" smtClean="0">
                <a:latin typeface="Comic Sans MS" pitchFamily="66" charset="0"/>
                <a:ea typeface="宋体" pitchFamily="2" charset="-122"/>
              </a:rPr>
              <a:t>    Picasso &amp; Matisse     </a:t>
            </a:r>
            <a:br>
              <a:rPr lang="en-GB" altLang="zh-CN" sz="4000" dirty="0" smtClean="0">
                <a:latin typeface="Comic Sans MS" pitchFamily="66" charset="0"/>
                <a:ea typeface="宋体" pitchFamily="2" charset="-122"/>
              </a:rPr>
            </a:br>
            <a:r>
              <a:rPr lang="en-GB" altLang="zh-CN" sz="4000" dirty="0">
                <a:latin typeface="Comic Sans MS" pitchFamily="66" charset="0"/>
                <a:ea typeface="宋体" pitchFamily="2" charset="-122"/>
              </a:rPr>
              <a:t> </a:t>
            </a:r>
            <a:r>
              <a:rPr lang="en-GB" altLang="zh-CN" sz="4000" dirty="0" smtClean="0">
                <a:latin typeface="Comic Sans MS" pitchFamily="66" charset="0"/>
                <a:ea typeface="宋体" pitchFamily="2" charset="-122"/>
              </a:rPr>
              <a:t>                                    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Le Rêve  (the Dream)</a:t>
            </a:r>
            <a:b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endParaRPr lang="en-GB" altLang="zh-CN" sz="2000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20483" name="Rectangle 2"/>
          <p:cNvSpPr>
            <a:spLocks noGrp="1" noChangeAspect="1" noChangeArrowheads="1"/>
          </p:cNvSpPr>
          <p:nvPr>
            <p:ph sz="half" idx="1"/>
          </p:nvPr>
        </p:nvSpPr>
        <p:spPr>
          <a:xfrm>
            <a:off x="457200" y="1295400"/>
            <a:ext cx="7391400" cy="4529138"/>
          </a:xfrm>
        </p:spPr>
        <p:txBody>
          <a:bodyPr/>
          <a:lstStyle/>
          <a:p>
            <a:pPr marL="608013" indent="-608013" eaLnBrk="1" hangingPunct="1">
              <a:lnSpc>
                <a:spcPct val="105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CN" sz="2400" dirty="0" smtClean="0">
                <a:latin typeface="Comic Sans MS" pitchFamily="66" charset="0"/>
                <a:ea typeface="宋体" pitchFamily="2" charset="-122"/>
              </a:rPr>
              <a:t>Know how to make </a:t>
            </a:r>
          </a:p>
          <a:p>
            <a:pPr marL="0" indent="0" eaLnBrk="1" hangingPunct="1">
              <a:lnSpc>
                <a:spcPct val="105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CN" sz="2400" dirty="0" smtClean="0">
                <a:latin typeface="Comic Sans MS" pitchFamily="66" charset="0"/>
                <a:ea typeface="宋体" pitchFamily="2" charset="-122"/>
              </a:rPr>
              <a:t>       appropriate </a:t>
            </a:r>
            <a:r>
              <a:rPr lang="en-GB" altLang="zh-CN" sz="24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abstractions </a:t>
            </a:r>
            <a:r>
              <a:rPr lang="en-GB" altLang="zh-CN" sz="2400" dirty="0" smtClean="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rPr>
              <a:t>– </a:t>
            </a:r>
          </a:p>
          <a:p>
            <a:pPr marL="0" indent="0" eaLnBrk="1" hangingPunct="1">
              <a:lnSpc>
                <a:spcPct val="105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CN" sz="2400" dirty="0" smtClean="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rPr>
              <a:t>       ask the right questions</a:t>
            </a:r>
          </a:p>
          <a:p>
            <a:pPr marL="0" indent="0" eaLnBrk="1" hangingPunct="1">
              <a:lnSpc>
                <a:spcPts val="18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zh-CN" sz="2400" dirty="0" smtClean="0">
              <a:solidFill>
                <a:srgbClr val="0070C0"/>
              </a:solidFill>
              <a:latin typeface="Comic Sans MS" pitchFamily="66" charset="0"/>
              <a:ea typeface="宋体" pitchFamily="2" charset="-122"/>
            </a:endParaRPr>
          </a:p>
          <a:p>
            <a:pPr marL="608013" indent="-608013" eaLnBrk="1" hangingPunct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CN" sz="2400" dirty="0" smtClean="0">
                <a:latin typeface="Comic Sans MS" pitchFamily="66" charset="0"/>
                <a:ea typeface="宋体" pitchFamily="2" charset="-122"/>
              </a:rPr>
              <a:t>Many CS students use </a:t>
            </a:r>
          </a:p>
          <a:p>
            <a:pPr marL="0" indent="0" eaLnBrk="1" hangingPunct="1"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CN" sz="2400" dirty="0" smtClean="0">
                <a:latin typeface="Comic Sans MS" pitchFamily="66" charset="0"/>
                <a:ea typeface="宋体" pitchFamily="2" charset="-122"/>
              </a:rPr>
              <a:t>       excessive amounts of math </a:t>
            </a:r>
          </a:p>
          <a:p>
            <a:pPr marL="0" indent="0" eaLnBrk="1" hangingPunct="1"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CN" sz="2400" dirty="0" smtClean="0">
                <a:latin typeface="Comic Sans MS" pitchFamily="66" charset="0"/>
                <a:ea typeface="宋体" pitchFamily="2" charset="-122"/>
              </a:rPr>
              <a:t>       to explain simple things</a:t>
            </a:r>
          </a:p>
          <a:p>
            <a:pPr marL="0" indent="0" eaLnBrk="1" hangingPunct="1"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zh-CN" sz="2400" dirty="0" smtClean="0">
              <a:latin typeface="Comic Sans MS" pitchFamily="66" charset="0"/>
              <a:ea typeface="宋体" pitchFamily="2" charset="-122"/>
            </a:endParaRPr>
          </a:p>
          <a:p>
            <a:pPr eaLnBrk="1" hangingPunct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CN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  </a:t>
            </a:r>
            <a:r>
              <a:rPr lang="en-GB" altLang="zh-CN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The Art of Living, Time, Sept. 23, 2012</a:t>
            </a:r>
          </a:p>
          <a:p>
            <a:pPr marL="0" indent="0" eaLnBrk="1" hangingPunct="1"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CN" sz="2400" dirty="0" smtClean="0">
                <a:latin typeface="Comic Sans MS" pitchFamily="66" charset="0"/>
                <a:ea typeface="宋体" pitchFamily="2" charset="-122"/>
              </a:rPr>
              <a:t>       Senior people can be creative without worry</a:t>
            </a:r>
            <a:endParaRPr lang="en-GB" altLang="zh-CN" sz="2400" dirty="0">
              <a:latin typeface="Comic Sans MS" pitchFamily="66" charset="0"/>
              <a:ea typeface="宋体" pitchFamily="2" charset="-122"/>
            </a:endParaRPr>
          </a:p>
          <a:p>
            <a:pPr marL="0" indent="0" eaLnBrk="1" hangingPunct="1"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CN" sz="2400" dirty="0">
                <a:latin typeface="Comic Sans MS" pitchFamily="66" charset="0"/>
                <a:ea typeface="宋体" pitchFamily="2" charset="-122"/>
              </a:rPr>
              <a:t> </a:t>
            </a:r>
            <a:r>
              <a:rPr lang="en-GB" altLang="zh-CN" sz="2400" dirty="0" smtClean="0">
                <a:latin typeface="Comic Sans MS" pitchFamily="66" charset="0"/>
                <a:ea typeface="宋体" pitchFamily="2" charset="-122"/>
              </a:rPr>
              <a:t>      the “utility” of their work</a:t>
            </a:r>
          </a:p>
        </p:txBody>
      </p:sp>
      <p:sp>
        <p:nvSpPr>
          <p:cNvPr id="2048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None/>
            </a:pPr>
            <a:endParaRPr lang="en-GB" altLang="zh-CN" dirty="0" smtClean="0">
              <a:solidFill>
                <a:srgbClr val="0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1600200"/>
            <a:ext cx="2323306" cy="3087939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A594E-8112-4FD6-8B5E-5122C77FE49A}" type="slidenum">
              <a:rPr lang="zh-CN" altLang="en-US" smtClean="0"/>
              <a:pPr>
                <a:defRPr/>
              </a:pPr>
              <a:t>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69642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 smtClean="0">
                <a:solidFill>
                  <a:srgbClr val="002060"/>
                </a:solidFill>
                <a:latin typeface="Comic Sans MS" pitchFamily="66" charset="0"/>
                <a:ea typeface="宋体" pitchFamily="2" charset="-122"/>
              </a:rPr>
              <a:t>ENERGY</a:t>
            </a:r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: A Special Utility</a:t>
            </a:r>
            <a:endParaRPr lang="en-US" altLang="zh-CN" sz="4000" dirty="0" smtClean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51816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Limited lifetime of battery-powered WSNs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Possible solutions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Energy conservation</a:t>
            </a:r>
          </a:p>
          <a:p>
            <a:pPr lvl="2" eaLnBrk="1" hangingPunct="1">
              <a:lnSpc>
                <a:spcPct val="150000"/>
              </a:lnSpc>
            </a:pP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Cannot compensate for energy depletion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Energy harvesting (or scavenging)</a:t>
            </a:r>
          </a:p>
          <a:p>
            <a:pPr lvl="2" eaLnBrk="1" hangingPunct="1">
              <a:lnSpc>
                <a:spcPct val="150000"/>
              </a:lnSpc>
            </a:pP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Unstable, unpredictable, uncontrollable …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Sensor reclamation</a:t>
            </a:r>
          </a:p>
          <a:p>
            <a:pPr lvl="2" eaLnBrk="1" hangingPunct="1">
              <a:lnSpc>
                <a:spcPct val="150000"/>
              </a:lnSpc>
            </a:pP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Costly, impractical (deep ocean, bridge surface …)</a:t>
            </a:r>
          </a:p>
          <a:p>
            <a:pPr eaLnBrk="1" hangingPunct="1">
              <a:lnSpc>
                <a:spcPct val="150000"/>
              </a:lnSpc>
            </a:pPr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  <a:p>
            <a:pPr lvl="1" eaLnBrk="1" hangingPunct="1">
              <a:lnSpc>
                <a:spcPct val="150000"/>
              </a:lnSpc>
            </a:pPr>
            <a:endParaRPr lang="en-US" altLang="zh-CN" sz="1900" dirty="0" smtClean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410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995E4B9-A04B-4D60-8C65-B33D73D10CE6}" type="slidenum">
              <a:rPr lang="zh-CN" altLang="en-US" baseline="0" smtClean="0"/>
              <a:pPr/>
              <a:t>6</a:t>
            </a:fld>
            <a:endParaRPr lang="en-US" altLang="zh-CN" baseline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000" dirty="0" smtClean="0">
                <a:latin typeface="Comic Sans MS" pitchFamily="66" charset="0"/>
                <a:ea typeface="宋体" pitchFamily="2" charset="-122"/>
              </a:rPr>
              <a:t>  </a:t>
            </a:r>
            <a:r>
              <a:rPr lang="en-US" altLang="zh-CN" sz="4000" dirty="0" smtClean="0">
                <a:latin typeface="Comic Sans MS" pitchFamily="66" charset="0"/>
                <a:ea typeface="宋体" pitchFamily="2" charset="-122"/>
              </a:rPr>
              <a:t>2. </a:t>
            </a:r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Mobile</a:t>
            </a:r>
            <a:r>
              <a:rPr lang="en-US" altLang="zh-CN" sz="4000" dirty="0" smtClean="0">
                <a:latin typeface="Comic Sans MS" pitchFamily="66" charset="0"/>
                <a:ea typeface="宋体" pitchFamily="2" charset="-122"/>
              </a:rPr>
              <a:t> Chargers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The enabling technology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Wireless energy transfer </a:t>
            </a:r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  <a:ea typeface="宋体" pitchFamily="2" charset="-122"/>
              </a:rPr>
              <a:t>(Kurs ’07)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Wireless Power Consortium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5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Mobile chargers</a:t>
            </a:r>
            <a:r>
              <a:rPr lang="en-US" altLang="zh-CN" sz="2500" dirty="0" smtClean="0">
                <a:latin typeface="Comic Sans MS" pitchFamily="66" charset="0"/>
                <a:ea typeface="宋体" pitchFamily="2" charset="-122"/>
              </a:rPr>
              <a:t> (MC)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MC moves from one location to another for wireless charging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Extended from </a:t>
            </a:r>
            <a:r>
              <a:rPr lang="en-US" altLang="zh-CN" sz="20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mobile sink 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in WSNs and </a:t>
            </a:r>
            <a:r>
              <a:rPr lang="en-US" altLang="zh-CN" sz="2000" dirty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 </a:t>
            </a:r>
            <a:r>
              <a:rPr lang="en-US" altLang="zh-CN" sz="20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ferry 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in DTNs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Energy consumption</a:t>
            </a:r>
          </a:p>
          <a:p>
            <a:pPr lvl="2" eaLnBrk="1" hangingPunct="1">
              <a:lnSpc>
                <a:spcPct val="150000"/>
              </a:lnSpc>
            </a:pPr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T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he movement of MC</a:t>
            </a:r>
          </a:p>
          <a:p>
            <a:pPr lvl="2" eaLnBrk="1" hangingPunct="1">
              <a:lnSpc>
                <a:spcPct val="150000"/>
              </a:lnSpc>
            </a:pP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The </a:t>
            </a:r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e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nergy charging process</a:t>
            </a:r>
          </a:p>
        </p:txBody>
      </p:sp>
      <p:sp>
        <p:nvSpPr>
          <p:cNvPr id="5125" name="灯片编号占位符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EC782CB-DDAA-4ED3-AC1D-6C5365374D34}" type="slidenum">
              <a:rPr lang="zh-CN" altLang="en-US" baseline="0" smtClean="0"/>
              <a:pPr/>
              <a:t>7</a:t>
            </a:fld>
            <a:endParaRPr lang="en-US" altLang="zh-CN" baseline="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914293"/>
            <a:ext cx="3048000" cy="1425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3. State of the Art</a:t>
            </a:r>
            <a:endParaRPr lang="en-US" altLang="zh-CN" sz="4000" dirty="0" smtClean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51816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Traveling-Salesmen Problem (TSP)</a:t>
            </a:r>
          </a:p>
          <a:p>
            <a:pPr lvl="1" eaLnBrk="1" hangingPunct="1"/>
            <a:r>
              <a:rPr lang="en-US" altLang="zh-CN" sz="1800" dirty="0" smtClean="0">
                <a:latin typeface="Comic Sans MS" pitchFamily="66" charset="0"/>
                <a:ea typeface="宋体" pitchFamily="2" charset="-122"/>
              </a:rPr>
              <a:t>A minimum cost tour of n cities: the salesman travels from an origin city, visits each city exactly one time, then returns to the origin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70C0"/>
                </a:solidFill>
                <a:latin typeface="Comic Sans MS" pitchFamily="66" charset="0"/>
                <a:ea typeface="宋体" pitchFamily="2" charset="-122"/>
              </a:rPr>
              <a:t>Covering Salesman Problem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 (CSP, </a:t>
            </a:r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  <a:ea typeface="宋体" pitchFamily="2" charset="-122"/>
              </a:rPr>
              <a:t>Ohio State ’89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)</a:t>
            </a:r>
          </a:p>
          <a:p>
            <a:pPr lvl="1" eaLnBrk="1" hangingPunct="1"/>
            <a:r>
              <a:rPr lang="en-US" altLang="zh-CN" sz="1900" dirty="0" smtClean="0">
                <a:latin typeface="Comic Sans MS" pitchFamily="66" charset="0"/>
                <a:ea typeface="宋体" pitchFamily="2" charset="-122"/>
              </a:rPr>
              <a:t>The least cost tour of a subset of cities such that every city not on the tour is within some predetermined covering distance</a:t>
            </a:r>
          </a:p>
          <a:p>
            <a:pPr lvl="1" eaLnBrk="1" hangingPunct="1"/>
            <a:endParaRPr lang="en-US" altLang="zh-CN" sz="2000" dirty="0" smtClean="0">
              <a:latin typeface="Comic Sans MS" pitchFamily="66" charset="0"/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Extended CSP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 sz="1800" dirty="0" smtClean="0">
                <a:latin typeface="Comic Sans MS" pitchFamily="66" charset="0"/>
                <a:ea typeface="宋体" pitchFamily="2" charset="-122"/>
              </a:rPr>
              <a:t>Connected dominating set </a:t>
            </a:r>
            <a:r>
              <a:rPr lang="en-US" altLang="zh-CN" sz="18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(FAU ’99)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 sz="1800" dirty="0" smtClean="0">
                <a:latin typeface="Comic Sans MS" pitchFamily="66" charset="0"/>
                <a:ea typeface="宋体" pitchFamily="2" charset="-122"/>
              </a:rPr>
              <a:t>Qi-ferry </a:t>
            </a:r>
            <a:r>
              <a:rPr lang="en-US" altLang="zh-CN" sz="18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(</a:t>
            </a:r>
            <a:r>
              <a:rPr lang="en-US" altLang="zh-CN" sz="1800" dirty="0" err="1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UDelaware</a:t>
            </a:r>
            <a:r>
              <a:rPr lang="en-US" altLang="zh-CN" sz="18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ea typeface="宋体" pitchFamily="2" charset="-122"/>
              </a:rPr>
              <a:t> ’13)</a:t>
            </a:r>
          </a:p>
          <a:p>
            <a:pPr lvl="1" eaLnBrk="1" hangingPunct="1">
              <a:lnSpc>
                <a:spcPct val="150000"/>
              </a:lnSpc>
            </a:pPr>
            <a:endParaRPr lang="en-US" altLang="zh-CN" sz="1800" dirty="0" smtClean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410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995E4B9-A04B-4D60-8C65-B33D73D10CE6}" type="slidenum">
              <a:rPr lang="zh-CN" altLang="en-US" baseline="0" smtClean="0"/>
              <a:pPr/>
              <a:t>8</a:t>
            </a:fld>
            <a:endParaRPr lang="en-US" altLang="zh-CN" baseline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7325" y="4038600"/>
            <a:ext cx="314166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959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Charging Efficiency</a:t>
            </a:r>
            <a:endParaRPr lang="en-US" altLang="zh-CN" sz="4000" dirty="0" smtClean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51816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Location of charging</a:t>
            </a:r>
          </a:p>
          <a:p>
            <a:pPr eaLnBrk="1" hangingPunct="1">
              <a:lnSpc>
                <a:spcPct val="150000"/>
              </a:lnSpc>
            </a:pPr>
            <a:endParaRPr lang="en-US" altLang="zh-CN" sz="2400" dirty="0">
              <a:latin typeface="Comic Sans MS" pitchFamily="66" charset="0"/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zh-CN" sz="2400" dirty="0">
              <a:latin typeface="Comic Sans MS" pitchFamily="66" charset="0"/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Bundle and rotation </a:t>
            </a:r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  <a:ea typeface="宋体" pitchFamily="2" charset="-122"/>
              </a:rPr>
              <a:t>(</a:t>
            </a:r>
            <a:r>
              <a:rPr lang="en-US" altLang="zh-CN" sz="2400" dirty="0" err="1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  <a:ea typeface="宋体" pitchFamily="2" charset="-122"/>
              </a:rPr>
              <a:t>Kurs</a:t>
            </a:r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  <a:ea typeface="宋体" pitchFamily="2" charset="-122"/>
              </a:rPr>
              <a:t> ’10)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Charging multiple devices that are clustered together</a:t>
            </a:r>
          </a:p>
        </p:txBody>
      </p:sp>
      <p:sp>
        <p:nvSpPr>
          <p:cNvPr id="410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995E4B9-A04B-4D60-8C65-B33D73D10CE6}" type="slidenum">
              <a:rPr lang="zh-CN" altLang="en-US" baseline="0" smtClean="0"/>
              <a:pPr/>
              <a:t>9</a:t>
            </a:fld>
            <a:endParaRPr lang="en-US" altLang="zh-CN" baseline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898821"/>
            <a:ext cx="4267200" cy="252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160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blipFill rotWithShape="1">
          <a:blip xmlns:r="http://schemas.openxmlformats.org/officeDocument/2006/relationships" r:embed="rId1" cstate="print"/>
          <a:stretch>
            <a:fillRect l="-534"/>
          </a:stretch>
        </a:blip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>
          <a:defRPr>
            <a:noFill/>
          </a:defRPr>
        </a:defPPr>
      </a:lstStyle>
    </a:tx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20757</TotalTime>
  <Words>1898</Words>
  <Application>Microsoft Office PowerPoint</Application>
  <PresentationFormat>On-screen Show (4:3)</PresentationFormat>
  <Paragraphs>355</Paragraphs>
  <Slides>36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宋体</vt:lpstr>
      <vt:lpstr>Arial</vt:lpstr>
      <vt:lpstr>Comic Sans MS</vt:lpstr>
      <vt:lpstr>Times New Roman</vt:lpstr>
      <vt:lpstr>Wingdings</vt:lpstr>
      <vt:lpstr>Watermark</vt:lpstr>
      <vt:lpstr>Collaborative Mobile Charging and Coverage in WSNs</vt:lpstr>
      <vt:lpstr>1. Introduction</vt:lpstr>
      <vt:lpstr>Wise Men</vt:lpstr>
      <vt:lpstr>My Approach</vt:lpstr>
      <vt:lpstr>    Picasso &amp; Matisse                                           Le Rêve  (the Dream) </vt:lpstr>
      <vt:lpstr>ENERGY: A Special Utility</vt:lpstr>
      <vt:lpstr>  2. Mobile Chargers</vt:lpstr>
      <vt:lpstr>3. State of the Art</vt:lpstr>
      <vt:lpstr>Charging Efficiency</vt:lpstr>
      <vt:lpstr>Mobile Sinks and Chargers</vt:lpstr>
      <vt:lpstr>4. Challenges</vt:lpstr>
      <vt:lpstr>5. Collaborative Coverage &amp; Charging</vt:lpstr>
      <vt:lpstr>Possible Solutions</vt:lpstr>
      <vt:lpstr>  Optimal Solution (uniform frequency)</vt:lpstr>
      <vt:lpstr>  Properties</vt:lpstr>
      <vt:lpstr>  Linear Solution</vt:lpstr>
      <vt:lpstr>  Solution to the Toy Example</vt:lpstr>
      <vt:lpstr>  Greedy Solution (non-uniform frequency)</vt:lpstr>
      <vt:lpstr>The Ant Problem: An Inspiration</vt:lpstr>
      <vt:lpstr>Proof of Theorem 2</vt:lpstr>
      <vt:lpstr>Imagination</vt:lpstr>
      <vt:lpstr> Bananas and a Hungry Camel</vt:lpstr>
      <vt:lpstr>Charging a Line (with limited capacity)</vt:lpstr>
      <vt:lpstr>Problem Description</vt:lpstr>
      <vt:lpstr>  Motivation Example (1)</vt:lpstr>
      <vt:lpstr>Motivational Example (2)</vt:lpstr>
      <vt:lpstr>Motivational Example (3)</vt:lpstr>
      <vt:lpstr>Details on Scheme III</vt:lpstr>
      <vt:lpstr>  Motivational Example (4): GlobalCoverage</vt:lpstr>
      <vt:lpstr>Details on GlobalCoverage</vt:lpstr>
      <vt:lpstr>LocalCoverage</vt:lpstr>
      <vt:lpstr>Properties</vt:lpstr>
      <vt:lpstr>Imagination: extensions</vt:lpstr>
      <vt:lpstr>Imagination: applications</vt:lpstr>
      <vt:lpstr>6. Conclusions</vt:lpstr>
      <vt:lpstr>Acknowledgements</vt:lpstr>
    </vt:vector>
  </TitlesOfParts>
  <Company>National Science Foundation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Utility-Based Routing Scheme in MANETs</dc:title>
  <dc:creator>jwu</dc:creator>
  <cp:lastModifiedBy>wu</cp:lastModifiedBy>
  <cp:revision>305</cp:revision>
  <cp:lastPrinted>2013-09-30T15:30:41Z</cp:lastPrinted>
  <dcterms:created xsi:type="dcterms:W3CDTF">2007-09-25T20:15:05Z</dcterms:created>
  <dcterms:modified xsi:type="dcterms:W3CDTF">2013-10-24T14:08:25Z</dcterms:modified>
</cp:coreProperties>
</file>