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60" r:id="rId4"/>
    <p:sldId id="282" r:id="rId5"/>
    <p:sldId id="284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9" r:id="rId18"/>
    <p:sldId id="273" r:id="rId19"/>
    <p:sldId id="274" r:id="rId20"/>
    <p:sldId id="275" r:id="rId21"/>
    <p:sldId id="276" r:id="rId22"/>
    <p:sldId id="288" r:id="rId23"/>
    <p:sldId id="280" r:id="rId24"/>
    <p:sldId id="286" r:id="rId25"/>
    <p:sldId id="287" r:id="rId26"/>
    <p:sldId id="281" r:id="rId27"/>
    <p:sldId id="259" r:id="rId2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9966FF"/>
    <a:srgbClr val="9900CC"/>
    <a:srgbClr val="6600FF"/>
    <a:srgbClr val="99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8" autoAdjust="0"/>
    <p:restoredTop sz="94660"/>
  </p:normalViewPr>
  <p:slideViewPr>
    <p:cSldViewPr>
      <p:cViewPr>
        <p:scale>
          <a:sx n="100" d="100"/>
          <a:sy n="100" d="100"/>
        </p:scale>
        <p:origin x="-1332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6E0A6-B461-42E4-B977-B660498AE827}" type="datetimeFigureOut">
              <a:rPr lang="zh-CN" altLang="en-US" smtClean="0"/>
              <a:pPr/>
              <a:t>2013/11/24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358EA-EBAA-4481-A1C0-36BA103ACD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086670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58EA-EBAA-4481-A1C0-36BA103ACDE7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333822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58EA-EBAA-4481-A1C0-36BA103ACDE7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830243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2013/11/24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2013/11/24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2013/11/24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2013/11/24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2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9.png"/><Relationship Id="rId5" Type="http://schemas.openxmlformats.org/officeDocument/2006/relationships/image" Target="../media/image24.png"/><Relationship Id="rId10" Type="http://schemas.openxmlformats.org/officeDocument/2006/relationships/image" Target="../media/image3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.png"/><Relationship Id="rId9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0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2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717032"/>
            <a:ext cx="9144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500" b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Yafeng</a:t>
            </a:r>
            <a:r>
              <a:rPr lang="en-US" altLang="zh-CN" sz="15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Yin</a:t>
            </a:r>
            <a:r>
              <a:rPr lang="en-US" altLang="zh-CN" sz="1500" b="1" u="sng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en-US" altLang="zh-CN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, Lei Xie</a:t>
            </a:r>
            <a:r>
              <a:rPr lang="en-US" altLang="zh-CN" sz="15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en-US" altLang="zh-CN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, </a:t>
            </a:r>
            <a:r>
              <a:rPr lang="en-US" altLang="zh-CN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Jie</a:t>
            </a:r>
            <a:r>
              <a:rPr lang="en-US" altLang="zh-CN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Wu</a:t>
            </a:r>
            <a:r>
              <a:rPr lang="en-US" altLang="zh-CN" sz="15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, </a:t>
            </a:r>
            <a:r>
              <a:rPr lang="en-US" altLang="zh-CN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Athanasios</a:t>
            </a:r>
            <a:r>
              <a:rPr lang="en-US" altLang="zh-CN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V. Vasilakos</a:t>
            </a:r>
            <a:r>
              <a:rPr lang="en-US" altLang="zh-CN" sz="15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en-US" altLang="zh-CN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, </a:t>
            </a:r>
            <a:r>
              <a:rPr lang="en-US" altLang="zh-CN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Sanglu</a:t>
            </a:r>
            <a:r>
              <a:rPr lang="en-US" altLang="zh-CN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Lu</a:t>
            </a:r>
            <a:r>
              <a:rPr lang="en-US" altLang="zh-CN" sz="15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1</a:t>
            </a:r>
          </a:p>
          <a:p>
            <a:pPr algn="ctr"/>
            <a:endParaRPr lang="en-US" altLang="zh-CN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14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State Key Laboratory for Novel Software Technology, Nanjing University, China</a:t>
            </a:r>
          </a:p>
          <a:p>
            <a:pPr algn="ctr"/>
            <a:endParaRPr lang="en-US" altLang="zh-CN" sz="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14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Department of Computer and Information Sciences, Temple University, USA</a:t>
            </a:r>
          </a:p>
          <a:p>
            <a:pPr algn="ctr"/>
            <a:endParaRPr lang="en-US" altLang="zh-CN" sz="2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14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University of Western Macedonia, Greece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46" name="Picture 6" descr="C:\Users\sophie\Desktop\电脑与生活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6700"/>
            <a:ext cx="9144000" cy="116868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220486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Focus and Shoot: Efficient Identification over</a:t>
            </a:r>
          </a:p>
          <a:p>
            <a:pPr algn="ctr"/>
            <a:r>
              <a:rPr lang="en-US" altLang="zh-CN" sz="28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RFID Tags in the Specified Area</a:t>
            </a:r>
          </a:p>
        </p:txBody>
      </p:sp>
      <p:sp>
        <p:nvSpPr>
          <p:cNvPr id="8" name="矩形 7"/>
          <p:cNvSpPr/>
          <p:nvPr/>
        </p:nvSpPr>
        <p:spPr>
          <a:xfrm>
            <a:off x="539552" y="1007017"/>
            <a:ext cx="5688632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67544" y="580618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MobiQuitous</a:t>
            </a:r>
            <a:r>
              <a:rPr lang="en-US" altLang="zh-CN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2013</a:t>
            </a:r>
            <a:endParaRPr lang="zh-CN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" name="Picture 2" descr="C:\Users\sophie\Desktop\163000006231041257228435425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5480" y="476672"/>
            <a:ext cx="798928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" y="780004"/>
            <a:ext cx="9269413" cy="171451"/>
            <a:chOff x="0" y="414"/>
            <a:chExt cx="5839" cy="91"/>
          </a:xfrm>
        </p:grpSpPr>
        <p:sp>
          <p:nvSpPr>
            <p:cNvPr id="37" name="Rectangle 5"/>
            <p:cNvSpPr>
              <a:spLocks noChangeArrowheads="1"/>
            </p:cNvSpPr>
            <p:nvPr/>
          </p:nvSpPr>
          <p:spPr bwMode="auto">
            <a:xfrm>
              <a:off x="0" y="414"/>
              <a:ext cx="408" cy="91"/>
            </a:xfrm>
            <a:prstGeom prst="rect">
              <a:avLst/>
            </a:prstGeom>
            <a:solidFill>
              <a:srgbClr val="5487C4">
                <a:alpha val="74001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" name="Rectangle 7"/>
            <p:cNvSpPr>
              <a:spLocks noChangeArrowheads="1"/>
            </p:cNvSpPr>
            <p:nvPr/>
          </p:nvSpPr>
          <p:spPr bwMode="auto">
            <a:xfrm rot="10800000">
              <a:off x="396" y="459"/>
              <a:ext cx="5443" cy="23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rgbClr val="5487C4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611560" y="447055"/>
            <a:ext cx="8064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Observations from the realistic environments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611560" y="1196752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Reader's Power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7544" y="4674622"/>
            <a:ext cx="7992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ym typeface="Wingdings" pitchFamily="2" charset="2"/>
              </a:rPr>
              <a:t>1) The larger the reader’s power, the larger the </a:t>
            </a:r>
            <a:r>
              <a:rPr lang="en-US" altLang="zh-CN" sz="1600" b="1" dirty="0" smtClean="0">
                <a:solidFill>
                  <a:srgbClr val="FF0000"/>
                </a:solidFill>
                <a:sym typeface="Wingdings" pitchFamily="2" charset="2"/>
              </a:rPr>
              <a:t>interrogation region</a:t>
            </a:r>
            <a:r>
              <a:rPr lang="en-US" altLang="zh-CN" sz="1600" dirty="0" smtClean="0">
                <a:sym typeface="Wingdings" pitchFamily="2" charset="2"/>
              </a:rPr>
              <a:t>.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696" y="1889531"/>
            <a:ext cx="2451032" cy="2509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934238"/>
            <a:ext cx="2448272" cy="246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矩形 22"/>
          <p:cNvSpPr/>
          <p:nvPr/>
        </p:nvSpPr>
        <p:spPr>
          <a:xfrm>
            <a:off x="683568" y="5128156"/>
            <a:ext cx="74523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sym typeface="Wingdings" pitchFamily="2" charset="2"/>
              </a:rPr>
              <a:t>2) As the power increases, the </a:t>
            </a:r>
            <a:r>
              <a:rPr lang="en-US" altLang="zh-CN" sz="1600" b="1" dirty="0" smtClean="0">
                <a:solidFill>
                  <a:srgbClr val="FF0000"/>
                </a:solidFill>
                <a:sym typeface="Wingdings" pitchFamily="2" charset="2"/>
              </a:rPr>
              <a:t>new identified tags</a:t>
            </a:r>
            <a:r>
              <a:rPr lang="en-US" altLang="zh-CN" sz="1600" dirty="0" smtClean="0">
                <a:sym typeface="Wingdings" pitchFamily="2" charset="2"/>
              </a:rPr>
              <a:t> may not be located in the boundary.</a:t>
            </a:r>
            <a:endParaRPr lang="zh-CN" altLang="en-US" sz="1600" dirty="0"/>
          </a:p>
        </p:txBody>
      </p:sp>
      <p:sp>
        <p:nvSpPr>
          <p:cNvPr id="24" name="矩形 23"/>
          <p:cNvSpPr/>
          <p:nvPr/>
        </p:nvSpPr>
        <p:spPr>
          <a:xfrm>
            <a:off x="683568" y="5538718"/>
            <a:ext cx="7776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sym typeface="Wingdings" pitchFamily="2" charset="2"/>
              </a:rPr>
              <a:t>3) If a tag can be </a:t>
            </a:r>
            <a:r>
              <a:rPr lang="en-US" altLang="zh-CN" sz="1600" b="1" dirty="0" smtClean="0">
                <a:solidFill>
                  <a:srgbClr val="FF0000"/>
                </a:solidFill>
                <a:sym typeface="Wingdings" pitchFamily="2" charset="2"/>
              </a:rPr>
              <a:t>identified</a:t>
            </a:r>
            <a:r>
              <a:rPr lang="en-US" altLang="zh-CN" sz="1600" dirty="0" smtClean="0">
                <a:sym typeface="Wingdings" pitchFamily="2" charset="2"/>
              </a:rPr>
              <a:t> with a low power, it must be identified </a:t>
            </a:r>
            <a:r>
              <a:rPr lang="en-US" altLang="zh-CN" sz="1600" b="1" dirty="0" smtClean="0">
                <a:solidFill>
                  <a:srgbClr val="FF0000"/>
                </a:solidFill>
                <a:sym typeface="Wingdings" pitchFamily="2" charset="2"/>
              </a:rPr>
              <a:t>with a larger power</a:t>
            </a:r>
            <a:r>
              <a:rPr lang="en-US" altLang="zh-CN" sz="1600" dirty="0" smtClean="0">
                <a:sym typeface="Wingdings" pitchFamily="2" charset="2"/>
              </a:rPr>
              <a:t>.</a:t>
            </a:r>
            <a:endParaRPr lang="zh-CN" altLang="en-US" sz="1600" dirty="0"/>
          </a:p>
        </p:txBody>
      </p:sp>
      <p:cxnSp>
        <p:nvCxnSpPr>
          <p:cNvPr id="25" name="Straight Connector 21"/>
          <p:cNvCxnSpPr/>
          <p:nvPr/>
        </p:nvCxnSpPr>
        <p:spPr>
          <a:xfrm>
            <a:off x="-36512" y="6400800"/>
            <a:ext cx="9180512" cy="0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19" descr="C:\Users\Tany\Desktop\Tab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2099320" y="6400800"/>
            <a:ext cx="1752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7" name="TextBox 15"/>
          <p:cNvSpPr txBox="1">
            <a:spLocks noChangeArrowheads="1"/>
          </p:cNvSpPr>
          <p:nvPr/>
        </p:nvSpPr>
        <p:spPr bwMode="auto">
          <a:xfrm>
            <a:off x="436712" y="6400800"/>
            <a:ext cx="151216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0070C0"/>
                </a:solidFill>
                <a:latin typeface="Segoe" pitchFamily="34" charset="0"/>
              </a:rPr>
              <a:t>Motivation and Problem</a:t>
            </a:r>
            <a:endParaRPr lang="en-US" altLang="zh-CN" sz="900" b="1" dirty="0">
              <a:solidFill>
                <a:srgbClr val="0070C0"/>
              </a:solidFill>
              <a:latin typeface="Segoe" pitchFamily="34" charset="0"/>
            </a:endParaRPr>
          </a:p>
        </p:txBody>
      </p:sp>
      <p:sp>
        <p:nvSpPr>
          <p:cNvPr id="28" name="TextBox 22"/>
          <p:cNvSpPr txBox="1">
            <a:spLocks noChangeArrowheads="1"/>
          </p:cNvSpPr>
          <p:nvPr/>
        </p:nvSpPr>
        <p:spPr bwMode="auto">
          <a:xfrm>
            <a:off x="7164288" y="6400800"/>
            <a:ext cx="165618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0070C0"/>
                </a:solidFill>
                <a:latin typeface="Segoe" pitchFamily="34" charset="0"/>
              </a:rPr>
              <a:t>Evaluation and Conclusion</a:t>
            </a:r>
            <a:endParaRPr lang="en-US" altLang="zh-CN" sz="900" b="1" dirty="0">
              <a:solidFill>
                <a:srgbClr val="0070C0"/>
              </a:solidFill>
              <a:latin typeface="Segoe" pitchFamily="34" charset="0"/>
            </a:endParaRPr>
          </a:p>
        </p:txBody>
      </p:sp>
      <p:sp>
        <p:nvSpPr>
          <p:cNvPr id="29" name="TextBox 12"/>
          <p:cNvSpPr txBox="1">
            <a:spLocks noChangeArrowheads="1"/>
          </p:cNvSpPr>
          <p:nvPr/>
        </p:nvSpPr>
        <p:spPr bwMode="auto">
          <a:xfrm>
            <a:off x="2204120" y="6400800"/>
            <a:ext cx="157579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chemeClr val="bg1"/>
                </a:solidFill>
                <a:latin typeface="Segoe" pitchFamily="34" charset="0"/>
              </a:rPr>
              <a:t>Observations</a:t>
            </a:r>
            <a:endParaRPr lang="en-US" altLang="zh-CN" sz="900" b="1" dirty="0">
              <a:solidFill>
                <a:schemeClr val="bg1"/>
              </a:solidFill>
              <a:latin typeface="Segoe" pitchFamily="34" charset="0"/>
            </a:endParaRPr>
          </a:p>
        </p:txBody>
      </p:sp>
      <p:sp>
        <p:nvSpPr>
          <p:cNvPr id="30" name="TextBox 13"/>
          <p:cNvSpPr txBox="1">
            <a:spLocks noChangeArrowheads="1"/>
          </p:cNvSpPr>
          <p:nvPr/>
        </p:nvSpPr>
        <p:spPr bwMode="auto">
          <a:xfrm>
            <a:off x="3835896" y="6400800"/>
            <a:ext cx="1600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0070C0"/>
                </a:solidFill>
                <a:latin typeface="Segoe" pitchFamily="34" charset="0"/>
              </a:rPr>
              <a:t>Baseline Solutions</a:t>
            </a:r>
            <a:endParaRPr lang="en-US" altLang="zh-CN" sz="900" b="1" dirty="0">
              <a:solidFill>
                <a:srgbClr val="0070C0"/>
              </a:solidFill>
              <a:latin typeface="Segoe" pitchFamily="34" charset="0"/>
            </a:endParaRPr>
          </a:p>
        </p:txBody>
      </p:sp>
      <p:sp>
        <p:nvSpPr>
          <p:cNvPr id="31" name="TextBox 13"/>
          <p:cNvSpPr txBox="1">
            <a:spLocks noChangeArrowheads="1"/>
          </p:cNvSpPr>
          <p:nvPr/>
        </p:nvSpPr>
        <p:spPr bwMode="auto">
          <a:xfrm>
            <a:off x="5492080" y="6400800"/>
            <a:ext cx="1600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0070C0"/>
                </a:solidFill>
                <a:latin typeface="Segoe" pitchFamily="34" charset="0"/>
              </a:rPr>
              <a:t>Our Solutions</a:t>
            </a:r>
            <a:endParaRPr lang="en-US" altLang="zh-CN" sz="900" b="1" dirty="0">
              <a:solidFill>
                <a:srgbClr val="0070C0"/>
              </a:solidFill>
              <a:latin typeface="Segoe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748464" y="64533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9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48149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" y="780004"/>
            <a:ext cx="9269413" cy="171451"/>
            <a:chOff x="0" y="414"/>
            <a:chExt cx="5839" cy="91"/>
          </a:xfrm>
        </p:grpSpPr>
        <p:sp>
          <p:nvSpPr>
            <p:cNvPr id="37" name="Rectangle 5"/>
            <p:cNvSpPr>
              <a:spLocks noChangeArrowheads="1"/>
            </p:cNvSpPr>
            <p:nvPr/>
          </p:nvSpPr>
          <p:spPr bwMode="auto">
            <a:xfrm>
              <a:off x="0" y="414"/>
              <a:ext cx="408" cy="91"/>
            </a:xfrm>
            <a:prstGeom prst="rect">
              <a:avLst/>
            </a:prstGeom>
            <a:solidFill>
              <a:srgbClr val="5487C4">
                <a:alpha val="74001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" name="Rectangle 7"/>
            <p:cNvSpPr>
              <a:spLocks noChangeArrowheads="1"/>
            </p:cNvSpPr>
            <p:nvPr/>
          </p:nvSpPr>
          <p:spPr bwMode="auto">
            <a:xfrm rot="10800000">
              <a:off x="396" y="459"/>
              <a:ext cx="5443" cy="23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rgbClr val="5487C4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611560" y="447055"/>
            <a:ext cx="8064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Observations from the realistic environments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611560" y="1196752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Distance between the tags and the antenna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8072" y="5157192"/>
            <a:ext cx="83884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ym typeface="Wingdings" pitchFamily="2" charset="2"/>
              </a:rPr>
              <a:t>1) As the </a:t>
            </a:r>
            <a:r>
              <a:rPr lang="en-US" altLang="zh-CN" sz="1600" b="1" dirty="0" smtClean="0">
                <a:solidFill>
                  <a:srgbClr val="FF0000"/>
                </a:solidFill>
                <a:sym typeface="Wingdings" pitchFamily="2" charset="2"/>
              </a:rPr>
              <a:t>distance</a:t>
            </a:r>
            <a:r>
              <a:rPr lang="en-US" altLang="zh-CN" sz="1600" dirty="0" smtClean="0">
                <a:sym typeface="Wingdings" pitchFamily="2" charset="2"/>
              </a:rPr>
              <a:t> of the tags and the antenna </a:t>
            </a:r>
            <a:r>
              <a:rPr lang="en-US" altLang="zh-CN" sz="1600" b="1" dirty="0" smtClean="0">
                <a:solidFill>
                  <a:srgbClr val="FF0000"/>
                </a:solidFill>
                <a:sym typeface="Wingdings" pitchFamily="2" charset="2"/>
              </a:rPr>
              <a:t>increases</a:t>
            </a:r>
            <a:r>
              <a:rPr lang="en-US" altLang="zh-CN" sz="1600" dirty="0" smtClean="0">
                <a:sym typeface="Wingdings" pitchFamily="2" charset="2"/>
              </a:rPr>
              <a:t>, the reading </a:t>
            </a:r>
            <a:r>
              <a:rPr lang="en-US" altLang="zh-CN" sz="1600" b="1" dirty="0" smtClean="0">
                <a:solidFill>
                  <a:srgbClr val="FF0000"/>
                </a:solidFill>
                <a:sym typeface="Wingdings" pitchFamily="2" charset="2"/>
              </a:rPr>
              <a:t>performance</a:t>
            </a:r>
            <a:r>
              <a:rPr lang="en-US" altLang="zh-CN" sz="1600" dirty="0" smtClean="0">
                <a:sym typeface="Wingdings" pitchFamily="2" charset="2"/>
              </a:rPr>
              <a:t> </a:t>
            </a:r>
            <a:r>
              <a:rPr lang="en-US" altLang="zh-CN" sz="1600" b="1" dirty="0" smtClean="0">
                <a:solidFill>
                  <a:srgbClr val="FF0000"/>
                </a:solidFill>
                <a:sym typeface="Wingdings" pitchFamily="2" charset="2"/>
              </a:rPr>
              <a:t>decreases</a:t>
            </a:r>
            <a:r>
              <a:rPr lang="en-US" altLang="zh-CN" sz="1600" dirty="0" smtClean="0">
                <a:sym typeface="Wingdings" pitchFamily="2" charset="2"/>
              </a:rPr>
              <a:t>.</a:t>
            </a:r>
          </a:p>
          <a:p>
            <a:endParaRPr lang="en-US" altLang="zh-CN" sz="1000" dirty="0" smtClean="0">
              <a:sym typeface="Wingdings" pitchFamily="2" charset="2"/>
            </a:endParaRPr>
          </a:p>
          <a:p>
            <a:r>
              <a:rPr lang="en-US" altLang="zh-CN" sz="1600" dirty="0" smtClean="0">
                <a:sym typeface="Wingdings" pitchFamily="2" charset="2"/>
              </a:rPr>
              <a:t>    2) When the distance and the tags are fixed, the maximum </a:t>
            </a:r>
            <a:r>
              <a:rPr lang="en-US" altLang="zh-CN" sz="1600" b="1" dirty="0" smtClean="0">
                <a:solidFill>
                  <a:srgbClr val="FF0000"/>
                </a:solidFill>
                <a:sym typeface="Wingdings" pitchFamily="2" charset="2"/>
              </a:rPr>
              <a:t>converge ratio has an upper bound</a:t>
            </a:r>
            <a:r>
              <a:rPr lang="en-US" altLang="zh-CN" sz="1600" dirty="0" smtClean="0">
                <a:sym typeface="Wingdings" pitchFamily="2" charset="2"/>
              </a:rPr>
              <a:t>. 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985239"/>
            <a:ext cx="2855366" cy="288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Connector 21"/>
          <p:cNvCxnSpPr/>
          <p:nvPr/>
        </p:nvCxnSpPr>
        <p:spPr>
          <a:xfrm>
            <a:off x="-36512" y="6400800"/>
            <a:ext cx="9180512" cy="0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9" descr="C:\Users\Tany\Desktop\Tab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2099320" y="6400800"/>
            <a:ext cx="1752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9" name="TextBox 15"/>
          <p:cNvSpPr txBox="1">
            <a:spLocks noChangeArrowheads="1"/>
          </p:cNvSpPr>
          <p:nvPr/>
        </p:nvSpPr>
        <p:spPr bwMode="auto">
          <a:xfrm>
            <a:off x="436712" y="6400800"/>
            <a:ext cx="151216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0070C0"/>
                </a:solidFill>
                <a:latin typeface="Segoe" pitchFamily="34" charset="0"/>
              </a:rPr>
              <a:t>Motivation and Problem</a:t>
            </a:r>
            <a:endParaRPr lang="en-US" altLang="zh-CN" sz="900" b="1" dirty="0">
              <a:solidFill>
                <a:srgbClr val="0070C0"/>
              </a:solidFill>
              <a:latin typeface="Segoe" pitchFamily="34" charset="0"/>
            </a:endParaRPr>
          </a:p>
        </p:txBody>
      </p:sp>
      <p:sp>
        <p:nvSpPr>
          <p:cNvPr id="20" name="TextBox 22"/>
          <p:cNvSpPr txBox="1">
            <a:spLocks noChangeArrowheads="1"/>
          </p:cNvSpPr>
          <p:nvPr/>
        </p:nvSpPr>
        <p:spPr bwMode="auto">
          <a:xfrm>
            <a:off x="7164288" y="6400800"/>
            <a:ext cx="165618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0070C0"/>
                </a:solidFill>
                <a:latin typeface="Segoe" pitchFamily="34" charset="0"/>
              </a:rPr>
              <a:t>Evaluation and Conclusion</a:t>
            </a:r>
            <a:endParaRPr lang="en-US" altLang="zh-CN" sz="900" b="1" dirty="0">
              <a:solidFill>
                <a:srgbClr val="0070C0"/>
              </a:solidFill>
              <a:latin typeface="Segoe" pitchFamily="34" charset="0"/>
            </a:endParaRPr>
          </a:p>
        </p:txBody>
      </p:sp>
      <p:sp>
        <p:nvSpPr>
          <p:cNvPr id="21" name="TextBox 12"/>
          <p:cNvSpPr txBox="1">
            <a:spLocks noChangeArrowheads="1"/>
          </p:cNvSpPr>
          <p:nvPr/>
        </p:nvSpPr>
        <p:spPr bwMode="auto">
          <a:xfrm>
            <a:off x="2204120" y="6400800"/>
            <a:ext cx="157579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chemeClr val="bg1"/>
                </a:solidFill>
                <a:latin typeface="Segoe" pitchFamily="34" charset="0"/>
              </a:rPr>
              <a:t>Observations</a:t>
            </a:r>
            <a:endParaRPr lang="en-US" altLang="zh-CN" sz="900" b="1" dirty="0">
              <a:solidFill>
                <a:schemeClr val="bg1"/>
              </a:solidFill>
              <a:latin typeface="Segoe" pitchFamily="34" charset="0"/>
            </a:endParaRPr>
          </a:p>
        </p:txBody>
      </p: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3835896" y="6400800"/>
            <a:ext cx="1600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0070C0"/>
                </a:solidFill>
                <a:latin typeface="Segoe" pitchFamily="34" charset="0"/>
              </a:rPr>
              <a:t>Baseline Solutions</a:t>
            </a:r>
            <a:endParaRPr lang="en-US" altLang="zh-CN" sz="900" b="1" dirty="0">
              <a:solidFill>
                <a:srgbClr val="0070C0"/>
              </a:solidFill>
              <a:latin typeface="Segoe" pitchFamily="34" charset="0"/>
            </a:endParaRPr>
          </a:p>
        </p:txBody>
      </p:sp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5492080" y="6400800"/>
            <a:ext cx="1600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0070C0"/>
                </a:solidFill>
                <a:latin typeface="Segoe" pitchFamily="34" charset="0"/>
              </a:rPr>
              <a:t>Our Solutions</a:t>
            </a:r>
            <a:endParaRPr lang="en-US" altLang="zh-CN" sz="900" b="1" dirty="0">
              <a:solidFill>
                <a:srgbClr val="0070C0"/>
              </a:solidFill>
              <a:latin typeface="Segoe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748464" y="64533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10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48149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" y="780004"/>
            <a:ext cx="9269413" cy="171451"/>
            <a:chOff x="0" y="414"/>
            <a:chExt cx="5839" cy="91"/>
          </a:xfrm>
        </p:grpSpPr>
        <p:sp>
          <p:nvSpPr>
            <p:cNvPr id="37" name="Rectangle 5"/>
            <p:cNvSpPr>
              <a:spLocks noChangeArrowheads="1"/>
            </p:cNvSpPr>
            <p:nvPr/>
          </p:nvSpPr>
          <p:spPr bwMode="auto">
            <a:xfrm>
              <a:off x="0" y="414"/>
              <a:ext cx="408" cy="91"/>
            </a:xfrm>
            <a:prstGeom prst="rect">
              <a:avLst/>
            </a:prstGeom>
            <a:solidFill>
              <a:srgbClr val="5487C4">
                <a:alpha val="74001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" name="Rectangle 7"/>
            <p:cNvSpPr>
              <a:spLocks noChangeArrowheads="1"/>
            </p:cNvSpPr>
            <p:nvPr/>
          </p:nvSpPr>
          <p:spPr bwMode="auto">
            <a:xfrm rot="10800000">
              <a:off x="396" y="459"/>
              <a:ext cx="5443" cy="23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rgbClr val="5487C4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611560" y="447055"/>
            <a:ext cx="8064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Observations from the realistic environments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611560" y="1196752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Effect of Tag Size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0080" y="5077053"/>
            <a:ext cx="838842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ym typeface="Wingdings" pitchFamily="2" charset="2"/>
              </a:rPr>
              <a:t>1) The tag size can </a:t>
            </a:r>
            <a:r>
              <a:rPr lang="en-US" altLang="zh-CN" b="1" dirty="0" smtClean="0">
                <a:solidFill>
                  <a:srgbClr val="FF0000"/>
                </a:solidFill>
                <a:sym typeface="Wingdings" pitchFamily="2" charset="2"/>
              </a:rPr>
              <a:t>affect</a:t>
            </a:r>
            <a:r>
              <a:rPr lang="en-US" altLang="zh-CN" dirty="0" smtClean="0">
                <a:sym typeface="Wingdings" pitchFamily="2" charset="2"/>
              </a:rPr>
              <a:t> the effective </a:t>
            </a:r>
            <a:r>
              <a:rPr lang="en-US" altLang="zh-CN" b="1" dirty="0" smtClean="0">
                <a:solidFill>
                  <a:srgbClr val="FF0000"/>
                </a:solidFill>
                <a:sym typeface="Wingdings" pitchFamily="2" charset="2"/>
              </a:rPr>
              <a:t>interrogation region</a:t>
            </a:r>
            <a:r>
              <a:rPr lang="en-US" altLang="zh-CN" dirty="0" smtClean="0">
                <a:sym typeface="Wingdings" pitchFamily="2" charset="2"/>
              </a:rPr>
              <a:t>.</a:t>
            </a:r>
          </a:p>
          <a:p>
            <a:endParaRPr lang="en-US" altLang="zh-CN" sz="1000" dirty="0" smtClean="0">
              <a:sym typeface="Wingdings" pitchFamily="2" charset="2"/>
            </a:endParaRPr>
          </a:p>
          <a:p>
            <a:r>
              <a:rPr lang="en-US" altLang="zh-CN" dirty="0" smtClean="0">
                <a:sym typeface="Wingdings" pitchFamily="2" charset="2"/>
              </a:rPr>
              <a:t>    2) The tag size has</a:t>
            </a:r>
            <a:r>
              <a:rPr lang="en-US" altLang="zh-CN" b="1" dirty="0" smtClean="0">
                <a:solidFill>
                  <a:srgbClr val="FF0000"/>
                </a:solidFill>
                <a:sym typeface="Wingdings" pitchFamily="2" charset="2"/>
              </a:rPr>
              <a:t> little effect </a:t>
            </a:r>
            <a:r>
              <a:rPr lang="en-US" altLang="zh-CN" dirty="0" smtClean="0">
                <a:sym typeface="Wingdings" pitchFamily="2" charset="2"/>
              </a:rPr>
              <a:t>on the </a:t>
            </a:r>
            <a:r>
              <a:rPr lang="en-US" altLang="zh-CN" b="1" dirty="0" smtClean="0">
                <a:solidFill>
                  <a:srgbClr val="FF0000"/>
                </a:solidFill>
                <a:sym typeface="Wingdings" pitchFamily="2" charset="2"/>
              </a:rPr>
              <a:t>number of identified tags</a:t>
            </a:r>
            <a:r>
              <a:rPr lang="en-US" altLang="zh-CN" dirty="0" smtClean="0">
                <a:sym typeface="Wingdings" pitchFamily="2" charset="2"/>
              </a:rPr>
              <a:t>.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 l="51048"/>
          <a:stretch>
            <a:fillRect/>
          </a:stretch>
        </p:blipFill>
        <p:spPr bwMode="auto">
          <a:xfrm>
            <a:off x="5076056" y="1988840"/>
            <a:ext cx="2612182" cy="263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6230" y="1988840"/>
            <a:ext cx="269368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Connector 21"/>
          <p:cNvCxnSpPr/>
          <p:nvPr/>
        </p:nvCxnSpPr>
        <p:spPr>
          <a:xfrm>
            <a:off x="-36512" y="6400800"/>
            <a:ext cx="9180512" cy="0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C:\Users\Tany\Desktop\Tab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2099320" y="6400800"/>
            <a:ext cx="1752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15"/>
          <p:cNvSpPr txBox="1">
            <a:spLocks noChangeArrowheads="1"/>
          </p:cNvSpPr>
          <p:nvPr/>
        </p:nvSpPr>
        <p:spPr bwMode="auto">
          <a:xfrm>
            <a:off x="436712" y="6400800"/>
            <a:ext cx="151216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0070C0"/>
                </a:solidFill>
                <a:latin typeface="Segoe" pitchFamily="34" charset="0"/>
              </a:rPr>
              <a:t>Motivation and Problem</a:t>
            </a:r>
            <a:endParaRPr lang="en-US" altLang="zh-CN" sz="900" b="1" dirty="0">
              <a:solidFill>
                <a:srgbClr val="0070C0"/>
              </a:solidFill>
              <a:latin typeface="Segoe" pitchFamily="34" charset="0"/>
            </a:endParaRPr>
          </a:p>
        </p:txBody>
      </p:sp>
      <p:sp>
        <p:nvSpPr>
          <p:cNvPr id="22" name="TextBox 22"/>
          <p:cNvSpPr txBox="1">
            <a:spLocks noChangeArrowheads="1"/>
          </p:cNvSpPr>
          <p:nvPr/>
        </p:nvSpPr>
        <p:spPr bwMode="auto">
          <a:xfrm>
            <a:off x="7164288" y="6400800"/>
            <a:ext cx="165618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0070C0"/>
                </a:solidFill>
                <a:latin typeface="Segoe" pitchFamily="34" charset="0"/>
              </a:rPr>
              <a:t>Evaluation and Conclusion</a:t>
            </a:r>
            <a:endParaRPr lang="en-US" altLang="zh-CN" sz="900" b="1" dirty="0">
              <a:solidFill>
                <a:srgbClr val="0070C0"/>
              </a:solidFill>
              <a:latin typeface="Segoe" pitchFamily="34" charset="0"/>
            </a:endParaRPr>
          </a:p>
        </p:txBody>
      </p:sp>
      <p:sp>
        <p:nvSpPr>
          <p:cNvPr id="23" name="TextBox 12"/>
          <p:cNvSpPr txBox="1">
            <a:spLocks noChangeArrowheads="1"/>
          </p:cNvSpPr>
          <p:nvPr/>
        </p:nvSpPr>
        <p:spPr bwMode="auto">
          <a:xfrm>
            <a:off x="2204120" y="6400800"/>
            <a:ext cx="157579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chemeClr val="bg1"/>
                </a:solidFill>
                <a:latin typeface="Segoe" pitchFamily="34" charset="0"/>
              </a:rPr>
              <a:t>Observations</a:t>
            </a:r>
            <a:endParaRPr lang="en-US" altLang="zh-CN" sz="900" b="1" dirty="0">
              <a:solidFill>
                <a:schemeClr val="bg1"/>
              </a:solidFill>
              <a:latin typeface="Segoe" pitchFamily="34" charset="0"/>
            </a:endParaRPr>
          </a:p>
        </p:txBody>
      </p:sp>
      <p:sp>
        <p:nvSpPr>
          <p:cNvPr id="24" name="TextBox 13"/>
          <p:cNvSpPr txBox="1">
            <a:spLocks noChangeArrowheads="1"/>
          </p:cNvSpPr>
          <p:nvPr/>
        </p:nvSpPr>
        <p:spPr bwMode="auto">
          <a:xfrm>
            <a:off x="3835896" y="6400800"/>
            <a:ext cx="1600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0070C0"/>
                </a:solidFill>
                <a:latin typeface="Segoe" pitchFamily="34" charset="0"/>
              </a:rPr>
              <a:t>Baseline Solutions</a:t>
            </a:r>
            <a:endParaRPr lang="en-US" altLang="zh-CN" sz="900" b="1" dirty="0">
              <a:solidFill>
                <a:srgbClr val="0070C0"/>
              </a:solidFill>
              <a:latin typeface="Segoe" pitchFamily="34" charset="0"/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492080" y="6400800"/>
            <a:ext cx="1600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0070C0"/>
                </a:solidFill>
                <a:latin typeface="Segoe" pitchFamily="34" charset="0"/>
              </a:rPr>
              <a:t>Our Solutions</a:t>
            </a:r>
            <a:endParaRPr lang="en-US" altLang="zh-CN" sz="900" b="1" dirty="0">
              <a:solidFill>
                <a:srgbClr val="0070C0"/>
              </a:solidFill>
              <a:latin typeface="Segoe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748464" y="64533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11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48149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" y="780004"/>
            <a:ext cx="9269413" cy="171451"/>
            <a:chOff x="0" y="414"/>
            <a:chExt cx="5839" cy="91"/>
          </a:xfrm>
        </p:grpSpPr>
        <p:sp>
          <p:nvSpPr>
            <p:cNvPr id="37" name="Rectangle 5"/>
            <p:cNvSpPr>
              <a:spLocks noChangeArrowheads="1"/>
            </p:cNvSpPr>
            <p:nvPr/>
          </p:nvSpPr>
          <p:spPr bwMode="auto">
            <a:xfrm>
              <a:off x="0" y="414"/>
              <a:ext cx="408" cy="91"/>
            </a:xfrm>
            <a:prstGeom prst="rect">
              <a:avLst/>
            </a:prstGeom>
            <a:solidFill>
              <a:srgbClr val="5487C4">
                <a:alpha val="74001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" name="Rectangle 7"/>
            <p:cNvSpPr>
              <a:spLocks noChangeArrowheads="1"/>
            </p:cNvSpPr>
            <p:nvPr/>
          </p:nvSpPr>
          <p:spPr bwMode="auto">
            <a:xfrm rot="10800000">
              <a:off x="396" y="459"/>
              <a:ext cx="5443" cy="23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rgbClr val="5487C4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611560" y="447055"/>
            <a:ext cx="8064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Indication from the realistic environments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5434" y="1484784"/>
            <a:ext cx="7596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ym typeface="Wingdings" pitchFamily="2" charset="2"/>
              </a:rPr>
              <a:t>When the distance between the tags and the antenna is fixed, the distribution of tags is fixed,  the </a:t>
            </a:r>
            <a:r>
              <a:rPr lang="en-US" altLang="zh-CN" sz="1600" b="1" dirty="0" smtClean="0">
                <a:solidFill>
                  <a:srgbClr val="FF0000"/>
                </a:solidFill>
                <a:sym typeface="Wingdings" pitchFamily="2" charset="2"/>
              </a:rPr>
              <a:t>converge ratio </a:t>
            </a:r>
            <a:r>
              <a:rPr lang="en-US" altLang="zh-CN" sz="1600" dirty="0" smtClean="0">
                <a:sym typeface="Wingdings" pitchFamily="2" charset="2"/>
              </a:rPr>
              <a:t>has an upper bound (</a:t>
            </a:r>
            <a:r>
              <a:rPr lang="en-US" altLang="zh-CN" sz="1600" dirty="0"/>
              <a:t>Depend on the realistic Environments</a:t>
            </a:r>
            <a:r>
              <a:rPr lang="en-US" altLang="zh-CN" sz="1600" dirty="0" smtClean="0">
                <a:sym typeface="Wingdings" pitchFamily="2" charset="2"/>
              </a:rPr>
              <a:t>).  </a:t>
            </a:r>
          </a:p>
        </p:txBody>
      </p:sp>
      <p:sp>
        <p:nvSpPr>
          <p:cNvPr id="20" name="Down Arrow 3"/>
          <p:cNvSpPr/>
          <p:nvPr/>
        </p:nvSpPr>
        <p:spPr bwMode="auto">
          <a:xfrm rot="10800000" flipV="1">
            <a:off x="4355975" y="2204862"/>
            <a:ext cx="360040" cy="504057"/>
          </a:xfrm>
          <a:prstGeom prst="downArrow">
            <a:avLst>
              <a:gd name="adj1" fmla="val 50000"/>
              <a:gd name="adj2" fmla="val 66748"/>
            </a:avLst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alpha val="0"/>
                </a:scheme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203200" dist="1016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rtl="0" fontAlgn="base">
              <a:spcBef>
                <a:spcPct val="0"/>
              </a:spcBef>
              <a:spcAft>
                <a:spcPct val="0"/>
              </a:spcAft>
            </a:pPr>
            <a:endParaRPr lang="en-US" sz="2300" kern="1200" dirty="0">
              <a:solidFill>
                <a:srgbClr val="FFFFFF"/>
              </a:solidFill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5434" y="2780928"/>
            <a:ext cx="7596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ym typeface="Wingdings" pitchFamily="2" charset="2"/>
              </a:rPr>
              <a:t>If we want to improve the reading performance, we should make the objects be located </a:t>
            </a:r>
            <a:r>
              <a:rPr lang="en-US" altLang="zh-CN" sz="1600" b="1" dirty="0" smtClean="0">
                <a:solidFill>
                  <a:srgbClr val="FF0000"/>
                </a:solidFill>
                <a:sym typeface="Wingdings" pitchFamily="2" charset="2"/>
              </a:rPr>
              <a:t>in the center of the interrogation region</a:t>
            </a:r>
            <a:r>
              <a:rPr lang="en-US" altLang="zh-CN" sz="1600" dirty="0" smtClean="0">
                <a:sym typeface="Wingdings" pitchFamily="2" charset="2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5434" y="4149080"/>
            <a:ext cx="8073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ym typeface="Wingdings" pitchFamily="2" charset="2"/>
              </a:rPr>
              <a:t>Since the tag size has little effect on the number of identified tag, we can </a:t>
            </a:r>
            <a:r>
              <a:rPr lang="en-US" altLang="zh-CN" sz="1600" b="1" dirty="0" smtClean="0">
                <a:solidFill>
                  <a:srgbClr val="FF0000"/>
                </a:solidFill>
                <a:sym typeface="Wingdings" pitchFamily="2" charset="2"/>
              </a:rPr>
              <a:t>find the boundary </a:t>
            </a:r>
            <a:r>
              <a:rPr lang="en-US" altLang="zh-CN" sz="1600" dirty="0" smtClean="0">
                <a:sym typeface="Wingdings" pitchFamily="2" charset="2"/>
              </a:rPr>
              <a:t>of the specified area by identifying some tags around the area.</a:t>
            </a:r>
          </a:p>
        </p:txBody>
      </p:sp>
      <p:sp>
        <p:nvSpPr>
          <p:cNvPr id="23" name="Down Arrow 3"/>
          <p:cNvSpPr/>
          <p:nvPr/>
        </p:nvSpPr>
        <p:spPr bwMode="auto">
          <a:xfrm rot="10800000" flipV="1">
            <a:off x="4355975" y="3501007"/>
            <a:ext cx="360040" cy="504057"/>
          </a:xfrm>
          <a:prstGeom prst="downArrow">
            <a:avLst>
              <a:gd name="adj1" fmla="val 50000"/>
              <a:gd name="adj2" fmla="val 66748"/>
            </a:avLst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alpha val="0"/>
                </a:scheme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203200" dist="1016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rtl="0" fontAlgn="base">
              <a:spcBef>
                <a:spcPct val="0"/>
              </a:spcBef>
              <a:spcAft>
                <a:spcPct val="0"/>
              </a:spcAft>
            </a:pPr>
            <a:endParaRPr lang="en-US" sz="2300" kern="1200" dirty="0">
              <a:solidFill>
                <a:srgbClr val="FFFFFF"/>
              </a:solidFill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24" name="Down Arrow 3"/>
          <p:cNvSpPr/>
          <p:nvPr/>
        </p:nvSpPr>
        <p:spPr bwMode="auto">
          <a:xfrm rot="10800000" flipV="1">
            <a:off x="4355976" y="4797150"/>
            <a:ext cx="360040" cy="504057"/>
          </a:xfrm>
          <a:prstGeom prst="downArrow">
            <a:avLst>
              <a:gd name="adj1" fmla="val 50000"/>
              <a:gd name="adj2" fmla="val 66748"/>
            </a:avLst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alpha val="0"/>
                </a:scheme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203200" dist="1016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rtl="0" fontAlgn="base">
              <a:spcBef>
                <a:spcPct val="0"/>
              </a:spcBef>
              <a:spcAft>
                <a:spcPct val="0"/>
              </a:spcAft>
            </a:pPr>
            <a:endParaRPr lang="en-US" sz="2300" kern="1200" dirty="0">
              <a:solidFill>
                <a:srgbClr val="FFFFFF"/>
              </a:solidFill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5434" y="5394702"/>
            <a:ext cx="7596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ym typeface="Wingdings" pitchFamily="2" charset="2"/>
              </a:rPr>
              <a:t>When we need to focus on a specified area,  we need to select an </a:t>
            </a:r>
            <a:r>
              <a:rPr lang="en-US" altLang="zh-CN" sz="1600" b="1" dirty="0" smtClean="0">
                <a:solidFill>
                  <a:srgbClr val="FF0000"/>
                </a:solidFill>
                <a:sym typeface="Wingdings" pitchFamily="2" charset="2"/>
              </a:rPr>
              <a:t>optimal  power</a:t>
            </a:r>
            <a:r>
              <a:rPr lang="en-US" altLang="zh-CN" sz="1600" dirty="0" smtClean="0">
                <a:sym typeface="Wingdings" pitchFamily="2" charset="2"/>
              </a:rPr>
              <a:t>.</a:t>
            </a:r>
          </a:p>
        </p:txBody>
      </p:sp>
      <p:cxnSp>
        <p:nvCxnSpPr>
          <p:cNvPr id="32" name="Straight Connector 21"/>
          <p:cNvCxnSpPr/>
          <p:nvPr/>
        </p:nvCxnSpPr>
        <p:spPr>
          <a:xfrm>
            <a:off x="-36512" y="6400800"/>
            <a:ext cx="9180512" cy="0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 descr="C:\Users\Tany\Desktop\Tab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2099320" y="6400800"/>
            <a:ext cx="1752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4" name="TextBox 15"/>
          <p:cNvSpPr txBox="1">
            <a:spLocks noChangeArrowheads="1"/>
          </p:cNvSpPr>
          <p:nvPr/>
        </p:nvSpPr>
        <p:spPr bwMode="auto">
          <a:xfrm>
            <a:off x="436712" y="6400800"/>
            <a:ext cx="151216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0070C0"/>
                </a:solidFill>
                <a:latin typeface="Segoe" pitchFamily="34" charset="0"/>
              </a:rPr>
              <a:t>Motivation and Problem</a:t>
            </a:r>
            <a:endParaRPr lang="en-US" altLang="zh-CN" sz="900" b="1" dirty="0">
              <a:solidFill>
                <a:srgbClr val="0070C0"/>
              </a:solidFill>
              <a:latin typeface="Segoe" pitchFamily="34" charset="0"/>
            </a:endParaRPr>
          </a:p>
        </p:txBody>
      </p:sp>
      <p:sp>
        <p:nvSpPr>
          <p:cNvPr id="35" name="TextBox 22"/>
          <p:cNvSpPr txBox="1">
            <a:spLocks noChangeArrowheads="1"/>
          </p:cNvSpPr>
          <p:nvPr/>
        </p:nvSpPr>
        <p:spPr bwMode="auto">
          <a:xfrm>
            <a:off x="7164288" y="6400800"/>
            <a:ext cx="165618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0070C0"/>
                </a:solidFill>
                <a:latin typeface="Segoe" pitchFamily="34" charset="0"/>
              </a:rPr>
              <a:t>Evaluation and Conclusion</a:t>
            </a:r>
            <a:endParaRPr lang="en-US" altLang="zh-CN" sz="900" b="1" dirty="0">
              <a:solidFill>
                <a:srgbClr val="0070C0"/>
              </a:solidFill>
              <a:latin typeface="Segoe" pitchFamily="34" charset="0"/>
            </a:endParaRPr>
          </a:p>
        </p:txBody>
      </p:sp>
      <p:sp>
        <p:nvSpPr>
          <p:cNvPr id="36" name="TextBox 12"/>
          <p:cNvSpPr txBox="1">
            <a:spLocks noChangeArrowheads="1"/>
          </p:cNvSpPr>
          <p:nvPr/>
        </p:nvSpPr>
        <p:spPr bwMode="auto">
          <a:xfrm>
            <a:off x="2204120" y="6400800"/>
            <a:ext cx="157579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chemeClr val="bg1"/>
                </a:solidFill>
                <a:latin typeface="Segoe" pitchFamily="34" charset="0"/>
              </a:rPr>
              <a:t>Observations</a:t>
            </a:r>
            <a:endParaRPr lang="en-US" altLang="zh-CN" sz="900" b="1" dirty="0">
              <a:solidFill>
                <a:schemeClr val="bg1"/>
              </a:solidFill>
              <a:latin typeface="Segoe" pitchFamily="34" charset="0"/>
            </a:endParaRPr>
          </a:p>
        </p:txBody>
      </p:sp>
      <p:sp>
        <p:nvSpPr>
          <p:cNvPr id="39" name="TextBox 13"/>
          <p:cNvSpPr txBox="1">
            <a:spLocks noChangeArrowheads="1"/>
          </p:cNvSpPr>
          <p:nvPr/>
        </p:nvSpPr>
        <p:spPr bwMode="auto">
          <a:xfrm>
            <a:off x="3835896" y="6400800"/>
            <a:ext cx="1600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0070C0"/>
                </a:solidFill>
                <a:latin typeface="Segoe" pitchFamily="34" charset="0"/>
              </a:rPr>
              <a:t>Baseline Solutions</a:t>
            </a:r>
            <a:endParaRPr lang="en-US" altLang="zh-CN" sz="900" b="1" dirty="0">
              <a:solidFill>
                <a:srgbClr val="0070C0"/>
              </a:solidFill>
              <a:latin typeface="Segoe" pitchFamily="34" charset="0"/>
            </a:endParaRPr>
          </a:p>
        </p:txBody>
      </p:sp>
      <p:sp>
        <p:nvSpPr>
          <p:cNvPr id="40" name="TextBox 13"/>
          <p:cNvSpPr txBox="1">
            <a:spLocks noChangeArrowheads="1"/>
          </p:cNvSpPr>
          <p:nvPr/>
        </p:nvSpPr>
        <p:spPr bwMode="auto">
          <a:xfrm>
            <a:off x="5492080" y="6400800"/>
            <a:ext cx="1600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0070C0"/>
                </a:solidFill>
                <a:latin typeface="Segoe" pitchFamily="34" charset="0"/>
              </a:rPr>
              <a:t>Our Solutions</a:t>
            </a:r>
            <a:endParaRPr lang="en-US" altLang="zh-CN" sz="900" b="1" dirty="0">
              <a:solidFill>
                <a:srgbClr val="0070C0"/>
              </a:solidFill>
              <a:latin typeface="Segoe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748464" y="64533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12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48149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1" grpId="0"/>
      <p:bldP spid="22" grpId="0"/>
      <p:bldP spid="23" grpId="0" animBg="1"/>
      <p:bldP spid="24" grpId="0" animBg="1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" y="780004"/>
            <a:ext cx="9269413" cy="171451"/>
            <a:chOff x="0" y="414"/>
            <a:chExt cx="5839" cy="91"/>
          </a:xfrm>
        </p:grpSpPr>
        <p:sp>
          <p:nvSpPr>
            <p:cNvPr id="37" name="Rectangle 5"/>
            <p:cNvSpPr>
              <a:spLocks noChangeArrowheads="1"/>
            </p:cNvSpPr>
            <p:nvPr/>
          </p:nvSpPr>
          <p:spPr bwMode="auto">
            <a:xfrm>
              <a:off x="0" y="414"/>
              <a:ext cx="408" cy="91"/>
            </a:xfrm>
            <a:prstGeom prst="rect">
              <a:avLst/>
            </a:prstGeom>
            <a:solidFill>
              <a:srgbClr val="5487C4">
                <a:alpha val="74001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" name="Rectangle 7"/>
            <p:cNvSpPr>
              <a:spLocks noChangeArrowheads="1"/>
            </p:cNvSpPr>
            <p:nvPr/>
          </p:nvSpPr>
          <p:spPr bwMode="auto">
            <a:xfrm rot="10800000">
              <a:off x="396" y="459"/>
              <a:ext cx="5443" cy="23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rgbClr val="5487C4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611560" y="447055"/>
            <a:ext cx="8064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Baseline Solutions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1560" y="1196752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Identification with Maximum Power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99592" y="1774557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 smtClean="0"/>
              <a:t>In order to identify as many target tags as possible: </a:t>
            </a:r>
          </a:p>
          <a:p>
            <a:pPr algn="just"/>
            <a:r>
              <a:rPr lang="en-US" altLang="zh-CN" dirty="0" smtClean="0"/>
              <a:t>The solution uses the maximum power to identify the tags.</a:t>
            </a:r>
            <a:endParaRPr lang="zh-CN" altLang="en-US" dirty="0"/>
          </a:p>
        </p:txBody>
      </p:sp>
      <p:sp>
        <p:nvSpPr>
          <p:cNvPr id="34" name="矩形 33"/>
          <p:cNvSpPr/>
          <p:nvPr/>
        </p:nvSpPr>
        <p:spPr>
          <a:xfrm>
            <a:off x="4644008" y="3203684"/>
            <a:ext cx="4032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Identification with the maximum power.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99992" y="5219908"/>
            <a:ext cx="4644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 smtClean="0"/>
              <a:t>The effective </a:t>
            </a:r>
            <a:r>
              <a:rPr lang="en-US" altLang="zh-CN" b="1" dirty="0" smtClean="0">
                <a:solidFill>
                  <a:srgbClr val="FF0000"/>
                </a:solidFill>
              </a:rPr>
              <a:t>interrogation region is too large</a:t>
            </a:r>
            <a:r>
              <a:rPr lang="en-US" altLang="zh-CN" dirty="0" smtClean="0"/>
              <a:t>.</a:t>
            </a:r>
            <a:endParaRPr lang="zh-CN" altLang="en-US" dirty="0"/>
          </a:p>
        </p:txBody>
      </p:sp>
      <p:sp>
        <p:nvSpPr>
          <p:cNvPr id="60" name="矩形 74"/>
          <p:cNvSpPr/>
          <p:nvPr/>
        </p:nvSpPr>
        <p:spPr>
          <a:xfrm>
            <a:off x="611560" y="3705662"/>
            <a:ext cx="1152128" cy="1091490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圆角矩形 75"/>
          <p:cNvSpPr/>
          <p:nvPr/>
        </p:nvSpPr>
        <p:spPr>
          <a:xfrm>
            <a:off x="887591" y="3789040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圆角矩形 76"/>
          <p:cNvSpPr/>
          <p:nvPr/>
        </p:nvSpPr>
        <p:spPr>
          <a:xfrm>
            <a:off x="815583" y="4149080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圆角矩形 77"/>
          <p:cNvSpPr/>
          <p:nvPr/>
        </p:nvSpPr>
        <p:spPr>
          <a:xfrm>
            <a:off x="1331640" y="4509120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圆角矩形 79"/>
          <p:cNvSpPr/>
          <p:nvPr/>
        </p:nvSpPr>
        <p:spPr>
          <a:xfrm>
            <a:off x="1331640" y="4221088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圆角矩形 80"/>
          <p:cNvSpPr/>
          <p:nvPr/>
        </p:nvSpPr>
        <p:spPr>
          <a:xfrm>
            <a:off x="815583" y="4509120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矩形 81"/>
          <p:cNvSpPr/>
          <p:nvPr/>
        </p:nvSpPr>
        <p:spPr>
          <a:xfrm>
            <a:off x="1991713" y="3709452"/>
            <a:ext cx="1140127" cy="1080120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圆角矩形 82"/>
          <p:cNvSpPr/>
          <p:nvPr/>
        </p:nvSpPr>
        <p:spPr>
          <a:xfrm>
            <a:off x="2207737" y="4005064"/>
            <a:ext cx="288032" cy="1440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圆角矩形 83"/>
          <p:cNvSpPr/>
          <p:nvPr/>
        </p:nvSpPr>
        <p:spPr>
          <a:xfrm>
            <a:off x="2339752" y="4221088"/>
            <a:ext cx="288032" cy="1440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圆角矩形 87"/>
          <p:cNvSpPr/>
          <p:nvPr/>
        </p:nvSpPr>
        <p:spPr>
          <a:xfrm>
            <a:off x="2771800" y="4077072"/>
            <a:ext cx="288032" cy="1440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 89"/>
          <p:cNvSpPr/>
          <p:nvPr/>
        </p:nvSpPr>
        <p:spPr>
          <a:xfrm>
            <a:off x="3359866" y="3717032"/>
            <a:ext cx="1140126" cy="1080120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圆角矩形 91"/>
          <p:cNvSpPr/>
          <p:nvPr/>
        </p:nvSpPr>
        <p:spPr>
          <a:xfrm>
            <a:off x="3875922" y="4149080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圆角矩形 92"/>
          <p:cNvSpPr/>
          <p:nvPr/>
        </p:nvSpPr>
        <p:spPr>
          <a:xfrm>
            <a:off x="4151953" y="3861048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圆角矩形 93"/>
          <p:cNvSpPr/>
          <p:nvPr/>
        </p:nvSpPr>
        <p:spPr>
          <a:xfrm>
            <a:off x="3443874" y="4293096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圆角矩形 94"/>
          <p:cNvSpPr/>
          <p:nvPr/>
        </p:nvSpPr>
        <p:spPr>
          <a:xfrm>
            <a:off x="4151953" y="4365104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圆角矩形 96"/>
          <p:cNvSpPr/>
          <p:nvPr/>
        </p:nvSpPr>
        <p:spPr>
          <a:xfrm>
            <a:off x="3719905" y="4509120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圆角矩形 97"/>
          <p:cNvSpPr/>
          <p:nvPr/>
        </p:nvSpPr>
        <p:spPr>
          <a:xfrm>
            <a:off x="2504153" y="3861048"/>
            <a:ext cx="288032" cy="1440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圆角矩形 98"/>
          <p:cNvSpPr/>
          <p:nvPr/>
        </p:nvSpPr>
        <p:spPr>
          <a:xfrm>
            <a:off x="2699792" y="4437112"/>
            <a:ext cx="288032" cy="1440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圆角矩形 99"/>
          <p:cNvSpPr/>
          <p:nvPr/>
        </p:nvSpPr>
        <p:spPr>
          <a:xfrm>
            <a:off x="2195736" y="4509120"/>
            <a:ext cx="288032" cy="1440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圆角矩形 102"/>
          <p:cNvSpPr/>
          <p:nvPr/>
        </p:nvSpPr>
        <p:spPr>
          <a:xfrm>
            <a:off x="3503881" y="3933056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圆角矩形 104"/>
          <p:cNvSpPr/>
          <p:nvPr/>
        </p:nvSpPr>
        <p:spPr>
          <a:xfrm>
            <a:off x="1343641" y="3861048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椭圆 131"/>
          <p:cNvSpPr/>
          <p:nvPr/>
        </p:nvSpPr>
        <p:spPr>
          <a:xfrm>
            <a:off x="1115616" y="2852936"/>
            <a:ext cx="2880320" cy="2880320"/>
          </a:xfrm>
          <a:prstGeom prst="ellipse">
            <a:avLst/>
          </a:prstGeom>
          <a:solidFill>
            <a:srgbClr val="6699FF">
              <a:alpha val="20000"/>
            </a:srgb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矩形 95"/>
          <p:cNvSpPr/>
          <p:nvPr/>
        </p:nvSpPr>
        <p:spPr>
          <a:xfrm>
            <a:off x="4644008" y="3645024"/>
            <a:ext cx="388843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sym typeface="Wingdings" pitchFamily="2" charset="2"/>
              </a:rPr>
              <a:t>Weakness:</a:t>
            </a:r>
            <a:r>
              <a:rPr lang="en-US" altLang="zh-CN" dirty="0" smtClean="0">
                <a:sym typeface="Wingdings" pitchFamily="2" charset="2"/>
              </a:rPr>
              <a:t> </a:t>
            </a:r>
          </a:p>
          <a:p>
            <a:endParaRPr lang="en-US" altLang="zh-CN" sz="800" dirty="0" smtClean="0">
              <a:sym typeface="Wingdings" pitchFamily="2" charset="2"/>
            </a:endParaRPr>
          </a:p>
          <a:p>
            <a:r>
              <a:rPr lang="en-US" altLang="zh-CN" dirty="0" smtClean="0">
                <a:sym typeface="Wingdings" pitchFamily="2" charset="2"/>
              </a:rPr>
              <a:t>1) More misreading ratio;</a:t>
            </a:r>
          </a:p>
          <a:p>
            <a:endParaRPr lang="en-US" altLang="zh-CN" sz="800" dirty="0" smtClean="0">
              <a:sym typeface="Wingdings" pitchFamily="2" charset="2"/>
            </a:endParaRPr>
          </a:p>
          <a:p>
            <a:r>
              <a:rPr lang="en-US" altLang="zh-CN" dirty="0" smtClean="0">
                <a:sym typeface="Wingdings" pitchFamily="2" charset="2"/>
              </a:rPr>
              <a:t>2) More execution time.</a:t>
            </a:r>
            <a:endParaRPr lang="zh-CN" altLang="en-US" dirty="0"/>
          </a:p>
        </p:txBody>
      </p:sp>
      <p:cxnSp>
        <p:nvCxnSpPr>
          <p:cNvPr id="41" name="Straight Connector 21"/>
          <p:cNvCxnSpPr/>
          <p:nvPr/>
        </p:nvCxnSpPr>
        <p:spPr>
          <a:xfrm>
            <a:off x="-36512" y="6400800"/>
            <a:ext cx="9180512" cy="0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 descr="C:\Users\Tany\Desktop\Tab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3779912" y="6400800"/>
            <a:ext cx="1752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5" name="TextBox 15"/>
          <p:cNvSpPr txBox="1">
            <a:spLocks noChangeArrowheads="1"/>
          </p:cNvSpPr>
          <p:nvPr/>
        </p:nvSpPr>
        <p:spPr bwMode="auto">
          <a:xfrm>
            <a:off x="436712" y="6400800"/>
            <a:ext cx="151216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0070C0"/>
                </a:solidFill>
                <a:latin typeface="Segoe" pitchFamily="34" charset="0"/>
              </a:rPr>
              <a:t>Motivation and Problem</a:t>
            </a:r>
            <a:endParaRPr lang="en-US" altLang="zh-CN" sz="900" b="1" dirty="0">
              <a:solidFill>
                <a:srgbClr val="0070C0"/>
              </a:solidFill>
              <a:latin typeface="Segoe" pitchFamily="34" charset="0"/>
            </a:endParaRPr>
          </a:p>
        </p:txBody>
      </p:sp>
      <p:sp>
        <p:nvSpPr>
          <p:cNvPr id="46" name="TextBox 22"/>
          <p:cNvSpPr txBox="1">
            <a:spLocks noChangeArrowheads="1"/>
          </p:cNvSpPr>
          <p:nvPr/>
        </p:nvSpPr>
        <p:spPr bwMode="auto">
          <a:xfrm>
            <a:off x="7164288" y="6400800"/>
            <a:ext cx="165618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0070C0"/>
                </a:solidFill>
                <a:latin typeface="Segoe" pitchFamily="34" charset="0"/>
              </a:rPr>
              <a:t>Evaluation and Conclusion</a:t>
            </a:r>
            <a:endParaRPr lang="en-US" altLang="zh-CN" sz="900" b="1" dirty="0">
              <a:solidFill>
                <a:srgbClr val="0070C0"/>
              </a:solidFill>
              <a:latin typeface="Segoe" pitchFamily="34" charset="0"/>
            </a:endParaRPr>
          </a:p>
        </p:txBody>
      </p:sp>
      <p:sp>
        <p:nvSpPr>
          <p:cNvPr id="48" name="TextBox 12"/>
          <p:cNvSpPr txBox="1">
            <a:spLocks noChangeArrowheads="1"/>
          </p:cNvSpPr>
          <p:nvPr/>
        </p:nvSpPr>
        <p:spPr bwMode="auto">
          <a:xfrm>
            <a:off x="2204120" y="6400800"/>
            <a:ext cx="157579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0070C0"/>
                </a:solidFill>
                <a:latin typeface="Segoe" pitchFamily="34" charset="0"/>
              </a:rPr>
              <a:t>Observations</a:t>
            </a:r>
            <a:endParaRPr lang="en-US" altLang="zh-CN" sz="900" b="1" dirty="0">
              <a:solidFill>
                <a:srgbClr val="0070C0"/>
              </a:solidFill>
              <a:latin typeface="Segoe" pitchFamily="34" charset="0"/>
            </a:endParaRPr>
          </a:p>
        </p:txBody>
      </p:sp>
      <p:sp>
        <p:nvSpPr>
          <p:cNvPr id="49" name="TextBox 13"/>
          <p:cNvSpPr txBox="1">
            <a:spLocks noChangeArrowheads="1"/>
          </p:cNvSpPr>
          <p:nvPr/>
        </p:nvSpPr>
        <p:spPr bwMode="auto">
          <a:xfrm>
            <a:off x="3835896" y="6400800"/>
            <a:ext cx="1600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chemeClr val="bg1"/>
                </a:solidFill>
                <a:latin typeface="Segoe" pitchFamily="34" charset="0"/>
              </a:rPr>
              <a:t>Baseline Solutions</a:t>
            </a:r>
            <a:endParaRPr lang="en-US" altLang="zh-CN" sz="900" b="1" dirty="0">
              <a:solidFill>
                <a:schemeClr val="bg1"/>
              </a:solidFill>
              <a:latin typeface="Segoe" pitchFamily="34" charset="0"/>
            </a:endParaRPr>
          </a:p>
        </p:txBody>
      </p:sp>
      <p:sp>
        <p:nvSpPr>
          <p:cNvPr id="50" name="TextBox 13"/>
          <p:cNvSpPr txBox="1">
            <a:spLocks noChangeArrowheads="1"/>
          </p:cNvSpPr>
          <p:nvPr/>
        </p:nvSpPr>
        <p:spPr bwMode="auto">
          <a:xfrm>
            <a:off x="5492080" y="6400800"/>
            <a:ext cx="1600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0070C0"/>
                </a:solidFill>
                <a:latin typeface="Segoe" pitchFamily="34" charset="0"/>
              </a:rPr>
              <a:t>Our Solutions</a:t>
            </a:r>
            <a:endParaRPr lang="en-US" altLang="zh-CN" sz="900" b="1" dirty="0">
              <a:solidFill>
                <a:srgbClr val="0070C0"/>
              </a:solidFill>
              <a:latin typeface="Segoe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748464" y="64533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13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48149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  <p:set>
                                      <p:cBhvr>
                                        <p:cTn id="108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  <p:set>
                                      <p:cBhvr>
                                        <p:cTn id="112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3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  <p:set>
                                      <p:cBhvr>
                                        <p:cTn id="116" dur="3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3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3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  <p:set>
                                      <p:cBhvr>
                                        <p:cTn id="120" dur="3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3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3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  <p:set>
                                      <p:cBhvr>
                                        <p:cTn id="124" dur="3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3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60" grpId="0" animBg="1"/>
      <p:bldP spid="61" grpId="0" animBg="1"/>
      <p:bldP spid="62" grpId="0" animBg="1"/>
      <p:bldP spid="63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3" grpId="0" animBg="1"/>
      <p:bldP spid="75" grpId="0" animBg="1"/>
      <p:bldP spid="77" grpId="0" animBg="1"/>
      <p:bldP spid="78" grpId="0" animBg="1"/>
      <p:bldP spid="79" grpId="0" animBg="1"/>
      <p:bldP spid="80" grpId="0" animBg="1"/>
      <p:bldP spid="82" grpId="0" animBg="1"/>
      <p:bldP spid="83" grpId="0" animBg="1"/>
      <p:bldP spid="84" grpId="0" animBg="1"/>
      <p:bldP spid="85" grpId="0" animBg="1"/>
      <p:bldP spid="88" grpId="0" animBg="1"/>
      <p:bldP spid="90" grpId="0" animBg="1"/>
      <p:bldP spid="93" grpId="0" animBg="1"/>
      <p:bldP spid="9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" y="780004"/>
            <a:ext cx="9269413" cy="171451"/>
            <a:chOff x="0" y="414"/>
            <a:chExt cx="5839" cy="91"/>
          </a:xfrm>
        </p:grpSpPr>
        <p:sp>
          <p:nvSpPr>
            <p:cNvPr id="37" name="Rectangle 5"/>
            <p:cNvSpPr>
              <a:spLocks noChangeArrowheads="1"/>
            </p:cNvSpPr>
            <p:nvPr/>
          </p:nvSpPr>
          <p:spPr bwMode="auto">
            <a:xfrm>
              <a:off x="0" y="414"/>
              <a:ext cx="408" cy="91"/>
            </a:xfrm>
            <a:prstGeom prst="rect">
              <a:avLst/>
            </a:prstGeom>
            <a:solidFill>
              <a:srgbClr val="5487C4">
                <a:alpha val="74001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" name="Rectangle 7"/>
            <p:cNvSpPr>
              <a:spLocks noChangeArrowheads="1"/>
            </p:cNvSpPr>
            <p:nvPr/>
          </p:nvSpPr>
          <p:spPr bwMode="auto">
            <a:xfrm rot="10800000">
              <a:off x="396" y="459"/>
              <a:ext cx="5443" cy="23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rgbClr val="5487C4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611560" y="447055"/>
            <a:ext cx="8064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Baseline Solutions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1560" y="1196752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Identification with Minimum Power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971600" y="3074770"/>
            <a:ext cx="1824203" cy="1728192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圆角矩形 40"/>
          <p:cNvSpPr/>
          <p:nvPr/>
        </p:nvSpPr>
        <p:spPr>
          <a:xfrm>
            <a:off x="1115616" y="3506818"/>
            <a:ext cx="288032" cy="1440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圆角矩形 41"/>
          <p:cNvSpPr/>
          <p:nvPr/>
        </p:nvSpPr>
        <p:spPr>
          <a:xfrm>
            <a:off x="1403648" y="3866858"/>
            <a:ext cx="288032" cy="1440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圆角矩形 44"/>
          <p:cNvSpPr/>
          <p:nvPr/>
        </p:nvSpPr>
        <p:spPr>
          <a:xfrm>
            <a:off x="1763688" y="4082882"/>
            <a:ext cx="288032" cy="1440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圆角矩形 45"/>
          <p:cNvSpPr/>
          <p:nvPr/>
        </p:nvSpPr>
        <p:spPr>
          <a:xfrm>
            <a:off x="1187624" y="4154890"/>
            <a:ext cx="288032" cy="1440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圆角矩形 47"/>
          <p:cNvSpPr/>
          <p:nvPr/>
        </p:nvSpPr>
        <p:spPr>
          <a:xfrm>
            <a:off x="2123728" y="4442922"/>
            <a:ext cx="288032" cy="1440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圆角矩形 48"/>
          <p:cNvSpPr/>
          <p:nvPr/>
        </p:nvSpPr>
        <p:spPr>
          <a:xfrm>
            <a:off x="1835696" y="3650834"/>
            <a:ext cx="288032" cy="1440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圆角矩形 49"/>
          <p:cNvSpPr/>
          <p:nvPr/>
        </p:nvSpPr>
        <p:spPr>
          <a:xfrm>
            <a:off x="1619672" y="4514930"/>
            <a:ext cx="288032" cy="1440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圆角矩形 50"/>
          <p:cNvSpPr/>
          <p:nvPr/>
        </p:nvSpPr>
        <p:spPr>
          <a:xfrm>
            <a:off x="1484040" y="3218786"/>
            <a:ext cx="288032" cy="1440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圆角矩形 51"/>
          <p:cNvSpPr/>
          <p:nvPr/>
        </p:nvSpPr>
        <p:spPr>
          <a:xfrm>
            <a:off x="2339752" y="3866858"/>
            <a:ext cx="288032" cy="1440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圆角矩形 52"/>
          <p:cNvSpPr/>
          <p:nvPr/>
        </p:nvSpPr>
        <p:spPr>
          <a:xfrm>
            <a:off x="2195736" y="3362802"/>
            <a:ext cx="288032" cy="1440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TextBox 53"/>
          <p:cNvSpPr txBox="1"/>
          <p:nvPr/>
        </p:nvSpPr>
        <p:spPr>
          <a:xfrm>
            <a:off x="899592" y="1772816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 smtClean="0"/>
              <a:t>In order to only focus on the specified area (not identify the interference tags):</a:t>
            </a:r>
          </a:p>
          <a:p>
            <a:pPr algn="just"/>
            <a:r>
              <a:rPr lang="en-US" altLang="zh-CN" dirty="0" smtClean="0"/>
              <a:t>The solution uses the minimum power to identify the tags.</a:t>
            </a:r>
            <a:endParaRPr lang="zh-CN" altLang="en-US" dirty="0"/>
          </a:p>
        </p:txBody>
      </p:sp>
      <p:sp>
        <p:nvSpPr>
          <p:cNvPr id="55" name="椭圆 54"/>
          <p:cNvSpPr/>
          <p:nvPr/>
        </p:nvSpPr>
        <p:spPr>
          <a:xfrm>
            <a:off x="1187624" y="3218786"/>
            <a:ext cx="864096" cy="864096"/>
          </a:xfrm>
          <a:prstGeom prst="ellipse">
            <a:avLst/>
          </a:prstGeom>
          <a:solidFill>
            <a:srgbClr val="6699FF">
              <a:alpha val="20000"/>
            </a:srgb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1691680" y="3218786"/>
            <a:ext cx="864096" cy="864096"/>
          </a:xfrm>
          <a:prstGeom prst="ellipse">
            <a:avLst/>
          </a:prstGeom>
          <a:solidFill>
            <a:srgbClr val="6699FF">
              <a:alpha val="20000"/>
            </a:srgb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2987824" y="3378478"/>
            <a:ext cx="568863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ym typeface="Wingdings" pitchFamily="2" charset="2"/>
              </a:rPr>
              <a:t> It needs to rotate the antenna to scan all the target tags.</a:t>
            </a:r>
          </a:p>
          <a:p>
            <a:endParaRPr lang="en-US" altLang="zh-CN" sz="800" dirty="0" smtClean="0">
              <a:sym typeface="Wingdings" pitchFamily="2" charset="2"/>
            </a:endParaRPr>
          </a:p>
          <a:p>
            <a:r>
              <a:rPr lang="en-US" altLang="zh-CN" b="1" dirty="0" smtClean="0">
                <a:solidFill>
                  <a:srgbClr val="FF0000"/>
                </a:solidFill>
                <a:sym typeface="Wingdings" pitchFamily="2" charset="2"/>
              </a:rPr>
              <a:t>     Weakness:</a:t>
            </a:r>
            <a:r>
              <a:rPr lang="en-US" altLang="zh-CN" dirty="0" smtClean="0">
                <a:sym typeface="Wingdings" pitchFamily="2" charset="2"/>
              </a:rPr>
              <a:t> </a:t>
            </a:r>
          </a:p>
          <a:p>
            <a:r>
              <a:rPr lang="en-US" altLang="zh-CN" dirty="0" smtClean="0">
                <a:sym typeface="Wingdings" pitchFamily="2" charset="2"/>
              </a:rPr>
              <a:t>    1) Multiple scans;</a:t>
            </a:r>
          </a:p>
          <a:p>
            <a:r>
              <a:rPr lang="en-US" altLang="zh-CN" dirty="0" smtClean="0">
                <a:sym typeface="Wingdings" pitchFamily="2" charset="2"/>
              </a:rPr>
              <a:t>    2) Low converge ratio;</a:t>
            </a:r>
          </a:p>
          <a:p>
            <a:r>
              <a:rPr lang="en-US" altLang="zh-CN" dirty="0" smtClean="0">
                <a:sym typeface="Wingdings" pitchFamily="2" charset="2"/>
              </a:rPr>
              <a:t>    3) More execution time</a:t>
            </a:r>
            <a:endParaRPr lang="zh-CN" altLang="en-US" dirty="0"/>
          </a:p>
        </p:txBody>
      </p:sp>
      <p:sp>
        <p:nvSpPr>
          <p:cNvPr id="58" name="圆角矩形 57"/>
          <p:cNvSpPr/>
          <p:nvPr/>
        </p:nvSpPr>
        <p:spPr>
          <a:xfrm>
            <a:off x="2339752" y="4226898"/>
            <a:ext cx="288032" cy="1440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圆角矩形 58"/>
          <p:cNvSpPr/>
          <p:nvPr/>
        </p:nvSpPr>
        <p:spPr>
          <a:xfrm>
            <a:off x="1115616" y="4514930"/>
            <a:ext cx="288032" cy="1440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椭圆 63"/>
          <p:cNvSpPr/>
          <p:nvPr/>
        </p:nvSpPr>
        <p:spPr>
          <a:xfrm>
            <a:off x="1835696" y="3794850"/>
            <a:ext cx="864096" cy="864096"/>
          </a:xfrm>
          <a:prstGeom prst="ellipse">
            <a:avLst/>
          </a:prstGeom>
          <a:solidFill>
            <a:srgbClr val="6699FF">
              <a:alpha val="20000"/>
            </a:srgb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TextBox 69"/>
          <p:cNvSpPr txBox="1"/>
          <p:nvPr/>
        </p:nvSpPr>
        <p:spPr>
          <a:xfrm>
            <a:off x="899592" y="5178678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 smtClean="0"/>
              <a:t>The effective </a:t>
            </a:r>
            <a:r>
              <a:rPr lang="en-US" altLang="zh-CN" b="1" dirty="0" smtClean="0">
                <a:solidFill>
                  <a:srgbClr val="FF0000"/>
                </a:solidFill>
              </a:rPr>
              <a:t>interrogation region is too small</a:t>
            </a:r>
            <a:r>
              <a:rPr lang="en-US" altLang="zh-CN" dirty="0" smtClean="0"/>
              <a:t>.</a:t>
            </a:r>
            <a:endParaRPr lang="zh-CN" altLang="en-US" dirty="0"/>
          </a:p>
        </p:txBody>
      </p:sp>
      <p:sp>
        <p:nvSpPr>
          <p:cNvPr id="71" name="椭圆 70"/>
          <p:cNvSpPr/>
          <p:nvPr/>
        </p:nvSpPr>
        <p:spPr>
          <a:xfrm>
            <a:off x="1187624" y="3234462"/>
            <a:ext cx="864096" cy="864096"/>
          </a:xfrm>
          <a:prstGeom prst="ellipse">
            <a:avLst/>
          </a:prstGeom>
          <a:solidFill>
            <a:srgbClr val="6699FF">
              <a:alpha val="20000"/>
            </a:srgb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矩形 71"/>
          <p:cNvSpPr/>
          <p:nvPr/>
        </p:nvSpPr>
        <p:spPr>
          <a:xfrm>
            <a:off x="3203848" y="2924944"/>
            <a:ext cx="3964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Identification with the minimum power. </a:t>
            </a:r>
          </a:p>
        </p:txBody>
      </p:sp>
      <p:cxnSp>
        <p:nvCxnSpPr>
          <p:cNvPr id="36" name="Straight Connector 21"/>
          <p:cNvCxnSpPr/>
          <p:nvPr/>
        </p:nvCxnSpPr>
        <p:spPr>
          <a:xfrm>
            <a:off x="-36512" y="6400800"/>
            <a:ext cx="9180512" cy="0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 descr="C:\Users\Tany\Desktop\Tab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3779912" y="6400800"/>
            <a:ext cx="1752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0" name="TextBox 15"/>
          <p:cNvSpPr txBox="1">
            <a:spLocks noChangeArrowheads="1"/>
          </p:cNvSpPr>
          <p:nvPr/>
        </p:nvSpPr>
        <p:spPr bwMode="auto">
          <a:xfrm>
            <a:off x="436712" y="6400800"/>
            <a:ext cx="151216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0070C0"/>
                </a:solidFill>
                <a:latin typeface="Segoe" pitchFamily="34" charset="0"/>
              </a:rPr>
              <a:t>Motivation and Problem</a:t>
            </a:r>
            <a:endParaRPr lang="en-US" altLang="zh-CN" sz="900" b="1" dirty="0">
              <a:solidFill>
                <a:srgbClr val="0070C0"/>
              </a:solidFill>
              <a:latin typeface="Segoe" pitchFamily="34" charset="0"/>
            </a:endParaRPr>
          </a:p>
        </p:txBody>
      </p:sp>
      <p:sp>
        <p:nvSpPr>
          <p:cNvPr id="61" name="TextBox 22"/>
          <p:cNvSpPr txBox="1">
            <a:spLocks noChangeArrowheads="1"/>
          </p:cNvSpPr>
          <p:nvPr/>
        </p:nvSpPr>
        <p:spPr bwMode="auto">
          <a:xfrm>
            <a:off x="7164288" y="6400800"/>
            <a:ext cx="165618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0070C0"/>
                </a:solidFill>
                <a:latin typeface="Segoe" pitchFamily="34" charset="0"/>
              </a:rPr>
              <a:t>Evaluation and Conclusion</a:t>
            </a:r>
            <a:endParaRPr lang="en-US" altLang="zh-CN" sz="900" b="1" dirty="0">
              <a:solidFill>
                <a:srgbClr val="0070C0"/>
              </a:solidFill>
              <a:latin typeface="Segoe" pitchFamily="34" charset="0"/>
            </a:endParaRPr>
          </a:p>
        </p:txBody>
      </p:sp>
      <p:sp>
        <p:nvSpPr>
          <p:cNvPr id="62" name="TextBox 12"/>
          <p:cNvSpPr txBox="1">
            <a:spLocks noChangeArrowheads="1"/>
          </p:cNvSpPr>
          <p:nvPr/>
        </p:nvSpPr>
        <p:spPr bwMode="auto">
          <a:xfrm>
            <a:off x="2204120" y="6400800"/>
            <a:ext cx="157579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0070C0"/>
                </a:solidFill>
                <a:latin typeface="Segoe" pitchFamily="34" charset="0"/>
              </a:rPr>
              <a:t>Observations</a:t>
            </a:r>
            <a:endParaRPr lang="en-US" altLang="zh-CN" sz="900" b="1" dirty="0">
              <a:solidFill>
                <a:srgbClr val="0070C0"/>
              </a:solidFill>
              <a:latin typeface="Segoe" pitchFamily="34" charset="0"/>
            </a:endParaRPr>
          </a:p>
        </p:txBody>
      </p:sp>
      <p:sp>
        <p:nvSpPr>
          <p:cNvPr id="63" name="TextBox 13"/>
          <p:cNvSpPr txBox="1">
            <a:spLocks noChangeArrowheads="1"/>
          </p:cNvSpPr>
          <p:nvPr/>
        </p:nvSpPr>
        <p:spPr bwMode="auto">
          <a:xfrm>
            <a:off x="3835896" y="6400800"/>
            <a:ext cx="1600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chemeClr val="bg1"/>
                </a:solidFill>
                <a:latin typeface="Segoe" pitchFamily="34" charset="0"/>
              </a:rPr>
              <a:t>Baseline Solutions</a:t>
            </a:r>
            <a:endParaRPr lang="en-US" altLang="zh-CN" sz="900" b="1" dirty="0">
              <a:solidFill>
                <a:schemeClr val="bg1"/>
              </a:solidFill>
              <a:latin typeface="Segoe" pitchFamily="34" charset="0"/>
            </a:endParaRPr>
          </a:p>
        </p:txBody>
      </p:sp>
      <p:sp>
        <p:nvSpPr>
          <p:cNvPr id="65" name="TextBox 13"/>
          <p:cNvSpPr txBox="1">
            <a:spLocks noChangeArrowheads="1"/>
          </p:cNvSpPr>
          <p:nvPr/>
        </p:nvSpPr>
        <p:spPr bwMode="auto">
          <a:xfrm>
            <a:off x="5492080" y="6400800"/>
            <a:ext cx="1600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0070C0"/>
                </a:solidFill>
                <a:latin typeface="Segoe" pitchFamily="34" charset="0"/>
              </a:rPr>
              <a:t>Our Solutions</a:t>
            </a:r>
            <a:endParaRPr lang="en-US" altLang="zh-CN" sz="900" b="1" dirty="0">
              <a:solidFill>
                <a:srgbClr val="0070C0"/>
              </a:solidFill>
              <a:latin typeface="Segoe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748464" y="64533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14</a:t>
            </a:r>
            <a:endParaRPr lang="zh-CN" altLang="en-US" dirty="0"/>
          </a:p>
        </p:txBody>
      </p:sp>
      <p:sp>
        <p:nvSpPr>
          <p:cNvPr id="67" name="Explosion 2 44"/>
          <p:cNvSpPr/>
          <p:nvPr/>
        </p:nvSpPr>
        <p:spPr bwMode="auto">
          <a:xfrm rot="1260136">
            <a:off x="5733137" y="3795368"/>
            <a:ext cx="3059228" cy="2331197"/>
          </a:xfrm>
          <a:prstGeom prst="irregularSeal2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73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6353102" y="4476709"/>
            <a:ext cx="1728191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</a:rPr>
              <a:t>How to make the interrogation region just enough to cover the area ?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149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05521 0.0023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1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21 0.00231 L 0.07101 0.0863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42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01 0.08634 L -3.33333E-6 0.08634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" y="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5" grpId="0" animBg="1"/>
      <p:bldP spid="46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/>
      <p:bldP spid="55" grpId="0" animBg="1"/>
      <p:bldP spid="55" grpId="1" animBg="1"/>
      <p:bldP spid="55" grpId="2" animBg="1"/>
      <p:bldP spid="55" grpId="3" animBg="1"/>
      <p:bldP spid="56" grpId="0" animBg="1"/>
      <p:bldP spid="57" grpId="0"/>
      <p:bldP spid="58" grpId="0" animBg="1"/>
      <p:bldP spid="59" grpId="0" animBg="1"/>
      <p:bldP spid="64" grpId="0" animBg="1"/>
      <p:bldP spid="70" grpId="0"/>
      <p:bldP spid="71" grpId="0" animBg="1"/>
      <p:bldP spid="72" grpId="0"/>
      <p:bldP spid="67" grpId="0" animBg="1"/>
      <p:bldP spid="6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" y="780004"/>
            <a:ext cx="9269413" cy="171451"/>
            <a:chOff x="0" y="414"/>
            <a:chExt cx="5839" cy="91"/>
          </a:xfrm>
        </p:grpSpPr>
        <p:sp>
          <p:nvSpPr>
            <p:cNvPr id="37" name="Rectangle 5"/>
            <p:cNvSpPr>
              <a:spLocks noChangeArrowheads="1"/>
            </p:cNvSpPr>
            <p:nvPr/>
          </p:nvSpPr>
          <p:spPr bwMode="auto">
            <a:xfrm>
              <a:off x="0" y="414"/>
              <a:ext cx="408" cy="91"/>
            </a:xfrm>
            <a:prstGeom prst="rect">
              <a:avLst/>
            </a:prstGeom>
            <a:solidFill>
              <a:srgbClr val="5487C4">
                <a:alpha val="74001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" name="Rectangle 7"/>
            <p:cNvSpPr>
              <a:spLocks noChangeArrowheads="1"/>
            </p:cNvSpPr>
            <p:nvPr/>
          </p:nvSpPr>
          <p:spPr bwMode="auto">
            <a:xfrm rot="10800000">
              <a:off x="396" y="459"/>
              <a:ext cx="5443" cy="23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rgbClr val="5487C4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611560" y="447055"/>
            <a:ext cx="853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Photography based tag Identification with Distance measurement (PID)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11560" y="1229851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 smtClean="0"/>
              <a:t>The process of PID can be compared to the </a:t>
            </a: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picture-taking process </a:t>
            </a:r>
            <a:r>
              <a:rPr lang="en-US" altLang="zh-CN" sz="1600" dirty="0" smtClean="0"/>
              <a:t>in a camera.</a:t>
            </a:r>
          </a:p>
          <a:p>
            <a:pPr algn="just"/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—— </a:t>
            </a:r>
            <a:r>
              <a:rPr lang="en-US" altLang="zh-CN" sz="1600" dirty="0" smtClean="0"/>
              <a:t>1) 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Focusing Process</a:t>
            </a:r>
            <a:r>
              <a:rPr lang="en-US" altLang="zh-CN" sz="1600" dirty="0" smtClean="0"/>
              <a:t>: focus on the specified area (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area A</a:t>
            </a:r>
            <a:r>
              <a:rPr lang="en-US" altLang="zh-CN" sz="1600" dirty="0" smtClean="0"/>
              <a:t>) with a 3D camera;</a:t>
            </a:r>
          </a:p>
          <a:p>
            <a:pPr algn="just"/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—— </a:t>
            </a:r>
            <a:r>
              <a:rPr lang="en-US" altLang="zh-CN" sz="1600" dirty="0" smtClean="0"/>
              <a:t>2) 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Shooting Process</a:t>
            </a:r>
            <a:r>
              <a:rPr lang="en-US" altLang="zh-CN" sz="1600" dirty="0" smtClean="0"/>
              <a:t>: collect the tag IDs in the interrogation region.</a:t>
            </a:r>
            <a:endParaRPr lang="zh-CN" altLang="en-US" sz="1600" dirty="0"/>
          </a:p>
        </p:txBody>
      </p:sp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09" y="2352825"/>
            <a:ext cx="7309283" cy="345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23728" y="3501008"/>
            <a:ext cx="2512268" cy="64807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Rounded Rectangle 17"/>
          <p:cNvSpPr/>
          <p:nvPr/>
        </p:nvSpPr>
        <p:spPr>
          <a:xfrm>
            <a:off x="2051720" y="4509120"/>
            <a:ext cx="3672408" cy="11521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Rounded Rectangle 18"/>
          <p:cNvSpPr/>
          <p:nvPr/>
        </p:nvSpPr>
        <p:spPr>
          <a:xfrm>
            <a:off x="6084168" y="4509120"/>
            <a:ext cx="1800200" cy="11521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Rounded Rectangle 19"/>
          <p:cNvSpPr/>
          <p:nvPr/>
        </p:nvSpPr>
        <p:spPr>
          <a:xfrm>
            <a:off x="5184068" y="3504284"/>
            <a:ext cx="2700300" cy="64479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Rounded Rectangle 20"/>
          <p:cNvSpPr/>
          <p:nvPr/>
        </p:nvSpPr>
        <p:spPr>
          <a:xfrm>
            <a:off x="1972662" y="2352825"/>
            <a:ext cx="6127730" cy="86015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Rounded Rectangle 21"/>
          <p:cNvSpPr/>
          <p:nvPr/>
        </p:nvSpPr>
        <p:spPr>
          <a:xfrm>
            <a:off x="1979712" y="2348880"/>
            <a:ext cx="6127730" cy="86015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2" name="Straight Connector 21"/>
          <p:cNvCxnSpPr/>
          <p:nvPr/>
        </p:nvCxnSpPr>
        <p:spPr>
          <a:xfrm>
            <a:off x="-36512" y="6400800"/>
            <a:ext cx="9180512" cy="0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 descr="C:\Users\Tany\Desktop\Tab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5436096" y="6400800"/>
            <a:ext cx="1752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4" name="TextBox 15"/>
          <p:cNvSpPr txBox="1">
            <a:spLocks noChangeArrowheads="1"/>
          </p:cNvSpPr>
          <p:nvPr/>
        </p:nvSpPr>
        <p:spPr bwMode="auto">
          <a:xfrm>
            <a:off x="436712" y="6400800"/>
            <a:ext cx="151216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0070C0"/>
                </a:solidFill>
                <a:latin typeface="Segoe" pitchFamily="34" charset="0"/>
              </a:rPr>
              <a:t>Motivation and Problem</a:t>
            </a:r>
            <a:endParaRPr lang="en-US" altLang="zh-CN" sz="900" b="1" dirty="0">
              <a:solidFill>
                <a:srgbClr val="0070C0"/>
              </a:solidFill>
              <a:latin typeface="Segoe" pitchFamily="34" charset="0"/>
            </a:endParaRPr>
          </a:p>
        </p:txBody>
      </p:sp>
      <p:sp>
        <p:nvSpPr>
          <p:cNvPr id="35" name="TextBox 22"/>
          <p:cNvSpPr txBox="1">
            <a:spLocks noChangeArrowheads="1"/>
          </p:cNvSpPr>
          <p:nvPr/>
        </p:nvSpPr>
        <p:spPr bwMode="auto">
          <a:xfrm>
            <a:off x="7164288" y="6400800"/>
            <a:ext cx="165618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0070C0"/>
                </a:solidFill>
                <a:latin typeface="Segoe" pitchFamily="34" charset="0"/>
              </a:rPr>
              <a:t>Evaluation and Conclusion</a:t>
            </a:r>
            <a:endParaRPr lang="en-US" altLang="zh-CN" sz="900" b="1" dirty="0">
              <a:solidFill>
                <a:srgbClr val="0070C0"/>
              </a:solidFill>
              <a:latin typeface="Segoe" pitchFamily="34" charset="0"/>
            </a:endParaRPr>
          </a:p>
        </p:txBody>
      </p:sp>
      <p:sp>
        <p:nvSpPr>
          <p:cNvPr id="36" name="TextBox 12"/>
          <p:cNvSpPr txBox="1">
            <a:spLocks noChangeArrowheads="1"/>
          </p:cNvSpPr>
          <p:nvPr/>
        </p:nvSpPr>
        <p:spPr bwMode="auto">
          <a:xfrm>
            <a:off x="2204120" y="6400800"/>
            <a:ext cx="157579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0070C0"/>
                </a:solidFill>
                <a:latin typeface="Segoe" pitchFamily="34" charset="0"/>
              </a:rPr>
              <a:t>Observations</a:t>
            </a:r>
            <a:endParaRPr lang="en-US" altLang="zh-CN" sz="900" b="1" dirty="0">
              <a:solidFill>
                <a:srgbClr val="0070C0"/>
              </a:solidFill>
              <a:latin typeface="Segoe" pitchFamily="34" charset="0"/>
            </a:endParaRPr>
          </a:p>
        </p:txBody>
      </p:sp>
      <p:sp>
        <p:nvSpPr>
          <p:cNvPr id="40" name="TextBox 13"/>
          <p:cNvSpPr txBox="1">
            <a:spLocks noChangeArrowheads="1"/>
          </p:cNvSpPr>
          <p:nvPr/>
        </p:nvSpPr>
        <p:spPr bwMode="auto">
          <a:xfrm>
            <a:off x="3835896" y="6400800"/>
            <a:ext cx="1600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0070C0"/>
                </a:solidFill>
                <a:latin typeface="Segoe" pitchFamily="34" charset="0"/>
              </a:rPr>
              <a:t>Baseline Solutions</a:t>
            </a:r>
            <a:endParaRPr lang="en-US" altLang="zh-CN" sz="900" b="1" dirty="0">
              <a:solidFill>
                <a:srgbClr val="0070C0"/>
              </a:solidFill>
              <a:latin typeface="Segoe" pitchFamily="34" charset="0"/>
            </a:endParaRPr>
          </a:p>
        </p:txBody>
      </p:sp>
      <p:sp>
        <p:nvSpPr>
          <p:cNvPr id="41" name="TextBox 13"/>
          <p:cNvSpPr txBox="1">
            <a:spLocks noChangeArrowheads="1"/>
          </p:cNvSpPr>
          <p:nvPr/>
        </p:nvSpPr>
        <p:spPr bwMode="auto">
          <a:xfrm>
            <a:off x="5492080" y="6400800"/>
            <a:ext cx="1600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chemeClr val="bg1"/>
                </a:solidFill>
                <a:latin typeface="Segoe" pitchFamily="34" charset="0"/>
              </a:rPr>
              <a:t>Our Solutions</a:t>
            </a:r>
            <a:endParaRPr lang="en-US" altLang="zh-CN" sz="900" b="1" dirty="0">
              <a:solidFill>
                <a:schemeClr val="bg1"/>
              </a:solidFill>
              <a:latin typeface="Segoe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48464" y="64533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15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48149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65587E-6 L 1.94444E-6 0.1466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33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03423E-6 L 1.94444E-6 0.1942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71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6.93802E-7 L 0.33473 6.93802E-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6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6.93802E-7 L -0.00399 -0.1993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968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30157E-6 L -3.33333E-6 -0.1313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568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" y="780004"/>
            <a:ext cx="9269413" cy="171451"/>
            <a:chOff x="0" y="414"/>
            <a:chExt cx="5839" cy="91"/>
          </a:xfrm>
        </p:grpSpPr>
        <p:sp>
          <p:nvSpPr>
            <p:cNvPr id="37" name="Rectangle 5"/>
            <p:cNvSpPr>
              <a:spLocks noChangeArrowheads="1"/>
            </p:cNvSpPr>
            <p:nvPr/>
          </p:nvSpPr>
          <p:spPr bwMode="auto">
            <a:xfrm>
              <a:off x="0" y="414"/>
              <a:ext cx="408" cy="91"/>
            </a:xfrm>
            <a:prstGeom prst="rect">
              <a:avLst/>
            </a:prstGeom>
            <a:solidFill>
              <a:srgbClr val="5487C4">
                <a:alpha val="74001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" name="Rectangle 7"/>
            <p:cNvSpPr>
              <a:spLocks noChangeArrowheads="1"/>
            </p:cNvSpPr>
            <p:nvPr/>
          </p:nvSpPr>
          <p:spPr bwMode="auto">
            <a:xfrm rot="10800000">
              <a:off x="396" y="459"/>
              <a:ext cx="5443" cy="23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rgbClr val="5487C4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611560" y="447055"/>
            <a:ext cx="853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Photography based tag Identification with Distance measurement (PID)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11560" y="2298358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00B050"/>
                </a:solidFill>
              </a:rPr>
              <a:t>Focusing Process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11560" y="1229851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 smtClean="0"/>
              <a:t>The process of PID can be compared to the </a:t>
            </a: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picture-taking process </a:t>
            </a:r>
            <a:r>
              <a:rPr lang="en-US" altLang="zh-CN" sz="1600" dirty="0" smtClean="0"/>
              <a:t>in a camera.</a:t>
            </a:r>
          </a:p>
          <a:p>
            <a:pPr algn="just"/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—— </a:t>
            </a:r>
            <a:r>
              <a:rPr lang="en-US" altLang="zh-CN" sz="1600" dirty="0" smtClean="0"/>
              <a:t>1) 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Focusing Process</a:t>
            </a:r>
            <a:r>
              <a:rPr lang="en-US" altLang="zh-CN" sz="1600" dirty="0" smtClean="0"/>
              <a:t>: focus on the specified area (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area A</a:t>
            </a:r>
            <a:r>
              <a:rPr lang="en-US" altLang="zh-CN" sz="1600" dirty="0" smtClean="0"/>
              <a:t>) with a 3D camera;</a:t>
            </a:r>
          </a:p>
          <a:p>
            <a:pPr algn="just"/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—— </a:t>
            </a:r>
            <a:r>
              <a:rPr lang="en-US" altLang="zh-CN" sz="1600" dirty="0" smtClean="0"/>
              <a:t>2) 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Shooting Process</a:t>
            </a:r>
            <a:r>
              <a:rPr lang="en-US" altLang="zh-CN" sz="1600" dirty="0" smtClean="0"/>
              <a:t>: collect the tag IDs in the interrogation region.</a:t>
            </a:r>
            <a:endParaRPr lang="zh-CN" altLang="en-US" sz="1600" dirty="0"/>
          </a:p>
        </p:txBody>
      </p:sp>
      <p:sp>
        <p:nvSpPr>
          <p:cNvPr id="60" name="矩形 59"/>
          <p:cNvSpPr/>
          <p:nvPr/>
        </p:nvSpPr>
        <p:spPr>
          <a:xfrm>
            <a:off x="611560" y="4881934"/>
            <a:ext cx="792088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/>
              <a:t>1) The antenna rotates </a:t>
            </a:r>
            <a:r>
              <a:rPr lang="en-US" altLang="zh-CN" sz="1600" b="1" dirty="0" smtClean="0">
                <a:solidFill>
                  <a:srgbClr val="00B050"/>
                </a:solidFill>
              </a:rPr>
              <a:t>towards </a:t>
            </a:r>
            <a:r>
              <a:rPr lang="en-US" altLang="zh-CN" sz="1600" dirty="0" smtClean="0"/>
              <a:t>the center of the specified </a:t>
            </a:r>
            <a:r>
              <a:rPr lang="en-US" altLang="zh-CN" sz="1600" b="1" dirty="0" smtClean="0">
                <a:solidFill>
                  <a:srgbClr val="00B050"/>
                </a:solidFill>
              </a:rPr>
              <a:t>area </a:t>
            </a:r>
            <a:r>
              <a:rPr lang="en-US" altLang="zh-CN" sz="1600" b="1" i="1" dirty="0" smtClean="0">
                <a:solidFill>
                  <a:srgbClr val="00B050"/>
                </a:solidFill>
              </a:rPr>
              <a:t>A </a:t>
            </a:r>
            <a:r>
              <a:rPr lang="en-US" altLang="zh-CN" sz="1600" dirty="0" smtClean="0"/>
              <a:t>with a 3D camera;</a:t>
            </a:r>
          </a:p>
          <a:p>
            <a:endParaRPr lang="en-US" altLang="zh-CN" sz="600" dirty="0" smtClean="0"/>
          </a:p>
          <a:p>
            <a:r>
              <a:rPr lang="en-US" altLang="zh-CN" sz="1600" dirty="0" smtClean="0"/>
              <a:t>2) The reader adjusts the power to make its scanning range just enough to </a:t>
            </a:r>
            <a:r>
              <a:rPr lang="en-US" altLang="zh-CN" sz="1600" b="1" dirty="0" smtClean="0">
                <a:solidFill>
                  <a:srgbClr val="00B050"/>
                </a:solidFill>
              </a:rPr>
              <a:t>cover the area </a:t>
            </a:r>
            <a:r>
              <a:rPr lang="en-US" altLang="zh-CN" sz="1600" b="1" i="1" dirty="0" smtClean="0">
                <a:solidFill>
                  <a:srgbClr val="00B050"/>
                </a:solidFill>
              </a:rPr>
              <a:t>A</a:t>
            </a:r>
            <a:r>
              <a:rPr lang="zh-CN" altLang="en-US" sz="1600" dirty="0" smtClean="0"/>
              <a:t>：</a:t>
            </a:r>
            <a:endParaRPr lang="en-US" altLang="zh-CN" sz="1600" dirty="0" smtClean="0"/>
          </a:p>
          <a:p>
            <a:r>
              <a:rPr lang="en-US" altLang="zh-CN" sz="1600" dirty="0" smtClean="0"/>
              <a:t>     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en-US" altLang="zh-CN" sz="1600" dirty="0" smtClean="0"/>
              <a:t> Establishing</a:t>
            </a: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1600" dirty="0" smtClean="0"/>
              <a:t>the boundary;    </a:t>
            </a:r>
          </a:p>
          <a:p>
            <a:r>
              <a:rPr lang="en-US" altLang="zh-CN" sz="1600" dirty="0" smtClean="0"/>
              <a:t>     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en-US" altLang="zh-CN" sz="1600" dirty="0" smtClean="0"/>
              <a:t> Power Stepping;</a:t>
            </a:r>
          </a:p>
        </p:txBody>
      </p:sp>
      <p:sp>
        <p:nvSpPr>
          <p:cNvPr id="61" name="矩形 60"/>
          <p:cNvSpPr/>
          <p:nvPr/>
        </p:nvSpPr>
        <p:spPr>
          <a:xfrm>
            <a:off x="611560" y="2708920"/>
            <a:ext cx="7560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/>
              <a:t>The distance between the tags and the antenna is fixed. </a:t>
            </a:r>
          </a:p>
          <a:p>
            <a:endParaRPr lang="en-US" altLang="zh-CN" sz="600" dirty="0" smtClean="0"/>
          </a:p>
          <a:p>
            <a:r>
              <a:rPr lang="en-US" altLang="zh-CN" sz="1600" dirty="0" smtClean="0"/>
              <a:t>The distribution of tags is unknown.</a:t>
            </a:r>
          </a:p>
          <a:p>
            <a:endParaRPr lang="en-US" altLang="zh-CN" sz="600" dirty="0" smtClean="0"/>
          </a:p>
          <a:p>
            <a:r>
              <a:rPr lang="en-US" altLang="zh-CN" sz="1600" dirty="0" smtClean="0">
                <a:sym typeface="Wingdings" pitchFamily="2" charset="2"/>
              </a:rPr>
              <a:t> </a:t>
            </a:r>
            <a:r>
              <a:rPr lang="en-US" altLang="zh-CN" sz="1600" dirty="0" smtClean="0"/>
              <a:t>We can only adjust the antenna’s 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angle</a:t>
            </a:r>
            <a:r>
              <a:rPr lang="en-US" altLang="zh-CN" sz="1600" dirty="0" smtClean="0"/>
              <a:t> and the reader’s 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power</a:t>
            </a:r>
            <a:r>
              <a:rPr lang="en-US" altLang="zh-CN" sz="1600" dirty="0" smtClean="0"/>
              <a:t>.</a:t>
            </a:r>
            <a:endParaRPr lang="zh-CN" altLang="en-US" sz="1600" dirty="0"/>
          </a:p>
        </p:txBody>
      </p:sp>
      <p:sp>
        <p:nvSpPr>
          <p:cNvPr id="62" name="Down Arrow 3"/>
          <p:cNvSpPr/>
          <p:nvPr/>
        </p:nvSpPr>
        <p:spPr bwMode="auto">
          <a:xfrm rot="10800000" flipV="1">
            <a:off x="3851921" y="3861047"/>
            <a:ext cx="360040" cy="864097"/>
          </a:xfrm>
          <a:prstGeom prst="downArrow">
            <a:avLst>
              <a:gd name="adj1" fmla="val 50000"/>
              <a:gd name="adj2" fmla="val 66748"/>
            </a:avLst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alpha val="0"/>
                </a:scheme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203200" dist="1016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rtl="0" fontAlgn="base">
              <a:spcBef>
                <a:spcPct val="0"/>
              </a:spcBef>
              <a:spcAft>
                <a:spcPct val="0"/>
              </a:spcAft>
            </a:pPr>
            <a:endParaRPr lang="en-US" sz="2300" kern="1200" dirty="0">
              <a:solidFill>
                <a:srgbClr val="FFFFFF"/>
              </a:solidFill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6804248" y="2852936"/>
            <a:ext cx="1292142" cy="1224134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5" name="圆角矩形 64"/>
          <p:cNvSpPr/>
          <p:nvPr/>
        </p:nvSpPr>
        <p:spPr>
          <a:xfrm>
            <a:off x="6888257" y="2996952"/>
            <a:ext cx="288032" cy="1440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6" name="圆角矩形 65"/>
          <p:cNvSpPr/>
          <p:nvPr/>
        </p:nvSpPr>
        <p:spPr>
          <a:xfrm>
            <a:off x="7104281" y="3284984"/>
            <a:ext cx="288032" cy="1440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7" name="圆角矩形 66"/>
          <p:cNvSpPr/>
          <p:nvPr/>
        </p:nvSpPr>
        <p:spPr>
          <a:xfrm>
            <a:off x="7464321" y="3501008"/>
            <a:ext cx="288032" cy="1440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8" name="圆角矩形 67"/>
          <p:cNvSpPr/>
          <p:nvPr/>
        </p:nvSpPr>
        <p:spPr>
          <a:xfrm>
            <a:off x="6960265" y="3561646"/>
            <a:ext cx="288032" cy="1440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9" name="圆角矩形 68"/>
          <p:cNvSpPr/>
          <p:nvPr/>
        </p:nvSpPr>
        <p:spPr>
          <a:xfrm>
            <a:off x="7752353" y="3717032"/>
            <a:ext cx="288032" cy="1440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3" name="圆角矩形 72"/>
          <p:cNvSpPr/>
          <p:nvPr/>
        </p:nvSpPr>
        <p:spPr>
          <a:xfrm>
            <a:off x="7536329" y="2924944"/>
            <a:ext cx="288032" cy="1440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4" name="圆角矩形 73"/>
          <p:cNvSpPr/>
          <p:nvPr/>
        </p:nvSpPr>
        <p:spPr>
          <a:xfrm>
            <a:off x="7176289" y="3777670"/>
            <a:ext cx="288032" cy="1440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5" name="圆角矩形 74"/>
          <p:cNvSpPr/>
          <p:nvPr/>
        </p:nvSpPr>
        <p:spPr>
          <a:xfrm>
            <a:off x="7596336" y="3212976"/>
            <a:ext cx="288032" cy="1440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6" name="椭圆 75"/>
          <p:cNvSpPr/>
          <p:nvPr/>
        </p:nvSpPr>
        <p:spPr>
          <a:xfrm>
            <a:off x="6516216" y="2492896"/>
            <a:ext cx="1872208" cy="1872208"/>
          </a:xfrm>
          <a:prstGeom prst="ellipse">
            <a:avLst/>
          </a:prstGeom>
          <a:solidFill>
            <a:srgbClr val="6699FF">
              <a:alpha val="20000"/>
            </a:srgb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cxnSp>
        <p:nvCxnSpPr>
          <p:cNvPr id="29" name="Straight Connector 21"/>
          <p:cNvCxnSpPr/>
          <p:nvPr/>
        </p:nvCxnSpPr>
        <p:spPr>
          <a:xfrm>
            <a:off x="-36512" y="6400800"/>
            <a:ext cx="9180512" cy="0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C:\Users\Tany\Desktop\Tab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5436096" y="6400800"/>
            <a:ext cx="1752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1" name="TextBox 15"/>
          <p:cNvSpPr txBox="1">
            <a:spLocks noChangeArrowheads="1"/>
          </p:cNvSpPr>
          <p:nvPr/>
        </p:nvSpPr>
        <p:spPr bwMode="auto">
          <a:xfrm>
            <a:off x="436712" y="6400800"/>
            <a:ext cx="151216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0070C0"/>
                </a:solidFill>
                <a:latin typeface="Segoe" pitchFamily="34" charset="0"/>
              </a:rPr>
              <a:t>Motivation and Problem</a:t>
            </a:r>
            <a:endParaRPr lang="en-US" altLang="zh-CN" sz="900" b="1" dirty="0">
              <a:solidFill>
                <a:srgbClr val="0070C0"/>
              </a:solidFill>
              <a:latin typeface="Segoe" pitchFamily="34" charset="0"/>
            </a:endParaRPr>
          </a:p>
        </p:txBody>
      </p:sp>
      <p:sp>
        <p:nvSpPr>
          <p:cNvPr id="32" name="TextBox 22"/>
          <p:cNvSpPr txBox="1">
            <a:spLocks noChangeArrowheads="1"/>
          </p:cNvSpPr>
          <p:nvPr/>
        </p:nvSpPr>
        <p:spPr bwMode="auto">
          <a:xfrm>
            <a:off x="7164288" y="6400800"/>
            <a:ext cx="165618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0070C0"/>
                </a:solidFill>
                <a:latin typeface="Segoe" pitchFamily="34" charset="0"/>
              </a:rPr>
              <a:t>Evaluation and Conclusion</a:t>
            </a:r>
            <a:endParaRPr lang="en-US" altLang="zh-CN" sz="900" b="1" dirty="0">
              <a:solidFill>
                <a:srgbClr val="0070C0"/>
              </a:solidFill>
              <a:latin typeface="Segoe" pitchFamily="34" charset="0"/>
            </a:endParaRPr>
          </a:p>
        </p:txBody>
      </p:sp>
      <p:sp>
        <p:nvSpPr>
          <p:cNvPr id="33" name="TextBox 12"/>
          <p:cNvSpPr txBox="1">
            <a:spLocks noChangeArrowheads="1"/>
          </p:cNvSpPr>
          <p:nvPr/>
        </p:nvSpPr>
        <p:spPr bwMode="auto">
          <a:xfrm>
            <a:off x="2204120" y="6400800"/>
            <a:ext cx="157579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0070C0"/>
                </a:solidFill>
                <a:latin typeface="Segoe" pitchFamily="34" charset="0"/>
              </a:rPr>
              <a:t>Observations</a:t>
            </a:r>
            <a:endParaRPr lang="en-US" altLang="zh-CN" sz="900" b="1" dirty="0">
              <a:solidFill>
                <a:srgbClr val="0070C0"/>
              </a:solidFill>
              <a:latin typeface="Segoe" pitchFamily="34" charset="0"/>
            </a:endParaRPr>
          </a:p>
        </p:txBody>
      </p:sp>
      <p:sp>
        <p:nvSpPr>
          <p:cNvPr id="34" name="TextBox 13"/>
          <p:cNvSpPr txBox="1">
            <a:spLocks noChangeArrowheads="1"/>
          </p:cNvSpPr>
          <p:nvPr/>
        </p:nvSpPr>
        <p:spPr bwMode="auto">
          <a:xfrm>
            <a:off x="3835896" y="6400800"/>
            <a:ext cx="1600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0070C0"/>
                </a:solidFill>
                <a:latin typeface="Segoe" pitchFamily="34" charset="0"/>
              </a:rPr>
              <a:t>Baseline Solutions</a:t>
            </a:r>
            <a:endParaRPr lang="en-US" altLang="zh-CN" sz="900" b="1" dirty="0">
              <a:solidFill>
                <a:srgbClr val="0070C0"/>
              </a:solidFill>
              <a:latin typeface="Segoe" pitchFamily="34" charset="0"/>
            </a:endParaRPr>
          </a:p>
        </p:txBody>
      </p:sp>
      <p:sp>
        <p:nvSpPr>
          <p:cNvPr id="35" name="TextBox 13"/>
          <p:cNvSpPr txBox="1">
            <a:spLocks noChangeArrowheads="1"/>
          </p:cNvSpPr>
          <p:nvPr/>
        </p:nvSpPr>
        <p:spPr bwMode="auto">
          <a:xfrm>
            <a:off x="5492080" y="6400800"/>
            <a:ext cx="1600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chemeClr val="bg1"/>
                </a:solidFill>
                <a:latin typeface="Segoe" pitchFamily="34" charset="0"/>
              </a:rPr>
              <a:t>Our Solutions</a:t>
            </a:r>
            <a:endParaRPr lang="en-US" altLang="zh-CN" sz="900" b="1" dirty="0">
              <a:solidFill>
                <a:schemeClr val="bg1"/>
              </a:solidFill>
              <a:latin typeface="Segoe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748464" y="64533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16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53617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60" grpId="0"/>
      <p:bldP spid="61" grpId="0"/>
      <p:bldP spid="6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" y="780004"/>
            <a:ext cx="9269413" cy="171451"/>
            <a:chOff x="0" y="414"/>
            <a:chExt cx="5839" cy="91"/>
          </a:xfrm>
        </p:grpSpPr>
        <p:sp>
          <p:nvSpPr>
            <p:cNvPr id="37" name="Rectangle 5"/>
            <p:cNvSpPr>
              <a:spLocks noChangeArrowheads="1"/>
            </p:cNvSpPr>
            <p:nvPr/>
          </p:nvSpPr>
          <p:spPr bwMode="auto">
            <a:xfrm>
              <a:off x="0" y="414"/>
              <a:ext cx="408" cy="91"/>
            </a:xfrm>
            <a:prstGeom prst="rect">
              <a:avLst/>
            </a:prstGeom>
            <a:solidFill>
              <a:srgbClr val="5487C4">
                <a:alpha val="74001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" name="Rectangle 7"/>
            <p:cNvSpPr>
              <a:spLocks noChangeArrowheads="1"/>
            </p:cNvSpPr>
            <p:nvPr/>
          </p:nvSpPr>
          <p:spPr bwMode="auto">
            <a:xfrm rot="10800000">
              <a:off x="396" y="459"/>
              <a:ext cx="5443" cy="23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rgbClr val="5487C4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611560" y="447055"/>
            <a:ext cx="853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Photography based tag Identification with Distance measurement (PID)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1560" y="1195419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B050"/>
                </a:solidFill>
              </a:rPr>
              <a:t>Focusing Process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1560" y="1703710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 smtClean="0"/>
              <a:t>1) </a:t>
            </a: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Establishing the boundary</a:t>
            </a:r>
            <a:r>
              <a:rPr lang="en-US" altLang="zh-CN" sz="1600" dirty="0" smtClean="0"/>
              <a:t>:</a:t>
            </a:r>
          </a:p>
          <a:p>
            <a:pPr algn="just"/>
            <a:r>
              <a:rPr lang="en-US" altLang="zh-CN" sz="1600" dirty="0" smtClean="0"/>
              <a:t>    Although the specified area A is appointed by a 3D camera, the reader can hardly find</a:t>
            </a:r>
          </a:p>
          <a:p>
            <a:pPr algn="just"/>
            <a:r>
              <a:rPr lang="en-US" altLang="zh-CN" sz="1600" dirty="0" smtClean="0"/>
              <a:t>    the boundary of the area. </a:t>
            </a:r>
          </a:p>
          <a:p>
            <a:pPr algn="just"/>
            <a:r>
              <a:rPr lang="en-US" altLang="zh-CN" sz="1600" dirty="0" smtClean="0"/>
              <a:t>    </a:t>
            </a:r>
            <a:r>
              <a:rPr lang="en-US" altLang="zh-CN" sz="1600" dirty="0" smtClean="0">
                <a:sym typeface="Wingdings" pitchFamily="2" charset="2"/>
              </a:rPr>
              <a:t> </a:t>
            </a:r>
            <a:r>
              <a:rPr lang="en-US" altLang="zh-CN" sz="1600" dirty="0" smtClean="0">
                <a:solidFill>
                  <a:srgbClr val="FF0000"/>
                </a:solidFill>
                <a:sym typeface="Wingdings" pitchFamily="2" charset="2"/>
              </a:rPr>
              <a:t>Outline the specified area</a:t>
            </a:r>
            <a:r>
              <a:rPr lang="en-US" altLang="zh-CN" sz="1600" dirty="0" smtClean="0">
                <a:sym typeface="Wingdings" pitchFamily="2" charset="2"/>
              </a:rPr>
              <a:t>.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550197"/>
            <a:ext cx="4035459" cy="2039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矩形 31"/>
          <p:cNvSpPr/>
          <p:nvPr/>
        </p:nvSpPr>
        <p:spPr>
          <a:xfrm>
            <a:off x="4144064" y="3503910"/>
            <a:ext cx="467640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/>
              <a:t>1) Identify a part of </a:t>
            </a:r>
            <a:r>
              <a:rPr lang="en-US" altLang="zh-CN" sz="1600" dirty="0" smtClean="0">
                <a:solidFill>
                  <a:srgbClr val="FF0000"/>
                </a:solidFill>
              </a:rPr>
              <a:t>interference tags </a:t>
            </a:r>
            <a:r>
              <a:rPr lang="en-US" altLang="zh-CN" sz="1600" dirty="0" smtClean="0"/>
              <a:t>in the boundary:</a:t>
            </a:r>
          </a:p>
          <a:p>
            <a:r>
              <a:rPr lang="en-US" altLang="zh-CN" sz="1600" dirty="0" smtClean="0"/>
              <a:t>     </a:t>
            </a:r>
          </a:p>
          <a:p>
            <a:endParaRPr lang="en-US" altLang="zh-CN" sz="1600" dirty="0" smtClean="0"/>
          </a:p>
          <a:p>
            <a:r>
              <a:rPr lang="en-US" altLang="zh-CN" sz="1600" dirty="0" smtClean="0"/>
              <a:t>2) Use these tags as </a:t>
            </a:r>
            <a:r>
              <a:rPr lang="en-US" altLang="zh-CN" sz="1600" dirty="0" smtClean="0">
                <a:solidFill>
                  <a:srgbClr val="FF0000"/>
                </a:solidFill>
              </a:rPr>
              <a:t>reference tags </a:t>
            </a:r>
            <a:r>
              <a:rPr lang="en-US" altLang="zh-CN" sz="1600" dirty="0" smtClean="0"/>
              <a:t>of the boundary.</a:t>
            </a:r>
            <a:endParaRPr lang="zh-CN" altLang="en-US" sz="1600" dirty="0"/>
          </a:p>
        </p:txBody>
      </p:sp>
      <p:sp>
        <p:nvSpPr>
          <p:cNvPr id="33" name="椭圆 32"/>
          <p:cNvSpPr/>
          <p:nvPr/>
        </p:nvSpPr>
        <p:spPr>
          <a:xfrm>
            <a:off x="1547664" y="3190157"/>
            <a:ext cx="1512168" cy="151216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4" name="直接连接符 33"/>
          <p:cNvCxnSpPr/>
          <p:nvPr/>
        </p:nvCxnSpPr>
        <p:spPr>
          <a:xfrm>
            <a:off x="1547664" y="3982245"/>
            <a:ext cx="792088" cy="0"/>
          </a:xfrm>
          <a:prstGeom prst="line">
            <a:avLst/>
          </a:prstGeom>
          <a:ln w="3810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3258" y="3830851"/>
            <a:ext cx="2592288" cy="264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椭圆 39"/>
          <p:cNvSpPr/>
          <p:nvPr/>
        </p:nvSpPr>
        <p:spPr>
          <a:xfrm>
            <a:off x="2267744" y="3910237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475656" y="3717032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/>
              <a:t>Minimum interval</a:t>
            </a:r>
            <a:endParaRPr lang="zh-CN" altLang="en-US" sz="1400" b="1" dirty="0"/>
          </a:p>
        </p:txBody>
      </p:sp>
      <p:cxnSp>
        <p:nvCxnSpPr>
          <p:cNvPr id="24" name="Straight Connector 21"/>
          <p:cNvCxnSpPr/>
          <p:nvPr/>
        </p:nvCxnSpPr>
        <p:spPr>
          <a:xfrm>
            <a:off x="-36512" y="6400800"/>
            <a:ext cx="9180512" cy="0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C:\Users\Tany\Desktop\Tab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5436096" y="6400800"/>
            <a:ext cx="1752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6" name="TextBox 15"/>
          <p:cNvSpPr txBox="1">
            <a:spLocks noChangeArrowheads="1"/>
          </p:cNvSpPr>
          <p:nvPr/>
        </p:nvSpPr>
        <p:spPr bwMode="auto">
          <a:xfrm>
            <a:off x="436712" y="6400800"/>
            <a:ext cx="151216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0070C0"/>
                </a:solidFill>
                <a:latin typeface="Segoe" pitchFamily="34" charset="0"/>
              </a:rPr>
              <a:t>Motivation and Problem</a:t>
            </a:r>
            <a:endParaRPr lang="en-US" altLang="zh-CN" sz="900" b="1" dirty="0">
              <a:solidFill>
                <a:srgbClr val="0070C0"/>
              </a:solidFill>
              <a:latin typeface="Segoe" pitchFamily="34" charset="0"/>
            </a:endParaRPr>
          </a:p>
        </p:txBody>
      </p:sp>
      <p:sp>
        <p:nvSpPr>
          <p:cNvPr id="27" name="TextBox 22"/>
          <p:cNvSpPr txBox="1">
            <a:spLocks noChangeArrowheads="1"/>
          </p:cNvSpPr>
          <p:nvPr/>
        </p:nvSpPr>
        <p:spPr bwMode="auto">
          <a:xfrm>
            <a:off x="7164288" y="6400800"/>
            <a:ext cx="165618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0070C0"/>
                </a:solidFill>
                <a:latin typeface="Segoe" pitchFamily="34" charset="0"/>
              </a:rPr>
              <a:t>Evaluation and Conclusion</a:t>
            </a:r>
            <a:endParaRPr lang="en-US" altLang="zh-CN" sz="900" b="1" dirty="0">
              <a:solidFill>
                <a:srgbClr val="0070C0"/>
              </a:solidFill>
              <a:latin typeface="Segoe" pitchFamily="34" charset="0"/>
            </a:endParaRPr>
          </a:p>
        </p:txBody>
      </p:sp>
      <p:sp>
        <p:nvSpPr>
          <p:cNvPr id="28" name="TextBox 12"/>
          <p:cNvSpPr txBox="1">
            <a:spLocks noChangeArrowheads="1"/>
          </p:cNvSpPr>
          <p:nvPr/>
        </p:nvSpPr>
        <p:spPr bwMode="auto">
          <a:xfrm>
            <a:off x="2204120" y="6400800"/>
            <a:ext cx="157579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0070C0"/>
                </a:solidFill>
                <a:latin typeface="Segoe" pitchFamily="34" charset="0"/>
              </a:rPr>
              <a:t>Observations</a:t>
            </a:r>
            <a:endParaRPr lang="en-US" altLang="zh-CN" sz="900" b="1" dirty="0">
              <a:solidFill>
                <a:srgbClr val="0070C0"/>
              </a:solidFill>
              <a:latin typeface="Segoe" pitchFamily="34" charset="0"/>
            </a:endParaRPr>
          </a:p>
        </p:txBody>
      </p:sp>
      <p:sp>
        <p:nvSpPr>
          <p:cNvPr id="36" name="TextBox 13"/>
          <p:cNvSpPr txBox="1">
            <a:spLocks noChangeArrowheads="1"/>
          </p:cNvSpPr>
          <p:nvPr/>
        </p:nvSpPr>
        <p:spPr bwMode="auto">
          <a:xfrm>
            <a:off x="3835896" y="6400800"/>
            <a:ext cx="1600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0070C0"/>
                </a:solidFill>
                <a:latin typeface="Segoe" pitchFamily="34" charset="0"/>
              </a:rPr>
              <a:t>Baseline Solutions</a:t>
            </a:r>
            <a:endParaRPr lang="en-US" altLang="zh-CN" sz="900" b="1" dirty="0">
              <a:solidFill>
                <a:srgbClr val="0070C0"/>
              </a:solidFill>
              <a:latin typeface="Segoe" pitchFamily="34" charset="0"/>
            </a:endParaRPr>
          </a:p>
        </p:txBody>
      </p:sp>
      <p:sp>
        <p:nvSpPr>
          <p:cNvPr id="39" name="TextBox 13"/>
          <p:cNvSpPr txBox="1">
            <a:spLocks noChangeArrowheads="1"/>
          </p:cNvSpPr>
          <p:nvPr/>
        </p:nvSpPr>
        <p:spPr bwMode="auto">
          <a:xfrm>
            <a:off x="5492080" y="6400800"/>
            <a:ext cx="1600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chemeClr val="bg1"/>
                </a:solidFill>
                <a:latin typeface="Segoe" pitchFamily="34" charset="0"/>
              </a:rPr>
              <a:t>Our Solutions</a:t>
            </a:r>
            <a:endParaRPr lang="en-US" altLang="zh-CN" sz="900" b="1" dirty="0">
              <a:solidFill>
                <a:schemeClr val="bg1"/>
              </a:solidFill>
              <a:latin typeface="Segoe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748464" y="64533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17</a:t>
            </a:r>
            <a:endParaRPr lang="zh-CN" altLang="en-US" dirty="0"/>
          </a:p>
        </p:txBody>
      </p:sp>
      <p:sp>
        <p:nvSpPr>
          <p:cNvPr id="42" name="Rectangle 41"/>
          <p:cNvSpPr/>
          <p:nvPr/>
        </p:nvSpPr>
        <p:spPr>
          <a:xfrm>
            <a:off x="4430995" y="4830251"/>
            <a:ext cx="43894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/>
              <a:t>                 ,       represents the number of tags that should be steadily identified, in order to describe the boundary.</a:t>
            </a:r>
            <a:endParaRPr lang="zh-CN" altLang="en-US" sz="1600" dirty="0"/>
          </a:p>
        </p:txBody>
      </p:sp>
      <p:pic>
        <p:nvPicPr>
          <p:cNvPr id="4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4868240"/>
            <a:ext cx="751207" cy="245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198" y="4902582"/>
            <a:ext cx="261923" cy="21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圆角矩形 81"/>
          <p:cNvSpPr/>
          <p:nvPr/>
        </p:nvSpPr>
        <p:spPr>
          <a:xfrm>
            <a:off x="4430995" y="4825930"/>
            <a:ext cx="4288751" cy="835318"/>
          </a:xfrm>
          <a:prstGeom prst="round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48149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3" grpId="0" animBg="1"/>
      <p:bldP spid="40" grpId="0" animBg="1"/>
      <p:bldP spid="3" grpId="0"/>
      <p:bldP spid="42" grpId="0"/>
      <p:bldP spid="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" y="780004"/>
            <a:ext cx="9269413" cy="171451"/>
            <a:chOff x="0" y="414"/>
            <a:chExt cx="5839" cy="91"/>
          </a:xfrm>
        </p:grpSpPr>
        <p:sp>
          <p:nvSpPr>
            <p:cNvPr id="37" name="Rectangle 5"/>
            <p:cNvSpPr>
              <a:spLocks noChangeArrowheads="1"/>
            </p:cNvSpPr>
            <p:nvPr/>
          </p:nvSpPr>
          <p:spPr bwMode="auto">
            <a:xfrm>
              <a:off x="0" y="414"/>
              <a:ext cx="408" cy="91"/>
            </a:xfrm>
            <a:prstGeom prst="rect">
              <a:avLst/>
            </a:prstGeom>
            <a:solidFill>
              <a:srgbClr val="5487C4">
                <a:alpha val="74001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" name="Rectangle 7"/>
            <p:cNvSpPr>
              <a:spLocks noChangeArrowheads="1"/>
            </p:cNvSpPr>
            <p:nvPr/>
          </p:nvSpPr>
          <p:spPr bwMode="auto">
            <a:xfrm rot="10800000">
              <a:off x="396" y="459"/>
              <a:ext cx="5443" cy="23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rgbClr val="5487C4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611560" y="447055"/>
            <a:ext cx="853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Photography based tag Identification with Distance measurement (PID)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1560" y="1195419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B050"/>
                </a:solidFill>
              </a:rPr>
              <a:t>Focusing Process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1560" y="1700808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 smtClean="0"/>
              <a:t>2) </a:t>
            </a: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 Stepping</a:t>
            </a:r>
            <a:r>
              <a:rPr lang="en-US" altLang="zh-CN" sz="1600" dirty="0" smtClean="0"/>
              <a:t>:</a:t>
            </a:r>
          </a:p>
          <a:p>
            <a:pPr algn="just"/>
            <a:r>
              <a:rPr lang="en-US" altLang="zh-CN" sz="1600" dirty="0" smtClean="0"/>
              <a:t>    Adjust the reader’s power to make its scanning range be just enough to cover the area A. </a:t>
            </a:r>
          </a:p>
          <a:p>
            <a:pPr algn="just"/>
            <a:r>
              <a:rPr lang="en-US" altLang="zh-CN" sz="1600" dirty="0" smtClean="0"/>
              <a:t>    </a:t>
            </a:r>
            <a:r>
              <a:rPr lang="en-US" altLang="zh-CN" sz="1600" dirty="0" smtClean="0">
                <a:sym typeface="Wingdings" pitchFamily="2" charset="2"/>
              </a:rPr>
              <a:t> Find </a:t>
            </a:r>
            <a:r>
              <a:rPr lang="en-US" altLang="zh-CN" sz="1600" dirty="0" smtClean="0">
                <a:solidFill>
                  <a:srgbClr val="FF0000"/>
                </a:solidFill>
                <a:sym typeface="Wingdings" pitchFamily="2" charset="2"/>
              </a:rPr>
              <a:t>optimal power </a:t>
            </a:r>
            <a:r>
              <a:rPr lang="en-US" altLang="zh-CN" sz="1600" dirty="0" smtClean="0">
                <a:sym typeface="Wingdings" pitchFamily="2" charset="2"/>
              </a:rPr>
              <a:t>to </a:t>
            </a:r>
            <a:r>
              <a:rPr lang="en-US" altLang="zh-CN" sz="1600" dirty="0" smtClean="0">
                <a:solidFill>
                  <a:srgbClr val="FF0000"/>
                </a:solidFill>
                <a:sym typeface="Wingdings" pitchFamily="2" charset="2"/>
              </a:rPr>
              <a:t>just enough cover the area A</a:t>
            </a:r>
            <a:r>
              <a:rPr lang="en-US" altLang="zh-CN" sz="1600" dirty="0" smtClean="0">
                <a:sym typeface="Wingdings" pitchFamily="2" charset="2"/>
              </a:rPr>
              <a:t>.</a:t>
            </a:r>
          </a:p>
        </p:txBody>
      </p:sp>
      <p:sp>
        <p:nvSpPr>
          <p:cNvPr id="23" name="矩形 22"/>
          <p:cNvSpPr/>
          <p:nvPr/>
        </p:nvSpPr>
        <p:spPr>
          <a:xfrm>
            <a:off x="3419872" y="3645024"/>
            <a:ext cx="490999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/>
              <a:t>2) Update reader’s power: </a:t>
            </a:r>
          </a:p>
          <a:p>
            <a:endParaRPr lang="en-US" altLang="zh-CN" sz="1600" dirty="0" smtClean="0"/>
          </a:p>
          <a:p>
            <a:r>
              <a:rPr lang="en-US" altLang="zh-CN" sz="1600" dirty="0" smtClean="0"/>
              <a:t>3) Identify       tags in the boundary:</a:t>
            </a:r>
          </a:p>
          <a:p>
            <a:r>
              <a:rPr lang="en-US" altLang="zh-CN" sz="1600" dirty="0" smtClean="0"/>
              <a:t>     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en-US" altLang="zh-CN" sz="1600" dirty="0" smtClean="0"/>
              <a:t> When                           ,  optimal power                  </a:t>
            </a:r>
            <a:endParaRPr lang="zh-CN" altLang="en-US" sz="1600" dirty="0"/>
          </a:p>
        </p:txBody>
      </p:sp>
      <p:graphicFrame>
        <p:nvGraphicFramePr>
          <p:cNvPr id="2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27839391"/>
              </p:ext>
            </p:extLst>
          </p:nvPr>
        </p:nvGraphicFramePr>
        <p:xfrm>
          <a:off x="1331640" y="3573016"/>
          <a:ext cx="1085850" cy="1000125"/>
        </p:xfrm>
        <a:graphic>
          <a:graphicData uri="http://schemas.openxmlformats.org/presentationml/2006/ole">
            <p:oleObj spid="_x0000_s29718" name="Visio" r:id="rId3" imgW="838958" imgH="775773" progId="Visio.Drawing.11">
              <p:embed/>
            </p:oleObj>
          </a:graphicData>
        </a:graphic>
      </p:graphicFrame>
      <p:sp>
        <p:nvSpPr>
          <p:cNvPr id="25" name="椭圆 24"/>
          <p:cNvSpPr/>
          <p:nvPr/>
        </p:nvSpPr>
        <p:spPr>
          <a:xfrm>
            <a:off x="1043608" y="3212976"/>
            <a:ext cx="1656184" cy="165618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1619672" y="3789040"/>
            <a:ext cx="576064" cy="576064"/>
          </a:xfrm>
          <a:prstGeom prst="ellipse">
            <a:avLst/>
          </a:prstGeom>
          <a:solidFill>
            <a:srgbClr val="6699FF">
              <a:alpha val="20000"/>
            </a:srgb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7" name="对象 2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48593908"/>
              </p:ext>
            </p:extLst>
          </p:nvPr>
        </p:nvGraphicFramePr>
        <p:xfrm>
          <a:off x="6647656" y="3233499"/>
          <a:ext cx="300608" cy="300608"/>
        </p:xfrm>
        <a:graphic>
          <a:graphicData uri="http://schemas.openxmlformats.org/presentationml/2006/ole">
            <p:oleObj spid="_x0000_s29719" name="Equation" r:id="rId4" imgW="228600" imgH="228600" progId="Equation.DSMT4">
              <p:embed/>
            </p:oleObj>
          </a:graphicData>
        </a:graphic>
      </p:graphicFrame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0149" y="3717032"/>
            <a:ext cx="2310243" cy="209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对象 3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931576109"/>
              </p:ext>
            </p:extLst>
          </p:nvPr>
        </p:nvGraphicFramePr>
        <p:xfrm>
          <a:off x="4406900" y="4149080"/>
          <a:ext cx="237108" cy="328303"/>
        </p:xfrm>
        <a:graphic>
          <a:graphicData uri="http://schemas.openxmlformats.org/presentationml/2006/ole">
            <p:oleObj spid="_x0000_s29720" name="Equation" r:id="rId6" imgW="164880" imgH="228600" progId="Equation.DSMT4">
              <p:embed/>
            </p:oleObj>
          </a:graphicData>
        </a:graphic>
      </p:graphicFrame>
      <p:pic>
        <p:nvPicPr>
          <p:cNvPr id="4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2320" y="4437112"/>
            <a:ext cx="716087" cy="23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矩形 41"/>
          <p:cNvSpPr/>
          <p:nvPr/>
        </p:nvSpPr>
        <p:spPr>
          <a:xfrm>
            <a:off x="3419872" y="3212976"/>
            <a:ext cx="37803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/>
              <a:t>1) Choose the minimum active power        ; </a:t>
            </a:r>
          </a:p>
        </p:txBody>
      </p:sp>
      <p:sp>
        <p:nvSpPr>
          <p:cNvPr id="3" name="Rectangle 2"/>
          <p:cNvSpPr/>
          <p:nvPr/>
        </p:nvSpPr>
        <p:spPr>
          <a:xfrm>
            <a:off x="3275856" y="5157192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                   ,       is related to the realistic environments,</a:t>
            </a:r>
          </a:p>
          <a:p>
            <a:r>
              <a:rPr lang="en-US" altLang="zh-CN" dirty="0" smtClean="0"/>
              <a:t> while      can be derived from </a:t>
            </a:r>
            <a:r>
              <a:rPr lang="en-US" altLang="zh-CN" dirty="0"/>
              <a:t>the </a:t>
            </a:r>
            <a:r>
              <a:rPr lang="en-US" altLang="zh-CN" dirty="0" smtClean="0"/>
              <a:t>value coverage ratio.</a:t>
            </a:r>
            <a:endParaRPr lang="zh-CN" altLang="en-US" dirty="0"/>
          </a:p>
        </p:txBody>
      </p:sp>
      <p:pic>
        <p:nvPicPr>
          <p:cNvPr id="22034" name="Picture 53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011" y="4434210"/>
            <a:ext cx="1111485" cy="292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038" name="Picture 53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885" y="5437981"/>
            <a:ext cx="2190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" name="Straight Connector 21"/>
          <p:cNvCxnSpPr/>
          <p:nvPr/>
        </p:nvCxnSpPr>
        <p:spPr>
          <a:xfrm>
            <a:off x="-36512" y="6400800"/>
            <a:ext cx="9180512" cy="0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C:\Users\Tany\Desktop\Tab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5436096" y="6400800"/>
            <a:ext cx="1752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2" name="TextBox 15"/>
          <p:cNvSpPr txBox="1">
            <a:spLocks noChangeArrowheads="1"/>
          </p:cNvSpPr>
          <p:nvPr/>
        </p:nvSpPr>
        <p:spPr bwMode="auto">
          <a:xfrm>
            <a:off x="436712" y="6400800"/>
            <a:ext cx="151216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0070C0"/>
                </a:solidFill>
                <a:latin typeface="Segoe" pitchFamily="34" charset="0"/>
              </a:rPr>
              <a:t>Motivation and Problem</a:t>
            </a:r>
            <a:endParaRPr lang="en-US" altLang="zh-CN" sz="900" b="1" dirty="0">
              <a:solidFill>
                <a:srgbClr val="0070C0"/>
              </a:solidFill>
              <a:latin typeface="Segoe" pitchFamily="34" charset="0"/>
            </a:endParaRPr>
          </a:p>
        </p:txBody>
      </p:sp>
      <p:sp>
        <p:nvSpPr>
          <p:cNvPr id="33" name="TextBox 22"/>
          <p:cNvSpPr txBox="1">
            <a:spLocks noChangeArrowheads="1"/>
          </p:cNvSpPr>
          <p:nvPr/>
        </p:nvSpPr>
        <p:spPr bwMode="auto">
          <a:xfrm>
            <a:off x="7164288" y="6400800"/>
            <a:ext cx="165618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0070C0"/>
                </a:solidFill>
                <a:latin typeface="Segoe" pitchFamily="34" charset="0"/>
              </a:rPr>
              <a:t>Evaluation and Conclusion</a:t>
            </a:r>
            <a:endParaRPr lang="en-US" altLang="zh-CN" sz="900" b="1" dirty="0">
              <a:solidFill>
                <a:srgbClr val="0070C0"/>
              </a:solidFill>
              <a:latin typeface="Segoe" pitchFamily="34" charset="0"/>
            </a:endParaRPr>
          </a:p>
        </p:txBody>
      </p:sp>
      <p:sp>
        <p:nvSpPr>
          <p:cNvPr id="34" name="TextBox 12"/>
          <p:cNvSpPr txBox="1">
            <a:spLocks noChangeArrowheads="1"/>
          </p:cNvSpPr>
          <p:nvPr/>
        </p:nvSpPr>
        <p:spPr bwMode="auto">
          <a:xfrm>
            <a:off x="2204120" y="6400800"/>
            <a:ext cx="157579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0070C0"/>
                </a:solidFill>
                <a:latin typeface="Segoe" pitchFamily="34" charset="0"/>
              </a:rPr>
              <a:t>Observations</a:t>
            </a:r>
            <a:endParaRPr lang="en-US" altLang="zh-CN" sz="900" b="1" dirty="0">
              <a:solidFill>
                <a:srgbClr val="0070C0"/>
              </a:solidFill>
              <a:latin typeface="Segoe" pitchFamily="34" charset="0"/>
            </a:endParaRPr>
          </a:p>
        </p:txBody>
      </p:sp>
      <p:sp>
        <p:nvSpPr>
          <p:cNvPr id="35" name="TextBox 13"/>
          <p:cNvSpPr txBox="1">
            <a:spLocks noChangeArrowheads="1"/>
          </p:cNvSpPr>
          <p:nvPr/>
        </p:nvSpPr>
        <p:spPr bwMode="auto">
          <a:xfrm>
            <a:off x="3835896" y="6400800"/>
            <a:ext cx="1600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0070C0"/>
                </a:solidFill>
                <a:latin typeface="Segoe" pitchFamily="34" charset="0"/>
              </a:rPr>
              <a:t>Baseline Solutions</a:t>
            </a:r>
            <a:endParaRPr lang="en-US" altLang="zh-CN" sz="900" b="1" dirty="0">
              <a:solidFill>
                <a:srgbClr val="0070C0"/>
              </a:solidFill>
              <a:latin typeface="Segoe" pitchFamily="34" charset="0"/>
            </a:endParaRPr>
          </a:p>
        </p:txBody>
      </p:sp>
      <p:sp>
        <p:nvSpPr>
          <p:cNvPr id="40" name="TextBox 13"/>
          <p:cNvSpPr txBox="1">
            <a:spLocks noChangeArrowheads="1"/>
          </p:cNvSpPr>
          <p:nvPr/>
        </p:nvSpPr>
        <p:spPr bwMode="auto">
          <a:xfrm>
            <a:off x="5492080" y="6400800"/>
            <a:ext cx="1600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chemeClr val="bg1"/>
                </a:solidFill>
                <a:latin typeface="Segoe" pitchFamily="34" charset="0"/>
              </a:rPr>
              <a:t>Our Solutions</a:t>
            </a:r>
            <a:endParaRPr lang="en-US" altLang="zh-CN" sz="900" b="1" dirty="0">
              <a:solidFill>
                <a:schemeClr val="bg1"/>
              </a:solidFill>
              <a:latin typeface="Segoe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748464" y="64533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18</a:t>
            </a:r>
            <a:endParaRPr lang="zh-CN" altLang="en-US" dirty="0"/>
          </a:p>
        </p:txBody>
      </p:sp>
      <p:pic>
        <p:nvPicPr>
          <p:cNvPr id="46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199501"/>
            <a:ext cx="858614" cy="280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229200"/>
            <a:ext cx="304977" cy="251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圆角矩形 81"/>
          <p:cNvSpPr/>
          <p:nvPr/>
        </p:nvSpPr>
        <p:spPr>
          <a:xfrm>
            <a:off x="3275855" y="5086925"/>
            <a:ext cx="5330553" cy="790347"/>
          </a:xfrm>
          <a:prstGeom prst="round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48149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95000" y="2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 animBg="1"/>
      <p:bldP spid="26" grpId="0" animBg="1"/>
      <p:bldP spid="26" grpId="1" animBg="1"/>
      <p:bldP spid="3" grpId="1"/>
      <p:bldP spid="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>
          <a:xfrm>
            <a:off x="2627784" y="1988840"/>
            <a:ext cx="3960441" cy="504056"/>
            <a:chOff x="3324875" y="685763"/>
            <a:chExt cx="4592650" cy="947546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" name="AutoShape 33"/>
            <p:cNvSpPr>
              <a:spLocks noChangeArrowheads="1"/>
            </p:cNvSpPr>
            <p:nvPr/>
          </p:nvSpPr>
          <p:spPr bwMode="gray">
            <a:xfrm>
              <a:off x="3324875" y="685763"/>
              <a:ext cx="4592650" cy="947546"/>
            </a:xfrm>
            <a:prstGeom prst="roundRect">
              <a:avLst>
                <a:gd name="adj" fmla="val 12537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0" scaled="1"/>
            </a:gradFill>
            <a:ln w="9525" algn="ctr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cs typeface="Arial" charset="0"/>
              </a:endParaRPr>
            </a:p>
          </p:txBody>
        </p:sp>
        <p:sp>
          <p:nvSpPr>
            <p:cNvPr id="11" name="Rectangle 32"/>
            <p:cNvSpPr>
              <a:spLocks noChangeArrowheads="1"/>
            </p:cNvSpPr>
            <p:nvPr/>
          </p:nvSpPr>
          <p:spPr bwMode="gray">
            <a:xfrm>
              <a:off x="4408968" y="821125"/>
              <a:ext cx="2924037" cy="69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noProof="1" smtClean="0">
                  <a:ea typeface="微软雅黑" pitchFamily="34" charset="-122"/>
                  <a:cs typeface="Arial" charset="0"/>
                </a:rPr>
                <a:t>Motivation and Problem</a:t>
              </a:r>
              <a:endParaRPr lang="en-US" altLang="zh-CN" b="1" noProof="1">
                <a:ea typeface="微软雅黑" pitchFamily="34" charset="-122"/>
                <a:cs typeface="Arial" charset="0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543269" y="831069"/>
              <a:ext cx="449627" cy="66687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75383" y="821125"/>
              <a:ext cx="368433" cy="636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 smtClean="0">
                  <a:latin typeface="Broadway" pitchFamily="82" charset="0"/>
                  <a:ea typeface="微软雅黑" pitchFamily="34" charset="-122"/>
                </a:rPr>
                <a:t>1</a:t>
              </a:r>
              <a:endParaRPr lang="zh-CN" altLang="en-US" sz="1600" b="1" dirty="0">
                <a:latin typeface="Broadway" pitchFamily="82" charset="0"/>
                <a:ea typeface="微软雅黑" pitchFamily="34" charset="-122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" y="780004"/>
            <a:ext cx="9269413" cy="171451"/>
            <a:chOff x="0" y="414"/>
            <a:chExt cx="5839" cy="91"/>
          </a:xfrm>
        </p:grpSpPr>
        <p:sp>
          <p:nvSpPr>
            <p:cNvPr id="18" name="Rectangle 5"/>
            <p:cNvSpPr>
              <a:spLocks noChangeArrowheads="1"/>
            </p:cNvSpPr>
            <p:nvPr/>
          </p:nvSpPr>
          <p:spPr bwMode="auto">
            <a:xfrm>
              <a:off x="0" y="414"/>
              <a:ext cx="408" cy="91"/>
            </a:xfrm>
            <a:prstGeom prst="rect">
              <a:avLst/>
            </a:prstGeom>
            <a:solidFill>
              <a:srgbClr val="5487C4">
                <a:alpha val="74001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" name="Rectangle 7"/>
            <p:cNvSpPr>
              <a:spLocks noChangeArrowheads="1"/>
            </p:cNvSpPr>
            <p:nvPr/>
          </p:nvSpPr>
          <p:spPr bwMode="auto">
            <a:xfrm rot="10800000">
              <a:off x="396" y="459"/>
              <a:ext cx="5443" cy="23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rgbClr val="5487C4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11560" y="447055"/>
            <a:ext cx="8064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Outline</a:t>
            </a:r>
            <a:endParaRPr lang="en-US" altLang="zh-CN" sz="2200" b="1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" name="组合 82"/>
          <p:cNvGrpSpPr/>
          <p:nvPr/>
        </p:nvGrpSpPr>
        <p:grpSpPr>
          <a:xfrm>
            <a:off x="2627783" y="2708919"/>
            <a:ext cx="3960441" cy="504056"/>
            <a:chOff x="3324875" y="685763"/>
            <a:chExt cx="4592650" cy="947546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84" name="AutoShape 33"/>
            <p:cNvSpPr>
              <a:spLocks noChangeArrowheads="1"/>
            </p:cNvSpPr>
            <p:nvPr/>
          </p:nvSpPr>
          <p:spPr bwMode="gray">
            <a:xfrm>
              <a:off x="3324875" y="685763"/>
              <a:ext cx="4592650" cy="947546"/>
            </a:xfrm>
            <a:prstGeom prst="roundRect">
              <a:avLst>
                <a:gd name="adj" fmla="val 12537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0" scaled="1"/>
            </a:gradFill>
            <a:ln w="9525" algn="ctr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cs typeface="Arial" charset="0"/>
              </a:endParaRPr>
            </a:p>
          </p:txBody>
        </p:sp>
        <p:sp>
          <p:nvSpPr>
            <p:cNvPr id="85" name="Rectangle 32"/>
            <p:cNvSpPr>
              <a:spLocks noChangeArrowheads="1"/>
            </p:cNvSpPr>
            <p:nvPr/>
          </p:nvSpPr>
          <p:spPr bwMode="gray">
            <a:xfrm>
              <a:off x="4408968" y="821125"/>
              <a:ext cx="2924037" cy="69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noProof="1" smtClean="0">
                  <a:ea typeface="微软雅黑" pitchFamily="34" charset="-122"/>
                  <a:cs typeface="Arial" charset="0"/>
                </a:rPr>
                <a:t>Observations</a:t>
              </a:r>
              <a:endParaRPr lang="en-US" altLang="zh-CN" b="1" noProof="1">
                <a:ea typeface="微软雅黑" pitchFamily="34" charset="-122"/>
                <a:cs typeface="Arial" charset="0"/>
              </a:endParaRPr>
            </a:p>
          </p:txBody>
        </p:sp>
        <p:sp>
          <p:nvSpPr>
            <p:cNvPr id="86" name="椭圆 85"/>
            <p:cNvSpPr/>
            <p:nvPr/>
          </p:nvSpPr>
          <p:spPr>
            <a:xfrm>
              <a:off x="3543269" y="831069"/>
              <a:ext cx="449627" cy="66687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575383" y="821125"/>
              <a:ext cx="368433" cy="636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 smtClean="0">
                  <a:latin typeface="Broadway" pitchFamily="82" charset="0"/>
                  <a:ea typeface="微软雅黑" pitchFamily="34" charset="-122"/>
                </a:rPr>
                <a:t>2</a:t>
              </a:r>
              <a:endParaRPr lang="zh-CN" altLang="en-US" sz="1600" b="1" dirty="0">
                <a:latin typeface="Broadway" pitchFamily="82" charset="0"/>
                <a:ea typeface="微软雅黑" pitchFamily="34" charset="-122"/>
              </a:endParaRPr>
            </a:p>
          </p:txBody>
        </p:sp>
      </p:grpSp>
      <p:grpSp>
        <p:nvGrpSpPr>
          <p:cNvPr id="5" name="组合 87"/>
          <p:cNvGrpSpPr/>
          <p:nvPr/>
        </p:nvGrpSpPr>
        <p:grpSpPr>
          <a:xfrm>
            <a:off x="2627784" y="3428999"/>
            <a:ext cx="3960441" cy="504056"/>
            <a:chOff x="3324875" y="685763"/>
            <a:chExt cx="4592650" cy="947546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89" name="AutoShape 33"/>
            <p:cNvSpPr>
              <a:spLocks noChangeArrowheads="1"/>
            </p:cNvSpPr>
            <p:nvPr/>
          </p:nvSpPr>
          <p:spPr bwMode="gray">
            <a:xfrm>
              <a:off x="3324875" y="685763"/>
              <a:ext cx="4592650" cy="947546"/>
            </a:xfrm>
            <a:prstGeom prst="roundRect">
              <a:avLst>
                <a:gd name="adj" fmla="val 12537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0" scaled="1"/>
            </a:gradFill>
            <a:ln w="9525" algn="ctr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cs typeface="Arial" charset="0"/>
              </a:endParaRPr>
            </a:p>
          </p:txBody>
        </p:sp>
        <p:sp>
          <p:nvSpPr>
            <p:cNvPr id="90" name="Rectangle 32"/>
            <p:cNvSpPr>
              <a:spLocks noChangeArrowheads="1"/>
            </p:cNvSpPr>
            <p:nvPr/>
          </p:nvSpPr>
          <p:spPr bwMode="gray">
            <a:xfrm>
              <a:off x="4408968" y="821125"/>
              <a:ext cx="2924037" cy="69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noProof="1">
                  <a:ea typeface="微软雅黑" pitchFamily="34" charset="-122"/>
                  <a:cs typeface="Arial" charset="0"/>
                </a:rPr>
                <a:t>Baseline </a:t>
              </a:r>
              <a:r>
                <a:rPr lang="en-US" altLang="zh-CN" b="1" noProof="1" smtClean="0">
                  <a:ea typeface="微软雅黑" pitchFamily="34" charset="-122"/>
                  <a:cs typeface="Arial" charset="0"/>
                </a:rPr>
                <a:t>Solutions</a:t>
              </a:r>
              <a:endParaRPr lang="en-US" altLang="zh-CN" b="1" noProof="1">
                <a:ea typeface="微软雅黑" pitchFamily="34" charset="-122"/>
                <a:cs typeface="Arial" charset="0"/>
              </a:endParaRPr>
            </a:p>
          </p:txBody>
        </p:sp>
        <p:sp>
          <p:nvSpPr>
            <p:cNvPr id="91" name="椭圆 90"/>
            <p:cNvSpPr/>
            <p:nvPr/>
          </p:nvSpPr>
          <p:spPr>
            <a:xfrm>
              <a:off x="3543269" y="831069"/>
              <a:ext cx="449627" cy="66687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575383" y="821125"/>
              <a:ext cx="368433" cy="636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 smtClean="0">
                  <a:latin typeface="Broadway" pitchFamily="82" charset="0"/>
                  <a:ea typeface="微软雅黑" pitchFamily="34" charset="-122"/>
                </a:rPr>
                <a:t>3</a:t>
              </a:r>
              <a:endParaRPr lang="zh-CN" altLang="en-US" sz="1600" b="1" dirty="0">
                <a:latin typeface="Broadway" pitchFamily="82" charset="0"/>
                <a:ea typeface="微软雅黑" pitchFamily="34" charset="-122"/>
              </a:endParaRPr>
            </a:p>
          </p:txBody>
        </p:sp>
      </p:grpSp>
      <p:grpSp>
        <p:nvGrpSpPr>
          <p:cNvPr id="6" name="组合 92"/>
          <p:cNvGrpSpPr/>
          <p:nvPr/>
        </p:nvGrpSpPr>
        <p:grpSpPr>
          <a:xfrm>
            <a:off x="2627784" y="4149079"/>
            <a:ext cx="3960441" cy="504056"/>
            <a:chOff x="3324875" y="685763"/>
            <a:chExt cx="4592650" cy="947546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4" name="AutoShape 33"/>
            <p:cNvSpPr>
              <a:spLocks noChangeArrowheads="1"/>
            </p:cNvSpPr>
            <p:nvPr/>
          </p:nvSpPr>
          <p:spPr bwMode="gray">
            <a:xfrm>
              <a:off x="3324875" y="685763"/>
              <a:ext cx="4592650" cy="947546"/>
            </a:xfrm>
            <a:prstGeom prst="roundRect">
              <a:avLst>
                <a:gd name="adj" fmla="val 12537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0" scaled="1"/>
            </a:gradFill>
            <a:ln w="9525" algn="ctr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cs typeface="Arial" charset="0"/>
              </a:endParaRPr>
            </a:p>
          </p:txBody>
        </p:sp>
        <p:sp>
          <p:nvSpPr>
            <p:cNvPr id="95" name="Rectangle 32"/>
            <p:cNvSpPr>
              <a:spLocks noChangeArrowheads="1"/>
            </p:cNvSpPr>
            <p:nvPr/>
          </p:nvSpPr>
          <p:spPr bwMode="gray">
            <a:xfrm>
              <a:off x="4408968" y="821125"/>
              <a:ext cx="2924037" cy="69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noProof="1" smtClean="0">
                  <a:ea typeface="微软雅黑" pitchFamily="34" charset="-122"/>
                  <a:cs typeface="Arial" charset="0"/>
                </a:rPr>
                <a:t>Our Solutions</a:t>
              </a:r>
              <a:endParaRPr lang="en-US" altLang="zh-CN" b="1" noProof="1">
                <a:ea typeface="微软雅黑" pitchFamily="34" charset="-122"/>
                <a:cs typeface="Arial" charset="0"/>
              </a:endParaRPr>
            </a:p>
          </p:txBody>
        </p:sp>
        <p:sp>
          <p:nvSpPr>
            <p:cNvPr id="96" name="椭圆 95"/>
            <p:cNvSpPr/>
            <p:nvPr/>
          </p:nvSpPr>
          <p:spPr>
            <a:xfrm>
              <a:off x="3543269" y="831069"/>
              <a:ext cx="449627" cy="66687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3575383" y="821125"/>
              <a:ext cx="368433" cy="636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 smtClean="0">
                  <a:latin typeface="Broadway" pitchFamily="82" charset="0"/>
                  <a:ea typeface="微软雅黑" pitchFamily="34" charset="-122"/>
                </a:rPr>
                <a:t>4</a:t>
              </a:r>
              <a:endParaRPr lang="zh-CN" altLang="en-US" sz="1600" b="1" dirty="0">
                <a:latin typeface="Broadway" pitchFamily="82" charset="0"/>
                <a:ea typeface="微软雅黑" pitchFamily="34" charset="-122"/>
              </a:endParaRPr>
            </a:p>
          </p:txBody>
        </p:sp>
      </p:grpSp>
      <p:grpSp>
        <p:nvGrpSpPr>
          <p:cNvPr id="7" name="组合 98"/>
          <p:cNvGrpSpPr/>
          <p:nvPr/>
        </p:nvGrpSpPr>
        <p:grpSpPr>
          <a:xfrm>
            <a:off x="2627784" y="4869159"/>
            <a:ext cx="3960441" cy="504056"/>
            <a:chOff x="3324875" y="685763"/>
            <a:chExt cx="4592650" cy="947546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00" name="AutoShape 33"/>
            <p:cNvSpPr>
              <a:spLocks noChangeArrowheads="1"/>
            </p:cNvSpPr>
            <p:nvPr/>
          </p:nvSpPr>
          <p:spPr bwMode="gray">
            <a:xfrm>
              <a:off x="3324875" y="685763"/>
              <a:ext cx="4592650" cy="947546"/>
            </a:xfrm>
            <a:prstGeom prst="roundRect">
              <a:avLst>
                <a:gd name="adj" fmla="val 12537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0" scaled="1"/>
            </a:gradFill>
            <a:ln w="9525" algn="ctr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cs typeface="Arial" charset="0"/>
              </a:endParaRPr>
            </a:p>
          </p:txBody>
        </p:sp>
        <p:sp>
          <p:nvSpPr>
            <p:cNvPr id="101" name="Rectangle 32"/>
            <p:cNvSpPr>
              <a:spLocks noChangeArrowheads="1"/>
            </p:cNvSpPr>
            <p:nvPr/>
          </p:nvSpPr>
          <p:spPr bwMode="gray">
            <a:xfrm>
              <a:off x="3992897" y="821125"/>
              <a:ext cx="3924627" cy="69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noProof="1" smtClean="0">
                  <a:ea typeface="微软雅黑" pitchFamily="34" charset="-122"/>
                  <a:cs typeface="Arial" charset="0"/>
                </a:rPr>
                <a:t>Evaluation and Conclusion</a:t>
              </a:r>
              <a:endParaRPr lang="en-US" altLang="zh-CN" b="1" noProof="1">
                <a:ea typeface="微软雅黑" pitchFamily="34" charset="-122"/>
                <a:cs typeface="Arial" charset="0"/>
              </a:endParaRPr>
            </a:p>
          </p:txBody>
        </p:sp>
        <p:sp>
          <p:nvSpPr>
            <p:cNvPr id="102" name="椭圆 101"/>
            <p:cNvSpPr/>
            <p:nvPr/>
          </p:nvSpPr>
          <p:spPr>
            <a:xfrm>
              <a:off x="3543269" y="831069"/>
              <a:ext cx="449627" cy="66687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575383" y="821125"/>
              <a:ext cx="368433" cy="636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 smtClean="0">
                  <a:latin typeface="Broadway" pitchFamily="82" charset="0"/>
                  <a:ea typeface="微软雅黑" pitchFamily="34" charset="-122"/>
                </a:rPr>
                <a:t>5</a:t>
              </a:r>
              <a:endParaRPr lang="zh-CN" altLang="en-US" sz="1600" b="1" dirty="0">
                <a:latin typeface="Broadway" pitchFamily="82" charset="0"/>
                <a:ea typeface="微软雅黑" pitchFamily="34" charset="-122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8748464" y="64533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" y="780004"/>
            <a:ext cx="9269413" cy="171451"/>
            <a:chOff x="0" y="414"/>
            <a:chExt cx="5839" cy="91"/>
          </a:xfrm>
        </p:grpSpPr>
        <p:sp>
          <p:nvSpPr>
            <p:cNvPr id="37" name="Rectangle 5"/>
            <p:cNvSpPr>
              <a:spLocks noChangeArrowheads="1"/>
            </p:cNvSpPr>
            <p:nvPr/>
          </p:nvSpPr>
          <p:spPr bwMode="auto">
            <a:xfrm>
              <a:off x="0" y="414"/>
              <a:ext cx="408" cy="91"/>
            </a:xfrm>
            <a:prstGeom prst="rect">
              <a:avLst/>
            </a:prstGeom>
            <a:solidFill>
              <a:srgbClr val="5487C4">
                <a:alpha val="74001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" name="Rectangle 7"/>
            <p:cNvSpPr>
              <a:spLocks noChangeArrowheads="1"/>
            </p:cNvSpPr>
            <p:nvPr/>
          </p:nvSpPr>
          <p:spPr bwMode="auto">
            <a:xfrm rot="10800000">
              <a:off x="396" y="459"/>
              <a:ext cx="5443" cy="23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rgbClr val="5487C4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611560" y="447055"/>
            <a:ext cx="853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Photography based tag Identification with Distance measurement (PID)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1560" y="1195419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B050"/>
                </a:solidFill>
              </a:rPr>
              <a:t>Shooting Process</a:t>
            </a:r>
          </a:p>
        </p:txBody>
      </p:sp>
      <p:sp>
        <p:nvSpPr>
          <p:cNvPr id="30" name="六边形 29"/>
          <p:cNvSpPr/>
          <p:nvPr/>
        </p:nvSpPr>
        <p:spPr>
          <a:xfrm>
            <a:off x="1619672" y="2695865"/>
            <a:ext cx="360040" cy="310379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圆角矩形 30"/>
          <p:cNvSpPr/>
          <p:nvPr/>
        </p:nvSpPr>
        <p:spPr>
          <a:xfrm>
            <a:off x="5652120" y="2358172"/>
            <a:ext cx="288032" cy="14401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2" name="圆角矩形 31"/>
          <p:cNvSpPr/>
          <p:nvPr/>
        </p:nvSpPr>
        <p:spPr>
          <a:xfrm>
            <a:off x="5436096" y="2862228"/>
            <a:ext cx="288032" cy="14401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3" name="圆角矩形 32"/>
          <p:cNvSpPr/>
          <p:nvPr/>
        </p:nvSpPr>
        <p:spPr>
          <a:xfrm>
            <a:off x="6660232" y="2358172"/>
            <a:ext cx="288032" cy="14401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4" name="圆角矩形 33"/>
          <p:cNvSpPr/>
          <p:nvPr/>
        </p:nvSpPr>
        <p:spPr>
          <a:xfrm>
            <a:off x="5508104" y="3438292"/>
            <a:ext cx="288032" cy="14401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5" name="圆角矩形 34"/>
          <p:cNvSpPr/>
          <p:nvPr/>
        </p:nvSpPr>
        <p:spPr>
          <a:xfrm>
            <a:off x="6156176" y="2142148"/>
            <a:ext cx="288032" cy="14401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0" name="圆角矩形 39"/>
          <p:cNvSpPr/>
          <p:nvPr/>
        </p:nvSpPr>
        <p:spPr>
          <a:xfrm>
            <a:off x="6012160" y="2646204"/>
            <a:ext cx="288032" cy="14401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5" name="圆角矩形 44"/>
          <p:cNvSpPr/>
          <p:nvPr/>
        </p:nvSpPr>
        <p:spPr>
          <a:xfrm>
            <a:off x="6876256" y="2718212"/>
            <a:ext cx="288032" cy="14401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6" name="圆角矩形 45"/>
          <p:cNvSpPr/>
          <p:nvPr/>
        </p:nvSpPr>
        <p:spPr>
          <a:xfrm>
            <a:off x="6444208" y="3078252"/>
            <a:ext cx="288032" cy="14401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8" name="圆角矩形 47"/>
          <p:cNvSpPr/>
          <p:nvPr/>
        </p:nvSpPr>
        <p:spPr>
          <a:xfrm>
            <a:off x="5940152" y="3222268"/>
            <a:ext cx="288032" cy="14401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9" name="圆角矩形 48"/>
          <p:cNvSpPr/>
          <p:nvPr/>
        </p:nvSpPr>
        <p:spPr>
          <a:xfrm>
            <a:off x="6876256" y="3222268"/>
            <a:ext cx="288032" cy="14401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0" name="圆角矩形 49"/>
          <p:cNvSpPr/>
          <p:nvPr/>
        </p:nvSpPr>
        <p:spPr>
          <a:xfrm>
            <a:off x="6156176" y="3726324"/>
            <a:ext cx="288032" cy="14401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1" name="圆角矩形 50"/>
          <p:cNvSpPr/>
          <p:nvPr/>
        </p:nvSpPr>
        <p:spPr>
          <a:xfrm>
            <a:off x="6732240" y="3510300"/>
            <a:ext cx="288032" cy="14401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52" name="直接箭头连接符 51"/>
          <p:cNvCxnSpPr>
            <a:stCxn id="31" idx="1"/>
            <a:endCxn id="30" idx="0"/>
          </p:cNvCxnSpPr>
          <p:nvPr/>
        </p:nvCxnSpPr>
        <p:spPr>
          <a:xfrm flipH="1">
            <a:off x="1979712" y="2430180"/>
            <a:ext cx="3672408" cy="420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3" name="直接箭头连接符 52"/>
          <p:cNvCxnSpPr>
            <a:stCxn id="40" idx="1"/>
            <a:endCxn id="30" idx="0"/>
          </p:cNvCxnSpPr>
          <p:nvPr/>
        </p:nvCxnSpPr>
        <p:spPr>
          <a:xfrm flipH="1">
            <a:off x="1979712" y="2718212"/>
            <a:ext cx="4032448" cy="1328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>
            <a:stCxn id="35" idx="1"/>
            <a:endCxn id="30" idx="0"/>
          </p:cNvCxnSpPr>
          <p:nvPr/>
        </p:nvCxnSpPr>
        <p:spPr>
          <a:xfrm flipH="1">
            <a:off x="1979712" y="2214156"/>
            <a:ext cx="4176464" cy="6368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5" name="直接箭头连接符 54"/>
          <p:cNvCxnSpPr>
            <a:stCxn id="32" idx="1"/>
            <a:endCxn id="30" idx="0"/>
          </p:cNvCxnSpPr>
          <p:nvPr/>
        </p:nvCxnSpPr>
        <p:spPr>
          <a:xfrm flipH="1" flipV="1">
            <a:off x="1979712" y="2851055"/>
            <a:ext cx="3456384" cy="831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6" name="直接箭头连接符 55"/>
          <p:cNvCxnSpPr>
            <a:stCxn id="48" idx="1"/>
            <a:endCxn id="30" idx="0"/>
          </p:cNvCxnSpPr>
          <p:nvPr/>
        </p:nvCxnSpPr>
        <p:spPr>
          <a:xfrm flipH="1" flipV="1">
            <a:off x="1979712" y="2851055"/>
            <a:ext cx="3960440" cy="4432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7" name="直接箭头连接符 56"/>
          <p:cNvCxnSpPr>
            <a:stCxn id="34" idx="1"/>
            <a:endCxn id="30" idx="0"/>
          </p:cNvCxnSpPr>
          <p:nvPr/>
        </p:nvCxnSpPr>
        <p:spPr>
          <a:xfrm flipH="1" flipV="1">
            <a:off x="1979712" y="2851055"/>
            <a:ext cx="3528392" cy="6592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8" name="直接箭头连接符 57"/>
          <p:cNvCxnSpPr>
            <a:stCxn id="50" idx="1"/>
            <a:endCxn id="30" idx="0"/>
          </p:cNvCxnSpPr>
          <p:nvPr/>
        </p:nvCxnSpPr>
        <p:spPr>
          <a:xfrm flipH="1" flipV="1">
            <a:off x="1979712" y="2851055"/>
            <a:ext cx="4176464" cy="947277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9" name="直接箭头连接符 58"/>
          <p:cNvCxnSpPr>
            <a:stCxn id="33" idx="1"/>
            <a:endCxn id="30" idx="0"/>
          </p:cNvCxnSpPr>
          <p:nvPr/>
        </p:nvCxnSpPr>
        <p:spPr>
          <a:xfrm flipH="1">
            <a:off x="1979712" y="2430180"/>
            <a:ext cx="4680520" cy="420875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0" name="直接箭头连接符 59"/>
          <p:cNvCxnSpPr>
            <a:stCxn id="45" idx="1"/>
          </p:cNvCxnSpPr>
          <p:nvPr/>
        </p:nvCxnSpPr>
        <p:spPr>
          <a:xfrm flipH="1">
            <a:off x="1979712" y="2790220"/>
            <a:ext cx="4896544" cy="692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1" name="直接箭头连接符 60"/>
          <p:cNvCxnSpPr>
            <a:stCxn id="46" idx="1"/>
            <a:endCxn id="30" idx="0"/>
          </p:cNvCxnSpPr>
          <p:nvPr/>
        </p:nvCxnSpPr>
        <p:spPr>
          <a:xfrm flipH="1" flipV="1">
            <a:off x="1979712" y="2851055"/>
            <a:ext cx="4464496" cy="2992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2" name="直接箭头连接符 61"/>
          <p:cNvCxnSpPr>
            <a:stCxn id="51" idx="1"/>
            <a:endCxn id="30" idx="0"/>
          </p:cNvCxnSpPr>
          <p:nvPr/>
        </p:nvCxnSpPr>
        <p:spPr>
          <a:xfrm flipH="1" flipV="1">
            <a:off x="1979712" y="2851055"/>
            <a:ext cx="4752528" cy="731253"/>
          </a:xfrm>
          <a:prstGeom prst="straightConnector1">
            <a:avLst/>
          </a:prstGeom>
          <a:ln>
            <a:solidFill>
              <a:srgbClr val="6699FF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3" name="直接箭头连接符 62"/>
          <p:cNvCxnSpPr>
            <a:stCxn id="49" idx="1"/>
            <a:endCxn id="30" idx="0"/>
          </p:cNvCxnSpPr>
          <p:nvPr/>
        </p:nvCxnSpPr>
        <p:spPr>
          <a:xfrm flipH="1" flipV="1">
            <a:off x="1979712" y="2851055"/>
            <a:ext cx="4896544" cy="443221"/>
          </a:xfrm>
          <a:prstGeom prst="straightConnector1">
            <a:avLst/>
          </a:prstGeom>
          <a:ln>
            <a:solidFill>
              <a:srgbClr val="6699FF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4" name="矩形 63"/>
          <p:cNvSpPr/>
          <p:nvPr/>
        </p:nvSpPr>
        <p:spPr>
          <a:xfrm>
            <a:off x="1332695" y="2132856"/>
            <a:ext cx="1943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ID</a:t>
            </a:r>
            <a:r>
              <a:rPr lang="en-US" altLang="zh-CN" b="1" baseline="-25000" dirty="0" smtClean="0"/>
              <a:t>1</a:t>
            </a:r>
            <a:r>
              <a:rPr lang="en-US" altLang="zh-CN" b="1" dirty="0" smtClean="0"/>
              <a:t>, ID</a:t>
            </a:r>
            <a:r>
              <a:rPr lang="en-US" altLang="zh-CN" b="1" baseline="-25000" dirty="0" smtClean="0"/>
              <a:t>2</a:t>
            </a:r>
            <a:r>
              <a:rPr lang="en-US" altLang="zh-CN" b="1" dirty="0" smtClean="0"/>
              <a:t>, ID</a:t>
            </a:r>
            <a:r>
              <a:rPr lang="en-US" altLang="zh-CN" b="1" baseline="-25000" dirty="0" smtClean="0"/>
              <a:t>3</a:t>
            </a:r>
            <a:r>
              <a:rPr lang="en-US" altLang="zh-CN" b="1" dirty="0" smtClean="0"/>
              <a:t>, …, </a:t>
            </a:r>
            <a:r>
              <a:rPr lang="en-US" altLang="zh-CN" b="1" dirty="0" err="1" smtClean="0"/>
              <a:t>ID</a:t>
            </a:r>
            <a:r>
              <a:rPr lang="en-US" altLang="zh-CN" b="1" baseline="-25000" dirty="0" err="1" smtClean="0"/>
              <a:t>n</a:t>
            </a:r>
            <a:endParaRPr lang="zh-CN" altLang="en-US" dirty="0"/>
          </a:p>
        </p:txBody>
      </p:sp>
      <p:pic>
        <p:nvPicPr>
          <p:cNvPr id="65" name="Picture 3" descr="C:\Users\sophie\Desktop\wireless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8147" y="2620484"/>
            <a:ext cx="1017749" cy="520484"/>
          </a:xfrm>
          <a:prstGeom prst="rect">
            <a:avLst/>
          </a:prstGeom>
          <a:noFill/>
        </p:spPr>
      </p:pic>
      <p:sp>
        <p:nvSpPr>
          <p:cNvPr id="66" name="Explosion 2 44"/>
          <p:cNvSpPr/>
          <p:nvPr/>
        </p:nvSpPr>
        <p:spPr bwMode="auto">
          <a:xfrm rot="1260136">
            <a:off x="3892955" y="2490887"/>
            <a:ext cx="1116798" cy="837817"/>
          </a:xfrm>
          <a:prstGeom prst="irregularSeal2">
            <a:avLst/>
          </a:prstGeom>
          <a:solidFill>
            <a:srgbClr val="00B05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73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4139952" y="2780928"/>
            <a:ext cx="500583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42900" algn="ctr" defTabSz="914099">
              <a:lnSpc>
                <a:spcPct val="90000"/>
              </a:lnSpc>
              <a:buClr>
                <a:srgbClr val="FFFF99"/>
              </a:buClr>
              <a:buSzPct val="80000"/>
              <a:tabLst>
                <a:tab pos="424590" algn="l"/>
              </a:tabLst>
            </a:pPr>
            <a:r>
              <a:rPr lang="en-US" altLang="zh-CN" sz="1600" b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ID</a:t>
            </a:r>
            <a:r>
              <a:rPr lang="en-US" altLang="zh-CN" sz="1600" b="1" baseline="-2500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i</a:t>
            </a:r>
            <a:endParaRPr lang="en-US" sz="1600" b="1" kern="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699792" y="3060249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Request message</a:t>
            </a:r>
            <a:endParaRPr lang="zh-CN" altLang="en-US" sz="1600" b="1" dirty="0"/>
          </a:p>
        </p:txBody>
      </p:sp>
      <p:sp>
        <p:nvSpPr>
          <p:cNvPr id="69" name="TextBox 76"/>
          <p:cNvSpPr txBox="1"/>
          <p:nvPr/>
        </p:nvSpPr>
        <p:spPr>
          <a:xfrm>
            <a:off x="827584" y="4293096"/>
            <a:ext cx="77768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/>
            <a:r>
              <a:rPr lang="en-US" altLang="zh-CN" sz="1600" dirty="0" smtClean="0">
                <a:ea typeface="微软雅黑" pitchFamily="34" charset="-122"/>
                <a:sym typeface="Wingdings" panose="05000000000000000000" pitchFamily="2" charset="2"/>
              </a:rPr>
              <a:t>We </a:t>
            </a:r>
            <a:r>
              <a:rPr lang="en-US" altLang="zh-CN" sz="1600" dirty="0">
                <a:ea typeface="微软雅黑" pitchFamily="34" charset="-122"/>
                <a:sym typeface="Wingdings" panose="05000000000000000000" pitchFamily="2" charset="2"/>
              </a:rPr>
              <a:t>do not modify any parameter of the commercial reader (Alien-9900</a:t>
            </a:r>
            <a:r>
              <a:rPr lang="en-US" altLang="zh-CN" sz="1600" dirty="0" smtClean="0">
                <a:ea typeface="微软雅黑" pitchFamily="34" charset="-122"/>
                <a:sym typeface="Wingdings" panose="05000000000000000000" pitchFamily="2" charset="2"/>
              </a:rPr>
              <a:t>+), which conforms</a:t>
            </a:r>
          </a:p>
          <a:p>
            <a:pPr marL="285750" indent="-285750" algn="just"/>
            <a:r>
              <a:rPr lang="en-US" altLang="zh-CN" sz="1600" dirty="0" smtClean="0">
                <a:ea typeface="微软雅黑" pitchFamily="34" charset="-122"/>
                <a:sym typeface="Wingdings" panose="05000000000000000000" pitchFamily="2" charset="2"/>
              </a:rPr>
              <a:t>to EPC C1G2 Standard.</a:t>
            </a:r>
            <a:endParaRPr lang="en-US" altLang="zh-CN" sz="1600" dirty="0" smtClean="0">
              <a:ea typeface="微软雅黑" pitchFamily="34" charset="-122"/>
            </a:endParaRPr>
          </a:p>
          <a:p>
            <a:pPr marL="285750" indent="-285750" algn="just"/>
            <a:endParaRPr lang="en-US" altLang="zh-CN" sz="800" dirty="0" smtClean="0">
              <a:ea typeface="微软雅黑" pitchFamily="34" charset="-122"/>
            </a:endParaRPr>
          </a:p>
          <a:p>
            <a:pPr marL="285750" indent="-285750" algn="just"/>
            <a:r>
              <a:rPr lang="en-US" altLang="zh-CN" sz="1600" dirty="0" smtClean="0">
                <a:ea typeface="微软雅黑" pitchFamily="34" charset="-122"/>
              </a:rPr>
              <a:t>Objective: </a:t>
            </a:r>
            <a:r>
              <a:rPr lang="en-US" altLang="zh-CN" sz="1600" dirty="0" smtClean="0">
                <a:solidFill>
                  <a:srgbClr val="FF0000"/>
                </a:solidFill>
                <a:ea typeface="微软雅黑" pitchFamily="34" charset="-122"/>
              </a:rPr>
              <a:t>Collecting the tag IDs </a:t>
            </a:r>
            <a:r>
              <a:rPr lang="en-US" altLang="zh-CN" sz="1600" dirty="0" smtClean="0">
                <a:ea typeface="微软雅黑" pitchFamily="34" charset="-122"/>
              </a:rPr>
              <a:t>in the interrogation region.</a:t>
            </a:r>
          </a:p>
          <a:p>
            <a:pPr marL="285750" indent="-285750" algn="just"/>
            <a:endParaRPr lang="en-US" altLang="zh-CN" sz="800" dirty="0" smtClean="0">
              <a:ea typeface="微软雅黑" pitchFamily="34" charset="-122"/>
            </a:endParaRPr>
          </a:p>
          <a:p>
            <a:pPr marL="285750" indent="-285750" algn="just"/>
            <a:r>
              <a:rPr lang="en-US" altLang="zh-CN" sz="1600" dirty="0" smtClean="0">
                <a:ea typeface="微软雅黑" pitchFamily="34" charset="-122"/>
              </a:rPr>
              <a:t>Approach:  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en-US" altLang="zh-CN" sz="1600" dirty="0" smtClean="0">
                <a:ea typeface="微软雅黑" pitchFamily="34" charset="-122"/>
              </a:rPr>
              <a:t>  Identifying one tag ID in each slot. </a:t>
            </a:r>
          </a:p>
          <a:p>
            <a:pPr marL="285750" indent="-285750" algn="just"/>
            <a:r>
              <a:rPr lang="en-US" altLang="zh-CN" sz="1600" dirty="0" smtClean="0">
                <a:ea typeface="微软雅黑" pitchFamily="34" charset="-122"/>
              </a:rPr>
              <a:t>                    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en-US" altLang="zh-CN" sz="1600" dirty="0" smtClean="0">
                <a:ea typeface="微软雅黑" pitchFamily="34" charset="-122"/>
              </a:rPr>
              <a:t>  Only no tags respond to reader, the process terminates, which means </a:t>
            </a:r>
          </a:p>
          <a:p>
            <a:pPr marL="285750" indent="-285750" algn="just"/>
            <a:r>
              <a:rPr lang="en-US" altLang="zh-CN" sz="1600" dirty="0" smtClean="0">
                <a:ea typeface="微软雅黑" pitchFamily="34" charset="-122"/>
              </a:rPr>
              <a:t>                                each tag has transmitted its tag ID to the reader.</a:t>
            </a:r>
            <a:endParaRPr lang="en-US" altLang="zh-CN" sz="800" dirty="0" smtClean="0">
              <a:ea typeface="微软雅黑" pitchFamily="34" charset="-122"/>
            </a:endParaRPr>
          </a:p>
        </p:txBody>
      </p:sp>
      <p:cxnSp>
        <p:nvCxnSpPr>
          <p:cNvPr id="71" name="Straight Connector 21"/>
          <p:cNvCxnSpPr/>
          <p:nvPr/>
        </p:nvCxnSpPr>
        <p:spPr>
          <a:xfrm>
            <a:off x="-36512" y="6400800"/>
            <a:ext cx="9180512" cy="0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71" descr="C:\Users\Tany\Desktop\Tab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5436096" y="6400800"/>
            <a:ext cx="1752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3" name="TextBox 15"/>
          <p:cNvSpPr txBox="1">
            <a:spLocks noChangeArrowheads="1"/>
          </p:cNvSpPr>
          <p:nvPr/>
        </p:nvSpPr>
        <p:spPr bwMode="auto">
          <a:xfrm>
            <a:off x="436712" y="6400800"/>
            <a:ext cx="151216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0070C0"/>
                </a:solidFill>
                <a:latin typeface="Segoe" pitchFamily="34" charset="0"/>
              </a:rPr>
              <a:t>Motivation and Problem</a:t>
            </a:r>
            <a:endParaRPr lang="en-US" altLang="zh-CN" sz="900" b="1" dirty="0">
              <a:solidFill>
                <a:srgbClr val="0070C0"/>
              </a:solidFill>
              <a:latin typeface="Segoe" pitchFamily="34" charset="0"/>
            </a:endParaRPr>
          </a:p>
        </p:txBody>
      </p:sp>
      <p:sp>
        <p:nvSpPr>
          <p:cNvPr id="74" name="TextBox 22"/>
          <p:cNvSpPr txBox="1">
            <a:spLocks noChangeArrowheads="1"/>
          </p:cNvSpPr>
          <p:nvPr/>
        </p:nvSpPr>
        <p:spPr bwMode="auto">
          <a:xfrm>
            <a:off x="7164288" y="6400800"/>
            <a:ext cx="165618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0070C0"/>
                </a:solidFill>
                <a:latin typeface="Segoe" pitchFamily="34" charset="0"/>
              </a:rPr>
              <a:t>Evaluation and Conclusion</a:t>
            </a:r>
            <a:endParaRPr lang="en-US" altLang="zh-CN" sz="900" b="1" dirty="0">
              <a:solidFill>
                <a:srgbClr val="0070C0"/>
              </a:solidFill>
              <a:latin typeface="Segoe" pitchFamily="34" charset="0"/>
            </a:endParaRPr>
          </a:p>
        </p:txBody>
      </p:sp>
      <p:sp>
        <p:nvSpPr>
          <p:cNvPr id="75" name="TextBox 12"/>
          <p:cNvSpPr txBox="1">
            <a:spLocks noChangeArrowheads="1"/>
          </p:cNvSpPr>
          <p:nvPr/>
        </p:nvSpPr>
        <p:spPr bwMode="auto">
          <a:xfrm>
            <a:off x="2204120" y="6400800"/>
            <a:ext cx="157579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0070C0"/>
                </a:solidFill>
                <a:latin typeface="Segoe" pitchFamily="34" charset="0"/>
              </a:rPr>
              <a:t>Observations</a:t>
            </a:r>
            <a:endParaRPr lang="en-US" altLang="zh-CN" sz="900" b="1" dirty="0">
              <a:solidFill>
                <a:srgbClr val="0070C0"/>
              </a:solidFill>
              <a:latin typeface="Segoe" pitchFamily="34" charset="0"/>
            </a:endParaRPr>
          </a:p>
        </p:txBody>
      </p:sp>
      <p:sp>
        <p:nvSpPr>
          <p:cNvPr id="76" name="TextBox 13"/>
          <p:cNvSpPr txBox="1">
            <a:spLocks noChangeArrowheads="1"/>
          </p:cNvSpPr>
          <p:nvPr/>
        </p:nvSpPr>
        <p:spPr bwMode="auto">
          <a:xfrm>
            <a:off x="3835896" y="6400800"/>
            <a:ext cx="1600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0070C0"/>
                </a:solidFill>
                <a:latin typeface="Segoe" pitchFamily="34" charset="0"/>
              </a:rPr>
              <a:t>Baseline Solutions</a:t>
            </a:r>
            <a:endParaRPr lang="en-US" altLang="zh-CN" sz="900" b="1" dirty="0">
              <a:solidFill>
                <a:srgbClr val="0070C0"/>
              </a:solidFill>
              <a:latin typeface="Segoe" pitchFamily="34" charset="0"/>
            </a:endParaRPr>
          </a:p>
        </p:txBody>
      </p:sp>
      <p:sp>
        <p:nvSpPr>
          <p:cNvPr id="77" name="TextBox 13"/>
          <p:cNvSpPr txBox="1">
            <a:spLocks noChangeArrowheads="1"/>
          </p:cNvSpPr>
          <p:nvPr/>
        </p:nvSpPr>
        <p:spPr bwMode="auto">
          <a:xfrm>
            <a:off x="5492080" y="6400800"/>
            <a:ext cx="1600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chemeClr val="bg1"/>
                </a:solidFill>
                <a:latin typeface="Segoe" pitchFamily="34" charset="0"/>
              </a:rPr>
              <a:t>Our Solutions</a:t>
            </a:r>
            <a:endParaRPr lang="en-US" altLang="zh-CN" sz="900" b="1" dirty="0">
              <a:solidFill>
                <a:schemeClr val="bg1"/>
              </a:solidFill>
              <a:latin typeface="Segoe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748464" y="64533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19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48149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500"/>
                            </p:stCondLst>
                            <p:childTnLst>
                              <p:par>
                                <p:cTn id="9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1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40" grpId="0" animBg="1"/>
      <p:bldP spid="45" grpId="0" animBg="1"/>
      <p:bldP spid="46" grpId="0" animBg="1"/>
      <p:bldP spid="48" grpId="0" animBg="1"/>
      <p:bldP spid="49" grpId="0" animBg="1"/>
      <p:bldP spid="50" grpId="0" animBg="1"/>
      <p:bldP spid="51" grpId="0" animBg="1"/>
      <p:bldP spid="64" grpId="0"/>
      <p:bldP spid="66" grpId="0" animBg="1"/>
      <p:bldP spid="67" grpId="0"/>
      <p:bldP spid="68" grpId="0"/>
      <p:bldP spid="68" grpId="1"/>
      <p:bldP spid="6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" y="780004"/>
            <a:ext cx="9269413" cy="171451"/>
            <a:chOff x="0" y="414"/>
            <a:chExt cx="5839" cy="91"/>
          </a:xfrm>
        </p:grpSpPr>
        <p:sp>
          <p:nvSpPr>
            <p:cNvPr id="37" name="Rectangle 5"/>
            <p:cNvSpPr>
              <a:spLocks noChangeArrowheads="1"/>
            </p:cNvSpPr>
            <p:nvPr/>
          </p:nvSpPr>
          <p:spPr bwMode="auto">
            <a:xfrm>
              <a:off x="0" y="414"/>
              <a:ext cx="408" cy="91"/>
            </a:xfrm>
            <a:prstGeom prst="rect">
              <a:avLst/>
            </a:prstGeom>
            <a:solidFill>
              <a:srgbClr val="5487C4">
                <a:alpha val="74001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" name="Rectangle 7"/>
            <p:cNvSpPr>
              <a:spLocks noChangeArrowheads="1"/>
            </p:cNvSpPr>
            <p:nvPr/>
          </p:nvSpPr>
          <p:spPr bwMode="auto">
            <a:xfrm rot="10800000">
              <a:off x="396" y="459"/>
              <a:ext cx="5443" cy="23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rgbClr val="5487C4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611560" y="447055"/>
            <a:ext cx="853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Photography based tag Identification with Angle rotation (PIA)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11560" y="1268760"/>
            <a:ext cx="7632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 smtClean="0"/>
              <a:t>Identify the target tags without any auxiliary equipment.</a:t>
            </a:r>
            <a:endParaRPr lang="zh-CN" altLang="en-US" sz="1600" dirty="0"/>
          </a:p>
        </p:txBody>
      </p:sp>
      <p:sp>
        <p:nvSpPr>
          <p:cNvPr id="71" name="TextBox 70"/>
          <p:cNvSpPr txBox="1"/>
          <p:nvPr/>
        </p:nvSpPr>
        <p:spPr>
          <a:xfrm>
            <a:off x="611560" y="1650286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B050"/>
                </a:solidFill>
              </a:rPr>
              <a:t>Focusing Process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79949" y="2132856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 smtClean="0"/>
              <a:t>1) </a:t>
            </a: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Exploring the boundary</a:t>
            </a:r>
            <a:r>
              <a:rPr lang="en-US" altLang="zh-CN" sz="1600" dirty="0" smtClean="0"/>
              <a:t>:</a:t>
            </a:r>
          </a:p>
          <a:p>
            <a:pPr algn="just"/>
            <a:r>
              <a:rPr lang="en-US" altLang="zh-CN" sz="1600" dirty="0" smtClean="0"/>
              <a:t>     Rotate the antenna to explore the boundary of the specified area. </a:t>
            </a:r>
          </a:p>
          <a:p>
            <a:pPr algn="just"/>
            <a:r>
              <a:rPr lang="en-US" altLang="zh-CN" sz="1600" dirty="0" smtClean="0"/>
              <a:t>    </a:t>
            </a:r>
            <a:r>
              <a:rPr lang="en-US" altLang="zh-CN" sz="1600" dirty="0" smtClean="0">
                <a:sym typeface="Wingdings" pitchFamily="2" charset="2"/>
              </a:rPr>
              <a:t> </a:t>
            </a:r>
            <a:r>
              <a:rPr lang="en-US" altLang="zh-CN" sz="1600" dirty="0" smtClean="0">
                <a:solidFill>
                  <a:srgbClr val="FF0000"/>
                </a:solidFill>
                <a:sym typeface="Wingdings" pitchFamily="2" charset="2"/>
              </a:rPr>
              <a:t>Outline the specified area</a:t>
            </a:r>
            <a:r>
              <a:rPr lang="en-US" altLang="zh-CN" sz="1600" dirty="0" smtClean="0">
                <a:sym typeface="Wingdings" pitchFamily="2" charset="2"/>
              </a:rPr>
              <a:t>.</a:t>
            </a:r>
          </a:p>
        </p:txBody>
      </p:sp>
      <p:pic>
        <p:nvPicPr>
          <p:cNvPr id="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123" y="3429000"/>
            <a:ext cx="4432885" cy="191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矩形 75"/>
          <p:cNvSpPr/>
          <p:nvPr/>
        </p:nvSpPr>
        <p:spPr>
          <a:xfrm>
            <a:off x="4376822" y="3145611"/>
            <a:ext cx="465967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/>
              <a:t>1) Identify a part of </a:t>
            </a:r>
            <a:r>
              <a:rPr lang="en-US" altLang="zh-CN" sz="1600" dirty="0" smtClean="0">
                <a:solidFill>
                  <a:srgbClr val="FF0000"/>
                </a:solidFill>
              </a:rPr>
              <a:t>target tags</a:t>
            </a:r>
            <a:r>
              <a:rPr lang="en-US" altLang="zh-CN" sz="1600" dirty="0" smtClean="0"/>
              <a:t>:</a:t>
            </a:r>
          </a:p>
          <a:p>
            <a:r>
              <a:rPr lang="en-US" altLang="zh-CN" sz="1600" dirty="0" smtClean="0"/>
              <a:t>     </a:t>
            </a:r>
          </a:p>
          <a:p>
            <a:endParaRPr lang="en-US" altLang="zh-CN" sz="500" dirty="0" smtClean="0"/>
          </a:p>
          <a:p>
            <a:r>
              <a:rPr lang="en-US" altLang="zh-CN" sz="1600" dirty="0" smtClean="0"/>
              <a:t>2) Identify some </a:t>
            </a:r>
            <a:r>
              <a:rPr lang="en-US" altLang="zh-CN" sz="1600" dirty="0" smtClean="0">
                <a:solidFill>
                  <a:srgbClr val="FF0000"/>
                </a:solidFill>
              </a:rPr>
              <a:t>interference tags </a:t>
            </a:r>
            <a:r>
              <a:rPr lang="en-US" altLang="zh-CN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16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1600" i="1" baseline="-25000" dirty="0"/>
              <a:t> </a:t>
            </a:r>
            <a:r>
              <a:rPr lang="en-US" altLang="zh-CN" sz="1600" dirty="0" smtClean="0"/>
              <a:t> (</a:t>
            </a:r>
            <a:r>
              <a:rPr lang="en-US" altLang="zh-CN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16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1600" dirty="0" smtClean="0"/>
              <a:t>) </a:t>
            </a:r>
            <a:r>
              <a:rPr lang="en-US" altLang="zh-CN" sz="1600" dirty="0"/>
              <a:t>of </a:t>
            </a:r>
            <a:r>
              <a:rPr lang="en-US" altLang="zh-CN" sz="1600" dirty="0" smtClean="0"/>
              <a:t>the boundary by rotating            (         ) to left (right); </a:t>
            </a:r>
            <a:endParaRPr lang="en-US" altLang="zh-CN" sz="1600" dirty="0"/>
          </a:p>
          <a:p>
            <a:endParaRPr lang="en-US" altLang="zh-CN" sz="500" dirty="0" smtClean="0"/>
          </a:p>
          <a:p>
            <a:r>
              <a:rPr lang="en-US" altLang="zh-CN" sz="1600" dirty="0" smtClean="0"/>
              <a:t> 3) Use the tags identified  with smaller angle as the </a:t>
            </a: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reference </a:t>
            </a:r>
            <a:r>
              <a:rPr lang="en-US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tags </a:t>
            </a: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en-US" altLang="zh-CN" sz="1600" dirty="0" smtClean="0"/>
              <a:t>of the </a:t>
            </a:r>
            <a:r>
              <a:rPr lang="en-US" altLang="zh-CN" sz="1600" dirty="0"/>
              <a:t>boundary. </a:t>
            </a:r>
            <a:endParaRPr lang="zh-CN" altLang="en-US" sz="1600" dirty="0"/>
          </a:p>
        </p:txBody>
      </p:sp>
      <p:pic>
        <p:nvPicPr>
          <p:cNvPr id="7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7" y="3442779"/>
            <a:ext cx="2160240" cy="222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弧形 81"/>
          <p:cNvSpPr/>
          <p:nvPr/>
        </p:nvSpPr>
        <p:spPr>
          <a:xfrm rot="8573637" flipH="1">
            <a:off x="1791307" y="3884212"/>
            <a:ext cx="780433" cy="592210"/>
          </a:xfrm>
          <a:prstGeom prst="arc">
            <a:avLst>
              <a:gd name="adj1" fmla="val 1179803"/>
              <a:gd name="adj2" fmla="val 9379179"/>
            </a:avLst>
          </a:prstGeom>
          <a:ln w="38100">
            <a:solidFill>
              <a:srgbClr val="00B050"/>
            </a:solidFill>
            <a:prstDash val="soli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弧形 81"/>
          <p:cNvSpPr/>
          <p:nvPr/>
        </p:nvSpPr>
        <p:spPr>
          <a:xfrm rot="12352093">
            <a:off x="2254631" y="3883407"/>
            <a:ext cx="993798" cy="592210"/>
          </a:xfrm>
          <a:prstGeom prst="arc">
            <a:avLst>
              <a:gd name="adj1" fmla="val 1179803"/>
              <a:gd name="adj2" fmla="val 9831844"/>
            </a:avLst>
          </a:prstGeom>
          <a:ln w="38100">
            <a:solidFill>
              <a:srgbClr val="00B0F0"/>
            </a:solidFill>
            <a:prstDash val="soli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83"/>
          <p:cNvSpPr/>
          <p:nvPr/>
        </p:nvSpPr>
        <p:spPr>
          <a:xfrm>
            <a:off x="2339752" y="378904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2411760" y="3907496"/>
            <a:ext cx="0" cy="8896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670684" y="4221088"/>
            <a:ext cx="741076" cy="61683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椭圆 73"/>
          <p:cNvSpPr/>
          <p:nvPr/>
        </p:nvSpPr>
        <p:spPr>
          <a:xfrm>
            <a:off x="1691680" y="3068960"/>
            <a:ext cx="1512168" cy="151216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TextBox 45"/>
          <p:cNvSpPr txBox="1"/>
          <p:nvPr/>
        </p:nvSpPr>
        <p:spPr>
          <a:xfrm>
            <a:off x="1835696" y="4077072"/>
            <a:ext cx="8356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00" b="1" dirty="0" smtClean="0"/>
              <a:t>Smaller angle</a:t>
            </a:r>
            <a:endParaRPr lang="zh-CN" altLang="en-US" sz="1300" b="1" dirty="0"/>
          </a:p>
        </p:txBody>
      </p:sp>
      <p:cxnSp>
        <p:nvCxnSpPr>
          <p:cNvPr id="48" name="Straight Connector 21"/>
          <p:cNvCxnSpPr/>
          <p:nvPr/>
        </p:nvCxnSpPr>
        <p:spPr>
          <a:xfrm>
            <a:off x="-36512" y="6400800"/>
            <a:ext cx="9180512" cy="0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 descr="C:\Users\Tany\Desktop\Tab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5436096" y="6400800"/>
            <a:ext cx="1752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0" name="TextBox 15"/>
          <p:cNvSpPr txBox="1">
            <a:spLocks noChangeArrowheads="1"/>
          </p:cNvSpPr>
          <p:nvPr/>
        </p:nvSpPr>
        <p:spPr bwMode="auto">
          <a:xfrm>
            <a:off x="436712" y="6400800"/>
            <a:ext cx="151216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0070C0"/>
                </a:solidFill>
                <a:latin typeface="Segoe" pitchFamily="34" charset="0"/>
              </a:rPr>
              <a:t>Motivation and Problem</a:t>
            </a:r>
            <a:endParaRPr lang="en-US" altLang="zh-CN" sz="900" b="1" dirty="0">
              <a:solidFill>
                <a:srgbClr val="0070C0"/>
              </a:solidFill>
              <a:latin typeface="Segoe" pitchFamily="34" charset="0"/>
            </a:endParaRPr>
          </a:p>
        </p:txBody>
      </p:sp>
      <p:sp>
        <p:nvSpPr>
          <p:cNvPr id="51" name="TextBox 22"/>
          <p:cNvSpPr txBox="1">
            <a:spLocks noChangeArrowheads="1"/>
          </p:cNvSpPr>
          <p:nvPr/>
        </p:nvSpPr>
        <p:spPr bwMode="auto">
          <a:xfrm>
            <a:off x="7164288" y="6400800"/>
            <a:ext cx="165618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0070C0"/>
                </a:solidFill>
                <a:latin typeface="Segoe" pitchFamily="34" charset="0"/>
              </a:rPr>
              <a:t>Evaluation and Conclusion</a:t>
            </a:r>
            <a:endParaRPr lang="en-US" altLang="zh-CN" sz="900" b="1" dirty="0">
              <a:solidFill>
                <a:srgbClr val="0070C0"/>
              </a:solidFill>
              <a:latin typeface="Segoe" pitchFamily="34" charset="0"/>
            </a:endParaRPr>
          </a:p>
        </p:txBody>
      </p:sp>
      <p:sp>
        <p:nvSpPr>
          <p:cNvPr id="52" name="TextBox 12"/>
          <p:cNvSpPr txBox="1">
            <a:spLocks noChangeArrowheads="1"/>
          </p:cNvSpPr>
          <p:nvPr/>
        </p:nvSpPr>
        <p:spPr bwMode="auto">
          <a:xfrm>
            <a:off x="2204120" y="6400800"/>
            <a:ext cx="157579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0070C0"/>
                </a:solidFill>
                <a:latin typeface="Segoe" pitchFamily="34" charset="0"/>
              </a:rPr>
              <a:t>Observations</a:t>
            </a:r>
            <a:endParaRPr lang="en-US" altLang="zh-CN" sz="900" b="1" dirty="0">
              <a:solidFill>
                <a:srgbClr val="0070C0"/>
              </a:solidFill>
              <a:latin typeface="Segoe" pitchFamily="34" charset="0"/>
            </a:endParaRPr>
          </a:p>
        </p:txBody>
      </p:sp>
      <p:sp>
        <p:nvSpPr>
          <p:cNvPr id="53" name="TextBox 13"/>
          <p:cNvSpPr txBox="1">
            <a:spLocks noChangeArrowheads="1"/>
          </p:cNvSpPr>
          <p:nvPr/>
        </p:nvSpPr>
        <p:spPr bwMode="auto">
          <a:xfrm>
            <a:off x="3835896" y="6400800"/>
            <a:ext cx="1600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0070C0"/>
                </a:solidFill>
                <a:latin typeface="Segoe" pitchFamily="34" charset="0"/>
              </a:rPr>
              <a:t>Baseline Solutions</a:t>
            </a:r>
            <a:endParaRPr lang="en-US" altLang="zh-CN" sz="900" b="1" dirty="0">
              <a:solidFill>
                <a:srgbClr val="0070C0"/>
              </a:solidFill>
              <a:latin typeface="Segoe" pitchFamily="34" charset="0"/>
            </a:endParaRPr>
          </a:p>
        </p:txBody>
      </p:sp>
      <p:sp>
        <p:nvSpPr>
          <p:cNvPr id="54" name="TextBox 13"/>
          <p:cNvSpPr txBox="1">
            <a:spLocks noChangeArrowheads="1"/>
          </p:cNvSpPr>
          <p:nvPr/>
        </p:nvSpPr>
        <p:spPr bwMode="auto">
          <a:xfrm>
            <a:off x="5492080" y="6400800"/>
            <a:ext cx="1600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chemeClr val="bg1"/>
                </a:solidFill>
                <a:latin typeface="Segoe" pitchFamily="34" charset="0"/>
              </a:rPr>
              <a:t>Our Solutions</a:t>
            </a:r>
            <a:endParaRPr lang="en-US" altLang="zh-CN" sz="900" b="1" dirty="0">
              <a:solidFill>
                <a:schemeClr val="bg1"/>
              </a:solidFill>
              <a:latin typeface="Segoe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748464" y="64533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20</a:t>
            </a:r>
            <a:endParaRPr lang="zh-CN" alt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967137"/>
            <a:ext cx="360039" cy="27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99" y="4011876"/>
            <a:ext cx="376064" cy="221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Rectangle 56"/>
          <p:cNvSpPr/>
          <p:nvPr/>
        </p:nvSpPr>
        <p:spPr>
          <a:xfrm>
            <a:off x="5292080" y="4941168"/>
            <a:ext cx="29523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/>
              <a:t>                           and                      .</a:t>
            </a:r>
            <a:endParaRPr lang="zh-CN" altLang="en-US" sz="1600" dirty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361" y="4585771"/>
            <a:ext cx="253799" cy="20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954024"/>
            <a:ext cx="815449" cy="277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979157"/>
            <a:ext cx="751207" cy="245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Down Arrow 3"/>
          <p:cNvSpPr/>
          <p:nvPr/>
        </p:nvSpPr>
        <p:spPr bwMode="auto">
          <a:xfrm rot="10800000" flipV="1">
            <a:off x="6617255" y="5279722"/>
            <a:ext cx="360040" cy="453533"/>
          </a:xfrm>
          <a:prstGeom prst="downArrow">
            <a:avLst>
              <a:gd name="adj1" fmla="val 50000"/>
              <a:gd name="adj2" fmla="val 66748"/>
            </a:avLst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alpha val="0"/>
                </a:scheme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203200" dist="1016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rtl="0" fontAlgn="base">
              <a:spcBef>
                <a:spcPct val="0"/>
              </a:spcBef>
              <a:spcAft>
                <a:spcPct val="0"/>
              </a:spcAft>
            </a:pPr>
            <a:endParaRPr lang="en-US" sz="2300" kern="1200" dirty="0">
              <a:solidFill>
                <a:srgbClr val="FFFFFF"/>
              </a:solidFill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64" name="矩形 79"/>
          <p:cNvSpPr/>
          <p:nvPr/>
        </p:nvSpPr>
        <p:spPr>
          <a:xfrm>
            <a:off x="4635996" y="5754742"/>
            <a:ext cx="42484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 smtClean="0"/>
              <a:t>The remaining process is the same as that in PID.</a:t>
            </a:r>
            <a:endParaRPr lang="zh-CN" altLang="zh-CN" sz="1600" dirty="0"/>
          </a:p>
        </p:txBody>
      </p:sp>
      <p:sp>
        <p:nvSpPr>
          <p:cNvPr id="66" name="圆角矩形 81"/>
          <p:cNvSpPr/>
          <p:nvPr/>
        </p:nvSpPr>
        <p:spPr>
          <a:xfrm>
            <a:off x="4788024" y="4941168"/>
            <a:ext cx="3960440" cy="328963"/>
          </a:xfrm>
          <a:prstGeom prst="round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48149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6" grpId="0"/>
      <p:bldP spid="29" grpId="0" animBg="1"/>
      <p:bldP spid="30" grpId="0" animBg="1"/>
      <p:bldP spid="31" grpId="0" animBg="1"/>
      <p:bldP spid="45" grpId="0" animBg="1"/>
      <p:bldP spid="46" grpId="0"/>
      <p:bldP spid="57" grpId="0"/>
      <p:bldP spid="63" grpId="0" animBg="1"/>
      <p:bldP spid="64" grpId="0"/>
      <p:bldP spid="6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" y="780004"/>
            <a:ext cx="9269413" cy="171451"/>
            <a:chOff x="0" y="414"/>
            <a:chExt cx="5839" cy="91"/>
          </a:xfrm>
        </p:grpSpPr>
        <p:sp>
          <p:nvSpPr>
            <p:cNvPr id="37" name="Rectangle 5"/>
            <p:cNvSpPr>
              <a:spLocks noChangeArrowheads="1"/>
            </p:cNvSpPr>
            <p:nvPr/>
          </p:nvSpPr>
          <p:spPr bwMode="auto">
            <a:xfrm>
              <a:off x="0" y="414"/>
              <a:ext cx="408" cy="91"/>
            </a:xfrm>
            <a:prstGeom prst="rect">
              <a:avLst/>
            </a:prstGeom>
            <a:solidFill>
              <a:srgbClr val="5487C4">
                <a:alpha val="74001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" name="Rectangle 7"/>
            <p:cNvSpPr>
              <a:spLocks noChangeArrowheads="1"/>
            </p:cNvSpPr>
            <p:nvPr/>
          </p:nvSpPr>
          <p:spPr bwMode="auto">
            <a:xfrm rot="10800000">
              <a:off x="396" y="459"/>
              <a:ext cx="5443" cy="23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rgbClr val="5487C4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611560" y="447055"/>
            <a:ext cx="853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Performance Evaluation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1560" y="1196752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System Prototypes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4" name="Straight Connector 21"/>
          <p:cNvCxnSpPr/>
          <p:nvPr/>
        </p:nvCxnSpPr>
        <p:spPr>
          <a:xfrm>
            <a:off x="-36512" y="6400800"/>
            <a:ext cx="9180512" cy="0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 descr="C:\Users\Tany\Desktop\Tab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7092280" y="6400800"/>
            <a:ext cx="1752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6" name="TextBox 15"/>
          <p:cNvSpPr txBox="1">
            <a:spLocks noChangeArrowheads="1"/>
          </p:cNvSpPr>
          <p:nvPr/>
        </p:nvSpPr>
        <p:spPr bwMode="auto">
          <a:xfrm>
            <a:off x="436712" y="6400800"/>
            <a:ext cx="151216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0070C0"/>
                </a:solidFill>
                <a:latin typeface="Segoe" pitchFamily="34" charset="0"/>
              </a:rPr>
              <a:t>Motivation and Problem</a:t>
            </a:r>
            <a:endParaRPr lang="en-US" altLang="zh-CN" sz="900" b="1" dirty="0">
              <a:solidFill>
                <a:srgbClr val="0070C0"/>
              </a:solidFill>
              <a:latin typeface="Segoe" pitchFamily="34" charset="0"/>
            </a:endParaRPr>
          </a:p>
        </p:txBody>
      </p:sp>
      <p:sp>
        <p:nvSpPr>
          <p:cNvPr id="39" name="TextBox 22"/>
          <p:cNvSpPr txBox="1">
            <a:spLocks noChangeArrowheads="1"/>
          </p:cNvSpPr>
          <p:nvPr/>
        </p:nvSpPr>
        <p:spPr bwMode="auto">
          <a:xfrm>
            <a:off x="7164288" y="6400800"/>
            <a:ext cx="165618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chemeClr val="bg1"/>
                </a:solidFill>
                <a:latin typeface="Segoe" pitchFamily="34" charset="0"/>
              </a:rPr>
              <a:t>Evaluation and Conclusion</a:t>
            </a:r>
            <a:endParaRPr lang="en-US" altLang="zh-CN" sz="900" b="1" dirty="0">
              <a:solidFill>
                <a:schemeClr val="bg1"/>
              </a:solidFill>
              <a:latin typeface="Segoe" pitchFamily="34" charset="0"/>
            </a:endParaRPr>
          </a:p>
        </p:txBody>
      </p:sp>
      <p:sp>
        <p:nvSpPr>
          <p:cNvPr id="40" name="TextBox 12"/>
          <p:cNvSpPr txBox="1">
            <a:spLocks noChangeArrowheads="1"/>
          </p:cNvSpPr>
          <p:nvPr/>
        </p:nvSpPr>
        <p:spPr bwMode="auto">
          <a:xfrm>
            <a:off x="2204120" y="6400800"/>
            <a:ext cx="157579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0070C0"/>
                </a:solidFill>
                <a:latin typeface="Segoe" pitchFamily="34" charset="0"/>
              </a:rPr>
              <a:t>Observations</a:t>
            </a:r>
            <a:endParaRPr lang="en-US" altLang="zh-CN" sz="900" b="1" dirty="0">
              <a:solidFill>
                <a:srgbClr val="0070C0"/>
              </a:solidFill>
              <a:latin typeface="Segoe" pitchFamily="34" charset="0"/>
            </a:endParaRPr>
          </a:p>
        </p:txBody>
      </p:sp>
      <p:sp>
        <p:nvSpPr>
          <p:cNvPr id="41" name="TextBox 13"/>
          <p:cNvSpPr txBox="1">
            <a:spLocks noChangeArrowheads="1"/>
          </p:cNvSpPr>
          <p:nvPr/>
        </p:nvSpPr>
        <p:spPr bwMode="auto">
          <a:xfrm>
            <a:off x="3835896" y="6400800"/>
            <a:ext cx="1600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0070C0"/>
                </a:solidFill>
                <a:latin typeface="Segoe" pitchFamily="34" charset="0"/>
              </a:rPr>
              <a:t>Baseline Solutions</a:t>
            </a:r>
            <a:endParaRPr lang="en-US" altLang="zh-CN" sz="900" b="1" dirty="0">
              <a:solidFill>
                <a:srgbClr val="0070C0"/>
              </a:solidFill>
              <a:latin typeface="Segoe" pitchFamily="34" charset="0"/>
            </a:endParaRPr>
          </a:p>
        </p:txBody>
      </p:sp>
      <p:sp>
        <p:nvSpPr>
          <p:cNvPr id="42" name="TextBox 13"/>
          <p:cNvSpPr txBox="1">
            <a:spLocks noChangeArrowheads="1"/>
          </p:cNvSpPr>
          <p:nvPr/>
        </p:nvSpPr>
        <p:spPr bwMode="auto">
          <a:xfrm>
            <a:off x="5492080" y="6400800"/>
            <a:ext cx="1600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0070C0"/>
                </a:solidFill>
                <a:latin typeface="Segoe" pitchFamily="34" charset="0"/>
              </a:rPr>
              <a:t>Our Solutions</a:t>
            </a:r>
            <a:endParaRPr lang="en-US" altLang="zh-CN" sz="900" b="1" dirty="0">
              <a:solidFill>
                <a:srgbClr val="0070C0"/>
              </a:solidFill>
              <a:latin typeface="Segoe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748464" y="64533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21</a:t>
            </a:r>
            <a:endParaRPr lang="zh-CN" altLang="en-US" dirty="0"/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7" y="1766664"/>
            <a:ext cx="7739117" cy="439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628800"/>
            <a:ext cx="7704856" cy="4362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6" name="Straight Arrow Connector 47"/>
          <p:cNvCxnSpPr/>
          <p:nvPr/>
        </p:nvCxnSpPr>
        <p:spPr>
          <a:xfrm>
            <a:off x="3419872" y="2492896"/>
            <a:ext cx="0" cy="648072"/>
          </a:xfrm>
          <a:prstGeom prst="straightConnector1">
            <a:avLst/>
          </a:prstGeom>
          <a:ln w="38100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399892" y="2564904"/>
            <a:ext cx="236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FF00"/>
                </a:solidFill>
              </a:rPr>
              <a:t>d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67" name="Oval 49"/>
          <p:cNvSpPr/>
          <p:nvPr/>
        </p:nvSpPr>
        <p:spPr>
          <a:xfrm>
            <a:off x="2936032" y="1772816"/>
            <a:ext cx="843880" cy="8438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8" name="Straight Arrow Connector 50"/>
          <p:cNvCxnSpPr/>
          <p:nvPr/>
        </p:nvCxnSpPr>
        <p:spPr>
          <a:xfrm>
            <a:off x="3491880" y="2276872"/>
            <a:ext cx="648072" cy="0"/>
          </a:xfrm>
          <a:prstGeom prst="straightConnector1">
            <a:avLst/>
          </a:prstGeom>
          <a:ln w="3810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51"/>
          <p:cNvCxnSpPr/>
          <p:nvPr/>
        </p:nvCxnSpPr>
        <p:spPr>
          <a:xfrm>
            <a:off x="2699792" y="2276872"/>
            <a:ext cx="504056" cy="0"/>
          </a:xfrm>
          <a:prstGeom prst="straightConnector1">
            <a:avLst/>
          </a:prstGeom>
          <a:ln w="3810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2545668" y="2276872"/>
            <a:ext cx="874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Minimum Interval: </a:t>
            </a:r>
            <a:r>
              <a:rPr lang="en-US" altLang="zh-CN" sz="1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zh-CN" altLang="en-US" sz="1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1" name="Straight Arrow Connector 53"/>
          <p:cNvCxnSpPr/>
          <p:nvPr/>
        </p:nvCxnSpPr>
        <p:spPr>
          <a:xfrm>
            <a:off x="7380312" y="2492896"/>
            <a:ext cx="0" cy="648072"/>
          </a:xfrm>
          <a:prstGeom prst="straightConnector1">
            <a:avLst/>
          </a:prstGeom>
          <a:ln w="38100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7360332" y="2564904"/>
            <a:ext cx="236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FF00"/>
                </a:solidFill>
              </a:rPr>
              <a:t>d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73" name="Oval 55"/>
          <p:cNvSpPr/>
          <p:nvPr/>
        </p:nvSpPr>
        <p:spPr>
          <a:xfrm>
            <a:off x="6968480" y="1772816"/>
            <a:ext cx="843880" cy="8438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4" name="Straight Arrow Connector 56"/>
          <p:cNvCxnSpPr/>
          <p:nvPr/>
        </p:nvCxnSpPr>
        <p:spPr>
          <a:xfrm>
            <a:off x="7452320" y="2276872"/>
            <a:ext cx="648072" cy="0"/>
          </a:xfrm>
          <a:prstGeom prst="straightConnector1">
            <a:avLst/>
          </a:prstGeom>
          <a:ln w="3810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57"/>
          <p:cNvCxnSpPr/>
          <p:nvPr/>
        </p:nvCxnSpPr>
        <p:spPr>
          <a:xfrm>
            <a:off x="6660232" y="2276872"/>
            <a:ext cx="504056" cy="0"/>
          </a:xfrm>
          <a:prstGeom prst="straightConnector1">
            <a:avLst/>
          </a:prstGeom>
          <a:ln w="3810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6506108" y="2276872"/>
            <a:ext cx="874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Minimum Interval: </a:t>
            </a:r>
            <a:r>
              <a:rPr lang="en-US" altLang="zh-CN" sz="1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zh-CN" altLang="en-US" sz="1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7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435105417"/>
              </p:ext>
            </p:extLst>
          </p:nvPr>
        </p:nvGraphicFramePr>
        <p:xfrm>
          <a:off x="5130800" y="2781300"/>
          <a:ext cx="914400" cy="198438"/>
        </p:xfrm>
        <a:graphic>
          <a:graphicData uri="http://schemas.openxmlformats.org/presentationml/2006/ole">
            <p:oleObj spid="_x0000_s47110" name="Equation" r:id="rId6" imgW="914400" imgH="198720" progId="Equation.DSMT4">
              <p:embed/>
            </p:oleObj>
          </a:graphicData>
        </a:graphic>
      </p:graphicFrame>
      <p:sp>
        <p:nvSpPr>
          <p:cNvPr id="81" name="Rectangle 59"/>
          <p:cNvSpPr/>
          <p:nvPr/>
        </p:nvSpPr>
        <p:spPr>
          <a:xfrm>
            <a:off x="628651" y="4089846"/>
            <a:ext cx="60140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/>
            <a:r>
              <a:rPr lang="en-US" altLang="zh-CN" dirty="0" smtClean="0">
                <a:ea typeface="微软雅黑" pitchFamily="34" charset="-122"/>
              </a:rPr>
              <a:t>The center box is the </a:t>
            </a:r>
            <a:r>
              <a:rPr lang="en-US" altLang="zh-CN" b="1" dirty="0" smtClean="0">
                <a:ea typeface="微软雅黑" pitchFamily="34" charset="-122"/>
              </a:rPr>
              <a:t>specified area</a:t>
            </a:r>
            <a:r>
              <a:rPr lang="en-US" altLang="zh-CN" dirty="0" smtClean="0">
                <a:ea typeface="微软雅黑" pitchFamily="34" charset="-122"/>
              </a:rPr>
              <a:t>.</a:t>
            </a:r>
          </a:p>
          <a:p>
            <a:pPr marL="285750" indent="-285750" algn="just"/>
            <a:r>
              <a:rPr lang="en-US" altLang="zh-CN" dirty="0" smtClean="0">
                <a:ea typeface="微软雅黑" pitchFamily="34" charset="-122"/>
              </a:rPr>
              <a:t>The number of  </a:t>
            </a:r>
            <a:r>
              <a:rPr lang="en-US" altLang="zh-CN" b="1" dirty="0" smtClean="0">
                <a:ea typeface="微软雅黑" pitchFamily="34" charset="-122"/>
              </a:rPr>
              <a:t>target tags </a:t>
            </a:r>
            <a:r>
              <a:rPr lang="en-US" altLang="zh-CN" dirty="0" smtClean="0">
                <a:ea typeface="微软雅黑" pitchFamily="34" charset="-122"/>
              </a:rPr>
              <a:t>in the specified area is </a:t>
            </a:r>
            <a:r>
              <a:rPr lang="en-US" altLang="zh-CN" b="1" i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</a:t>
            </a:r>
            <a:r>
              <a:rPr lang="en-US" altLang="zh-CN" dirty="0" smtClean="0">
                <a:ea typeface="微软雅黑" pitchFamily="34" charset="-122"/>
              </a:rPr>
              <a:t>.</a:t>
            </a:r>
          </a:p>
          <a:p>
            <a:pPr marL="285750" indent="-285750" algn="just"/>
            <a:r>
              <a:rPr lang="en-US" altLang="zh-CN" dirty="0" smtClean="0">
                <a:ea typeface="微软雅黑" pitchFamily="34" charset="-122"/>
              </a:rPr>
              <a:t>The number of </a:t>
            </a:r>
            <a:r>
              <a:rPr lang="en-US" altLang="zh-CN" b="1" dirty="0" smtClean="0">
                <a:ea typeface="微软雅黑" pitchFamily="34" charset="-122"/>
              </a:rPr>
              <a:t>interference tags </a:t>
            </a:r>
            <a:r>
              <a:rPr lang="en-US" altLang="zh-CN" dirty="0" smtClean="0">
                <a:ea typeface="微软雅黑" pitchFamily="34" charset="-122"/>
              </a:rPr>
              <a:t>out of the specified area is </a:t>
            </a:r>
            <a:r>
              <a:rPr lang="en-US" altLang="zh-CN" b="1" i="1" dirty="0" smtClean="0">
                <a:ea typeface="微软雅黑" pitchFamily="34" charset="-122"/>
              </a:rPr>
              <a:t>u</a:t>
            </a:r>
            <a:r>
              <a:rPr lang="en-US" altLang="zh-CN" dirty="0" smtClean="0">
                <a:ea typeface="微软雅黑" pitchFamily="34" charset="-122"/>
              </a:rPr>
              <a:t>.</a:t>
            </a:r>
          </a:p>
        </p:txBody>
      </p:sp>
      <p:sp>
        <p:nvSpPr>
          <p:cNvPr id="82" name="Rectangle 60"/>
          <p:cNvSpPr/>
          <p:nvPr/>
        </p:nvSpPr>
        <p:spPr>
          <a:xfrm>
            <a:off x="647700" y="5086925"/>
            <a:ext cx="81727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en-US" altLang="zh-CN" dirty="0" smtClean="0">
                <a:ea typeface="微软雅黑" pitchFamily="34" charset="-122"/>
              </a:rPr>
              <a:t>We get α=60% and               based on the realistic environments. We vary </a:t>
            </a:r>
            <a:r>
              <a:rPr lang="en-US" altLang="zh-CN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</a:t>
            </a:r>
            <a:r>
              <a:rPr lang="en-US" altLang="zh-CN" dirty="0" smtClean="0">
                <a:solidFill>
                  <a:srgbClr val="FF0000"/>
                </a:solidFill>
                <a:ea typeface="微软雅黑" pitchFamily="34" charset="-122"/>
              </a:rPr>
              <a:t>, </a:t>
            </a:r>
            <a:r>
              <a:rPr lang="en-US" altLang="zh-CN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u</a:t>
            </a:r>
            <a:r>
              <a:rPr lang="en-US" altLang="zh-CN" dirty="0" smtClean="0">
                <a:solidFill>
                  <a:srgbClr val="FF0000"/>
                </a:solidFill>
                <a:ea typeface="微软雅黑" pitchFamily="34" charset="-122"/>
              </a:rPr>
              <a:t>, </a:t>
            </a:r>
            <a:r>
              <a:rPr lang="en-US" altLang="zh-CN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d</a:t>
            </a:r>
            <a:r>
              <a:rPr lang="en-US" altLang="zh-CN" dirty="0" smtClean="0">
                <a:solidFill>
                  <a:srgbClr val="FF0000"/>
                </a:solidFill>
                <a:ea typeface="微软雅黑" pitchFamily="34" charset="-122"/>
              </a:rPr>
              <a:t>, </a:t>
            </a:r>
            <a:r>
              <a:rPr lang="en-US" altLang="zh-CN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</a:t>
            </a:r>
            <a:r>
              <a:rPr lang="en-US" altLang="zh-CN" dirty="0" smtClean="0">
                <a:solidFill>
                  <a:srgbClr val="FF0000"/>
                </a:solidFill>
                <a:ea typeface="微软雅黑" pitchFamily="34" charset="-122"/>
              </a:rPr>
              <a:t> </a:t>
            </a:r>
            <a:r>
              <a:rPr lang="en-US" altLang="zh-CN" dirty="0" smtClean="0">
                <a:ea typeface="微软雅黑" pitchFamily="34" charset="-122"/>
              </a:rPr>
              <a:t>to </a:t>
            </a:r>
          </a:p>
          <a:p>
            <a:pPr marL="285750" indent="-285750"/>
            <a:r>
              <a:rPr lang="en-US" altLang="zh-CN" dirty="0" smtClean="0">
                <a:ea typeface="微软雅黑" pitchFamily="34" charset="-122"/>
              </a:rPr>
              <a:t>evaluate the performance of each solution. </a:t>
            </a:r>
          </a:p>
        </p:txBody>
      </p:sp>
      <p:sp>
        <p:nvSpPr>
          <p:cNvPr id="83" name="Rectangle 61"/>
          <p:cNvSpPr/>
          <p:nvPr/>
        </p:nvSpPr>
        <p:spPr>
          <a:xfrm>
            <a:off x="611560" y="5795972"/>
            <a:ext cx="6916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/>
            <a:r>
              <a:rPr lang="en-US" altLang="zh-CN" b="1" dirty="0" smtClean="0">
                <a:solidFill>
                  <a:srgbClr val="FF0000"/>
                </a:solidFill>
                <a:ea typeface="微软雅黑" pitchFamily="34" charset="-122"/>
              </a:rPr>
              <a:t>Performance Metrics</a:t>
            </a:r>
            <a:r>
              <a:rPr lang="en-US" altLang="zh-CN" dirty="0" smtClean="0">
                <a:ea typeface="微软雅黑" pitchFamily="34" charset="-122"/>
              </a:rPr>
              <a:t>: </a:t>
            </a:r>
            <a:r>
              <a:rPr lang="en-US" altLang="zh-CN" b="1" dirty="0" smtClean="0">
                <a:ea typeface="微软雅黑" pitchFamily="34" charset="-122"/>
              </a:rPr>
              <a:t>Execution time, coverage ratio</a:t>
            </a:r>
            <a:r>
              <a:rPr lang="en-US" altLang="zh-CN" dirty="0" smtClean="0">
                <a:ea typeface="微软雅黑" pitchFamily="34" charset="-122"/>
              </a:rPr>
              <a:t>, </a:t>
            </a:r>
            <a:r>
              <a:rPr lang="en-US" altLang="zh-CN" b="1" dirty="0" smtClean="0">
                <a:ea typeface="微软雅黑" pitchFamily="34" charset="-122"/>
              </a:rPr>
              <a:t>misreading ratio</a:t>
            </a:r>
            <a:r>
              <a:rPr lang="en-US" altLang="zh-CN" dirty="0" smtClean="0">
                <a:ea typeface="微软雅黑" pitchFamily="34" charset="-122"/>
              </a:rPr>
              <a:t>.</a:t>
            </a:r>
          </a:p>
        </p:txBody>
      </p:sp>
      <p:graphicFrame>
        <p:nvGraphicFramePr>
          <p:cNvPr id="8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25143883"/>
              </p:ext>
            </p:extLst>
          </p:nvPr>
        </p:nvGraphicFramePr>
        <p:xfrm>
          <a:off x="2555776" y="5125028"/>
          <a:ext cx="658180" cy="320196"/>
        </p:xfrm>
        <a:graphic>
          <a:graphicData uri="http://schemas.openxmlformats.org/presentationml/2006/ole">
            <p:oleObj spid="_x0000_s47112" name="Equation" r:id="rId7" imgW="469800" imgH="22860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48149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-0.21059 -0.162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" y="-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710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44444E-6 L 0.23229 -0.1395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-7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4710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3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 animBg="1"/>
      <p:bldP spid="70" grpId="0"/>
      <p:bldP spid="72" grpId="0"/>
      <p:bldP spid="73" grpId="0" animBg="1"/>
      <p:bldP spid="76" grpId="0"/>
      <p:bldP spid="81" grpId="0"/>
      <p:bldP spid="82" grpId="0"/>
      <p:bldP spid="8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" y="780004"/>
            <a:ext cx="9269413" cy="171451"/>
            <a:chOff x="0" y="414"/>
            <a:chExt cx="5839" cy="91"/>
          </a:xfrm>
        </p:grpSpPr>
        <p:sp>
          <p:nvSpPr>
            <p:cNvPr id="37" name="Rectangle 5"/>
            <p:cNvSpPr>
              <a:spLocks noChangeArrowheads="1"/>
            </p:cNvSpPr>
            <p:nvPr/>
          </p:nvSpPr>
          <p:spPr bwMode="auto">
            <a:xfrm>
              <a:off x="0" y="414"/>
              <a:ext cx="408" cy="91"/>
            </a:xfrm>
            <a:prstGeom prst="rect">
              <a:avLst/>
            </a:prstGeom>
            <a:solidFill>
              <a:srgbClr val="5487C4">
                <a:alpha val="74001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" name="Rectangle 7"/>
            <p:cNvSpPr>
              <a:spLocks noChangeArrowheads="1"/>
            </p:cNvSpPr>
            <p:nvPr/>
          </p:nvSpPr>
          <p:spPr bwMode="auto">
            <a:xfrm rot="10800000">
              <a:off x="396" y="459"/>
              <a:ext cx="5443" cy="23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rgbClr val="5487C4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611560" y="447055"/>
            <a:ext cx="853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Performance Evaluation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1560" y="1259468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 smtClean="0"/>
              <a:t>We set 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dirty="0" smtClean="0"/>
              <a:t>=1m, 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dirty="0" smtClean="0"/>
              <a:t>=1m, 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dirty="0" smtClean="0"/>
              <a:t>=80, 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dirty="0" smtClean="0"/>
              <a:t>=70 by default.</a:t>
            </a:r>
            <a:endParaRPr lang="zh-CN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11560" y="170080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B050"/>
                </a:solidFill>
              </a:rPr>
              <a:t>Coverage Ratio </a:t>
            </a: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840540264"/>
              </p:ext>
            </p:extLst>
          </p:nvPr>
        </p:nvGraphicFramePr>
        <p:xfrm>
          <a:off x="2351088" y="1722884"/>
          <a:ext cx="263525" cy="336550"/>
        </p:xfrm>
        <a:graphic>
          <a:graphicData uri="http://schemas.openxmlformats.org/presentationml/2006/ole">
            <p:oleObj spid="_x0000_s24691" name="Equation" r:id="rId3" imgW="139680" imgH="177480" progId="Equation.DSMT4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611560" y="5046856"/>
            <a:ext cx="811346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/>
            <a:r>
              <a:rPr lang="en-US" altLang="zh-CN" dirty="0" smtClean="0">
                <a:ea typeface="微软雅黑" pitchFamily="34" charset="-122"/>
                <a:sym typeface="Wingdings" panose="05000000000000000000" pitchFamily="2" charset="2"/>
              </a:rPr>
              <a:t>PID, PIA, and </a:t>
            </a:r>
            <a:r>
              <a:rPr lang="en-US" altLang="zh-CN" dirty="0" err="1" smtClean="0">
                <a:ea typeface="微软雅黑" pitchFamily="34" charset="-122"/>
                <a:sym typeface="Wingdings" panose="05000000000000000000" pitchFamily="2" charset="2"/>
              </a:rPr>
              <a:t>MaxPw</a:t>
            </a:r>
            <a:r>
              <a:rPr lang="en-US" altLang="zh-CN" dirty="0" smtClean="0">
                <a:ea typeface="微软雅黑" pitchFamily="34" charset="-122"/>
                <a:sym typeface="Wingdings" panose="05000000000000000000" pitchFamily="2" charset="2"/>
              </a:rPr>
              <a:t> can satisfy the requirement of coverage ratio.</a:t>
            </a:r>
          </a:p>
          <a:p>
            <a:pPr marL="285750" indent="-285750" algn="just"/>
            <a:r>
              <a:rPr lang="en-US" altLang="zh-CN" dirty="0" err="1" smtClean="0">
                <a:ea typeface="微软雅黑" pitchFamily="34" charset="-122"/>
                <a:sym typeface="Wingdings" panose="05000000000000000000" pitchFamily="2" charset="2"/>
              </a:rPr>
              <a:t>MinPw</a:t>
            </a:r>
            <a:r>
              <a:rPr lang="en-US" altLang="zh-CN" dirty="0" smtClean="0">
                <a:ea typeface="微软雅黑" pitchFamily="34" charset="-122"/>
                <a:sym typeface="Wingdings" panose="05000000000000000000" pitchFamily="2" charset="2"/>
              </a:rPr>
              <a:t> can not satisfy the requirement because of its power is too small.</a:t>
            </a:r>
          </a:p>
          <a:p>
            <a:pPr marL="285750" indent="-285750" algn="just"/>
            <a:endParaRPr lang="en-US" altLang="zh-CN" sz="800" dirty="0" smtClean="0">
              <a:ea typeface="微软雅黑" pitchFamily="34" charset="-122"/>
              <a:sym typeface="Wingdings" panose="05000000000000000000" pitchFamily="2" charset="2"/>
            </a:endParaRPr>
          </a:p>
          <a:p>
            <a:pPr marL="285750" indent="-285750" algn="just"/>
            <a:r>
              <a:rPr lang="en-US" altLang="zh-CN" dirty="0" smtClean="0">
                <a:ea typeface="微软雅黑" pitchFamily="34" charset="-122"/>
                <a:sym typeface="Wingdings" panose="05000000000000000000" pitchFamily="2" charset="2"/>
              </a:rPr>
              <a:t> We ignore </a:t>
            </a:r>
            <a:r>
              <a:rPr lang="en-US" altLang="zh-CN" dirty="0" err="1" smtClean="0">
                <a:ea typeface="微软雅黑" pitchFamily="34" charset="-122"/>
                <a:sym typeface="Wingdings" panose="05000000000000000000" pitchFamily="2" charset="2"/>
              </a:rPr>
              <a:t>MinPw</a:t>
            </a:r>
            <a:r>
              <a:rPr lang="en-US" altLang="zh-CN" dirty="0" smtClean="0">
                <a:ea typeface="微软雅黑" pitchFamily="34" charset="-122"/>
                <a:sym typeface="Wingdings" panose="05000000000000000000" pitchFamily="2" charset="2"/>
              </a:rPr>
              <a:t> in the following comparisons.</a:t>
            </a:r>
            <a:endParaRPr lang="en-US" altLang="zh-CN" dirty="0">
              <a:ea typeface="微软雅黑" pitchFamily="34" charset="-122"/>
            </a:endParaRPr>
          </a:p>
        </p:txBody>
      </p:sp>
      <p:cxnSp>
        <p:nvCxnSpPr>
          <p:cNvPr id="27" name="Straight Connector 21"/>
          <p:cNvCxnSpPr/>
          <p:nvPr/>
        </p:nvCxnSpPr>
        <p:spPr>
          <a:xfrm>
            <a:off x="-36512" y="6400800"/>
            <a:ext cx="9180512" cy="0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C:\Users\Tany\Desktop\Tab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7092280" y="6400800"/>
            <a:ext cx="1752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5" name="TextBox 15"/>
          <p:cNvSpPr txBox="1">
            <a:spLocks noChangeArrowheads="1"/>
          </p:cNvSpPr>
          <p:nvPr/>
        </p:nvSpPr>
        <p:spPr bwMode="auto">
          <a:xfrm>
            <a:off x="436712" y="6400800"/>
            <a:ext cx="151216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0070C0"/>
                </a:solidFill>
                <a:latin typeface="Segoe" pitchFamily="34" charset="0"/>
              </a:rPr>
              <a:t>Motivation and Problem</a:t>
            </a:r>
            <a:endParaRPr lang="en-US" altLang="zh-CN" sz="900" b="1" dirty="0">
              <a:solidFill>
                <a:srgbClr val="0070C0"/>
              </a:solidFill>
              <a:latin typeface="Segoe" pitchFamily="34" charset="0"/>
            </a:endParaRPr>
          </a:p>
        </p:txBody>
      </p:sp>
      <p:sp>
        <p:nvSpPr>
          <p:cNvPr id="36" name="TextBox 22"/>
          <p:cNvSpPr txBox="1">
            <a:spLocks noChangeArrowheads="1"/>
          </p:cNvSpPr>
          <p:nvPr/>
        </p:nvSpPr>
        <p:spPr bwMode="auto">
          <a:xfrm>
            <a:off x="7164288" y="6400800"/>
            <a:ext cx="165618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chemeClr val="bg1"/>
                </a:solidFill>
                <a:latin typeface="Segoe" pitchFamily="34" charset="0"/>
              </a:rPr>
              <a:t>Evaluation and Conclusion</a:t>
            </a:r>
            <a:endParaRPr lang="en-US" altLang="zh-CN" sz="900" b="1" dirty="0">
              <a:solidFill>
                <a:schemeClr val="bg1"/>
              </a:solidFill>
              <a:latin typeface="Segoe" pitchFamily="34" charset="0"/>
            </a:endParaRPr>
          </a:p>
        </p:txBody>
      </p:sp>
      <p:sp>
        <p:nvSpPr>
          <p:cNvPr id="39" name="TextBox 12"/>
          <p:cNvSpPr txBox="1">
            <a:spLocks noChangeArrowheads="1"/>
          </p:cNvSpPr>
          <p:nvPr/>
        </p:nvSpPr>
        <p:spPr bwMode="auto">
          <a:xfrm>
            <a:off x="2204120" y="6400800"/>
            <a:ext cx="157579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0070C0"/>
                </a:solidFill>
                <a:latin typeface="Segoe" pitchFamily="34" charset="0"/>
              </a:rPr>
              <a:t>Observations</a:t>
            </a:r>
            <a:endParaRPr lang="en-US" altLang="zh-CN" sz="900" b="1" dirty="0">
              <a:solidFill>
                <a:srgbClr val="0070C0"/>
              </a:solidFill>
              <a:latin typeface="Segoe" pitchFamily="34" charset="0"/>
            </a:endParaRPr>
          </a:p>
        </p:txBody>
      </p:sp>
      <p:sp>
        <p:nvSpPr>
          <p:cNvPr id="40" name="TextBox 13"/>
          <p:cNvSpPr txBox="1">
            <a:spLocks noChangeArrowheads="1"/>
          </p:cNvSpPr>
          <p:nvPr/>
        </p:nvSpPr>
        <p:spPr bwMode="auto">
          <a:xfrm>
            <a:off x="3835896" y="6400800"/>
            <a:ext cx="1600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0070C0"/>
                </a:solidFill>
                <a:latin typeface="Segoe" pitchFamily="34" charset="0"/>
              </a:rPr>
              <a:t>Baseline Solutions</a:t>
            </a:r>
            <a:endParaRPr lang="en-US" altLang="zh-CN" sz="900" b="1" dirty="0">
              <a:solidFill>
                <a:srgbClr val="0070C0"/>
              </a:solidFill>
              <a:latin typeface="Segoe" pitchFamily="34" charset="0"/>
            </a:endParaRPr>
          </a:p>
        </p:txBody>
      </p:sp>
      <p:sp>
        <p:nvSpPr>
          <p:cNvPr id="41" name="TextBox 13"/>
          <p:cNvSpPr txBox="1">
            <a:spLocks noChangeArrowheads="1"/>
          </p:cNvSpPr>
          <p:nvPr/>
        </p:nvSpPr>
        <p:spPr bwMode="auto">
          <a:xfrm>
            <a:off x="5492080" y="6400800"/>
            <a:ext cx="1600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0070C0"/>
                </a:solidFill>
                <a:latin typeface="Segoe" pitchFamily="34" charset="0"/>
              </a:rPr>
              <a:t>Our Solutions</a:t>
            </a:r>
            <a:endParaRPr lang="en-US" altLang="zh-CN" sz="900" b="1" dirty="0">
              <a:solidFill>
                <a:srgbClr val="0070C0"/>
              </a:solidFill>
              <a:latin typeface="Segoe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48464" y="64533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22</a:t>
            </a:r>
            <a:endParaRPr lang="zh-CN" altLang="en-US" dirty="0"/>
          </a:p>
        </p:txBody>
      </p:sp>
      <p:pic>
        <p:nvPicPr>
          <p:cNvPr id="24692" name="Picture 1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3886" y="2276872"/>
            <a:ext cx="854060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7143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" y="780004"/>
            <a:ext cx="9269413" cy="171451"/>
            <a:chOff x="0" y="414"/>
            <a:chExt cx="5839" cy="91"/>
          </a:xfrm>
        </p:grpSpPr>
        <p:sp>
          <p:nvSpPr>
            <p:cNvPr id="37" name="Rectangle 5"/>
            <p:cNvSpPr>
              <a:spLocks noChangeArrowheads="1"/>
            </p:cNvSpPr>
            <p:nvPr/>
          </p:nvSpPr>
          <p:spPr bwMode="auto">
            <a:xfrm>
              <a:off x="0" y="414"/>
              <a:ext cx="408" cy="91"/>
            </a:xfrm>
            <a:prstGeom prst="rect">
              <a:avLst/>
            </a:prstGeom>
            <a:solidFill>
              <a:srgbClr val="5487C4">
                <a:alpha val="74001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" name="Rectangle 7"/>
            <p:cNvSpPr>
              <a:spLocks noChangeArrowheads="1"/>
            </p:cNvSpPr>
            <p:nvPr/>
          </p:nvSpPr>
          <p:spPr bwMode="auto">
            <a:xfrm rot="10800000">
              <a:off x="396" y="459"/>
              <a:ext cx="5443" cy="23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rgbClr val="5487C4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611560" y="447055"/>
            <a:ext cx="853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Performance Evaluation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1560" y="1259468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 smtClean="0"/>
              <a:t>We set 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dirty="0" smtClean="0"/>
              <a:t>=1m, 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dirty="0" smtClean="0"/>
              <a:t>=1m, 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dirty="0" smtClean="0"/>
              <a:t>=80, 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dirty="0" smtClean="0"/>
              <a:t>=70 by default.</a:t>
            </a:r>
            <a:endParaRPr lang="zh-CN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11560" y="1700808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B050"/>
                </a:solidFill>
              </a:rPr>
              <a:t>Execution Time </a:t>
            </a: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668448956"/>
              </p:ext>
            </p:extLst>
          </p:nvPr>
        </p:nvGraphicFramePr>
        <p:xfrm>
          <a:off x="2351088" y="1733997"/>
          <a:ext cx="263525" cy="312737"/>
        </p:xfrm>
        <a:graphic>
          <a:graphicData uri="http://schemas.openxmlformats.org/presentationml/2006/ole">
            <p:oleObj spid="_x0000_s25716" name="Equation" r:id="rId3" imgW="139680" imgH="164880" progId="Equation.DSMT4">
              <p:embed/>
            </p:oleObj>
          </a:graphicData>
        </a:graphic>
      </p:graphicFrame>
      <p:sp>
        <p:nvSpPr>
          <p:cNvPr id="23" name="Rectangle 22"/>
          <p:cNvSpPr/>
          <p:nvPr/>
        </p:nvSpPr>
        <p:spPr>
          <a:xfrm>
            <a:off x="611560" y="5016078"/>
            <a:ext cx="81134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/>
            <a:r>
              <a:rPr lang="en-US" altLang="zh-CN" dirty="0" smtClean="0">
                <a:ea typeface="微软雅黑" pitchFamily="34" charset="-122"/>
                <a:sym typeface="Wingdings" panose="05000000000000000000" pitchFamily="2" charset="2"/>
              </a:rPr>
              <a:t>PID</a:t>
            </a:r>
            <a:r>
              <a:rPr lang="en-US" altLang="zh-CN" dirty="0">
                <a:ea typeface="微软雅黑" pitchFamily="34" charset="-122"/>
                <a:sym typeface="Wingdings" panose="05000000000000000000" pitchFamily="2" charset="2"/>
              </a:rPr>
              <a:t> </a:t>
            </a:r>
            <a:r>
              <a:rPr lang="en-US" altLang="zh-CN" dirty="0" smtClean="0">
                <a:ea typeface="微软雅黑" pitchFamily="34" charset="-122"/>
                <a:sym typeface="Wingdings" panose="05000000000000000000" pitchFamily="2" charset="2"/>
              </a:rPr>
              <a:t>and PIA have better performances than </a:t>
            </a:r>
            <a:r>
              <a:rPr lang="en-US" altLang="zh-CN" dirty="0" err="1" smtClean="0">
                <a:ea typeface="微软雅黑" pitchFamily="34" charset="-122"/>
                <a:sym typeface="Wingdings" panose="05000000000000000000" pitchFamily="2" charset="2"/>
              </a:rPr>
              <a:t>MaxPw</a:t>
            </a:r>
            <a:r>
              <a:rPr lang="en-US" altLang="zh-CN" dirty="0" smtClean="0">
                <a:ea typeface="微软雅黑" pitchFamily="34" charset="-122"/>
                <a:sym typeface="Wingdings" panose="05000000000000000000" pitchFamily="2" charset="2"/>
              </a:rPr>
              <a:t>. </a:t>
            </a:r>
          </a:p>
          <a:p>
            <a:pPr marL="285750" indent="-285750" algn="just"/>
            <a:endParaRPr lang="en-US" altLang="zh-CN" sz="500" dirty="0" smtClean="0">
              <a:ea typeface="微软雅黑" pitchFamily="34" charset="-122"/>
              <a:sym typeface="Wingdings" panose="05000000000000000000" pitchFamily="2" charset="2"/>
            </a:endParaRPr>
          </a:p>
          <a:p>
            <a:pPr marL="285750" indent="-285750" algn="just"/>
            <a:r>
              <a:rPr lang="en-US" altLang="zh-CN" dirty="0" smtClean="0">
                <a:ea typeface="微软雅黑" pitchFamily="34" charset="-122"/>
                <a:sym typeface="Wingdings" panose="05000000000000000000" pitchFamily="2" charset="2"/>
              </a:rPr>
              <a:t>When </a:t>
            </a:r>
            <a:r>
              <a:rPr lang="en-US" altLang="zh-CN" b="1" i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s</a:t>
            </a:r>
            <a:r>
              <a:rPr lang="en-US" altLang="zh-CN" dirty="0" smtClean="0">
                <a:ea typeface="微软雅黑" pitchFamily="34" charset="-122"/>
                <a:sym typeface="Wingdings" panose="05000000000000000000" pitchFamily="2" charset="2"/>
              </a:rPr>
              <a:t>=120, PID can reduce </a:t>
            </a:r>
            <a:r>
              <a:rPr lang="en-US" altLang="zh-CN" b="1" i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T</a:t>
            </a:r>
            <a:r>
              <a:rPr lang="en-US" altLang="zh-CN" dirty="0" smtClean="0">
                <a:ea typeface="微软雅黑" pitchFamily="34" charset="-122"/>
                <a:sym typeface="Wingdings" panose="05000000000000000000" pitchFamily="2" charset="2"/>
              </a:rPr>
              <a:t> by 46% compared to </a:t>
            </a:r>
            <a:r>
              <a:rPr lang="en-US" altLang="zh-CN" dirty="0" err="1" smtClean="0">
                <a:ea typeface="微软雅黑" pitchFamily="34" charset="-122"/>
                <a:sym typeface="Wingdings" panose="05000000000000000000" pitchFamily="2" charset="2"/>
              </a:rPr>
              <a:t>MaxPw</a:t>
            </a:r>
            <a:r>
              <a:rPr lang="en-US" altLang="zh-CN" dirty="0" smtClean="0">
                <a:ea typeface="微软雅黑" pitchFamily="34" charset="-122"/>
                <a:sym typeface="Wingdings" panose="05000000000000000000" pitchFamily="2" charset="2"/>
              </a:rPr>
              <a:t>.</a:t>
            </a:r>
          </a:p>
          <a:p>
            <a:pPr marL="285750" indent="-285750" algn="just"/>
            <a:endParaRPr lang="en-US" altLang="zh-CN" sz="500" dirty="0" smtClean="0">
              <a:ea typeface="微软雅黑" pitchFamily="34" charset="-122"/>
              <a:sym typeface="Wingdings" panose="05000000000000000000" pitchFamily="2" charset="2"/>
            </a:endParaRPr>
          </a:p>
          <a:p>
            <a:pPr marL="285750" indent="-285750" algn="just"/>
            <a:r>
              <a:rPr lang="en-US" altLang="zh-CN" dirty="0" smtClean="0">
                <a:ea typeface="微软雅黑" pitchFamily="34" charset="-122"/>
                <a:sym typeface="Wingdings" panose="05000000000000000000" pitchFamily="2" charset="2"/>
              </a:rPr>
              <a:t>When </a:t>
            </a:r>
            <a:r>
              <a:rPr lang="en-US" altLang="zh-CN" b="1" i="1" dirty="0" smtClean="0">
                <a:ea typeface="微软雅黑" pitchFamily="34" charset="-122"/>
                <a:sym typeface="Wingdings" panose="05000000000000000000" pitchFamily="2" charset="2"/>
              </a:rPr>
              <a:t>u</a:t>
            </a:r>
            <a:r>
              <a:rPr lang="en-US" altLang="zh-CN" dirty="0" smtClean="0">
                <a:ea typeface="微软雅黑" pitchFamily="34" charset="-122"/>
                <a:sym typeface="Wingdings" panose="05000000000000000000" pitchFamily="2" charset="2"/>
              </a:rPr>
              <a:t>=270, PID can reduce </a:t>
            </a:r>
            <a:r>
              <a:rPr lang="en-US" altLang="zh-CN" b="1" i="1" dirty="0" smtClean="0">
                <a:ea typeface="微软雅黑" pitchFamily="34" charset="-122"/>
                <a:sym typeface="Wingdings" panose="05000000000000000000" pitchFamily="2" charset="2"/>
              </a:rPr>
              <a:t>T</a:t>
            </a:r>
            <a:r>
              <a:rPr lang="en-US" altLang="zh-CN" dirty="0" smtClean="0">
                <a:ea typeface="微软雅黑" pitchFamily="34" charset="-122"/>
                <a:sym typeface="Wingdings" panose="05000000000000000000" pitchFamily="2" charset="2"/>
              </a:rPr>
              <a:t> by 84.5% compared to </a:t>
            </a:r>
            <a:r>
              <a:rPr lang="en-US" altLang="zh-CN" dirty="0" err="1" smtClean="0">
                <a:ea typeface="微软雅黑" pitchFamily="34" charset="-122"/>
                <a:sym typeface="Wingdings" panose="05000000000000000000" pitchFamily="2" charset="2"/>
              </a:rPr>
              <a:t>MaxPw</a:t>
            </a:r>
            <a:r>
              <a:rPr lang="en-US" altLang="zh-CN" dirty="0" smtClean="0">
                <a:ea typeface="微软雅黑" pitchFamily="34" charset="-122"/>
                <a:sym typeface="Wingdings" panose="05000000000000000000" pitchFamily="2" charset="2"/>
              </a:rPr>
              <a:t>.</a:t>
            </a:r>
            <a:endParaRPr lang="en-US" altLang="zh-CN" dirty="0">
              <a:ea typeface="微软雅黑" pitchFamily="34" charset="-122"/>
            </a:endParaRPr>
          </a:p>
        </p:txBody>
      </p:sp>
      <p:cxnSp>
        <p:nvCxnSpPr>
          <p:cNvPr id="24" name="Straight Connector 21"/>
          <p:cNvCxnSpPr/>
          <p:nvPr/>
        </p:nvCxnSpPr>
        <p:spPr>
          <a:xfrm>
            <a:off x="-36512" y="6400800"/>
            <a:ext cx="9180512" cy="0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C:\Users\Tany\Desktop\Tab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7092280" y="6400800"/>
            <a:ext cx="1752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6" name="TextBox 15"/>
          <p:cNvSpPr txBox="1">
            <a:spLocks noChangeArrowheads="1"/>
          </p:cNvSpPr>
          <p:nvPr/>
        </p:nvSpPr>
        <p:spPr bwMode="auto">
          <a:xfrm>
            <a:off x="436712" y="6400800"/>
            <a:ext cx="151216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0070C0"/>
                </a:solidFill>
                <a:latin typeface="Segoe" pitchFamily="34" charset="0"/>
              </a:rPr>
              <a:t>Motivation and Problem</a:t>
            </a:r>
            <a:endParaRPr lang="en-US" altLang="zh-CN" sz="900" b="1" dirty="0">
              <a:solidFill>
                <a:srgbClr val="0070C0"/>
              </a:solidFill>
              <a:latin typeface="Segoe" pitchFamily="34" charset="0"/>
            </a:endParaRPr>
          </a:p>
        </p:txBody>
      </p:sp>
      <p:sp>
        <p:nvSpPr>
          <p:cNvPr id="27" name="TextBox 22"/>
          <p:cNvSpPr txBox="1">
            <a:spLocks noChangeArrowheads="1"/>
          </p:cNvSpPr>
          <p:nvPr/>
        </p:nvSpPr>
        <p:spPr bwMode="auto">
          <a:xfrm>
            <a:off x="7164288" y="6400800"/>
            <a:ext cx="165618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chemeClr val="bg1"/>
                </a:solidFill>
                <a:latin typeface="Segoe" pitchFamily="34" charset="0"/>
              </a:rPr>
              <a:t>Evaluation and Conclusion</a:t>
            </a:r>
            <a:endParaRPr lang="en-US" altLang="zh-CN" sz="900" b="1" dirty="0">
              <a:solidFill>
                <a:schemeClr val="bg1"/>
              </a:solidFill>
              <a:latin typeface="Segoe" pitchFamily="34" charset="0"/>
            </a:endParaRPr>
          </a:p>
        </p:txBody>
      </p:sp>
      <p:sp>
        <p:nvSpPr>
          <p:cNvPr id="28" name="TextBox 12"/>
          <p:cNvSpPr txBox="1">
            <a:spLocks noChangeArrowheads="1"/>
          </p:cNvSpPr>
          <p:nvPr/>
        </p:nvSpPr>
        <p:spPr bwMode="auto">
          <a:xfrm>
            <a:off x="2204120" y="6400800"/>
            <a:ext cx="157579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0070C0"/>
                </a:solidFill>
                <a:latin typeface="Segoe" pitchFamily="34" charset="0"/>
              </a:rPr>
              <a:t>Observations</a:t>
            </a:r>
            <a:endParaRPr lang="en-US" altLang="zh-CN" sz="900" b="1" dirty="0">
              <a:solidFill>
                <a:srgbClr val="0070C0"/>
              </a:solidFill>
              <a:latin typeface="Segoe" pitchFamily="34" charset="0"/>
            </a:endParaRPr>
          </a:p>
        </p:txBody>
      </p:sp>
      <p:sp>
        <p:nvSpPr>
          <p:cNvPr id="29" name="TextBox 13"/>
          <p:cNvSpPr txBox="1">
            <a:spLocks noChangeArrowheads="1"/>
          </p:cNvSpPr>
          <p:nvPr/>
        </p:nvSpPr>
        <p:spPr bwMode="auto">
          <a:xfrm>
            <a:off x="3835896" y="6400800"/>
            <a:ext cx="1600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0070C0"/>
                </a:solidFill>
                <a:latin typeface="Segoe" pitchFamily="34" charset="0"/>
              </a:rPr>
              <a:t>Baseline Solutions</a:t>
            </a:r>
            <a:endParaRPr lang="en-US" altLang="zh-CN" sz="900" b="1" dirty="0">
              <a:solidFill>
                <a:srgbClr val="0070C0"/>
              </a:solidFill>
              <a:latin typeface="Segoe" pitchFamily="34" charset="0"/>
            </a:endParaRPr>
          </a:p>
        </p:txBody>
      </p:sp>
      <p:sp>
        <p:nvSpPr>
          <p:cNvPr id="30" name="TextBox 13"/>
          <p:cNvSpPr txBox="1">
            <a:spLocks noChangeArrowheads="1"/>
          </p:cNvSpPr>
          <p:nvPr/>
        </p:nvSpPr>
        <p:spPr bwMode="auto">
          <a:xfrm>
            <a:off x="5492080" y="6400800"/>
            <a:ext cx="1600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0070C0"/>
                </a:solidFill>
                <a:latin typeface="Segoe" pitchFamily="34" charset="0"/>
              </a:rPr>
              <a:t>Our Solutions</a:t>
            </a:r>
            <a:endParaRPr lang="en-US" altLang="zh-CN" sz="900" b="1" dirty="0">
              <a:solidFill>
                <a:srgbClr val="0070C0"/>
              </a:solidFill>
              <a:latin typeface="Segoe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748464" y="64533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23</a:t>
            </a:r>
            <a:endParaRPr lang="zh-CN" altLang="en-US" dirty="0"/>
          </a:p>
        </p:txBody>
      </p:sp>
      <p:pic>
        <p:nvPicPr>
          <p:cNvPr id="25717" name="Picture 1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276872"/>
            <a:ext cx="8496943" cy="2555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5078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" y="780004"/>
            <a:ext cx="9269413" cy="171451"/>
            <a:chOff x="0" y="414"/>
            <a:chExt cx="5839" cy="91"/>
          </a:xfrm>
        </p:grpSpPr>
        <p:sp>
          <p:nvSpPr>
            <p:cNvPr id="37" name="Rectangle 5"/>
            <p:cNvSpPr>
              <a:spLocks noChangeArrowheads="1"/>
            </p:cNvSpPr>
            <p:nvPr/>
          </p:nvSpPr>
          <p:spPr bwMode="auto">
            <a:xfrm>
              <a:off x="0" y="414"/>
              <a:ext cx="408" cy="91"/>
            </a:xfrm>
            <a:prstGeom prst="rect">
              <a:avLst/>
            </a:prstGeom>
            <a:solidFill>
              <a:srgbClr val="5487C4">
                <a:alpha val="74001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" name="Rectangle 7"/>
            <p:cNvSpPr>
              <a:spLocks noChangeArrowheads="1"/>
            </p:cNvSpPr>
            <p:nvPr/>
          </p:nvSpPr>
          <p:spPr bwMode="auto">
            <a:xfrm rot="10800000">
              <a:off x="396" y="459"/>
              <a:ext cx="5443" cy="23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rgbClr val="5487C4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611560" y="447055"/>
            <a:ext cx="853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Performance Evaluation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1560" y="1259468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 smtClean="0"/>
              <a:t>We set 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dirty="0" smtClean="0"/>
              <a:t>=1m, 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dirty="0" smtClean="0"/>
              <a:t>=1m, 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dirty="0" smtClean="0"/>
              <a:t>=80, 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dirty="0" smtClean="0"/>
              <a:t>=70 by default.</a:t>
            </a:r>
            <a:endParaRPr lang="zh-CN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11560" y="1700808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B050"/>
                </a:solidFill>
              </a:rPr>
              <a:t>Misreading Ratio</a:t>
            </a: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545696574"/>
              </p:ext>
            </p:extLst>
          </p:nvPr>
        </p:nvGraphicFramePr>
        <p:xfrm>
          <a:off x="2555776" y="1722696"/>
          <a:ext cx="263525" cy="336550"/>
        </p:xfrm>
        <a:graphic>
          <a:graphicData uri="http://schemas.openxmlformats.org/presentationml/2006/ole">
            <p:oleObj spid="_x0000_s26737" name="Equation" r:id="rId3" imgW="139680" imgH="177480" progId="Equation.DSMT4">
              <p:embed/>
            </p:oleObj>
          </a:graphicData>
        </a:graphic>
      </p:graphicFrame>
      <p:sp>
        <p:nvSpPr>
          <p:cNvPr id="23" name="Rectangle 22"/>
          <p:cNvSpPr/>
          <p:nvPr/>
        </p:nvSpPr>
        <p:spPr>
          <a:xfrm>
            <a:off x="611560" y="5157192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/>
            <a:r>
              <a:rPr lang="en-US" altLang="zh-CN" dirty="0" smtClean="0">
                <a:ea typeface="微软雅黑" pitchFamily="34" charset="-122"/>
                <a:sym typeface="Wingdings" panose="05000000000000000000" pitchFamily="2" charset="2"/>
              </a:rPr>
              <a:t>PID and PIA have lower misreading ratios that </a:t>
            </a:r>
            <a:r>
              <a:rPr lang="en-US" altLang="zh-CN" dirty="0" err="1" smtClean="0">
                <a:ea typeface="微软雅黑" pitchFamily="34" charset="-122"/>
                <a:sym typeface="Wingdings" panose="05000000000000000000" pitchFamily="2" charset="2"/>
              </a:rPr>
              <a:t>MaxPw</a:t>
            </a:r>
            <a:r>
              <a:rPr lang="en-US" altLang="zh-CN" dirty="0" smtClean="0">
                <a:ea typeface="微软雅黑" pitchFamily="34" charset="-122"/>
                <a:sym typeface="Wingdings" panose="05000000000000000000" pitchFamily="2" charset="2"/>
              </a:rPr>
              <a:t>, because PID and PIA only focus</a:t>
            </a:r>
          </a:p>
          <a:p>
            <a:pPr marL="285750" indent="-285750" algn="just"/>
            <a:r>
              <a:rPr lang="en-US" altLang="zh-CN" dirty="0" smtClean="0">
                <a:ea typeface="微软雅黑" pitchFamily="34" charset="-122"/>
                <a:sym typeface="Wingdings" panose="05000000000000000000" pitchFamily="2" charset="2"/>
              </a:rPr>
              <a:t>on the specified area and use the optimal power.</a:t>
            </a:r>
            <a:endParaRPr lang="en-US" altLang="zh-CN" dirty="0">
              <a:ea typeface="微软雅黑" pitchFamily="34" charset="-122"/>
            </a:endParaRPr>
          </a:p>
        </p:txBody>
      </p:sp>
      <p:cxnSp>
        <p:nvCxnSpPr>
          <p:cNvPr id="24" name="Straight Connector 21"/>
          <p:cNvCxnSpPr/>
          <p:nvPr/>
        </p:nvCxnSpPr>
        <p:spPr>
          <a:xfrm>
            <a:off x="-36512" y="6400800"/>
            <a:ext cx="9180512" cy="0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C:\Users\Tany\Desktop\Tab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7092280" y="6400800"/>
            <a:ext cx="1752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6" name="TextBox 15"/>
          <p:cNvSpPr txBox="1">
            <a:spLocks noChangeArrowheads="1"/>
          </p:cNvSpPr>
          <p:nvPr/>
        </p:nvSpPr>
        <p:spPr bwMode="auto">
          <a:xfrm>
            <a:off x="436712" y="6400800"/>
            <a:ext cx="151216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0070C0"/>
                </a:solidFill>
                <a:latin typeface="Segoe" pitchFamily="34" charset="0"/>
              </a:rPr>
              <a:t>Motivation and Problem</a:t>
            </a:r>
            <a:endParaRPr lang="en-US" altLang="zh-CN" sz="900" b="1" dirty="0">
              <a:solidFill>
                <a:srgbClr val="0070C0"/>
              </a:solidFill>
              <a:latin typeface="Segoe" pitchFamily="34" charset="0"/>
            </a:endParaRPr>
          </a:p>
        </p:txBody>
      </p:sp>
      <p:sp>
        <p:nvSpPr>
          <p:cNvPr id="27" name="TextBox 22"/>
          <p:cNvSpPr txBox="1">
            <a:spLocks noChangeArrowheads="1"/>
          </p:cNvSpPr>
          <p:nvPr/>
        </p:nvSpPr>
        <p:spPr bwMode="auto">
          <a:xfrm>
            <a:off x="7164288" y="6400800"/>
            <a:ext cx="165618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chemeClr val="bg1"/>
                </a:solidFill>
                <a:latin typeface="Segoe" pitchFamily="34" charset="0"/>
              </a:rPr>
              <a:t>Evaluation and Conclusion</a:t>
            </a:r>
            <a:endParaRPr lang="en-US" altLang="zh-CN" sz="900" b="1" dirty="0">
              <a:solidFill>
                <a:schemeClr val="bg1"/>
              </a:solidFill>
              <a:latin typeface="Segoe" pitchFamily="34" charset="0"/>
            </a:endParaRPr>
          </a:p>
        </p:txBody>
      </p:sp>
      <p:sp>
        <p:nvSpPr>
          <p:cNvPr id="28" name="TextBox 12"/>
          <p:cNvSpPr txBox="1">
            <a:spLocks noChangeArrowheads="1"/>
          </p:cNvSpPr>
          <p:nvPr/>
        </p:nvSpPr>
        <p:spPr bwMode="auto">
          <a:xfrm>
            <a:off x="2204120" y="6400800"/>
            <a:ext cx="157579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0070C0"/>
                </a:solidFill>
                <a:latin typeface="Segoe" pitchFamily="34" charset="0"/>
              </a:rPr>
              <a:t>Observations</a:t>
            </a:r>
            <a:endParaRPr lang="en-US" altLang="zh-CN" sz="900" b="1" dirty="0">
              <a:solidFill>
                <a:srgbClr val="0070C0"/>
              </a:solidFill>
              <a:latin typeface="Segoe" pitchFamily="34" charset="0"/>
            </a:endParaRPr>
          </a:p>
        </p:txBody>
      </p:sp>
      <p:sp>
        <p:nvSpPr>
          <p:cNvPr id="29" name="TextBox 13"/>
          <p:cNvSpPr txBox="1">
            <a:spLocks noChangeArrowheads="1"/>
          </p:cNvSpPr>
          <p:nvPr/>
        </p:nvSpPr>
        <p:spPr bwMode="auto">
          <a:xfrm>
            <a:off x="3835896" y="6400800"/>
            <a:ext cx="1600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0070C0"/>
                </a:solidFill>
                <a:latin typeface="Segoe" pitchFamily="34" charset="0"/>
              </a:rPr>
              <a:t>Baseline Solutions</a:t>
            </a:r>
            <a:endParaRPr lang="en-US" altLang="zh-CN" sz="900" b="1" dirty="0">
              <a:solidFill>
                <a:srgbClr val="0070C0"/>
              </a:solidFill>
              <a:latin typeface="Segoe" pitchFamily="34" charset="0"/>
            </a:endParaRPr>
          </a:p>
        </p:txBody>
      </p:sp>
      <p:sp>
        <p:nvSpPr>
          <p:cNvPr id="30" name="TextBox 13"/>
          <p:cNvSpPr txBox="1">
            <a:spLocks noChangeArrowheads="1"/>
          </p:cNvSpPr>
          <p:nvPr/>
        </p:nvSpPr>
        <p:spPr bwMode="auto">
          <a:xfrm>
            <a:off x="5492080" y="6400800"/>
            <a:ext cx="1600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0070C0"/>
                </a:solidFill>
                <a:latin typeface="Segoe" pitchFamily="34" charset="0"/>
              </a:rPr>
              <a:t>Our Solutions</a:t>
            </a:r>
            <a:endParaRPr lang="en-US" altLang="zh-CN" sz="900" b="1" dirty="0">
              <a:solidFill>
                <a:srgbClr val="0070C0"/>
              </a:solidFill>
              <a:latin typeface="Segoe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748464" y="64533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24</a:t>
            </a:r>
            <a:endParaRPr lang="zh-CN" altLang="en-US" dirty="0"/>
          </a:p>
        </p:txBody>
      </p:sp>
      <p:pic>
        <p:nvPicPr>
          <p:cNvPr id="26738" name="Picture 1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6206" y="2276873"/>
            <a:ext cx="8386274" cy="25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0890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" y="780004"/>
            <a:ext cx="9269413" cy="171451"/>
            <a:chOff x="0" y="414"/>
            <a:chExt cx="5839" cy="91"/>
          </a:xfrm>
        </p:grpSpPr>
        <p:sp>
          <p:nvSpPr>
            <p:cNvPr id="37" name="Rectangle 5"/>
            <p:cNvSpPr>
              <a:spLocks noChangeArrowheads="1"/>
            </p:cNvSpPr>
            <p:nvPr/>
          </p:nvSpPr>
          <p:spPr bwMode="auto">
            <a:xfrm>
              <a:off x="0" y="414"/>
              <a:ext cx="408" cy="91"/>
            </a:xfrm>
            <a:prstGeom prst="rect">
              <a:avLst/>
            </a:prstGeom>
            <a:solidFill>
              <a:srgbClr val="5487C4">
                <a:alpha val="74001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" name="Rectangle 7"/>
            <p:cNvSpPr>
              <a:spLocks noChangeArrowheads="1"/>
            </p:cNvSpPr>
            <p:nvPr/>
          </p:nvSpPr>
          <p:spPr bwMode="auto">
            <a:xfrm rot="10800000">
              <a:off x="396" y="459"/>
              <a:ext cx="5443" cy="23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rgbClr val="5487C4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611560" y="447055"/>
            <a:ext cx="853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Conclusion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3568" y="1484784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—— </a:t>
            </a:r>
            <a:r>
              <a:rPr lang="en-US" altLang="zh-CN" dirty="0" smtClean="0"/>
              <a:t>We investigate the problem of tag identification in the specified area.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3568" y="2267580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—— </a:t>
            </a:r>
            <a:r>
              <a:rPr lang="en-US" altLang="zh-CN" dirty="0" smtClean="0"/>
              <a:t>We conduct extensive experiments on the commodity RFID systems.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3568" y="3031792"/>
            <a:ext cx="7848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—— </a:t>
            </a:r>
            <a:r>
              <a:rPr lang="en-US" altLang="zh-CN" dirty="0" smtClean="0"/>
              <a:t>We propose the photography based identification method, which works in a similar way of picture-taking in a camera.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 Based on the picture-taking scheme, we propose two solutions PID and PIA.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1) PID works with a 3D camera;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2) PIA works </a:t>
            </a:r>
            <a:r>
              <a:rPr lang="en-US" altLang="zh-CN" dirty="0"/>
              <a:t>without any auxiliary </a:t>
            </a:r>
            <a:r>
              <a:rPr lang="en-US" altLang="zh-CN" dirty="0" smtClean="0"/>
              <a:t>equipment.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3568" y="4931876"/>
            <a:ext cx="8460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—— </a:t>
            </a:r>
            <a:r>
              <a:rPr lang="en-US" altLang="zh-CN" dirty="0" smtClean="0"/>
              <a:t>Realistic environments show that our solutions outperform the baseline solutions.</a:t>
            </a:r>
          </a:p>
        </p:txBody>
      </p:sp>
      <p:cxnSp>
        <p:nvCxnSpPr>
          <p:cNvPr id="20" name="Straight Connector 21"/>
          <p:cNvCxnSpPr/>
          <p:nvPr/>
        </p:nvCxnSpPr>
        <p:spPr>
          <a:xfrm>
            <a:off x="-36512" y="6400800"/>
            <a:ext cx="9180512" cy="0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C:\Users\Tany\Desktop\Tab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7092280" y="6400800"/>
            <a:ext cx="1752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15"/>
          <p:cNvSpPr txBox="1">
            <a:spLocks noChangeArrowheads="1"/>
          </p:cNvSpPr>
          <p:nvPr/>
        </p:nvSpPr>
        <p:spPr bwMode="auto">
          <a:xfrm>
            <a:off x="436712" y="6400800"/>
            <a:ext cx="151216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0070C0"/>
                </a:solidFill>
                <a:latin typeface="Segoe" pitchFamily="34" charset="0"/>
              </a:rPr>
              <a:t>Motivation and Problem</a:t>
            </a:r>
            <a:endParaRPr lang="en-US" altLang="zh-CN" sz="900" b="1" dirty="0">
              <a:solidFill>
                <a:srgbClr val="0070C0"/>
              </a:solidFill>
              <a:latin typeface="Segoe" pitchFamily="34" charset="0"/>
            </a:endParaRPr>
          </a:p>
        </p:txBody>
      </p:sp>
      <p:sp>
        <p:nvSpPr>
          <p:cNvPr id="24" name="TextBox 22"/>
          <p:cNvSpPr txBox="1">
            <a:spLocks noChangeArrowheads="1"/>
          </p:cNvSpPr>
          <p:nvPr/>
        </p:nvSpPr>
        <p:spPr bwMode="auto">
          <a:xfrm>
            <a:off x="7164288" y="6400800"/>
            <a:ext cx="165618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chemeClr val="bg1"/>
                </a:solidFill>
                <a:latin typeface="Segoe" pitchFamily="34" charset="0"/>
              </a:rPr>
              <a:t>Evaluation and Conclusion</a:t>
            </a:r>
            <a:endParaRPr lang="en-US" altLang="zh-CN" sz="900" b="1" dirty="0">
              <a:solidFill>
                <a:schemeClr val="bg1"/>
              </a:solidFill>
              <a:latin typeface="Segoe" pitchFamily="34" charset="0"/>
            </a:endParaRPr>
          </a:p>
        </p:txBody>
      </p:sp>
      <p:sp>
        <p:nvSpPr>
          <p:cNvPr id="25" name="TextBox 12"/>
          <p:cNvSpPr txBox="1">
            <a:spLocks noChangeArrowheads="1"/>
          </p:cNvSpPr>
          <p:nvPr/>
        </p:nvSpPr>
        <p:spPr bwMode="auto">
          <a:xfrm>
            <a:off x="2204120" y="6400800"/>
            <a:ext cx="157579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0070C0"/>
                </a:solidFill>
                <a:latin typeface="Segoe" pitchFamily="34" charset="0"/>
              </a:rPr>
              <a:t>Observations</a:t>
            </a:r>
            <a:endParaRPr lang="en-US" altLang="zh-CN" sz="900" b="1" dirty="0">
              <a:solidFill>
                <a:srgbClr val="0070C0"/>
              </a:solidFill>
              <a:latin typeface="Segoe" pitchFamily="34" charset="0"/>
            </a:endParaRPr>
          </a:p>
        </p:txBody>
      </p:sp>
      <p:sp>
        <p:nvSpPr>
          <p:cNvPr id="26" name="TextBox 13"/>
          <p:cNvSpPr txBox="1">
            <a:spLocks noChangeArrowheads="1"/>
          </p:cNvSpPr>
          <p:nvPr/>
        </p:nvSpPr>
        <p:spPr bwMode="auto">
          <a:xfrm>
            <a:off x="3835896" y="6400800"/>
            <a:ext cx="1600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0070C0"/>
                </a:solidFill>
                <a:latin typeface="Segoe" pitchFamily="34" charset="0"/>
              </a:rPr>
              <a:t>Baseline Solutions</a:t>
            </a:r>
            <a:endParaRPr lang="en-US" altLang="zh-CN" sz="900" b="1" dirty="0">
              <a:solidFill>
                <a:srgbClr val="0070C0"/>
              </a:solidFill>
              <a:latin typeface="Segoe" pitchFamily="34" charset="0"/>
            </a:endParaRPr>
          </a:p>
        </p:txBody>
      </p:sp>
      <p:sp>
        <p:nvSpPr>
          <p:cNvPr id="27" name="TextBox 13"/>
          <p:cNvSpPr txBox="1">
            <a:spLocks noChangeArrowheads="1"/>
          </p:cNvSpPr>
          <p:nvPr/>
        </p:nvSpPr>
        <p:spPr bwMode="auto">
          <a:xfrm>
            <a:off x="5492080" y="6400800"/>
            <a:ext cx="1600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0070C0"/>
                </a:solidFill>
                <a:latin typeface="Segoe" pitchFamily="34" charset="0"/>
              </a:rPr>
              <a:t>Our Solutions</a:t>
            </a:r>
            <a:endParaRPr lang="en-US" altLang="zh-CN" sz="900" b="1" dirty="0">
              <a:solidFill>
                <a:srgbClr val="0070C0"/>
              </a:solidFill>
              <a:latin typeface="Segoe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748464" y="64533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25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73002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79629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Thank you !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46" name="Picture 6" descr="C:\Users\sophie\Desktop\电脑与生活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6700"/>
            <a:ext cx="9144000" cy="116868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254574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Questions ?</a:t>
            </a:r>
          </a:p>
        </p:txBody>
      </p:sp>
      <p:sp>
        <p:nvSpPr>
          <p:cNvPr id="8" name="矩形 7"/>
          <p:cNvSpPr/>
          <p:nvPr/>
        </p:nvSpPr>
        <p:spPr>
          <a:xfrm>
            <a:off x="539552" y="1007017"/>
            <a:ext cx="5688632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9" name="Picture 2" descr="C:\Users\sophie\Desktop\163000006231041257228435425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5480" y="476672"/>
            <a:ext cx="798928" cy="100811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67544" y="580618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MobiQuitous</a:t>
            </a:r>
            <a:r>
              <a:rPr lang="en-US" altLang="zh-CN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2013</a:t>
            </a:r>
            <a:endParaRPr lang="zh-CN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424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21"/>
          <p:cNvCxnSpPr/>
          <p:nvPr/>
        </p:nvCxnSpPr>
        <p:spPr>
          <a:xfrm>
            <a:off x="-36512" y="6400800"/>
            <a:ext cx="9180512" cy="0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9" descr="C:\Users\Tany\Desktop\Tab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323528" y="6400800"/>
            <a:ext cx="1752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436712" y="6400800"/>
            <a:ext cx="151216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chemeClr val="bg1"/>
                </a:solidFill>
                <a:latin typeface="Segoe" pitchFamily="34" charset="0"/>
              </a:rPr>
              <a:t>Motivation and Problem</a:t>
            </a:r>
            <a:endParaRPr lang="en-US" altLang="zh-CN" sz="900" b="1" dirty="0">
              <a:solidFill>
                <a:schemeClr val="bg1"/>
              </a:solidFill>
              <a:latin typeface="Segoe" pitchFamily="34" charset="0"/>
            </a:endParaRPr>
          </a:p>
        </p:txBody>
      </p:sp>
      <p:sp>
        <p:nvSpPr>
          <p:cNvPr id="9" name="TextBox 22"/>
          <p:cNvSpPr txBox="1">
            <a:spLocks noChangeArrowheads="1"/>
          </p:cNvSpPr>
          <p:nvPr/>
        </p:nvSpPr>
        <p:spPr bwMode="auto">
          <a:xfrm>
            <a:off x="7164288" y="6400800"/>
            <a:ext cx="165618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0070C0"/>
                </a:solidFill>
                <a:latin typeface="Segoe" pitchFamily="34" charset="0"/>
              </a:rPr>
              <a:t>Evaluation and Conclusion</a:t>
            </a:r>
            <a:endParaRPr lang="en-US" altLang="zh-CN" sz="900" b="1" dirty="0">
              <a:solidFill>
                <a:srgbClr val="0070C0"/>
              </a:solidFill>
              <a:latin typeface="Segoe" pitchFamily="34" charset="0"/>
            </a:endParaRP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2204120" y="6400800"/>
            <a:ext cx="157579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0070C0"/>
                </a:solidFill>
                <a:latin typeface="Segoe" pitchFamily="34" charset="0"/>
              </a:rPr>
              <a:t>Observations</a:t>
            </a:r>
            <a:endParaRPr lang="en-US" altLang="zh-CN" sz="900" b="1" dirty="0">
              <a:solidFill>
                <a:srgbClr val="0070C0"/>
              </a:solidFill>
              <a:latin typeface="Segoe" pitchFamily="34" charset="0"/>
            </a:endParaRPr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3835896" y="6400800"/>
            <a:ext cx="1600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0070C0"/>
                </a:solidFill>
                <a:latin typeface="Segoe" pitchFamily="34" charset="0"/>
              </a:rPr>
              <a:t>Baseline Solutions</a:t>
            </a:r>
            <a:endParaRPr lang="en-US" altLang="zh-CN" sz="900" b="1" dirty="0">
              <a:solidFill>
                <a:srgbClr val="0070C0"/>
              </a:solidFill>
              <a:latin typeface="Segoe" pitchFamily="34" charset="0"/>
            </a:endParaRP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" y="780004"/>
            <a:ext cx="9269413" cy="171451"/>
            <a:chOff x="0" y="414"/>
            <a:chExt cx="5839" cy="91"/>
          </a:xfrm>
        </p:grpSpPr>
        <p:sp>
          <p:nvSpPr>
            <p:cNvPr id="37" name="Rectangle 5"/>
            <p:cNvSpPr>
              <a:spLocks noChangeArrowheads="1"/>
            </p:cNvSpPr>
            <p:nvPr/>
          </p:nvSpPr>
          <p:spPr bwMode="auto">
            <a:xfrm>
              <a:off x="0" y="414"/>
              <a:ext cx="408" cy="91"/>
            </a:xfrm>
            <a:prstGeom prst="rect">
              <a:avLst/>
            </a:prstGeom>
            <a:solidFill>
              <a:srgbClr val="5487C4">
                <a:alpha val="74001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" name="Rectangle 7"/>
            <p:cNvSpPr>
              <a:spLocks noChangeArrowheads="1"/>
            </p:cNvSpPr>
            <p:nvPr/>
          </p:nvSpPr>
          <p:spPr bwMode="auto">
            <a:xfrm rot="10800000">
              <a:off x="396" y="459"/>
              <a:ext cx="5443" cy="23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rgbClr val="5487C4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4" name="TextBox 13"/>
          <p:cNvSpPr txBox="1">
            <a:spLocks noChangeArrowheads="1"/>
          </p:cNvSpPr>
          <p:nvPr/>
        </p:nvSpPr>
        <p:spPr bwMode="auto">
          <a:xfrm>
            <a:off x="5492080" y="6400800"/>
            <a:ext cx="1600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0070C0"/>
                </a:solidFill>
                <a:latin typeface="Segoe" pitchFamily="34" charset="0"/>
              </a:rPr>
              <a:t>Our Solutions</a:t>
            </a:r>
            <a:endParaRPr lang="en-US" altLang="zh-CN" sz="900" b="1" dirty="0">
              <a:solidFill>
                <a:srgbClr val="0070C0"/>
              </a:solidFill>
              <a:latin typeface="Segoe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748464" y="64533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611560" y="447055"/>
            <a:ext cx="8064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Scenario</a:t>
            </a:r>
          </a:p>
        </p:txBody>
      </p:sp>
      <p:pic>
        <p:nvPicPr>
          <p:cNvPr id="22530" name="Picture 2" descr="C:\Users\Yafeng Yin\Desktop\PIC\warehouse1SWNS_1000x5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81925"/>
            <a:ext cx="7884739" cy="44233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3094226" y="3322021"/>
            <a:ext cx="1259107" cy="1259107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Oval 77"/>
          <p:cNvSpPr/>
          <p:nvPr/>
        </p:nvSpPr>
        <p:spPr>
          <a:xfrm>
            <a:off x="1691680" y="2276872"/>
            <a:ext cx="576064" cy="576064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Rectangle 117"/>
          <p:cNvSpPr/>
          <p:nvPr/>
        </p:nvSpPr>
        <p:spPr>
          <a:xfrm>
            <a:off x="1265502" y="3491716"/>
            <a:ext cx="22983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/>
              <a:t>Warehouse Management</a:t>
            </a:r>
            <a:endParaRPr lang="zh-CN" altLang="en-US" sz="1600" dirty="0"/>
          </a:p>
        </p:txBody>
      </p:sp>
      <p:pic>
        <p:nvPicPr>
          <p:cNvPr id="120" name="Picture 3" descr="C:\Users\Yafeng Yin\Desktop\PIC\Amazon-warehouse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90400"/>
            <a:ext cx="7415743" cy="47028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Oval 120"/>
          <p:cNvSpPr/>
          <p:nvPr/>
        </p:nvSpPr>
        <p:spPr>
          <a:xfrm>
            <a:off x="3131840" y="3284984"/>
            <a:ext cx="1584176" cy="1584176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Oval 121"/>
          <p:cNvSpPr/>
          <p:nvPr/>
        </p:nvSpPr>
        <p:spPr>
          <a:xfrm>
            <a:off x="6156176" y="2204864"/>
            <a:ext cx="664096" cy="664096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" name="Rectangle 122"/>
          <p:cNvSpPr/>
          <p:nvPr/>
        </p:nvSpPr>
        <p:spPr>
          <a:xfrm>
            <a:off x="5738135" y="3491716"/>
            <a:ext cx="18582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/>
              <a:t>Sampling Inspection</a:t>
            </a:r>
            <a:endParaRPr lang="zh-CN" altLang="en-US" sz="1600" dirty="0"/>
          </a:p>
        </p:txBody>
      </p:sp>
      <p:sp>
        <p:nvSpPr>
          <p:cNvPr id="124" name="矩形 72"/>
          <p:cNvSpPr/>
          <p:nvPr/>
        </p:nvSpPr>
        <p:spPr>
          <a:xfrm>
            <a:off x="622723" y="5229200"/>
            <a:ext cx="65589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ym typeface="Wingdings" panose="05000000000000000000" pitchFamily="2" charset="2"/>
              </a:rPr>
              <a:t> How to e</a:t>
            </a:r>
            <a:r>
              <a:rPr lang="en-US" altLang="zh-CN" sz="2000" b="1" dirty="0" smtClean="0"/>
              <a:t>fficiently identify the tags in the specified area ?</a:t>
            </a:r>
            <a:endParaRPr lang="zh-CN" altLang="en-US" sz="2000" b="1" dirty="0"/>
          </a:p>
        </p:txBody>
      </p:sp>
      <p:sp>
        <p:nvSpPr>
          <p:cNvPr id="125" name="矩形 72"/>
          <p:cNvSpPr/>
          <p:nvPr/>
        </p:nvSpPr>
        <p:spPr>
          <a:xfrm>
            <a:off x="539551" y="4222829"/>
            <a:ext cx="80287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In these kinds of applications, in order </a:t>
            </a:r>
            <a:r>
              <a:rPr lang="en-US" altLang="zh-CN" dirty="0"/>
              <a:t>to have a good knowledge </a:t>
            </a:r>
            <a:r>
              <a:rPr lang="en-US" altLang="zh-CN" dirty="0" smtClean="0"/>
              <a:t>of the tags in the specified area, we need to identify as many tags as possible in the area efficiently.</a:t>
            </a:r>
            <a:endParaRPr lang="zh-CN" altLang="en-US" dirty="0"/>
          </a:p>
        </p:txBody>
      </p:sp>
      <p:pic>
        <p:nvPicPr>
          <p:cNvPr id="126" name="Picture 3" descr="C:\Users\sophie\Desktop\1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4955333"/>
            <a:ext cx="576064" cy="9478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0030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7.30805E-7 L -0.24218 -0.1709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18" y="-855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2530"/>
                                        </p:tgtEl>
                                      </p:cBhvr>
                                      <p:by x="45000" y="4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86772E-6 L 0.2559 -0.1924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95" y="-9621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20"/>
                                        </p:tgtEl>
                                      </p:cBhvr>
                                      <p:by x="42000" y="42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2" animBg="1"/>
      <p:bldP spid="78" grpId="0" animBg="1"/>
      <p:bldP spid="118" grpId="0"/>
      <p:bldP spid="121" grpId="0" animBg="1"/>
      <p:bldP spid="121" grpId="1" animBg="1"/>
      <p:bldP spid="122" grpId="0" animBg="1"/>
      <p:bldP spid="123" grpId="0"/>
      <p:bldP spid="124" grpId="0"/>
      <p:bldP spid="1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" y="780004"/>
            <a:ext cx="9269413" cy="171451"/>
            <a:chOff x="0" y="414"/>
            <a:chExt cx="5839" cy="91"/>
          </a:xfrm>
        </p:grpSpPr>
        <p:sp>
          <p:nvSpPr>
            <p:cNvPr id="37" name="Rectangle 5"/>
            <p:cNvSpPr>
              <a:spLocks noChangeArrowheads="1"/>
            </p:cNvSpPr>
            <p:nvPr/>
          </p:nvSpPr>
          <p:spPr bwMode="auto">
            <a:xfrm>
              <a:off x="0" y="414"/>
              <a:ext cx="408" cy="91"/>
            </a:xfrm>
            <a:prstGeom prst="rect">
              <a:avLst/>
            </a:prstGeom>
            <a:solidFill>
              <a:srgbClr val="5487C4">
                <a:alpha val="74001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" name="Rectangle 7"/>
            <p:cNvSpPr>
              <a:spLocks noChangeArrowheads="1"/>
            </p:cNvSpPr>
            <p:nvPr/>
          </p:nvSpPr>
          <p:spPr bwMode="auto">
            <a:xfrm rot="10800000">
              <a:off x="396" y="459"/>
              <a:ext cx="5443" cy="23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rgbClr val="5487C4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611560" y="447055"/>
            <a:ext cx="8064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System Model</a:t>
            </a:r>
          </a:p>
        </p:txBody>
      </p:sp>
      <p:sp>
        <p:nvSpPr>
          <p:cNvPr id="48" name="矩形 72"/>
          <p:cNvSpPr/>
          <p:nvPr/>
        </p:nvSpPr>
        <p:spPr>
          <a:xfrm>
            <a:off x="611560" y="5661248"/>
            <a:ext cx="7739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ym typeface="Wingdings" pitchFamily="2" charset="2"/>
              </a:rPr>
              <a:t> </a:t>
            </a:r>
            <a:r>
              <a:rPr lang="en-US" altLang="zh-CN" dirty="0" smtClean="0"/>
              <a:t>Efficient tag identification in the specified area in the realistic environments.</a:t>
            </a:r>
            <a:endParaRPr lang="zh-CN" altLang="en-US" dirty="0"/>
          </a:p>
        </p:txBody>
      </p:sp>
      <p:sp>
        <p:nvSpPr>
          <p:cNvPr id="49" name="矩形标注 73"/>
          <p:cNvSpPr/>
          <p:nvPr/>
        </p:nvSpPr>
        <p:spPr>
          <a:xfrm>
            <a:off x="7164288" y="2852936"/>
            <a:ext cx="1656184" cy="1008112"/>
          </a:xfrm>
          <a:prstGeom prst="wedgeRectCallout">
            <a:avLst>
              <a:gd name="adj1" fmla="val -50932"/>
              <a:gd name="adj2" fmla="val 232178"/>
            </a:avLst>
          </a:prstGeom>
          <a:noFill/>
          <a:ln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</a:pPr>
            <a:r>
              <a:rPr lang="en-US" altLang="zh-CN" sz="1200" b="1" dirty="0" smtClean="0">
                <a:solidFill>
                  <a:srgbClr val="FF0000"/>
                </a:solidFill>
                <a:ea typeface="宋体" pitchFamily="2" charset="-122"/>
              </a:rPr>
              <a:t>Tag Identification;</a:t>
            </a:r>
          </a:p>
          <a:p>
            <a:pPr algn="just">
              <a:spcBef>
                <a:spcPts val="600"/>
              </a:spcBef>
            </a:pPr>
            <a:r>
              <a:rPr lang="en-US" altLang="zh-CN" sz="1200" b="1" dirty="0" smtClean="0">
                <a:solidFill>
                  <a:srgbClr val="FF0000"/>
                </a:solidFill>
                <a:ea typeface="宋体" pitchFamily="2" charset="-122"/>
              </a:rPr>
              <a:t>Specified area;</a:t>
            </a:r>
          </a:p>
          <a:p>
            <a:pPr algn="just">
              <a:spcBef>
                <a:spcPts val="600"/>
              </a:spcBef>
            </a:pPr>
            <a:r>
              <a:rPr lang="en-US" altLang="zh-CN" sz="1200" b="1" dirty="0" smtClean="0">
                <a:solidFill>
                  <a:srgbClr val="FF0000"/>
                </a:solidFill>
                <a:ea typeface="宋体" pitchFamily="2" charset="-122"/>
              </a:rPr>
              <a:t>Realistic environments;</a:t>
            </a:r>
          </a:p>
        </p:txBody>
      </p:sp>
      <p:sp>
        <p:nvSpPr>
          <p:cNvPr id="50" name="矩形 74"/>
          <p:cNvSpPr/>
          <p:nvPr/>
        </p:nvSpPr>
        <p:spPr>
          <a:xfrm>
            <a:off x="755576" y="2636912"/>
            <a:ext cx="1596177" cy="151216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圆角矩形 75"/>
          <p:cNvSpPr/>
          <p:nvPr/>
        </p:nvSpPr>
        <p:spPr>
          <a:xfrm>
            <a:off x="1403648" y="2852936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圆角矩形 76"/>
          <p:cNvSpPr/>
          <p:nvPr/>
        </p:nvSpPr>
        <p:spPr>
          <a:xfrm>
            <a:off x="1403648" y="3284984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圆角矩形 77"/>
          <p:cNvSpPr/>
          <p:nvPr/>
        </p:nvSpPr>
        <p:spPr>
          <a:xfrm>
            <a:off x="1835696" y="3717032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圆角矩形 78"/>
          <p:cNvSpPr/>
          <p:nvPr/>
        </p:nvSpPr>
        <p:spPr>
          <a:xfrm>
            <a:off x="971600" y="3717032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圆角矩形 79"/>
          <p:cNvSpPr/>
          <p:nvPr/>
        </p:nvSpPr>
        <p:spPr>
          <a:xfrm>
            <a:off x="1847697" y="3284984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圆角矩形 80"/>
          <p:cNvSpPr/>
          <p:nvPr/>
        </p:nvSpPr>
        <p:spPr>
          <a:xfrm>
            <a:off x="1403648" y="3717032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81"/>
          <p:cNvSpPr/>
          <p:nvPr/>
        </p:nvSpPr>
        <p:spPr>
          <a:xfrm>
            <a:off x="3071833" y="2636912"/>
            <a:ext cx="1596178" cy="1512168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圆角矩形 82"/>
          <p:cNvSpPr/>
          <p:nvPr/>
        </p:nvSpPr>
        <p:spPr>
          <a:xfrm>
            <a:off x="3287857" y="3068960"/>
            <a:ext cx="288032" cy="1440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圆角矩形 83"/>
          <p:cNvSpPr/>
          <p:nvPr/>
        </p:nvSpPr>
        <p:spPr>
          <a:xfrm>
            <a:off x="3503881" y="3356992"/>
            <a:ext cx="288032" cy="1440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圆角矩形 84"/>
          <p:cNvSpPr/>
          <p:nvPr/>
        </p:nvSpPr>
        <p:spPr>
          <a:xfrm>
            <a:off x="3863921" y="3573016"/>
            <a:ext cx="288032" cy="1440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圆角矩形 85"/>
          <p:cNvSpPr/>
          <p:nvPr/>
        </p:nvSpPr>
        <p:spPr>
          <a:xfrm>
            <a:off x="3359865" y="3633654"/>
            <a:ext cx="288032" cy="1440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圆角矩形 86"/>
          <p:cNvSpPr/>
          <p:nvPr/>
        </p:nvSpPr>
        <p:spPr>
          <a:xfrm>
            <a:off x="4151953" y="3789040"/>
            <a:ext cx="288032" cy="1440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圆角矩形 87"/>
          <p:cNvSpPr/>
          <p:nvPr/>
        </p:nvSpPr>
        <p:spPr>
          <a:xfrm>
            <a:off x="3935929" y="3140968"/>
            <a:ext cx="288032" cy="1440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圆角矩形 88"/>
          <p:cNvSpPr/>
          <p:nvPr/>
        </p:nvSpPr>
        <p:spPr>
          <a:xfrm>
            <a:off x="3575889" y="3849678"/>
            <a:ext cx="288032" cy="1440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 89"/>
          <p:cNvSpPr/>
          <p:nvPr/>
        </p:nvSpPr>
        <p:spPr>
          <a:xfrm>
            <a:off x="5376089" y="2636912"/>
            <a:ext cx="1596177" cy="151216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圆角矩形 90"/>
          <p:cNvSpPr/>
          <p:nvPr/>
        </p:nvSpPr>
        <p:spPr>
          <a:xfrm>
            <a:off x="5676122" y="2852936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圆角矩形 91"/>
          <p:cNvSpPr/>
          <p:nvPr/>
        </p:nvSpPr>
        <p:spPr>
          <a:xfrm>
            <a:off x="5892146" y="3429000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圆角矩形 92"/>
          <p:cNvSpPr/>
          <p:nvPr/>
        </p:nvSpPr>
        <p:spPr>
          <a:xfrm>
            <a:off x="6324194" y="3573016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圆角矩形 93"/>
          <p:cNvSpPr/>
          <p:nvPr/>
        </p:nvSpPr>
        <p:spPr>
          <a:xfrm>
            <a:off x="5532106" y="3645024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圆角矩形 94"/>
          <p:cNvSpPr/>
          <p:nvPr/>
        </p:nvSpPr>
        <p:spPr>
          <a:xfrm>
            <a:off x="6312194" y="3861048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圆角矩形 95"/>
          <p:cNvSpPr/>
          <p:nvPr/>
        </p:nvSpPr>
        <p:spPr>
          <a:xfrm>
            <a:off x="6036162" y="3068960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圆角矩形 96"/>
          <p:cNvSpPr/>
          <p:nvPr/>
        </p:nvSpPr>
        <p:spPr>
          <a:xfrm>
            <a:off x="5880146" y="3861048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圆角矩形 97"/>
          <p:cNvSpPr/>
          <p:nvPr/>
        </p:nvSpPr>
        <p:spPr>
          <a:xfrm>
            <a:off x="3584273" y="2780928"/>
            <a:ext cx="288032" cy="1440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圆角矩形 98"/>
          <p:cNvSpPr/>
          <p:nvPr/>
        </p:nvSpPr>
        <p:spPr>
          <a:xfrm>
            <a:off x="4223961" y="3356992"/>
            <a:ext cx="288032" cy="1440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圆角矩形 99"/>
          <p:cNvSpPr/>
          <p:nvPr/>
        </p:nvSpPr>
        <p:spPr>
          <a:xfrm>
            <a:off x="4160337" y="2852936"/>
            <a:ext cx="288032" cy="1440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圆角矩形 100"/>
          <p:cNvSpPr/>
          <p:nvPr/>
        </p:nvSpPr>
        <p:spPr>
          <a:xfrm>
            <a:off x="6396202" y="2852936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圆角矩形 101"/>
          <p:cNvSpPr/>
          <p:nvPr/>
        </p:nvSpPr>
        <p:spPr>
          <a:xfrm>
            <a:off x="6464594" y="3284984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圆角矩形 102"/>
          <p:cNvSpPr/>
          <p:nvPr/>
        </p:nvSpPr>
        <p:spPr>
          <a:xfrm>
            <a:off x="5604114" y="3221360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圆角矩形 103"/>
          <p:cNvSpPr/>
          <p:nvPr/>
        </p:nvSpPr>
        <p:spPr>
          <a:xfrm>
            <a:off x="971600" y="2852936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圆角矩形 104"/>
          <p:cNvSpPr/>
          <p:nvPr/>
        </p:nvSpPr>
        <p:spPr>
          <a:xfrm>
            <a:off x="1835696" y="2852936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圆角矩形 105"/>
          <p:cNvSpPr/>
          <p:nvPr/>
        </p:nvSpPr>
        <p:spPr>
          <a:xfrm>
            <a:off x="971600" y="3284984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圆角矩形 106"/>
          <p:cNvSpPr/>
          <p:nvPr/>
        </p:nvSpPr>
        <p:spPr>
          <a:xfrm>
            <a:off x="1415649" y="5085184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圆角矩形 107"/>
          <p:cNvSpPr/>
          <p:nvPr/>
        </p:nvSpPr>
        <p:spPr>
          <a:xfrm>
            <a:off x="911593" y="5085184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圆角矩形 108"/>
          <p:cNvSpPr/>
          <p:nvPr/>
        </p:nvSpPr>
        <p:spPr>
          <a:xfrm>
            <a:off x="2063721" y="5085184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圆角矩形 109"/>
          <p:cNvSpPr/>
          <p:nvPr/>
        </p:nvSpPr>
        <p:spPr>
          <a:xfrm>
            <a:off x="2711793" y="5085184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圆角矩形 110"/>
          <p:cNvSpPr/>
          <p:nvPr/>
        </p:nvSpPr>
        <p:spPr>
          <a:xfrm>
            <a:off x="3431873" y="5085184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圆角矩形 111"/>
          <p:cNvSpPr/>
          <p:nvPr/>
        </p:nvSpPr>
        <p:spPr>
          <a:xfrm>
            <a:off x="4079945" y="5085184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圆角矩形 112"/>
          <p:cNvSpPr/>
          <p:nvPr/>
        </p:nvSpPr>
        <p:spPr>
          <a:xfrm>
            <a:off x="5808137" y="5085184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圆角矩形 113"/>
          <p:cNvSpPr/>
          <p:nvPr/>
        </p:nvSpPr>
        <p:spPr>
          <a:xfrm>
            <a:off x="5088057" y="5085184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圆角矩形 114"/>
          <p:cNvSpPr/>
          <p:nvPr/>
        </p:nvSpPr>
        <p:spPr>
          <a:xfrm>
            <a:off x="6456209" y="5085184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圆角矩形 115"/>
          <p:cNvSpPr/>
          <p:nvPr/>
        </p:nvSpPr>
        <p:spPr>
          <a:xfrm>
            <a:off x="1415649" y="1628800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圆角矩形 116"/>
          <p:cNvSpPr/>
          <p:nvPr/>
        </p:nvSpPr>
        <p:spPr>
          <a:xfrm>
            <a:off x="839585" y="1628800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圆角矩形 117"/>
          <p:cNvSpPr/>
          <p:nvPr/>
        </p:nvSpPr>
        <p:spPr>
          <a:xfrm>
            <a:off x="2063721" y="1628800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圆角矩形 118"/>
          <p:cNvSpPr/>
          <p:nvPr/>
        </p:nvSpPr>
        <p:spPr>
          <a:xfrm>
            <a:off x="2783801" y="1628800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圆角矩形 119"/>
          <p:cNvSpPr/>
          <p:nvPr/>
        </p:nvSpPr>
        <p:spPr>
          <a:xfrm>
            <a:off x="3647897" y="1628800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圆角矩形 120"/>
          <p:cNvSpPr/>
          <p:nvPr/>
        </p:nvSpPr>
        <p:spPr>
          <a:xfrm>
            <a:off x="4367977" y="1628800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圆角矩形 121"/>
          <p:cNvSpPr/>
          <p:nvPr/>
        </p:nvSpPr>
        <p:spPr>
          <a:xfrm>
            <a:off x="5808137" y="1628800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圆角矩形 122"/>
          <p:cNvSpPr/>
          <p:nvPr/>
        </p:nvSpPr>
        <p:spPr>
          <a:xfrm>
            <a:off x="5088057" y="1628800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圆角矩形 123"/>
          <p:cNvSpPr/>
          <p:nvPr/>
        </p:nvSpPr>
        <p:spPr>
          <a:xfrm>
            <a:off x="6456209" y="1628800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矩形 124"/>
          <p:cNvSpPr/>
          <p:nvPr/>
        </p:nvSpPr>
        <p:spPr>
          <a:xfrm>
            <a:off x="767577" y="1484784"/>
            <a:ext cx="2448272" cy="43204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矩形 125"/>
          <p:cNvSpPr/>
          <p:nvPr/>
        </p:nvSpPr>
        <p:spPr>
          <a:xfrm>
            <a:off x="3563888" y="1484784"/>
            <a:ext cx="3396377" cy="43204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矩形 126"/>
          <p:cNvSpPr/>
          <p:nvPr/>
        </p:nvSpPr>
        <p:spPr>
          <a:xfrm>
            <a:off x="767577" y="4941168"/>
            <a:ext cx="3888432" cy="43204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矩形 127"/>
          <p:cNvSpPr/>
          <p:nvPr/>
        </p:nvSpPr>
        <p:spPr>
          <a:xfrm>
            <a:off x="4944041" y="4941168"/>
            <a:ext cx="2016224" cy="43204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椭圆 131"/>
          <p:cNvSpPr/>
          <p:nvPr/>
        </p:nvSpPr>
        <p:spPr>
          <a:xfrm>
            <a:off x="2699792" y="2204864"/>
            <a:ext cx="2376264" cy="2376264"/>
          </a:xfrm>
          <a:prstGeom prst="ellipse">
            <a:avLst/>
          </a:prstGeom>
          <a:solidFill>
            <a:srgbClr val="6699FF">
              <a:alpha val="20000"/>
            </a:srgb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矩形 132"/>
          <p:cNvSpPr/>
          <p:nvPr/>
        </p:nvSpPr>
        <p:spPr>
          <a:xfrm>
            <a:off x="3203848" y="4149080"/>
            <a:ext cx="13081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target tags</a:t>
            </a:r>
            <a:endParaRPr lang="zh-CN" altLang="en-US" dirty="0"/>
          </a:p>
        </p:txBody>
      </p:sp>
      <p:sp>
        <p:nvSpPr>
          <p:cNvPr id="113" name="矩形 133"/>
          <p:cNvSpPr/>
          <p:nvPr/>
        </p:nvSpPr>
        <p:spPr>
          <a:xfrm>
            <a:off x="5283772" y="4149080"/>
            <a:ext cx="1808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interference tags</a:t>
            </a:r>
            <a:endParaRPr lang="zh-CN" altLang="en-US" dirty="0"/>
          </a:p>
        </p:txBody>
      </p:sp>
      <p:cxnSp>
        <p:nvCxnSpPr>
          <p:cNvPr id="73" name="Straight Connector 21"/>
          <p:cNvCxnSpPr/>
          <p:nvPr/>
        </p:nvCxnSpPr>
        <p:spPr>
          <a:xfrm>
            <a:off x="-36512" y="6400800"/>
            <a:ext cx="9180512" cy="0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19" descr="C:\Users\Tany\Desktop\Tab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323528" y="6400800"/>
            <a:ext cx="1752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7" name="TextBox 15"/>
          <p:cNvSpPr txBox="1">
            <a:spLocks noChangeArrowheads="1"/>
          </p:cNvSpPr>
          <p:nvPr/>
        </p:nvSpPr>
        <p:spPr bwMode="auto">
          <a:xfrm>
            <a:off x="436712" y="6400800"/>
            <a:ext cx="151216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chemeClr val="bg1"/>
                </a:solidFill>
                <a:latin typeface="Segoe" pitchFamily="34" charset="0"/>
              </a:rPr>
              <a:t>Motivation and Problem</a:t>
            </a:r>
            <a:endParaRPr lang="en-US" altLang="zh-CN" sz="900" b="1" dirty="0">
              <a:solidFill>
                <a:schemeClr val="bg1"/>
              </a:solidFill>
              <a:latin typeface="Segoe" pitchFamily="34" charset="0"/>
            </a:endParaRPr>
          </a:p>
        </p:txBody>
      </p:sp>
      <p:sp>
        <p:nvSpPr>
          <p:cNvPr id="78" name="TextBox 22"/>
          <p:cNvSpPr txBox="1">
            <a:spLocks noChangeArrowheads="1"/>
          </p:cNvSpPr>
          <p:nvPr/>
        </p:nvSpPr>
        <p:spPr bwMode="auto">
          <a:xfrm>
            <a:off x="7164288" y="6400800"/>
            <a:ext cx="165618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0070C0"/>
                </a:solidFill>
                <a:latin typeface="Segoe" pitchFamily="34" charset="0"/>
              </a:rPr>
              <a:t>Evaluation and Conclusion</a:t>
            </a:r>
            <a:endParaRPr lang="en-US" altLang="zh-CN" sz="900" b="1" dirty="0">
              <a:solidFill>
                <a:srgbClr val="0070C0"/>
              </a:solidFill>
              <a:latin typeface="Segoe" pitchFamily="34" charset="0"/>
            </a:endParaRPr>
          </a:p>
        </p:txBody>
      </p:sp>
      <p:sp>
        <p:nvSpPr>
          <p:cNvPr id="79" name="TextBox 12"/>
          <p:cNvSpPr txBox="1">
            <a:spLocks noChangeArrowheads="1"/>
          </p:cNvSpPr>
          <p:nvPr/>
        </p:nvSpPr>
        <p:spPr bwMode="auto">
          <a:xfrm>
            <a:off x="2204120" y="6400800"/>
            <a:ext cx="157579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0070C0"/>
                </a:solidFill>
                <a:latin typeface="Segoe" pitchFamily="34" charset="0"/>
              </a:rPr>
              <a:t>Observations</a:t>
            </a:r>
            <a:endParaRPr lang="en-US" altLang="zh-CN" sz="900" b="1" dirty="0">
              <a:solidFill>
                <a:srgbClr val="0070C0"/>
              </a:solidFill>
              <a:latin typeface="Segoe" pitchFamily="34" charset="0"/>
            </a:endParaRPr>
          </a:p>
        </p:txBody>
      </p:sp>
      <p:sp>
        <p:nvSpPr>
          <p:cNvPr id="114" name="TextBox 13"/>
          <p:cNvSpPr txBox="1">
            <a:spLocks noChangeArrowheads="1"/>
          </p:cNvSpPr>
          <p:nvPr/>
        </p:nvSpPr>
        <p:spPr bwMode="auto">
          <a:xfrm>
            <a:off x="3835896" y="6400800"/>
            <a:ext cx="1600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0070C0"/>
                </a:solidFill>
                <a:latin typeface="Segoe" pitchFamily="34" charset="0"/>
              </a:rPr>
              <a:t>Baseline Solutions</a:t>
            </a:r>
            <a:endParaRPr lang="en-US" altLang="zh-CN" sz="900" b="1" dirty="0">
              <a:solidFill>
                <a:srgbClr val="0070C0"/>
              </a:solidFill>
              <a:latin typeface="Segoe" pitchFamily="34" charset="0"/>
            </a:endParaRPr>
          </a:p>
        </p:txBody>
      </p:sp>
      <p:sp>
        <p:nvSpPr>
          <p:cNvPr id="115" name="TextBox 13"/>
          <p:cNvSpPr txBox="1">
            <a:spLocks noChangeArrowheads="1"/>
          </p:cNvSpPr>
          <p:nvPr/>
        </p:nvSpPr>
        <p:spPr bwMode="auto">
          <a:xfrm>
            <a:off x="5492080" y="6400800"/>
            <a:ext cx="1600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0070C0"/>
                </a:solidFill>
                <a:latin typeface="Segoe" pitchFamily="34" charset="0"/>
              </a:rPr>
              <a:t>Our Solutions</a:t>
            </a:r>
            <a:endParaRPr lang="en-US" altLang="zh-CN" sz="900" b="1" dirty="0">
              <a:solidFill>
                <a:srgbClr val="0070C0"/>
              </a:solidFill>
              <a:latin typeface="Segoe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8748464" y="64533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38544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"/>
                            </p:stCondLst>
                            <p:childTnLst>
                              <p:par>
                                <p:cTn id="1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5" grpId="0" animBg="1"/>
      <p:bldP spid="76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/>
      <p:bldP spid="1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" y="780004"/>
            <a:ext cx="9269413" cy="171451"/>
            <a:chOff x="0" y="414"/>
            <a:chExt cx="5839" cy="91"/>
          </a:xfrm>
        </p:grpSpPr>
        <p:sp>
          <p:nvSpPr>
            <p:cNvPr id="37" name="Rectangle 5"/>
            <p:cNvSpPr>
              <a:spLocks noChangeArrowheads="1"/>
            </p:cNvSpPr>
            <p:nvPr/>
          </p:nvSpPr>
          <p:spPr bwMode="auto">
            <a:xfrm>
              <a:off x="0" y="414"/>
              <a:ext cx="408" cy="91"/>
            </a:xfrm>
            <a:prstGeom prst="rect">
              <a:avLst/>
            </a:prstGeom>
            <a:solidFill>
              <a:srgbClr val="5487C4">
                <a:alpha val="74001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" name="Rectangle 7"/>
            <p:cNvSpPr>
              <a:spLocks noChangeArrowheads="1"/>
            </p:cNvSpPr>
            <p:nvPr/>
          </p:nvSpPr>
          <p:spPr bwMode="auto">
            <a:xfrm rot="10800000">
              <a:off x="396" y="459"/>
              <a:ext cx="5443" cy="23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rgbClr val="5487C4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611560" y="447055"/>
            <a:ext cx="8064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System Model</a:t>
            </a:r>
          </a:p>
        </p:txBody>
      </p:sp>
      <p:pic>
        <p:nvPicPr>
          <p:cNvPr id="134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597" t="-44668" r="59117" b="15277"/>
          <a:stretch/>
        </p:blipFill>
        <p:spPr bwMode="auto">
          <a:xfrm>
            <a:off x="1119808" y="-99392"/>
            <a:ext cx="1872208" cy="50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303" t="12003" r="11567" b="17511"/>
          <a:stretch/>
        </p:blipFill>
        <p:spPr bwMode="auto">
          <a:xfrm>
            <a:off x="4355764" y="1628800"/>
            <a:ext cx="3456384" cy="3462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43608" y="5373216"/>
            <a:ext cx="2191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Antenna is rotatable.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5037037" y="5373216"/>
            <a:ext cx="2103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Power is adjustable.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5" name="椭圆 131"/>
          <p:cNvSpPr/>
          <p:nvPr/>
        </p:nvSpPr>
        <p:spPr>
          <a:xfrm>
            <a:off x="5335757" y="2636912"/>
            <a:ext cx="1337042" cy="1306689"/>
          </a:xfrm>
          <a:prstGeom prst="ellipse">
            <a:avLst/>
          </a:prstGeom>
          <a:solidFill>
            <a:srgbClr val="6699FF">
              <a:alpha val="20000"/>
            </a:srgb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6" name="Straight Connector 21"/>
          <p:cNvCxnSpPr/>
          <p:nvPr/>
        </p:nvCxnSpPr>
        <p:spPr>
          <a:xfrm>
            <a:off x="-36512" y="6400800"/>
            <a:ext cx="9180512" cy="0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7" name="Picture 19" descr="C:\Users\Tany\Desktop\Tab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323528" y="6400800"/>
            <a:ext cx="1752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8" name="TextBox 15"/>
          <p:cNvSpPr txBox="1">
            <a:spLocks noChangeArrowheads="1"/>
          </p:cNvSpPr>
          <p:nvPr/>
        </p:nvSpPr>
        <p:spPr bwMode="auto">
          <a:xfrm>
            <a:off x="436712" y="6400800"/>
            <a:ext cx="151216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chemeClr val="bg1"/>
                </a:solidFill>
                <a:latin typeface="Segoe" pitchFamily="34" charset="0"/>
              </a:rPr>
              <a:t>Motivation and Problem</a:t>
            </a:r>
            <a:endParaRPr lang="en-US" altLang="zh-CN" sz="900" b="1" dirty="0">
              <a:solidFill>
                <a:schemeClr val="bg1"/>
              </a:solidFill>
              <a:latin typeface="Segoe" pitchFamily="34" charset="0"/>
            </a:endParaRPr>
          </a:p>
        </p:txBody>
      </p:sp>
      <p:sp>
        <p:nvSpPr>
          <p:cNvPr id="149" name="TextBox 22"/>
          <p:cNvSpPr txBox="1">
            <a:spLocks noChangeArrowheads="1"/>
          </p:cNvSpPr>
          <p:nvPr/>
        </p:nvSpPr>
        <p:spPr bwMode="auto">
          <a:xfrm>
            <a:off x="7164288" y="6400800"/>
            <a:ext cx="165618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0070C0"/>
                </a:solidFill>
                <a:latin typeface="Segoe" pitchFamily="34" charset="0"/>
              </a:rPr>
              <a:t>Evaluation and Conclusion</a:t>
            </a:r>
            <a:endParaRPr lang="en-US" altLang="zh-CN" sz="900" b="1" dirty="0">
              <a:solidFill>
                <a:srgbClr val="0070C0"/>
              </a:solidFill>
              <a:latin typeface="Segoe" pitchFamily="34" charset="0"/>
            </a:endParaRPr>
          </a:p>
        </p:txBody>
      </p:sp>
      <p:sp>
        <p:nvSpPr>
          <p:cNvPr id="150" name="TextBox 12"/>
          <p:cNvSpPr txBox="1">
            <a:spLocks noChangeArrowheads="1"/>
          </p:cNvSpPr>
          <p:nvPr/>
        </p:nvSpPr>
        <p:spPr bwMode="auto">
          <a:xfrm>
            <a:off x="2204120" y="6400800"/>
            <a:ext cx="157579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0070C0"/>
                </a:solidFill>
                <a:latin typeface="Segoe" pitchFamily="34" charset="0"/>
              </a:rPr>
              <a:t>Observations</a:t>
            </a:r>
            <a:endParaRPr lang="en-US" altLang="zh-CN" sz="900" b="1" dirty="0">
              <a:solidFill>
                <a:srgbClr val="0070C0"/>
              </a:solidFill>
              <a:latin typeface="Segoe" pitchFamily="34" charset="0"/>
            </a:endParaRPr>
          </a:p>
        </p:txBody>
      </p:sp>
      <p:sp>
        <p:nvSpPr>
          <p:cNvPr id="151" name="TextBox 13"/>
          <p:cNvSpPr txBox="1">
            <a:spLocks noChangeArrowheads="1"/>
          </p:cNvSpPr>
          <p:nvPr/>
        </p:nvSpPr>
        <p:spPr bwMode="auto">
          <a:xfrm>
            <a:off x="3835896" y="6400800"/>
            <a:ext cx="1600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0070C0"/>
                </a:solidFill>
                <a:latin typeface="Segoe" pitchFamily="34" charset="0"/>
              </a:rPr>
              <a:t>Baseline Solutions</a:t>
            </a:r>
            <a:endParaRPr lang="en-US" altLang="zh-CN" sz="900" b="1" dirty="0">
              <a:solidFill>
                <a:srgbClr val="0070C0"/>
              </a:solidFill>
              <a:latin typeface="Segoe" pitchFamily="34" charset="0"/>
            </a:endParaRPr>
          </a:p>
        </p:txBody>
      </p:sp>
      <p:sp>
        <p:nvSpPr>
          <p:cNvPr id="152" name="TextBox 13"/>
          <p:cNvSpPr txBox="1">
            <a:spLocks noChangeArrowheads="1"/>
          </p:cNvSpPr>
          <p:nvPr/>
        </p:nvSpPr>
        <p:spPr bwMode="auto">
          <a:xfrm>
            <a:off x="5492080" y="6400800"/>
            <a:ext cx="1600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0070C0"/>
                </a:solidFill>
                <a:latin typeface="Segoe" pitchFamily="34" charset="0"/>
              </a:rPr>
              <a:t>Our Solutions</a:t>
            </a:r>
            <a:endParaRPr lang="en-US" altLang="zh-CN" sz="900" b="1" dirty="0">
              <a:solidFill>
                <a:srgbClr val="0070C0"/>
              </a:solidFill>
              <a:latin typeface="Segoe" pitchFamily="34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8748464" y="64533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81244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8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9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4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3" grpId="0"/>
      <p:bldP spid="145" grpId="0" animBg="1"/>
      <p:bldP spid="14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" y="780004"/>
            <a:ext cx="9269413" cy="171451"/>
            <a:chOff x="0" y="414"/>
            <a:chExt cx="5839" cy="91"/>
          </a:xfrm>
        </p:grpSpPr>
        <p:sp>
          <p:nvSpPr>
            <p:cNvPr id="37" name="Rectangle 5"/>
            <p:cNvSpPr>
              <a:spLocks noChangeArrowheads="1"/>
            </p:cNvSpPr>
            <p:nvPr/>
          </p:nvSpPr>
          <p:spPr bwMode="auto">
            <a:xfrm>
              <a:off x="0" y="414"/>
              <a:ext cx="408" cy="91"/>
            </a:xfrm>
            <a:prstGeom prst="rect">
              <a:avLst/>
            </a:prstGeom>
            <a:solidFill>
              <a:srgbClr val="5487C4">
                <a:alpha val="74001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" name="Rectangle 7"/>
            <p:cNvSpPr>
              <a:spLocks noChangeArrowheads="1"/>
            </p:cNvSpPr>
            <p:nvPr/>
          </p:nvSpPr>
          <p:spPr bwMode="auto">
            <a:xfrm rot="10800000">
              <a:off x="396" y="459"/>
              <a:ext cx="5443" cy="23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rgbClr val="5487C4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611560" y="447055"/>
            <a:ext cx="8064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Problem Description</a:t>
            </a:r>
          </a:p>
        </p:txBody>
      </p:sp>
      <p:sp>
        <p:nvSpPr>
          <p:cNvPr id="194" name="矩形 74"/>
          <p:cNvSpPr/>
          <p:nvPr/>
        </p:nvSpPr>
        <p:spPr>
          <a:xfrm>
            <a:off x="715784" y="1988840"/>
            <a:ext cx="1596177" cy="151216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5" name="圆角矩形 75"/>
          <p:cNvSpPr/>
          <p:nvPr/>
        </p:nvSpPr>
        <p:spPr>
          <a:xfrm>
            <a:off x="1435864" y="2204864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6" name="圆角矩形 76"/>
          <p:cNvSpPr/>
          <p:nvPr/>
        </p:nvSpPr>
        <p:spPr>
          <a:xfrm>
            <a:off x="1363856" y="2636912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7" name="圆角矩形 77"/>
          <p:cNvSpPr/>
          <p:nvPr/>
        </p:nvSpPr>
        <p:spPr>
          <a:xfrm>
            <a:off x="1855911" y="3068960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8" name="圆角矩形 78"/>
          <p:cNvSpPr/>
          <p:nvPr/>
        </p:nvSpPr>
        <p:spPr>
          <a:xfrm>
            <a:off x="931808" y="3068960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9" name="圆角矩形 79"/>
          <p:cNvSpPr/>
          <p:nvPr/>
        </p:nvSpPr>
        <p:spPr>
          <a:xfrm>
            <a:off x="1867912" y="2636912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0" name="圆角矩形 80"/>
          <p:cNvSpPr/>
          <p:nvPr/>
        </p:nvSpPr>
        <p:spPr>
          <a:xfrm>
            <a:off x="1363856" y="3068960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1" name="矩形 81"/>
          <p:cNvSpPr/>
          <p:nvPr/>
        </p:nvSpPr>
        <p:spPr>
          <a:xfrm>
            <a:off x="2672001" y="1988840"/>
            <a:ext cx="1596178" cy="1512168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2" name="圆角矩形 82"/>
          <p:cNvSpPr/>
          <p:nvPr/>
        </p:nvSpPr>
        <p:spPr>
          <a:xfrm>
            <a:off x="2888025" y="2420888"/>
            <a:ext cx="288032" cy="1440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3" name="圆角矩形 83"/>
          <p:cNvSpPr/>
          <p:nvPr/>
        </p:nvSpPr>
        <p:spPr>
          <a:xfrm>
            <a:off x="3104049" y="2708920"/>
            <a:ext cx="288032" cy="1440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4" name="圆角矩形 84"/>
          <p:cNvSpPr/>
          <p:nvPr/>
        </p:nvSpPr>
        <p:spPr>
          <a:xfrm>
            <a:off x="3464089" y="2924944"/>
            <a:ext cx="288032" cy="1440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5" name="圆角矩形 85"/>
          <p:cNvSpPr/>
          <p:nvPr/>
        </p:nvSpPr>
        <p:spPr>
          <a:xfrm>
            <a:off x="2960033" y="2985582"/>
            <a:ext cx="288032" cy="1440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6" name="圆角矩形 86"/>
          <p:cNvSpPr/>
          <p:nvPr/>
        </p:nvSpPr>
        <p:spPr>
          <a:xfrm>
            <a:off x="3752121" y="3140968"/>
            <a:ext cx="288032" cy="1440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7" name="圆角矩形 87"/>
          <p:cNvSpPr/>
          <p:nvPr/>
        </p:nvSpPr>
        <p:spPr>
          <a:xfrm>
            <a:off x="3536097" y="2492896"/>
            <a:ext cx="288032" cy="1440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8" name="圆角矩形 88"/>
          <p:cNvSpPr/>
          <p:nvPr/>
        </p:nvSpPr>
        <p:spPr>
          <a:xfrm>
            <a:off x="3176057" y="3201606"/>
            <a:ext cx="288032" cy="1440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9" name="矩形 89"/>
          <p:cNvSpPr/>
          <p:nvPr/>
        </p:nvSpPr>
        <p:spPr>
          <a:xfrm>
            <a:off x="4664223" y="1988840"/>
            <a:ext cx="1596177" cy="151216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0" name="圆角矩形 90"/>
          <p:cNvSpPr/>
          <p:nvPr/>
        </p:nvSpPr>
        <p:spPr>
          <a:xfrm>
            <a:off x="5036264" y="2204864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1" name="圆角矩形 91"/>
          <p:cNvSpPr/>
          <p:nvPr/>
        </p:nvSpPr>
        <p:spPr>
          <a:xfrm>
            <a:off x="5180280" y="2780928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2" name="圆角矩形 92"/>
          <p:cNvSpPr/>
          <p:nvPr/>
        </p:nvSpPr>
        <p:spPr>
          <a:xfrm>
            <a:off x="5612328" y="2924944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3" name="圆角矩形 93"/>
          <p:cNvSpPr/>
          <p:nvPr/>
        </p:nvSpPr>
        <p:spPr>
          <a:xfrm>
            <a:off x="4748232" y="2996952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4" name="圆角矩形 94"/>
          <p:cNvSpPr/>
          <p:nvPr/>
        </p:nvSpPr>
        <p:spPr>
          <a:xfrm>
            <a:off x="5600328" y="3212976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5" name="圆角矩形 95"/>
          <p:cNvSpPr/>
          <p:nvPr/>
        </p:nvSpPr>
        <p:spPr>
          <a:xfrm>
            <a:off x="5324296" y="2420888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6" name="圆角矩形 96"/>
          <p:cNvSpPr/>
          <p:nvPr/>
        </p:nvSpPr>
        <p:spPr>
          <a:xfrm>
            <a:off x="5168280" y="3212976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7" name="圆角矩形 97"/>
          <p:cNvSpPr/>
          <p:nvPr/>
        </p:nvSpPr>
        <p:spPr>
          <a:xfrm>
            <a:off x="3184441" y="2132856"/>
            <a:ext cx="288032" cy="1440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8" name="圆角矩形 98"/>
          <p:cNvSpPr/>
          <p:nvPr/>
        </p:nvSpPr>
        <p:spPr>
          <a:xfrm>
            <a:off x="3824129" y="2708920"/>
            <a:ext cx="288032" cy="1440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9" name="圆角矩形 99"/>
          <p:cNvSpPr/>
          <p:nvPr/>
        </p:nvSpPr>
        <p:spPr>
          <a:xfrm>
            <a:off x="3760505" y="2204864"/>
            <a:ext cx="288032" cy="1440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0" name="圆角矩形 100"/>
          <p:cNvSpPr/>
          <p:nvPr/>
        </p:nvSpPr>
        <p:spPr>
          <a:xfrm>
            <a:off x="5684336" y="2204864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1" name="圆角矩形 101"/>
          <p:cNvSpPr/>
          <p:nvPr/>
        </p:nvSpPr>
        <p:spPr>
          <a:xfrm>
            <a:off x="5752728" y="2636912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2" name="圆角矩形 102"/>
          <p:cNvSpPr/>
          <p:nvPr/>
        </p:nvSpPr>
        <p:spPr>
          <a:xfrm>
            <a:off x="4820240" y="2573288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3" name="圆角矩形 103"/>
          <p:cNvSpPr/>
          <p:nvPr/>
        </p:nvSpPr>
        <p:spPr>
          <a:xfrm>
            <a:off x="931808" y="2204864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4" name="圆角矩形 104"/>
          <p:cNvSpPr/>
          <p:nvPr/>
        </p:nvSpPr>
        <p:spPr>
          <a:xfrm>
            <a:off x="1939920" y="2204864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5" name="圆角矩形 105"/>
          <p:cNvSpPr/>
          <p:nvPr/>
        </p:nvSpPr>
        <p:spPr>
          <a:xfrm>
            <a:off x="931808" y="2636912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9" name="矩形 106"/>
          <p:cNvSpPr/>
          <p:nvPr/>
        </p:nvSpPr>
        <p:spPr>
          <a:xfrm>
            <a:off x="4244176" y="1484784"/>
            <a:ext cx="41764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sym typeface="Wingdings" pitchFamily="2" charset="2"/>
              </a:rPr>
              <a:t>Number of </a:t>
            </a:r>
            <a:r>
              <a:rPr lang="en-US" altLang="zh-CN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target tags</a:t>
            </a:r>
            <a:r>
              <a:rPr lang="en-US" altLang="zh-CN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en-US" altLang="zh-CN" sz="1600" dirty="0" smtClean="0">
                <a:sym typeface="Wingdings" pitchFamily="2" charset="2"/>
              </a:rPr>
              <a:t>in the specified area: </a:t>
            </a:r>
            <a:r>
              <a:rPr lang="en-US" altLang="zh-CN" sz="1600" b="1" dirty="0" smtClean="0">
                <a:sym typeface="Wingdings" pitchFamily="2" charset="2"/>
              </a:rPr>
              <a:t>m</a:t>
            </a:r>
            <a:endParaRPr lang="zh-CN" altLang="en-US" sz="1600" b="1" dirty="0"/>
          </a:p>
        </p:txBody>
      </p:sp>
      <p:cxnSp>
        <p:nvCxnSpPr>
          <p:cNvPr id="31" name="Elbow Connector 30"/>
          <p:cNvCxnSpPr/>
          <p:nvPr/>
        </p:nvCxnSpPr>
        <p:spPr>
          <a:xfrm flipV="1">
            <a:off x="3420687" y="1656420"/>
            <a:ext cx="823489" cy="332420"/>
          </a:xfrm>
          <a:prstGeom prst="bentConnector3">
            <a:avLst>
              <a:gd name="adj1" fmla="val 359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31" name="矩形 107"/>
          <p:cNvSpPr/>
          <p:nvPr/>
        </p:nvSpPr>
        <p:spPr>
          <a:xfrm>
            <a:off x="4355976" y="4005064"/>
            <a:ext cx="3240360" cy="338554"/>
          </a:xfrm>
          <a:prstGeom prst="rect">
            <a:avLst/>
          </a:prstGeom>
          <a:noFill/>
          <a:ln w="19050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1600" dirty="0" smtClean="0">
                <a:sym typeface="Wingdings" pitchFamily="2" charset="2"/>
              </a:rPr>
              <a:t>Number of identified target tags: </a:t>
            </a:r>
            <a:r>
              <a:rPr lang="en-US" altLang="zh-CN" sz="1600" b="1" dirty="0" smtClean="0">
                <a:sym typeface="Wingdings" pitchFamily="2" charset="2"/>
              </a:rPr>
              <a:t>s</a:t>
            </a:r>
            <a:endParaRPr lang="zh-CN" altLang="en-US" sz="1600" b="1" dirty="0"/>
          </a:p>
        </p:txBody>
      </p:sp>
      <p:sp>
        <p:nvSpPr>
          <p:cNvPr id="240" name="矩形 125"/>
          <p:cNvSpPr/>
          <p:nvPr/>
        </p:nvSpPr>
        <p:spPr>
          <a:xfrm>
            <a:off x="5292080" y="3666510"/>
            <a:ext cx="3600400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sym typeface="Wingdings" pitchFamily="2" charset="2"/>
              </a:rPr>
              <a:t>Number of identified </a:t>
            </a:r>
            <a:r>
              <a:rPr lang="en-US" altLang="zh-CN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interference tags</a:t>
            </a:r>
            <a:r>
              <a:rPr lang="en-US" altLang="zh-CN" sz="1600" dirty="0" smtClean="0">
                <a:sym typeface="Wingdings" pitchFamily="2" charset="2"/>
              </a:rPr>
              <a:t>: </a:t>
            </a:r>
            <a:r>
              <a:rPr lang="en-US" altLang="zh-CN" sz="1600" b="1" dirty="0" smtClean="0">
                <a:sym typeface="Wingdings" pitchFamily="2" charset="2"/>
              </a:rPr>
              <a:t>u</a:t>
            </a:r>
            <a:endParaRPr lang="zh-CN" altLang="en-US" sz="1600" b="1" dirty="0"/>
          </a:p>
        </p:txBody>
      </p:sp>
      <p:sp>
        <p:nvSpPr>
          <p:cNvPr id="244" name="椭圆 131"/>
          <p:cNvSpPr/>
          <p:nvPr/>
        </p:nvSpPr>
        <p:spPr>
          <a:xfrm>
            <a:off x="1875488" y="1196752"/>
            <a:ext cx="3128560" cy="3128560"/>
          </a:xfrm>
          <a:prstGeom prst="ellipse">
            <a:avLst/>
          </a:prstGeom>
          <a:solidFill>
            <a:srgbClr val="6699FF">
              <a:alpha val="20000"/>
            </a:srgb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1" name="Elbow Connector 238"/>
          <p:cNvCxnSpPr>
            <a:endCxn id="240" idx="1"/>
          </p:cNvCxnSpPr>
          <p:nvPr/>
        </p:nvCxnSpPr>
        <p:spPr>
          <a:xfrm rot="16200000" flipH="1">
            <a:off x="4747754" y="3291461"/>
            <a:ext cx="694820" cy="393831"/>
          </a:xfrm>
          <a:prstGeom prst="bentConnector2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Elbow Connector 244"/>
          <p:cNvCxnSpPr>
            <a:endCxn id="231" idx="1"/>
          </p:cNvCxnSpPr>
          <p:nvPr/>
        </p:nvCxnSpPr>
        <p:spPr>
          <a:xfrm>
            <a:off x="3419872" y="3501008"/>
            <a:ext cx="936104" cy="673333"/>
          </a:xfrm>
          <a:prstGeom prst="bentConnector3">
            <a:avLst>
              <a:gd name="adj1" fmla="val -65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11560" y="4581128"/>
            <a:ext cx="475252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700" b="1" dirty="0" smtClean="0"/>
              <a:t>Efficient tag Identification in the specified area:</a:t>
            </a:r>
          </a:p>
        </p:txBody>
      </p:sp>
      <p:graphicFrame>
        <p:nvGraphicFramePr>
          <p:cNvPr id="64" name="对象 11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081143316"/>
              </p:ext>
            </p:extLst>
          </p:nvPr>
        </p:nvGraphicFramePr>
        <p:xfrm>
          <a:off x="3491880" y="4869160"/>
          <a:ext cx="631812" cy="576064"/>
        </p:xfrm>
        <a:graphic>
          <a:graphicData uri="http://schemas.openxmlformats.org/presentationml/2006/ole">
            <p:oleObj spid="_x0000_s1762" name="Equation" r:id="rId3" imgW="431613" imgH="393529" progId="Equation.DSMT4">
              <p:embed/>
            </p:oleObj>
          </a:graphicData>
        </a:graphic>
      </p:graphicFrame>
      <p:graphicFrame>
        <p:nvGraphicFramePr>
          <p:cNvPr id="65" name="对象 12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585986976"/>
              </p:ext>
            </p:extLst>
          </p:nvPr>
        </p:nvGraphicFramePr>
        <p:xfrm>
          <a:off x="2663280" y="5655600"/>
          <a:ext cx="720080" cy="437696"/>
        </p:xfrm>
        <a:graphic>
          <a:graphicData uri="http://schemas.openxmlformats.org/presentationml/2006/ole">
            <p:oleObj spid="_x0000_s1763" name="Equation" r:id="rId4" imgW="647419" imgH="393529" progId="Equation.DSMT4">
              <p:embed/>
            </p:oleObj>
          </a:graphicData>
        </a:graphic>
      </p:graphicFrame>
      <p:sp>
        <p:nvSpPr>
          <p:cNvPr id="66" name="矩形 141"/>
          <p:cNvSpPr/>
          <p:nvPr/>
        </p:nvSpPr>
        <p:spPr>
          <a:xfrm>
            <a:off x="5796136" y="5013176"/>
            <a:ext cx="2520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/>
              <a:t>Identify as many target tags as possible while minimize the execution time.</a:t>
            </a:r>
            <a:endParaRPr lang="zh-CN" altLang="en-US" sz="1600" dirty="0"/>
          </a:p>
        </p:txBody>
      </p:sp>
      <p:sp>
        <p:nvSpPr>
          <p:cNvPr id="67" name="Down Arrow 3"/>
          <p:cNvSpPr/>
          <p:nvPr/>
        </p:nvSpPr>
        <p:spPr bwMode="auto">
          <a:xfrm rot="5400000" flipV="1">
            <a:off x="4968045" y="4977171"/>
            <a:ext cx="360040" cy="864097"/>
          </a:xfrm>
          <a:prstGeom prst="downArrow">
            <a:avLst>
              <a:gd name="adj1" fmla="val 50000"/>
              <a:gd name="adj2" fmla="val 66748"/>
            </a:avLst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alpha val="0"/>
                </a:scheme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203200" dist="1016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rtl="0" fontAlgn="base">
              <a:spcBef>
                <a:spcPct val="0"/>
              </a:spcBef>
              <a:spcAft>
                <a:spcPct val="0"/>
              </a:spcAft>
            </a:pPr>
            <a:endParaRPr lang="en-US" sz="2300" kern="1200" dirty="0">
              <a:solidFill>
                <a:srgbClr val="FFFFFF"/>
              </a:solidFill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68" name="圆角矩形 148"/>
          <p:cNvSpPr/>
          <p:nvPr/>
        </p:nvSpPr>
        <p:spPr>
          <a:xfrm>
            <a:off x="5652120" y="5013176"/>
            <a:ext cx="2808312" cy="792088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矩形 68"/>
          <p:cNvSpPr/>
          <p:nvPr/>
        </p:nvSpPr>
        <p:spPr>
          <a:xfrm>
            <a:off x="611560" y="4962654"/>
            <a:ext cx="41278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1600" dirty="0" smtClean="0">
                <a:sym typeface="Wingdings" pitchFamily="2" charset="2"/>
              </a:rPr>
              <a:t>   1) </a:t>
            </a:r>
            <a:r>
              <a:rPr lang="en-US" altLang="zh-CN" sz="1600" b="1" dirty="0" smtClean="0">
                <a:solidFill>
                  <a:srgbClr val="FF0000"/>
                </a:solidFill>
                <a:sym typeface="Wingdings" pitchFamily="2" charset="2"/>
              </a:rPr>
              <a:t>Constraint</a:t>
            </a:r>
            <a:r>
              <a:rPr lang="en-US" altLang="zh-CN" sz="1600" dirty="0" smtClean="0">
                <a:sym typeface="Wingdings" pitchFamily="2" charset="2"/>
              </a:rPr>
              <a:t>: Coverage ratio,               </a:t>
            </a:r>
            <a:r>
              <a:rPr lang="en-US" altLang="zh-CN" sz="1600" b="1" dirty="0" smtClean="0">
                <a:sym typeface="Wingdings" pitchFamily="2" charset="2"/>
              </a:rPr>
              <a:t>≥ α</a:t>
            </a:r>
            <a:r>
              <a:rPr lang="en-US" altLang="zh-CN" sz="1600" dirty="0" smtClean="0"/>
              <a:t>    </a:t>
            </a:r>
          </a:p>
        </p:txBody>
      </p:sp>
      <p:sp>
        <p:nvSpPr>
          <p:cNvPr id="70" name="矩形 69"/>
          <p:cNvSpPr/>
          <p:nvPr/>
        </p:nvSpPr>
        <p:spPr>
          <a:xfrm>
            <a:off x="899592" y="5322694"/>
            <a:ext cx="35536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/>
              <a:t> 2) 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Objective</a:t>
            </a:r>
            <a:r>
              <a:rPr lang="en-US" altLang="zh-CN" sz="1600" dirty="0" smtClean="0"/>
              <a:t>: Minimize execution time </a:t>
            </a:r>
            <a:r>
              <a:rPr lang="en-US" altLang="zh-CN" sz="1600" b="1" i="1" dirty="0" smtClean="0"/>
              <a:t>T</a:t>
            </a:r>
            <a:endParaRPr lang="zh-CN" altLang="en-US" sz="1600" dirty="0"/>
          </a:p>
        </p:txBody>
      </p:sp>
      <p:sp>
        <p:nvSpPr>
          <p:cNvPr id="71" name="矩形 70"/>
          <p:cNvSpPr/>
          <p:nvPr/>
        </p:nvSpPr>
        <p:spPr>
          <a:xfrm>
            <a:off x="1115616" y="5682734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600" dirty="0" smtClean="0"/>
              <a:t> Misreading ratio:                , which is related to </a:t>
            </a:r>
            <a:r>
              <a:rPr lang="en-US" altLang="zh-CN" sz="1600" b="1" i="1" dirty="0" smtClean="0"/>
              <a:t>T</a:t>
            </a:r>
            <a:r>
              <a:rPr lang="en-US" altLang="zh-CN" sz="1600" dirty="0" smtClean="0"/>
              <a:t>. </a:t>
            </a:r>
            <a:endParaRPr lang="zh-CN" altLang="en-US" sz="1600" dirty="0"/>
          </a:p>
        </p:txBody>
      </p:sp>
      <p:cxnSp>
        <p:nvCxnSpPr>
          <p:cNvPr id="72" name="Straight Connector 21"/>
          <p:cNvCxnSpPr/>
          <p:nvPr/>
        </p:nvCxnSpPr>
        <p:spPr>
          <a:xfrm>
            <a:off x="-36512" y="6400800"/>
            <a:ext cx="9180512" cy="0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19" descr="C:\Users\Tany\Desktop\Tab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323528" y="6400800"/>
            <a:ext cx="1752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4" name="TextBox 15"/>
          <p:cNvSpPr txBox="1">
            <a:spLocks noChangeArrowheads="1"/>
          </p:cNvSpPr>
          <p:nvPr/>
        </p:nvSpPr>
        <p:spPr bwMode="auto">
          <a:xfrm>
            <a:off x="436712" y="6400800"/>
            <a:ext cx="151216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chemeClr val="bg1"/>
                </a:solidFill>
                <a:latin typeface="Segoe" pitchFamily="34" charset="0"/>
              </a:rPr>
              <a:t>Motivation and Problem</a:t>
            </a:r>
            <a:endParaRPr lang="en-US" altLang="zh-CN" sz="900" b="1" dirty="0">
              <a:solidFill>
                <a:schemeClr val="bg1"/>
              </a:solidFill>
              <a:latin typeface="Segoe" pitchFamily="34" charset="0"/>
            </a:endParaRPr>
          </a:p>
        </p:txBody>
      </p:sp>
      <p:sp>
        <p:nvSpPr>
          <p:cNvPr id="75" name="TextBox 22"/>
          <p:cNvSpPr txBox="1">
            <a:spLocks noChangeArrowheads="1"/>
          </p:cNvSpPr>
          <p:nvPr/>
        </p:nvSpPr>
        <p:spPr bwMode="auto">
          <a:xfrm>
            <a:off x="7164288" y="6400800"/>
            <a:ext cx="165618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0070C0"/>
                </a:solidFill>
                <a:latin typeface="Segoe" pitchFamily="34" charset="0"/>
              </a:rPr>
              <a:t>Evaluation and Conclusion</a:t>
            </a:r>
            <a:endParaRPr lang="en-US" altLang="zh-CN" sz="900" b="1" dirty="0">
              <a:solidFill>
                <a:srgbClr val="0070C0"/>
              </a:solidFill>
              <a:latin typeface="Segoe" pitchFamily="34" charset="0"/>
            </a:endParaRPr>
          </a:p>
        </p:txBody>
      </p:sp>
      <p:sp>
        <p:nvSpPr>
          <p:cNvPr id="76" name="TextBox 12"/>
          <p:cNvSpPr txBox="1">
            <a:spLocks noChangeArrowheads="1"/>
          </p:cNvSpPr>
          <p:nvPr/>
        </p:nvSpPr>
        <p:spPr bwMode="auto">
          <a:xfrm>
            <a:off x="2204120" y="6400800"/>
            <a:ext cx="157579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0070C0"/>
                </a:solidFill>
                <a:latin typeface="Segoe" pitchFamily="34" charset="0"/>
              </a:rPr>
              <a:t>Observations</a:t>
            </a:r>
            <a:endParaRPr lang="en-US" altLang="zh-CN" sz="900" b="1" dirty="0">
              <a:solidFill>
                <a:srgbClr val="0070C0"/>
              </a:solidFill>
              <a:latin typeface="Segoe" pitchFamily="34" charset="0"/>
            </a:endParaRPr>
          </a:p>
        </p:txBody>
      </p:sp>
      <p:sp>
        <p:nvSpPr>
          <p:cNvPr id="77" name="TextBox 13"/>
          <p:cNvSpPr txBox="1">
            <a:spLocks noChangeArrowheads="1"/>
          </p:cNvSpPr>
          <p:nvPr/>
        </p:nvSpPr>
        <p:spPr bwMode="auto">
          <a:xfrm>
            <a:off x="3835896" y="6400800"/>
            <a:ext cx="1600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0070C0"/>
                </a:solidFill>
                <a:latin typeface="Segoe" pitchFamily="34" charset="0"/>
              </a:rPr>
              <a:t>Baseline Solutions</a:t>
            </a:r>
            <a:endParaRPr lang="en-US" altLang="zh-CN" sz="900" b="1" dirty="0">
              <a:solidFill>
                <a:srgbClr val="0070C0"/>
              </a:solidFill>
              <a:latin typeface="Segoe" pitchFamily="34" charset="0"/>
            </a:endParaRPr>
          </a:p>
        </p:txBody>
      </p:sp>
      <p:sp>
        <p:nvSpPr>
          <p:cNvPr id="78" name="TextBox 13"/>
          <p:cNvSpPr txBox="1">
            <a:spLocks noChangeArrowheads="1"/>
          </p:cNvSpPr>
          <p:nvPr/>
        </p:nvSpPr>
        <p:spPr bwMode="auto">
          <a:xfrm>
            <a:off x="5492080" y="6400800"/>
            <a:ext cx="1600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0070C0"/>
                </a:solidFill>
                <a:latin typeface="Segoe" pitchFamily="34" charset="0"/>
              </a:rPr>
              <a:t>Our Solutions</a:t>
            </a:r>
            <a:endParaRPr lang="en-US" altLang="zh-CN" sz="900" b="1" dirty="0">
              <a:solidFill>
                <a:srgbClr val="0070C0"/>
              </a:solidFill>
              <a:latin typeface="Segoe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748464" y="64533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5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48149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000"/>
                            </p:stCondLst>
                            <p:childTnLst>
                              <p:par>
                                <p:cTn id="1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500"/>
                            </p:stCondLst>
                            <p:childTnLst>
                              <p:par>
                                <p:cTn id="1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000"/>
                            </p:stCondLst>
                            <p:childTnLst>
                              <p:par>
                                <p:cTn id="1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3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  <p:set>
                                      <p:cBhvr>
                                        <p:cTn id="158" dur="3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3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3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  <p:set>
                                      <p:cBhvr>
                                        <p:cTn id="162" dur="3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3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3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  <p:set>
                                      <p:cBhvr>
                                        <p:cTn id="166" dur="3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3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3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  <p:set>
                                      <p:cBhvr>
                                        <p:cTn id="170" dur="3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3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3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  <p:set>
                                      <p:cBhvr>
                                        <p:cTn id="174" dur="3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3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7500"/>
                            </p:stCondLst>
                            <p:childTnLst>
                              <p:par>
                                <p:cTn id="1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00"/>
                            </p:stCondLst>
                            <p:childTnLst>
                              <p:par>
                                <p:cTn id="2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9" grpId="0"/>
      <p:bldP spid="231" grpId="0"/>
      <p:bldP spid="240" grpId="0"/>
      <p:bldP spid="244" grpId="0" animBg="1"/>
      <p:bldP spid="63" grpId="0"/>
      <p:bldP spid="66" grpId="0"/>
      <p:bldP spid="67" grpId="0" animBg="1"/>
      <p:bldP spid="69" grpId="0"/>
      <p:bldP spid="70" grpId="0"/>
      <p:bldP spid="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" y="780004"/>
            <a:ext cx="9269413" cy="171451"/>
            <a:chOff x="0" y="414"/>
            <a:chExt cx="5839" cy="91"/>
          </a:xfrm>
        </p:grpSpPr>
        <p:sp>
          <p:nvSpPr>
            <p:cNvPr id="37" name="Rectangle 5"/>
            <p:cNvSpPr>
              <a:spLocks noChangeArrowheads="1"/>
            </p:cNvSpPr>
            <p:nvPr/>
          </p:nvSpPr>
          <p:spPr bwMode="auto">
            <a:xfrm>
              <a:off x="0" y="414"/>
              <a:ext cx="408" cy="91"/>
            </a:xfrm>
            <a:prstGeom prst="rect">
              <a:avLst/>
            </a:prstGeom>
            <a:solidFill>
              <a:srgbClr val="5487C4">
                <a:alpha val="74001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" name="Rectangle 7"/>
            <p:cNvSpPr>
              <a:spLocks noChangeArrowheads="1"/>
            </p:cNvSpPr>
            <p:nvPr/>
          </p:nvSpPr>
          <p:spPr bwMode="auto">
            <a:xfrm rot="10800000">
              <a:off x="396" y="459"/>
              <a:ext cx="5443" cy="23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rgbClr val="5487C4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611560" y="447055"/>
            <a:ext cx="8064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Challenge</a:t>
            </a:r>
          </a:p>
        </p:txBody>
      </p:sp>
      <p:sp>
        <p:nvSpPr>
          <p:cNvPr id="72" name="矩形 71"/>
          <p:cNvSpPr/>
          <p:nvPr/>
        </p:nvSpPr>
        <p:spPr>
          <a:xfrm>
            <a:off x="755576" y="2492896"/>
            <a:ext cx="1596177" cy="151216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圆角矩形 72"/>
          <p:cNvSpPr/>
          <p:nvPr/>
        </p:nvSpPr>
        <p:spPr>
          <a:xfrm>
            <a:off x="1403648" y="2708920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圆角矩形 73"/>
          <p:cNvSpPr/>
          <p:nvPr/>
        </p:nvSpPr>
        <p:spPr>
          <a:xfrm>
            <a:off x="1403648" y="3140968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圆角矩形 74"/>
          <p:cNvSpPr/>
          <p:nvPr/>
        </p:nvSpPr>
        <p:spPr>
          <a:xfrm>
            <a:off x="1835696" y="3573016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圆角矩形 75"/>
          <p:cNvSpPr/>
          <p:nvPr/>
        </p:nvSpPr>
        <p:spPr>
          <a:xfrm>
            <a:off x="971600" y="3573016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圆角矩形 76"/>
          <p:cNvSpPr/>
          <p:nvPr/>
        </p:nvSpPr>
        <p:spPr>
          <a:xfrm>
            <a:off x="1847697" y="3140968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圆角矩形 77"/>
          <p:cNvSpPr/>
          <p:nvPr/>
        </p:nvSpPr>
        <p:spPr>
          <a:xfrm>
            <a:off x="1403648" y="3573016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矩形 78"/>
          <p:cNvSpPr/>
          <p:nvPr/>
        </p:nvSpPr>
        <p:spPr>
          <a:xfrm>
            <a:off x="3071833" y="2492896"/>
            <a:ext cx="1596178" cy="1512168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圆角矩形 79"/>
          <p:cNvSpPr/>
          <p:nvPr/>
        </p:nvSpPr>
        <p:spPr>
          <a:xfrm>
            <a:off x="3287857" y="2924944"/>
            <a:ext cx="288032" cy="1440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圆角矩形 80"/>
          <p:cNvSpPr/>
          <p:nvPr/>
        </p:nvSpPr>
        <p:spPr>
          <a:xfrm>
            <a:off x="3503881" y="3212976"/>
            <a:ext cx="288032" cy="1440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圆角矩形 81"/>
          <p:cNvSpPr/>
          <p:nvPr/>
        </p:nvSpPr>
        <p:spPr>
          <a:xfrm>
            <a:off x="3863921" y="3429000"/>
            <a:ext cx="288032" cy="1440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圆角矩形 82"/>
          <p:cNvSpPr/>
          <p:nvPr/>
        </p:nvSpPr>
        <p:spPr>
          <a:xfrm>
            <a:off x="3359865" y="3489638"/>
            <a:ext cx="288032" cy="1440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圆角矩形 83"/>
          <p:cNvSpPr/>
          <p:nvPr/>
        </p:nvSpPr>
        <p:spPr>
          <a:xfrm>
            <a:off x="4151953" y="3645024"/>
            <a:ext cx="288032" cy="1440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圆角矩形 84"/>
          <p:cNvSpPr/>
          <p:nvPr/>
        </p:nvSpPr>
        <p:spPr>
          <a:xfrm>
            <a:off x="3935929" y="2996952"/>
            <a:ext cx="288032" cy="1440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圆角矩形 85"/>
          <p:cNvSpPr/>
          <p:nvPr/>
        </p:nvSpPr>
        <p:spPr>
          <a:xfrm>
            <a:off x="3575889" y="3705662"/>
            <a:ext cx="288032" cy="1440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矩形 86"/>
          <p:cNvSpPr/>
          <p:nvPr/>
        </p:nvSpPr>
        <p:spPr>
          <a:xfrm>
            <a:off x="5376089" y="2492896"/>
            <a:ext cx="1596177" cy="151216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圆角矩形 87"/>
          <p:cNvSpPr/>
          <p:nvPr/>
        </p:nvSpPr>
        <p:spPr>
          <a:xfrm>
            <a:off x="5676122" y="2708920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圆角矩形 88"/>
          <p:cNvSpPr/>
          <p:nvPr/>
        </p:nvSpPr>
        <p:spPr>
          <a:xfrm>
            <a:off x="5892146" y="3284984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圆角矩形 89"/>
          <p:cNvSpPr/>
          <p:nvPr/>
        </p:nvSpPr>
        <p:spPr>
          <a:xfrm>
            <a:off x="6324194" y="3429000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圆角矩形 90"/>
          <p:cNvSpPr/>
          <p:nvPr/>
        </p:nvSpPr>
        <p:spPr>
          <a:xfrm>
            <a:off x="5532106" y="3501008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圆角矩形 91"/>
          <p:cNvSpPr/>
          <p:nvPr/>
        </p:nvSpPr>
        <p:spPr>
          <a:xfrm>
            <a:off x="6312194" y="3717032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圆角矩形 92"/>
          <p:cNvSpPr/>
          <p:nvPr/>
        </p:nvSpPr>
        <p:spPr>
          <a:xfrm>
            <a:off x="6036162" y="2924944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圆角矩形 93"/>
          <p:cNvSpPr/>
          <p:nvPr/>
        </p:nvSpPr>
        <p:spPr>
          <a:xfrm>
            <a:off x="5880146" y="3717032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圆角矩形 94"/>
          <p:cNvSpPr/>
          <p:nvPr/>
        </p:nvSpPr>
        <p:spPr>
          <a:xfrm>
            <a:off x="3584273" y="2636912"/>
            <a:ext cx="288032" cy="1440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圆角矩形 95"/>
          <p:cNvSpPr/>
          <p:nvPr/>
        </p:nvSpPr>
        <p:spPr>
          <a:xfrm>
            <a:off x="4223961" y="3212976"/>
            <a:ext cx="288032" cy="1440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圆角矩形 96"/>
          <p:cNvSpPr/>
          <p:nvPr/>
        </p:nvSpPr>
        <p:spPr>
          <a:xfrm>
            <a:off x="4160337" y="2708920"/>
            <a:ext cx="288032" cy="1440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圆角矩形 97"/>
          <p:cNvSpPr/>
          <p:nvPr/>
        </p:nvSpPr>
        <p:spPr>
          <a:xfrm>
            <a:off x="6396202" y="2708920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圆角矩形 98"/>
          <p:cNvSpPr/>
          <p:nvPr/>
        </p:nvSpPr>
        <p:spPr>
          <a:xfrm>
            <a:off x="6464594" y="3140968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圆角矩形 99"/>
          <p:cNvSpPr/>
          <p:nvPr/>
        </p:nvSpPr>
        <p:spPr>
          <a:xfrm>
            <a:off x="5604114" y="3077344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圆角矩形 100"/>
          <p:cNvSpPr/>
          <p:nvPr/>
        </p:nvSpPr>
        <p:spPr>
          <a:xfrm>
            <a:off x="971600" y="2708920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圆角矩形 101"/>
          <p:cNvSpPr/>
          <p:nvPr/>
        </p:nvSpPr>
        <p:spPr>
          <a:xfrm>
            <a:off x="1835696" y="2708920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圆角矩形 102"/>
          <p:cNvSpPr/>
          <p:nvPr/>
        </p:nvSpPr>
        <p:spPr>
          <a:xfrm>
            <a:off x="971600" y="3140968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圆角矩形 103"/>
          <p:cNvSpPr/>
          <p:nvPr/>
        </p:nvSpPr>
        <p:spPr>
          <a:xfrm>
            <a:off x="1415649" y="4869160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圆角矩形 104"/>
          <p:cNvSpPr/>
          <p:nvPr/>
        </p:nvSpPr>
        <p:spPr>
          <a:xfrm>
            <a:off x="911593" y="4869160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圆角矩形 105"/>
          <p:cNvSpPr/>
          <p:nvPr/>
        </p:nvSpPr>
        <p:spPr>
          <a:xfrm>
            <a:off x="2063721" y="4869160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圆角矩形 106"/>
          <p:cNvSpPr/>
          <p:nvPr/>
        </p:nvSpPr>
        <p:spPr>
          <a:xfrm>
            <a:off x="2711793" y="4869160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圆角矩形 107"/>
          <p:cNvSpPr/>
          <p:nvPr/>
        </p:nvSpPr>
        <p:spPr>
          <a:xfrm>
            <a:off x="3431873" y="4869160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圆角矩形 108"/>
          <p:cNvSpPr/>
          <p:nvPr/>
        </p:nvSpPr>
        <p:spPr>
          <a:xfrm>
            <a:off x="4079945" y="4869160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圆角矩形 109"/>
          <p:cNvSpPr/>
          <p:nvPr/>
        </p:nvSpPr>
        <p:spPr>
          <a:xfrm>
            <a:off x="5808137" y="4869160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圆角矩形 110"/>
          <p:cNvSpPr/>
          <p:nvPr/>
        </p:nvSpPr>
        <p:spPr>
          <a:xfrm>
            <a:off x="5088057" y="4869160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圆角矩形 111"/>
          <p:cNvSpPr/>
          <p:nvPr/>
        </p:nvSpPr>
        <p:spPr>
          <a:xfrm>
            <a:off x="6456209" y="4869160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圆角矩形 112"/>
          <p:cNvSpPr/>
          <p:nvPr/>
        </p:nvSpPr>
        <p:spPr>
          <a:xfrm>
            <a:off x="1415649" y="1484784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圆角矩形 113"/>
          <p:cNvSpPr/>
          <p:nvPr/>
        </p:nvSpPr>
        <p:spPr>
          <a:xfrm>
            <a:off x="839585" y="1484784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圆角矩形 114"/>
          <p:cNvSpPr/>
          <p:nvPr/>
        </p:nvSpPr>
        <p:spPr>
          <a:xfrm>
            <a:off x="2063721" y="1484784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圆角矩形 115"/>
          <p:cNvSpPr/>
          <p:nvPr/>
        </p:nvSpPr>
        <p:spPr>
          <a:xfrm>
            <a:off x="2783801" y="1484784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" name="圆角矩形 116"/>
          <p:cNvSpPr/>
          <p:nvPr/>
        </p:nvSpPr>
        <p:spPr>
          <a:xfrm>
            <a:off x="3647897" y="1484784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圆角矩形 117"/>
          <p:cNvSpPr/>
          <p:nvPr/>
        </p:nvSpPr>
        <p:spPr>
          <a:xfrm>
            <a:off x="4367977" y="1484784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" name="圆角矩形 118"/>
          <p:cNvSpPr/>
          <p:nvPr/>
        </p:nvSpPr>
        <p:spPr>
          <a:xfrm>
            <a:off x="5808137" y="1484784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圆角矩形 119"/>
          <p:cNvSpPr/>
          <p:nvPr/>
        </p:nvSpPr>
        <p:spPr>
          <a:xfrm>
            <a:off x="5088057" y="1484784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圆角矩形 120"/>
          <p:cNvSpPr/>
          <p:nvPr/>
        </p:nvSpPr>
        <p:spPr>
          <a:xfrm>
            <a:off x="6456209" y="1484784"/>
            <a:ext cx="288032" cy="1440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矩形 121"/>
          <p:cNvSpPr/>
          <p:nvPr/>
        </p:nvSpPr>
        <p:spPr>
          <a:xfrm>
            <a:off x="767577" y="1340768"/>
            <a:ext cx="2448272" cy="43204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" name="矩形 122"/>
          <p:cNvSpPr/>
          <p:nvPr/>
        </p:nvSpPr>
        <p:spPr>
          <a:xfrm>
            <a:off x="3563888" y="1340768"/>
            <a:ext cx="3396377" cy="43204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矩形 123"/>
          <p:cNvSpPr/>
          <p:nvPr/>
        </p:nvSpPr>
        <p:spPr>
          <a:xfrm>
            <a:off x="767577" y="4725144"/>
            <a:ext cx="3888432" cy="43204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矩形 124"/>
          <p:cNvSpPr/>
          <p:nvPr/>
        </p:nvSpPr>
        <p:spPr>
          <a:xfrm>
            <a:off x="4944041" y="4725144"/>
            <a:ext cx="2016224" cy="43204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" name="椭圆 125"/>
          <p:cNvSpPr/>
          <p:nvPr/>
        </p:nvSpPr>
        <p:spPr>
          <a:xfrm>
            <a:off x="1055609" y="2708920"/>
            <a:ext cx="1008112" cy="1008112"/>
          </a:xfrm>
          <a:prstGeom prst="ellipse">
            <a:avLst/>
          </a:prstGeom>
          <a:solidFill>
            <a:srgbClr val="6699FF">
              <a:alpha val="20000"/>
            </a:srgb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矩形 132"/>
          <p:cNvSpPr/>
          <p:nvPr/>
        </p:nvSpPr>
        <p:spPr>
          <a:xfrm>
            <a:off x="3203848" y="4005064"/>
            <a:ext cx="1349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target tags</a:t>
            </a:r>
            <a:endParaRPr lang="zh-CN" altLang="en-US" dirty="0"/>
          </a:p>
        </p:txBody>
      </p:sp>
      <p:sp>
        <p:nvSpPr>
          <p:cNvPr id="71" name="矩形 133"/>
          <p:cNvSpPr/>
          <p:nvPr/>
        </p:nvSpPr>
        <p:spPr>
          <a:xfrm>
            <a:off x="5283772" y="4005064"/>
            <a:ext cx="1808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interference tags</a:t>
            </a:r>
            <a:endParaRPr lang="zh-CN" altLang="en-US" dirty="0"/>
          </a:p>
        </p:txBody>
      </p:sp>
      <p:sp>
        <p:nvSpPr>
          <p:cNvPr id="128" name="TextBox 127"/>
          <p:cNvSpPr txBox="1"/>
          <p:nvPr/>
        </p:nvSpPr>
        <p:spPr>
          <a:xfrm>
            <a:off x="611560" y="5291916"/>
            <a:ext cx="5280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 smtClean="0"/>
              <a:t>(1) Make the antenna face towards the specified area;</a:t>
            </a:r>
            <a:endParaRPr lang="zh-CN" altLang="en-US" dirty="0"/>
          </a:p>
        </p:txBody>
      </p:sp>
      <p:sp>
        <p:nvSpPr>
          <p:cNvPr id="129" name="TextBox 128"/>
          <p:cNvSpPr txBox="1"/>
          <p:nvPr/>
        </p:nvSpPr>
        <p:spPr>
          <a:xfrm>
            <a:off x="611560" y="5589240"/>
            <a:ext cx="4992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 smtClean="0"/>
              <a:t>(2) How to find the boundary of the area?</a:t>
            </a:r>
            <a:endParaRPr lang="zh-CN" altLang="en-US" dirty="0"/>
          </a:p>
        </p:txBody>
      </p:sp>
      <p:sp>
        <p:nvSpPr>
          <p:cNvPr id="130" name="矩形 141"/>
          <p:cNvSpPr/>
          <p:nvPr/>
        </p:nvSpPr>
        <p:spPr>
          <a:xfrm>
            <a:off x="6221488" y="5360149"/>
            <a:ext cx="202292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700" dirty="0" smtClean="0"/>
              <a:t>How to efficiently focus on the specified area ?</a:t>
            </a:r>
            <a:endParaRPr lang="zh-CN" altLang="en-US" sz="1700" dirty="0"/>
          </a:p>
        </p:txBody>
      </p:sp>
      <p:sp>
        <p:nvSpPr>
          <p:cNvPr id="131" name="Down Arrow 3"/>
          <p:cNvSpPr/>
          <p:nvPr/>
        </p:nvSpPr>
        <p:spPr bwMode="auto">
          <a:xfrm rot="5400000" flipV="1">
            <a:off x="5636771" y="5511095"/>
            <a:ext cx="360040" cy="617374"/>
          </a:xfrm>
          <a:prstGeom prst="downArrow">
            <a:avLst>
              <a:gd name="adj1" fmla="val 50000"/>
              <a:gd name="adj2" fmla="val 66748"/>
            </a:avLst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alpha val="0"/>
                </a:scheme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203200" dist="1016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rtl="0" fontAlgn="base">
              <a:spcBef>
                <a:spcPct val="0"/>
              </a:spcBef>
              <a:spcAft>
                <a:spcPct val="0"/>
              </a:spcAft>
            </a:pPr>
            <a:endParaRPr lang="en-US" sz="2300" kern="1200" dirty="0">
              <a:solidFill>
                <a:srgbClr val="FFFFFF"/>
              </a:solidFill>
              <a:latin typeface="Segoe UI" pitchFamily="34" charset="0"/>
              <a:ea typeface="+mn-ea"/>
              <a:cs typeface="+mn-cs"/>
            </a:endParaRPr>
          </a:p>
        </p:txBody>
      </p:sp>
      <p:pic>
        <p:nvPicPr>
          <p:cNvPr id="133" name="Picture 3" descr="C:\Users\sophie\Desktop\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5373216"/>
            <a:ext cx="504056" cy="829364"/>
          </a:xfrm>
          <a:prstGeom prst="rect">
            <a:avLst/>
          </a:prstGeom>
          <a:noFill/>
        </p:spPr>
      </p:pic>
      <p:sp>
        <p:nvSpPr>
          <p:cNvPr id="134" name="椭圆 181"/>
          <p:cNvSpPr/>
          <p:nvPr/>
        </p:nvSpPr>
        <p:spPr>
          <a:xfrm>
            <a:off x="2711793" y="2204864"/>
            <a:ext cx="2304256" cy="230425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5" name="椭圆 182"/>
          <p:cNvSpPr/>
          <p:nvPr/>
        </p:nvSpPr>
        <p:spPr>
          <a:xfrm>
            <a:off x="3431873" y="2924944"/>
            <a:ext cx="864096" cy="864096"/>
          </a:xfrm>
          <a:prstGeom prst="ellipse">
            <a:avLst/>
          </a:prstGeom>
          <a:solidFill>
            <a:srgbClr val="6699FF">
              <a:alpha val="20000"/>
            </a:srgb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6" name="TextBox 135"/>
          <p:cNvSpPr txBox="1"/>
          <p:nvPr/>
        </p:nvSpPr>
        <p:spPr>
          <a:xfrm>
            <a:off x="611560" y="5867980"/>
            <a:ext cx="4992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 smtClean="0"/>
              <a:t>(3) How to select the optimal power ?</a:t>
            </a:r>
            <a:endParaRPr lang="zh-CN" altLang="en-US" dirty="0"/>
          </a:p>
        </p:txBody>
      </p:sp>
      <p:sp>
        <p:nvSpPr>
          <p:cNvPr id="137" name="矩形标注 183"/>
          <p:cNvSpPr/>
          <p:nvPr/>
        </p:nvSpPr>
        <p:spPr>
          <a:xfrm>
            <a:off x="7156648" y="1916832"/>
            <a:ext cx="1879848" cy="1440160"/>
          </a:xfrm>
          <a:prstGeom prst="wedgeRectCallout">
            <a:avLst>
              <a:gd name="adj1" fmla="val -40806"/>
              <a:gd name="adj2" fmla="val 190309"/>
            </a:avLst>
          </a:prstGeom>
          <a:noFill/>
          <a:ln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</a:pPr>
            <a:r>
              <a:rPr lang="en-US" altLang="zh-CN" sz="1400" b="1" dirty="0" smtClean="0">
                <a:solidFill>
                  <a:srgbClr val="FF0000"/>
                </a:solidFill>
                <a:ea typeface="宋体" pitchFamily="2" charset="-122"/>
              </a:rPr>
              <a:t>Realistic environments:</a:t>
            </a:r>
          </a:p>
          <a:p>
            <a:pPr algn="just">
              <a:spcBef>
                <a:spcPts val="600"/>
              </a:spcBef>
            </a:pPr>
            <a:r>
              <a:rPr lang="en-US" altLang="zh-CN" sz="1400" dirty="0" smtClean="0">
                <a:solidFill>
                  <a:schemeClr val="tx1">
                    <a:lumMod val="90000"/>
                    <a:lumOff val="10000"/>
                  </a:schemeClr>
                </a:solidFill>
                <a:ea typeface="宋体" pitchFamily="2" charset="-122"/>
              </a:rPr>
              <a:t>Interference;</a:t>
            </a:r>
          </a:p>
          <a:p>
            <a:pPr algn="just">
              <a:spcBef>
                <a:spcPts val="600"/>
              </a:spcBef>
            </a:pPr>
            <a:r>
              <a:rPr lang="en-US" altLang="zh-CN" sz="1400" dirty="0" smtClean="0">
                <a:solidFill>
                  <a:schemeClr val="tx1">
                    <a:lumMod val="90000"/>
                    <a:lumOff val="10000"/>
                  </a:schemeClr>
                </a:solidFill>
                <a:ea typeface="宋体" pitchFamily="2" charset="-122"/>
              </a:rPr>
              <a:t>Energy absorption;</a:t>
            </a:r>
          </a:p>
          <a:p>
            <a:pPr algn="just">
              <a:spcBef>
                <a:spcPts val="600"/>
              </a:spcBef>
            </a:pPr>
            <a:r>
              <a:rPr lang="en-US" altLang="zh-CN" sz="1400" dirty="0" smtClean="0">
                <a:solidFill>
                  <a:schemeClr val="tx1">
                    <a:lumMod val="90000"/>
                    <a:lumOff val="10000"/>
                  </a:schemeClr>
                </a:solidFill>
                <a:ea typeface="宋体" pitchFamily="2" charset="-122"/>
              </a:rPr>
              <a:t>Multipath effect…</a:t>
            </a:r>
          </a:p>
        </p:txBody>
      </p:sp>
      <p:cxnSp>
        <p:nvCxnSpPr>
          <p:cNvPr id="138" name="Straight Connector 21"/>
          <p:cNvCxnSpPr/>
          <p:nvPr/>
        </p:nvCxnSpPr>
        <p:spPr>
          <a:xfrm>
            <a:off x="-36512" y="6400800"/>
            <a:ext cx="9180512" cy="0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9" name="Picture 19" descr="C:\Users\Tany\Desktop\Tab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323528" y="6400800"/>
            <a:ext cx="1752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0" name="TextBox 15"/>
          <p:cNvSpPr txBox="1">
            <a:spLocks noChangeArrowheads="1"/>
          </p:cNvSpPr>
          <p:nvPr/>
        </p:nvSpPr>
        <p:spPr bwMode="auto">
          <a:xfrm>
            <a:off x="436712" y="6400800"/>
            <a:ext cx="151216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chemeClr val="bg1"/>
                </a:solidFill>
                <a:latin typeface="Segoe" pitchFamily="34" charset="0"/>
              </a:rPr>
              <a:t>Motivation and Problem</a:t>
            </a:r>
            <a:endParaRPr lang="en-US" altLang="zh-CN" sz="900" b="1" dirty="0">
              <a:solidFill>
                <a:schemeClr val="bg1"/>
              </a:solidFill>
              <a:latin typeface="Segoe" pitchFamily="34" charset="0"/>
            </a:endParaRPr>
          </a:p>
        </p:txBody>
      </p:sp>
      <p:sp>
        <p:nvSpPr>
          <p:cNvPr id="141" name="TextBox 22"/>
          <p:cNvSpPr txBox="1">
            <a:spLocks noChangeArrowheads="1"/>
          </p:cNvSpPr>
          <p:nvPr/>
        </p:nvSpPr>
        <p:spPr bwMode="auto">
          <a:xfrm>
            <a:off x="7164288" y="6400800"/>
            <a:ext cx="165618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0070C0"/>
                </a:solidFill>
                <a:latin typeface="Segoe" pitchFamily="34" charset="0"/>
              </a:rPr>
              <a:t>Evaluation and Conclusion</a:t>
            </a:r>
            <a:endParaRPr lang="en-US" altLang="zh-CN" sz="900" b="1" dirty="0">
              <a:solidFill>
                <a:srgbClr val="0070C0"/>
              </a:solidFill>
              <a:latin typeface="Segoe" pitchFamily="34" charset="0"/>
            </a:endParaRPr>
          </a:p>
        </p:txBody>
      </p:sp>
      <p:sp>
        <p:nvSpPr>
          <p:cNvPr id="142" name="TextBox 12"/>
          <p:cNvSpPr txBox="1">
            <a:spLocks noChangeArrowheads="1"/>
          </p:cNvSpPr>
          <p:nvPr/>
        </p:nvSpPr>
        <p:spPr bwMode="auto">
          <a:xfrm>
            <a:off x="2204120" y="6400800"/>
            <a:ext cx="157579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0070C0"/>
                </a:solidFill>
                <a:latin typeface="Segoe" pitchFamily="34" charset="0"/>
              </a:rPr>
              <a:t>Observations</a:t>
            </a:r>
            <a:endParaRPr lang="en-US" altLang="zh-CN" sz="900" b="1" dirty="0">
              <a:solidFill>
                <a:srgbClr val="0070C0"/>
              </a:solidFill>
              <a:latin typeface="Segoe" pitchFamily="34" charset="0"/>
            </a:endParaRPr>
          </a:p>
        </p:txBody>
      </p:sp>
      <p:sp>
        <p:nvSpPr>
          <p:cNvPr id="143" name="TextBox 13"/>
          <p:cNvSpPr txBox="1">
            <a:spLocks noChangeArrowheads="1"/>
          </p:cNvSpPr>
          <p:nvPr/>
        </p:nvSpPr>
        <p:spPr bwMode="auto">
          <a:xfrm>
            <a:off x="3835896" y="6400800"/>
            <a:ext cx="1600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0070C0"/>
                </a:solidFill>
                <a:latin typeface="Segoe" pitchFamily="34" charset="0"/>
              </a:rPr>
              <a:t>Baseline Solutions</a:t>
            </a:r>
            <a:endParaRPr lang="en-US" altLang="zh-CN" sz="900" b="1" dirty="0">
              <a:solidFill>
                <a:srgbClr val="0070C0"/>
              </a:solidFill>
              <a:latin typeface="Segoe" pitchFamily="34" charset="0"/>
            </a:endParaRPr>
          </a:p>
        </p:txBody>
      </p:sp>
      <p:sp>
        <p:nvSpPr>
          <p:cNvPr id="144" name="TextBox 13"/>
          <p:cNvSpPr txBox="1">
            <a:spLocks noChangeArrowheads="1"/>
          </p:cNvSpPr>
          <p:nvPr/>
        </p:nvSpPr>
        <p:spPr bwMode="auto">
          <a:xfrm>
            <a:off x="5492080" y="6400800"/>
            <a:ext cx="1600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0070C0"/>
                </a:solidFill>
                <a:latin typeface="Segoe" pitchFamily="34" charset="0"/>
              </a:rPr>
              <a:t>Our Solutions</a:t>
            </a:r>
            <a:endParaRPr lang="en-US" altLang="zh-CN" sz="900" b="1" dirty="0">
              <a:solidFill>
                <a:srgbClr val="0070C0"/>
              </a:solidFill>
              <a:latin typeface="Segoe" pitchFamily="34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8748464" y="64533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6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48149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00024 L 0.25 0.000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2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35"/>
                                        </p:tgtEl>
                                      </p:cBhvr>
                                      <p:by x="260000" y="2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1" animBg="1"/>
      <p:bldP spid="126" grpId="3" animBg="1"/>
      <p:bldP spid="126" grpId="4" animBg="1"/>
      <p:bldP spid="126" grpId="5" animBg="1"/>
      <p:bldP spid="128" grpId="0"/>
      <p:bldP spid="129" grpId="0"/>
      <p:bldP spid="130" grpId="0"/>
      <p:bldP spid="131" grpId="0" animBg="1"/>
      <p:bldP spid="134" grpId="0" animBg="1"/>
      <p:bldP spid="135" grpId="0" animBg="1"/>
      <p:bldP spid="135" grpId="1" animBg="1"/>
      <p:bldP spid="136" grpId="0"/>
      <p:bldP spid="1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" y="780004"/>
            <a:ext cx="9269413" cy="171451"/>
            <a:chOff x="0" y="414"/>
            <a:chExt cx="5839" cy="91"/>
          </a:xfrm>
        </p:grpSpPr>
        <p:sp>
          <p:nvSpPr>
            <p:cNvPr id="37" name="Rectangle 5"/>
            <p:cNvSpPr>
              <a:spLocks noChangeArrowheads="1"/>
            </p:cNvSpPr>
            <p:nvPr/>
          </p:nvSpPr>
          <p:spPr bwMode="auto">
            <a:xfrm>
              <a:off x="0" y="414"/>
              <a:ext cx="408" cy="91"/>
            </a:xfrm>
            <a:prstGeom prst="rect">
              <a:avLst/>
            </a:prstGeom>
            <a:solidFill>
              <a:srgbClr val="5487C4">
                <a:alpha val="74001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" name="Rectangle 7"/>
            <p:cNvSpPr>
              <a:spLocks noChangeArrowheads="1"/>
            </p:cNvSpPr>
            <p:nvPr/>
          </p:nvSpPr>
          <p:spPr bwMode="auto">
            <a:xfrm rot="10800000">
              <a:off x="396" y="459"/>
              <a:ext cx="5443" cy="23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rgbClr val="5487C4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611560" y="447055"/>
            <a:ext cx="8064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Observations from the realistic environments</a:t>
            </a:r>
          </a:p>
        </p:txBody>
      </p:sp>
      <p:sp>
        <p:nvSpPr>
          <p:cNvPr id="76" name="梯形 75"/>
          <p:cNvSpPr/>
          <p:nvPr/>
        </p:nvSpPr>
        <p:spPr>
          <a:xfrm>
            <a:off x="5963857" y="2276872"/>
            <a:ext cx="1152128" cy="2016224"/>
          </a:xfrm>
          <a:prstGeom prst="trapezoid">
            <a:avLst>
              <a:gd name="adj" fmla="val 38734"/>
            </a:avLst>
          </a:prstGeom>
          <a:solidFill>
            <a:schemeClr val="tx1">
              <a:lumMod val="65000"/>
              <a:lumOff val="35000"/>
              <a:alpha val="3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8" name="直接连接符 77"/>
          <p:cNvCxnSpPr/>
          <p:nvPr/>
        </p:nvCxnSpPr>
        <p:spPr>
          <a:xfrm>
            <a:off x="6395905" y="4149080"/>
            <a:ext cx="504056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>
            <a:off x="6179881" y="4365104"/>
            <a:ext cx="504056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直接连接符 79"/>
          <p:cNvCxnSpPr/>
          <p:nvPr/>
        </p:nvCxnSpPr>
        <p:spPr>
          <a:xfrm flipV="1">
            <a:off x="6683937" y="4149080"/>
            <a:ext cx="216024" cy="216024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 flipV="1">
            <a:off x="6179881" y="4149080"/>
            <a:ext cx="216024" cy="216024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>
            <a:off x="6251889" y="1916832"/>
            <a:ext cx="50405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/>
        </p:nvCxnSpPr>
        <p:spPr>
          <a:xfrm>
            <a:off x="6107873" y="2276872"/>
            <a:ext cx="79208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flipV="1">
            <a:off x="6107873" y="2060848"/>
            <a:ext cx="0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 flipV="1">
            <a:off x="6899961" y="2060848"/>
            <a:ext cx="0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>
            <a:off x="6755945" y="1916832"/>
            <a:ext cx="144016" cy="1440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/>
        </p:nvCxnSpPr>
        <p:spPr>
          <a:xfrm flipH="1">
            <a:off x="6107873" y="1916832"/>
            <a:ext cx="144016" cy="1440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/>
        </p:nvCxnSpPr>
        <p:spPr>
          <a:xfrm flipH="1">
            <a:off x="4812204" y="2276872"/>
            <a:ext cx="1295669" cy="107691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6899961" y="2276872"/>
            <a:ext cx="1200431" cy="1088506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1" name="直接箭头连接符 90"/>
          <p:cNvCxnSpPr/>
          <p:nvPr/>
        </p:nvCxnSpPr>
        <p:spPr>
          <a:xfrm>
            <a:off x="6539921" y="2276872"/>
            <a:ext cx="0" cy="2016224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直接箭头连接符 91"/>
          <p:cNvCxnSpPr/>
          <p:nvPr/>
        </p:nvCxnSpPr>
        <p:spPr>
          <a:xfrm flipH="1">
            <a:off x="5981139" y="2276872"/>
            <a:ext cx="414766" cy="1728192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直接箭头连接符 92"/>
          <p:cNvCxnSpPr/>
          <p:nvPr/>
        </p:nvCxnSpPr>
        <p:spPr>
          <a:xfrm flipH="1">
            <a:off x="5459801" y="2276872"/>
            <a:ext cx="792088" cy="1462316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4" name="直接箭头连接符 93"/>
          <p:cNvCxnSpPr/>
          <p:nvPr/>
        </p:nvCxnSpPr>
        <p:spPr>
          <a:xfrm>
            <a:off x="6683937" y="2276872"/>
            <a:ext cx="345638" cy="1728192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5" name="直接箭头连接符 94"/>
          <p:cNvCxnSpPr/>
          <p:nvPr/>
        </p:nvCxnSpPr>
        <p:spPr>
          <a:xfrm>
            <a:off x="6827953" y="2276872"/>
            <a:ext cx="788957" cy="1512168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611560" y="1196752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Angle between the antenna and the tag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55576" y="4725144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ym typeface="Wingdings" pitchFamily="2" charset="2"/>
              </a:rPr>
              <a:t>1) As the </a:t>
            </a:r>
            <a:r>
              <a:rPr lang="en-US" altLang="zh-CN" sz="1600" b="1" dirty="0" smtClean="0">
                <a:solidFill>
                  <a:srgbClr val="FF0000"/>
                </a:solidFill>
                <a:sym typeface="Wingdings" pitchFamily="2" charset="2"/>
              </a:rPr>
              <a:t>angle </a:t>
            </a:r>
            <a:r>
              <a:rPr lang="en-US" altLang="zh-CN" sz="1600" dirty="0" smtClean="0">
                <a:sym typeface="Wingdings" pitchFamily="2" charset="2"/>
              </a:rPr>
              <a:t>between the radiation direction and the surface of the antenna </a:t>
            </a:r>
            <a:r>
              <a:rPr lang="en-US" altLang="zh-CN" sz="1600" b="1" dirty="0" smtClean="0">
                <a:solidFill>
                  <a:srgbClr val="FF0000"/>
                </a:solidFill>
                <a:sym typeface="Wingdings" pitchFamily="2" charset="2"/>
              </a:rPr>
              <a:t>decrease</a:t>
            </a:r>
            <a:r>
              <a:rPr lang="en-US" altLang="zh-CN" sz="1600" dirty="0" smtClean="0">
                <a:sym typeface="Wingdings" pitchFamily="2" charset="2"/>
              </a:rPr>
              <a:t>,</a:t>
            </a:r>
          </a:p>
          <a:p>
            <a:r>
              <a:rPr lang="en-US" altLang="zh-CN" sz="1600" dirty="0" smtClean="0">
                <a:sym typeface="Wingdings" pitchFamily="2" charset="2"/>
              </a:rPr>
              <a:t>        the reading </a:t>
            </a:r>
            <a:r>
              <a:rPr lang="en-US" altLang="zh-CN" sz="1600" b="1" dirty="0" smtClean="0">
                <a:solidFill>
                  <a:srgbClr val="FF0000"/>
                </a:solidFill>
                <a:sym typeface="Wingdings" pitchFamily="2" charset="2"/>
              </a:rPr>
              <a:t>performance decreases</a:t>
            </a:r>
            <a:r>
              <a:rPr lang="en-US" altLang="zh-CN" sz="1600" dirty="0" smtClean="0">
                <a:sym typeface="Wingdings" pitchFamily="2" charset="2"/>
              </a:rPr>
              <a:t>.</a:t>
            </a:r>
          </a:p>
        </p:txBody>
      </p:sp>
      <p:sp>
        <p:nvSpPr>
          <p:cNvPr id="98" name="矩形 97"/>
          <p:cNvSpPr/>
          <p:nvPr/>
        </p:nvSpPr>
        <p:spPr>
          <a:xfrm>
            <a:off x="899592" y="5348153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sym typeface="Wingdings" pitchFamily="2" charset="2"/>
              </a:rPr>
              <a:t> 2) When a tag is located in the </a:t>
            </a:r>
            <a:r>
              <a:rPr lang="en-US" altLang="zh-CN" sz="1600" b="1" dirty="0" smtClean="0">
                <a:solidFill>
                  <a:srgbClr val="FF0000"/>
                </a:solidFill>
                <a:sym typeface="Wingdings" pitchFamily="2" charset="2"/>
              </a:rPr>
              <a:t>center of the interrogation region</a:t>
            </a:r>
            <a:r>
              <a:rPr lang="en-US" altLang="zh-CN" sz="1600" dirty="0" smtClean="0">
                <a:sym typeface="Wingdings" pitchFamily="2" charset="2"/>
              </a:rPr>
              <a:t>, the reader often has a </a:t>
            </a:r>
          </a:p>
          <a:p>
            <a:r>
              <a:rPr lang="en-US" altLang="zh-CN" sz="1600" dirty="0" smtClean="0">
                <a:sym typeface="Wingdings" pitchFamily="2" charset="2"/>
              </a:rPr>
              <a:t>      </a:t>
            </a:r>
            <a:r>
              <a:rPr lang="en-US" altLang="zh-CN" sz="1600" b="1" dirty="0" smtClean="0">
                <a:solidFill>
                  <a:srgbClr val="FF0000"/>
                </a:solidFill>
                <a:sym typeface="Wingdings" pitchFamily="2" charset="2"/>
              </a:rPr>
              <a:t>good reading performance</a:t>
            </a:r>
            <a:r>
              <a:rPr lang="en-US" altLang="zh-CN" sz="1600" dirty="0" smtClean="0">
                <a:sym typeface="Wingdings" pitchFamily="2" charset="2"/>
              </a:rPr>
              <a:t>, no matter how the tag is placed.</a:t>
            </a:r>
            <a:endParaRPr lang="zh-CN" altLang="en-US" sz="1600" dirty="0"/>
          </a:p>
        </p:txBody>
      </p:sp>
      <p:cxnSp>
        <p:nvCxnSpPr>
          <p:cNvPr id="39" name="Straight Connector 21"/>
          <p:cNvCxnSpPr/>
          <p:nvPr/>
        </p:nvCxnSpPr>
        <p:spPr>
          <a:xfrm>
            <a:off x="-36512" y="6400800"/>
            <a:ext cx="9180512" cy="0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19" descr="C:\Users\Tany\Desktop\Tab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2099320" y="6400800"/>
            <a:ext cx="1752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1" name="TextBox 15"/>
          <p:cNvSpPr txBox="1">
            <a:spLocks noChangeArrowheads="1"/>
          </p:cNvSpPr>
          <p:nvPr/>
        </p:nvSpPr>
        <p:spPr bwMode="auto">
          <a:xfrm>
            <a:off x="436712" y="6400800"/>
            <a:ext cx="151216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0070C0"/>
                </a:solidFill>
                <a:latin typeface="Segoe" pitchFamily="34" charset="0"/>
              </a:rPr>
              <a:t>Motivation and Problem</a:t>
            </a:r>
            <a:endParaRPr lang="en-US" altLang="zh-CN" sz="900" b="1" dirty="0">
              <a:solidFill>
                <a:srgbClr val="0070C0"/>
              </a:solidFill>
              <a:latin typeface="Segoe" pitchFamily="34" charset="0"/>
            </a:endParaRPr>
          </a:p>
        </p:txBody>
      </p:sp>
      <p:sp>
        <p:nvSpPr>
          <p:cNvPr id="42" name="TextBox 22"/>
          <p:cNvSpPr txBox="1">
            <a:spLocks noChangeArrowheads="1"/>
          </p:cNvSpPr>
          <p:nvPr/>
        </p:nvSpPr>
        <p:spPr bwMode="auto">
          <a:xfrm>
            <a:off x="7164288" y="6400800"/>
            <a:ext cx="165618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0070C0"/>
                </a:solidFill>
                <a:latin typeface="Segoe" pitchFamily="34" charset="0"/>
              </a:rPr>
              <a:t>Evaluation and Conclusion</a:t>
            </a:r>
            <a:endParaRPr lang="en-US" altLang="zh-CN" sz="900" b="1" dirty="0">
              <a:solidFill>
                <a:srgbClr val="0070C0"/>
              </a:solidFill>
              <a:latin typeface="Segoe" pitchFamily="34" charset="0"/>
            </a:endParaRPr>
          </a:p>
        </p:txBody>
      </p:sp>
      <p:sp>
        <p:nvSpPr>
          <p:cNvPr id="45" name="TextBox 12"/>
          <p:cNvSpPr txBox="1">
            <a:spLocks noChangeArrowheads="1"/>
          </p:cNvSpPr>
          <p:nvPr/>
        </p:nvSpPr>
        <p:spPr bwMode="auto">
          <a:xfrm>
            <a:off x="2204120" y="6400800"/>
            <a:ext cx="157579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chemeClr val="bg1"/>
                </a:solidFill>
                <a:latin typeface="Segoe" pitchFamily="34" charset="0"/>
              </a:rPr>
              <a:t>Observations</a:t>
            </a:r>
            <a:endParaRPr lang="en-US" altLang="zh-CN" sz="900" b="1" dirty="0">
              <a:solidFill>
                <a:schemeClr val="bg1"/>
              </a:solidFill>
              <a:latin typeface="Segoe" pitchFamily="34" charset="0"/>
            </a:endParaRPr>
          </a:p>
        </p:txBody>
      </p:sp>
      <p:sp>
        <p:nvSpPr>
          <p:cNvPr id="46" name="TextBox 13"/>
          <p:cNvSpPr txBox="1">
            <a:spLocks noChangeArrowheads="1"/>
          </p:cNvSpPr>
          <p:nvPr/>
        </p:nvSpPr>
        <p:spPr bwMode="auto">
          <a:xfrm>
            <a:off x="3835896" y="6400800"/>
            <a:ext cx="1600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0070C0"/>
                </a:solidFill>
                <a:latin typeface="Segoe" pitchFamily="34" charset="0"/>
              </a:rPr>
              <a:t>Baseline Solutions</a:t>
            </a:r>
            <a:endParaRPr lang="en-US" altLang="zh-CN" sz="900" b="1" dirty="0">
              <a:solidFill>
                <a:srgbClr val="0070C0"/>
              </a:solidFill>
              <a:latin typeface="Segoe" pitchFamily="34" charset="0"/>
            </a:endParaRPr>
          </a:p>
        </p:txBody>
      </p:sp>
      <p:sp>
        <p:nvSpPr>
          <p:cNvPr id="48" name="TextBox 13"/>
          <p:cNvSpPr txBox="1">
            <a:spLocks noChangeArrowheads="1"/>
          </p:cNvSpPr>
          <p:nvPr/>
        </p:nvSpPr>
        <p:spPr bwMode="auto">
          <a:xfrm>
            <a:off x="5492080" y="6400800"/>
            <a:ext cx="1600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0070C0"/>
                </a:solidFill>
                <a:latin typeface="Segoe" pitchFamily="34" charset="0"/>
              </a:rPr>
              <a:t>Our Solutions</a:t>
            </a:r>
            <a:endParaRPr lang="en-US" altLang="zh-CN" sz="900" b="1" dirty="0">
              <a:solidFill>
                <a:srgbClr val="0070C0"/>
              </a:solidFill>
              <a:latin typeface="Segoe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748464" y="64533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  <p:cxnSp>
        <p:nvCxnSpPr>
          <p:cNvPr id="54" name="直接连接符 77"/>
          <p:cNvCxnSpPr/>
          <p:nvPr/>
        </p:nvCxnSpPr>
        <p:spPr>
          <a:xfrm>
            <a:off x="2339752" y="4149080"/>
            <a:ext cx="504056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直接连接符 78"/>
          <p:cNvCxnSpPr/>
          <p:nvPr/>
        </p:nvCxnSpPr>
        <p:spPr>
          <a:xfrm>
            <a:off x="2123728" y="4365104"/>
            <a:ext cx="504056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直接连接符 79"/>
          <p:cNvCxnSpPr/>
          <p:nvPr/>
        </p:nvCxnSpPr>
        <p:spPr>
          <a:xfrm flipV="1">
            <a:off x="2627784" y="4149080"/>
            <a:ext cx="216024" cy="216024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直接连接符 80"/>
          <p:cNvCxnSpPr/>
          <p:nvPr/>
        </p:nvCxnSpPr>
        <p:spPr>
          <a:xfrm flipV="1">
            <a:off x="2123728" y="4149080"/>
            <a:ext cx="216024" cy="216024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直接连接符 82"/>
          <p:cNvCxnSpPr/>
          <p:nvPr/>
        </p:nvCxnSpPr>
        <p:spPr>
          <a:xfrm>
            <a:off x="2195736" y="1916832"/>
            <a:ext cx="50405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直接连接符 83"/>
          <p:cNvCxnSpPr/>
          <p:nvPr/>
        </p:nvCxnSpPr>
        <p:spPr>
          <a:xfrm>
            <a:off x="2051720" y="2276872"/>
            <a:ext cx="79208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直接连接符 84"/>
          <p:cNvCxnSpPr/>
          <p:nvPr/>
        </p:nvCxnSpPr>
        <p:spPr>
          <a:xfrm flipV="1">
            <a:off x="2051720" y="2060848"/>
            <a:ext cx="0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直接连接符 85"/>
          <p:cNvCxnSpPr/>
          <p:nvPr/>
        </p:nvCxnSpPr>
        <p:spPr>
          <a:xfrm flipV="1">
            <a:off x="2843808" y="2060848"/>
            <a:ext cx="0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直接连接符 86"/>
          <p:cNvCxnSpPr/>
          <p:nvPr/>
        </p:nvCxnSpPr>
        <p:spPr>
          <a:xfrm>
            <a:off x="2699792" y="1916832"/>
            <a:ext cx="144016" cy="1440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直接连接符 87"/>
          <p:cNvCxnSpPr/>
          <p:nvPr/>
        </p:nvCxnSpPr>
        <p:spPr>
          <a:xfrm flipH="1">
            <a:off x="2051720" y="1916832"/>
            <a:ext cx="144016" cy="1440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直接连接符 88"/>
          <p:cNvCxnSpPr/>
          <p:nvPr/>
        </p:nvCxnSpPr>
        <p:spPr>
          <a:xfrm flipH="1">
            <a:off x="756051" y="2276872"/>
            <a:ext cx="1295669" cy="107691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直接连接符 89"/>
          <p:cNvCxnSpPr/>
          <p:nvPr/>
        </p:nvCxnSpPr>
        <p:spPr>
          <a:xfrm>
            <a:off x="2843808" y="2276872"/>
            <a:ext cx="1200431" cy="1088506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直接箭头连接符 90"/>
          <p:cNvCxnSpPr/>
          <p:nvPr/>
        </p:nvCxnSpPr>
        <p:spPr>
          <a:xfrm>
            <a:off x="2483768" y="2276872"/>
            <a:ext cx="0" cy="2016224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直接箭头连接符 91"/>
          <p:cNvCxnSpPr/>
          <p:nvPr/>
        </p:nvCxnSpPr>
        <p:spPr>
          <a:xfrm flipH="1">
            <a:off x="1924986" y="2276872"/>
            <a:ext cx="414766" cy="1728192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直接箭头连接符 92"/>
          <p:cNvCxnSpPr/>
          <p:nvPr/>
        </p:nvCxnSpPr>
        <p:spPr>
          <a:xfrm flipH="1">
            <a:off x="1403648" y="2276872"/>
            <a:ext cx="792088" cy="1462316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直接箭头连接符 93"/>
          <p:cNvCxnSpPr/>
          <p:nvPr/>
        </p:nvCxnSpPr>
        <p:spPr>
          <a:xfrm>
            <a:off x="2627784" y="2276872"/>
            <a:ext cx="345638" cy="1728192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直接箭头连接符 94"/>
          <p:cNvCxnSpPr/>
          <p:nvPr/>
        </p:nvCxnSpPr>
        <p:spPr>
          <a:xfrm>
            <a:off x="2771800" y="2276872"/>
            <a:ext cx="788957" cy="1512168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5" name="弧形 81"/>
          <p:cNvSpPr/>
          <p:nvPr/>
        </p:nvSpPr>
        <p:spPr>
          <a:xfrm rot="10800000" flipH="1">
            <a:off x="1970351" y="2085374"/>
            <a:ext cx="324036" cy="432048"/>
          </a:xfrm>
          <a:prstGeom prst="arc">
            <a:avLst>
              <a:gd name="adj1" fmla="val 5510022"/>
              <a:gd name="adj2" fmla="val 16074018"/>
            </a:avLst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弧形 81"/>
          <p:cNvSpPr/>
          <p:nvPr/>
        </p:nvSpPr>
        <p:spPr>
          <a:xfrm rot="10800000" flipH="1">
            <a:off x="6359901" y="4236648"/>
            <a:ext cx="300331" cy="344480"/>
          </a:xfrm>
          <a:prstGeom prst="arc">
            <a:avLst>
              <a:gd name="adj1" fmla="val 6476199"/>
              <a:gd name="adj2" fmla="val 15050501"/>
            </a:avLst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48149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97" grpId="0"/>
      <p:bldP spid="98" grpId="0"/>
      <p:bldP spid="1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" y="780004"/>
            <a:ext cx="9269413" cy="171451"/>
            <a:chOff x="0" y="414"/>
            <a:chExt cx="5839" cy="91"/>
          </a:xfrm>
        </p:grpSpPr>
        <p:sp>
          <p:nvSpPr>
            <p:cNvPr id="37" name="Rectangle 5"/>
            <p:cNvSpPr>
              <a:spLocks noChangeArrowheads="1"/>
            </p:cNvSpPr>
            <p:nvPr/>
          </p:nvSpPr>
          <p:spPr bwMode="auto">
            <a:xfrm>
              <a:off x="0" y="414"/>
              <a:ext cx="408" cy="91"/>
            </a:xfrm>
            <a:prstGeom prst="rect">
              <a:avLst/>
            </a:prstGeom>
            <a:solidFill>
              <a:srgbClr val="5487C4">
                <a:alpha val="74001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" name="Rectangle 7"/>
            <p:cNvSpPr>
              <a:spLocks noChangeArrowheads="1"/>
            </p:cNvSpPr>
            <p:nvPr/>
          </p:nvSpPr>
          <p:spPr bwMode="auto">
            <a:xfrm rot="10800000">
              <a:off x="396" y="459"/>
              <a:ext cx="5443" cy="23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rgbClr val="5487C4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611560" y="447055"/>
            <a:ext cx="8064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Observations from the realistic environments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611560" y="1196752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Angle between the antenna and the tag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" cstate="print"/>
          <a:srcRect r="51105"/>
          <a:stretch>
            <a:fillRect/>
          </a:stretch>
        </p:blipFill>
        <p:spPr bwMode="auto">
          <a:xfrm>
            <a:off x="3333868" y="1844824"/>
            <a:ext cx="2634843" cy="271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Box 41"/>
          <p:cNvSpPr txBox="1"/>
          <p:nvPr/>
        </p:nvSpPr>
        <p:spPr>
          <a:xfrm>
            <a:off x="755576" y="4725144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ym typeface="Wingdings" pitchFamily="2" charset="2"/>
              </a:rPr>
              <a:t>1) As the </a:t>
            </a:r>
            <a:r>
              <a:rPr lang="en-US" altLang="zh-CN" sz="1600" b="1" dirty="0" smtClean="0">
                <a:solidFill>
                  <a:srgbClr val="FF0000"/>
                </a:solidFill>
                <a:sym typeface="Wingdings" pitchFamily="2" charset="2"/>
              </a:rPr>
              <a:t>angle </a:t>
            </a:r>
            <a:r>
              <a:rPr lang="en-US" altLang="zh-CN" sz="1600" dirty="0" smtClean="0">
                <a:sym typeface="Wingdings" pitchFamily="2" charset="2"/>
              </a:rPr>
              <a:t>between the radiation direction and the surface of the antenna </a:t>
            </a:r>
            <a:r>
              <a:rPr lang="en-US" altLang="zh-CN" sz="1600" b="1" dirty="0" smtClean="0">
                <a:solidFill>
                  <a:srgbClr val="FF0000"/>
                </a:solidFill>
                <a:sym typeface="Wingdings" pitchFamily="2" charset="2"/>
              </a:rPr>
              <a:t>decrease</a:t>
            </a:r>
            <a:r>
              <a:rPr lang="en-US" altLang="zh-CN" sz="1600" dirty="0" smtClean="0">
                <a:sym typeface="Wingdings" pitchFamily="2" charset="2"/>
              </a:rPr>
              <a:t>,</a:t>
            </a:r>
          </a:p>
          <a:p>
            <a:r>
              <a:rPr lang="en-US" altLang="zh-CN" sz="1600" dirty="0" smtClean="0">
                <a:sym typeface="Wingdings" pitchFamily="2" charset="2"/>
              </a:rPr>
              <a:t>        the reading </a:t>
            </a:r>
            <a:r>
              <a:rPr lang="en-US" altLang="zh-CN" sz="1600" b="1" dirty="0" smtClean="0">
                <a:solidFill>
                  <a:srgbClr val="FF0000"/>
                </a:solidFill>
                <a:sym typeface="Wingdings" pitchFamily="2" charset="2"/>
              </a:rPr>
              <a:t>performance decreases</a:t>
            </a:r>
            <a:r>
              <a:rPr lang="en-US" altLang="zh-CN" sz="1600" dirty="0" smtClean="0">
                <a:sym typeface="Wingdings" pitchFamily="2" charset="2"/>
              </a:rPr>
              <a:t>.</a:t>
            </a:r>
          </a:p>
        </p:txBody>
      </p:sp>
      <p:sp>
        <p:nvSpPr>
          <p:cNvPr id="45" name="矩形 44"/>
          <p:cNvSpPr/>
          <p:nvPr/>
        </p:nvSpPr>
        <p:spPr>
          <a:xfrm>
            <a:off x="899592" y="5348153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sym typeface="Wingdings" pitchFamily="2" charset="2"/>
              </a:rPr>
              <a:t> 2) When a tag is located in the </a:t>
            </a:r>
            <a:r>
              <a:rPr lang="en-US" altLang="zh-CN" sz="1600" b="1" dirty="0" smtClean="0">
                <a:solidFill>
                  <a:srgbClr val="FF0000"/>
                </a:solidFill>
                <a:sym typeface="Wingdings" pitchFamily="2" charset="2"/>
              </a:rPr>
              <a:t>center of the interrogation region</a:t>
            </a:r>
            <a:r>
              <a:rPr lang="en-US" altLang="zh-CN" sz="1600" dirty="0" smtClean="0">
                <a:sym typeface="Wingdings" pitchFamily="2" charset="2"/>
              </a:rPr>
              <a:t>, the reader often has a </a:t>
            </a:r>
          </a:p>
          <a:p>
            <a:r>
              <a:rPr lang="en-US" altLang="zh-CN" sz="1600" dirty="0" smtClean="0">
                <a:sym typeface="Wingdings" pitchFamily="2" charset="2"/>
              </a:rPr>
              <a:t>      </a:t>
            </a:r>
            <a:r>
              <a:rPr lang="en-US" altLang="zh-CN" sz="1600" b="1" dirty="0" smtClean="0">
                <a:solidFill>
                  <a:srgbClr val="FF0000"/>
                </a:solidFill>
                <a:sym typeface="Wingdings" pitchFamily="2" charset="2"/>
              </a:rPr>
              <a:t>good reading performance</a:t>
            </a:r>
            <a:r>
              <a:rPr lang="en-US" altLang="zh-CN" sz="1600" dirty="0" smtClean="0">
                <a:sym typeface="Wingdings" pitchFamily="2" charset="2"/>
              </a:rPr>
              <a:t>, no matter how the tag is placed.</a:t>
            </a:r>
            <a:endParaRPr lang="zh-CN" altLang="en-US" sz="1600" dirty="0"/>
          </a:p>
        </p:txBody>
      </p:sp>
      <p:cxnSp>
        <p:nvCxnSpPr>
          <p:cNvPr id="19" name="Straight Connector 21"/>
          <p:cNvCxnSpPr/>
          <p:nvPr/>
        </p:nvCxnSpPr>
        <p:spPr>
          <a:xfrm>
            <a:off x="-36512" y="6400800"/>
            <a:ext cx="9180512" cy="0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C:\Users\Tany\Desktop\Tab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2099320" y="6400800"/>
            <a:ext cx="1752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15"/>
          <p:cNvSpPr txBox="1">
            <a:spLocks noChangeArrowheads="1"/>
          </p:cNvSpPr>
          <p:nvPr/>
        </p:nvSpPr>
        <p:spPr bwMode="auto">
          <a:xfrm>
            <a:off x="436712" y="6400800"/>
            <a:ext cx="151216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0070C0"/>
                </a:solidFill>
                <a:latin typeface="Segoe" pitchFamily="34" charset="0"/>
              </a:rPr>
              <a:t>Motivation and Problem</a:t>
            </a:r>
            <a:endParaRPr lang="en-US" altLang="zh-CN" sz="900" b="1" dirty="0">
              <a:solidFill>
                <a:srgbClr val="0070C0"/>
              </a:solidFill>
              <a:latin typeface="Segoe" pitchFamily="34" charset="0"/>
            </a:endParaRPr>
          </a:p>
        </p:txBody>
      </p:sp>
      <p:sp>
        <p:nvSpPr>
          <p:cNvPr id="22" name="TextBox 22"/>
          <p:cNvSpPr txBox="1">
            <a:spLocks noChangeArrowheads="1"/>
          </p:cNvSpPr>
          <p:nvPr/>
        </p:nvSpPr>
        <p:spPr bwMode="auto">
          <a:xfrm>
            <a:off x="7164288" y="6400800"/>
            <a:ext cx="165618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0070C0"/>
                </a:solidFill>
                <a:latin typeface="Segoe" pitchFamily="34" charset="0"/>
              </a:rPr>
              <a:t>Evaluation and Conclusion</a:t>
            </a:r>
            <a:endParaRPr lang="en-US" altLang="zh-CN" sz="900" b="1" dirty="0">
              <a:solidFill>
                <a:srgbClr val="0070C0"/>
              </a:solidFill>
              <a:latin typeface="Segoe" pitchFamily="34" charset="0"/>
            </a:endParaRPr>
          </a:p>
        </p:txBody>
      </p:sp>
      <p:sp>
        <p:nvSpPr>
          <p:cNvPr id="23" name="TextBox 12"/>
          <p:cNvSpPr txBox="1">
            <a:spLocks noChangeArrowheads="1"/>
          </p:cNvSpPr>
          <p:nvPr/>
        </p:nvSpPr>
        <p:spPr bwMode="auto">
          <a:xfrm>
            <a:off x="2204120" y="6400800"/>
            <a:ext cx="157579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chemeClr val="bg1"/>
                </a:solidFill>
                <a:latin typeface="Segoe" pitchFamily="34" charset="0"/>
              </a:rPr>
              <a:t>Observations</a:t>
            </a:r>
            <a:endParaRPr lang="en-US" altLang="zh-CN" sz="900" b="1" dirty="0">
              <a:solidFill>
                <a:schemeClr val="bg1"/>
              </a:solidFill>
              <a:latin typeface="Segoe" pitchFamily="34" charset="0"/>
            </a:endParaRPr>
          </a:p>
        </p:txBody>
      </p:sp>
      <p:sp>
        <p:nvSpPr>
          <p:cNvPr id="24" name="TextBox 13"/>
          <p:cNvSpPr txBox="1">
            <a:spLocks noChangeArrowheads="1"/>
          </p:cNvSpPr>
          <p:nvPr/>
        </p:nvSpPr>
        <p:spPr bwMode="auto">
          <a:xfrm>
            <a:off x="3835896" y="6400800"/>
            <a:ext cx="1600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0070C0"/>
                </a:solidFill>
                <a:latin typeface="Segoe" pitchFamily="34" charset="0"/>
              </a:rPr>
              <a:t>Baseline Solutions</a:t>
            </a:r>
            <a:endParaRPr lang="en-US" altLang="zh-CN" sz="900" b="1" dirty="0">
              <a:solidFill>
                <a:srgbClr val="0070C0"/>
              </a:solidFill>
              <a:latin typeface="Segoe" pitchFamily="34" charset="0"/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492080" y="6400800"/>
            <a:ext cx="1600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900" b="1" dirty="0" smtClean="0">
                <a:solidFill>
                  <a:srgbClr val="0070C0"/>
                </a:solidFill>
                <a:latin typeface="Segoe" pitchFamily="34" charset="0"/>
              </a:rPr>
              <a:t>Our Solutions</a:t>
            </a:r>
            <a:endParaRPr lang="en-US" altLang="zh-CN" sz="900" b="1" dirty="0">
              <a:solidFill>
                <a:srgbClr val="0070C0"/>
              </a:solidFill>
              <a:latin typeface="Segoe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748464" y="64533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8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48149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</TotalTime>
  <Words>2086</Words>
  <Application>Microsoft Office PowerPoint</Application>
  <PresentationFormat>全屏显示(4:3)</PresentationFormat>
  <Paragraphs>373</Paragraphs>
  <Slides>27</Slides>
  <Notes>2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30" baseType="lpstr">
      <vt:lpstr>Office 主题</vt:lpstr>
      <vt:lpstr>Equation</vt:lpstr>
      <vt:lpstr>Visio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sophie</dc:creator>
  <cp:lastModifiedBy>谢磊(1009043)</cp:lastModifiedBy>
  <cp:revision>458</cp:revision>
  <dcterms:created xsi:type="dcterms:W3CDTF">2013-11-01T01:51:28Z</dcterms:created>
  <dcterms:modified xsi:type="dcterms:W3CDTF">2013-11-24T10:11:27Z</dcterms:modified>
</cp:coreProperties>
</file>