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31" r:id="rId3"/>
    <p:sldId id="332" r:id="rId4"/>
    <p:sldId id="325" r:id="rId5"/>
    <p:sldId id="326" r:id="rId6"/>
    <p:sldId id="327" r:id="rId7"/>
    <p:sldId id="328" r:id="rId8"/>
    <p:sldId id="329" r:id="rId9"/>
    <p:sldId id="330" r:id="rId10"/>
    <p:sldId id="320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9" autoAdjust="0"/>
    <p:restoredTop sz="80593" autoAdjust="0"/>
  </p:normalViewPr>
  <p:slideViewPr>
    <p:cSldViewPr>
      <p:cViewPr varScale="1">
        <p:scale>
          <a:sx n="71" d="100"/>
          <a:sy n="71" d="100"/>
        </p:scale>
        <p:origin x="-151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42A33-1656-4548-AF63-ECFE5D639397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9F827-5F23-4EB0-806B-FBF5B4C39F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034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9F827-5F23-4EB0-806B-FBF5B4C39FB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0507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9F827-5F23-4EB0-806B-FBF5B4C39FB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81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9F827-5F23-4EB0-806B-FBF5B4C39FB0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413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9F827-5F23-4EB0-806B-FBF5B4C39FB0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413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9F827-5F23-4EB0-806B-FBF5B4C39FB0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413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9F827-5F23-4EB0-806B-FBF5B4C39FB0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413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9F827-5F23-4EB0-806B-FBF5B4C39FB0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413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9F827-5F23-4EB0-806B-FBF5B4C39FB0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6206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412776"/>
            <a:ext cx="9036496" cy="1470025"/>
          </a:xfrm>
        </p:spPr>
        <p:txBody>
          <a:bodyPr>
            <a:noAutofit/>
          </a:bodyPr>
          <a:lstStyle/>
          <a:p>
            <a:r>
              <a:rPr lang="en-US" altLang="zh-CN" sz="3600" dirty="0" smtClean="0">
                <a:latin typeface="Myriad Pro" pitchFamily="34" charset="0"/>
                <a:ea typeface="Cardo" pitchFamily="18" charset="-79"/>
                <a:cs typeface="Cardo" pitchFamily="18" charset="-79"/>
              </a:rPr>
              <a:t>Minimum </a:t>
            </a:r>
            <a:r>
              <a:rPr lang="en-US" altLang="zh-CN" sz="3600" dirty="0" err="1" smtClean="0">
                <a:latin typeface="Myriad Pro" pitchFamily="34" charset="0"/>
                <a:ea typeface="Cardo" pitchFamily="18" charset="-79"/>
                <a:cs typeface="Cardo" pitchFamily="18" charset="-79"/>
              </a:rPr>
              <a:t>Makespan</a:t>
            </a:r>
            <a:r>
              <a:rPr lang="en-US" altLang="zh-CN" sz="3600" dirty="0" smtClean="0">
                <a:latin typeface="Myriad Pro" pitchFamily="34" charset="0"/>
                <a:ea typeface="Cardo" pitchFamily="18" charset="-79"/>
                <a:cs typeface="Cardo" pitchFamily="18" charset="-79"/>
              </a:rPr>
              <a:t> Workload Dissemination in </a:t>
            </a:r>
            <a:r>
              <a:rPr lang="en-US" altLang="zh-CN" sz="3600" dirty="0" err="1" smtClean="0">
                <a:latin typeface="Myriad Pro" pitchFamily="34" charset="0"/>
                <a:ea typeface="Cardo" pitchFamily="18" charset="-79"/>
                <a:cs typeface="Cardo" pitchFamily="18" charset="-79"/>
              </a:rPr>
              <a:t>DTNs</a:t>
            </a:r>
            <a:r>
              <a:rPr lang="en-US" altLang="zh-CN" sz="3600" dirty="0" smtClean="0">
                <a:latin typeface="Myriad Pro" pitchFamily="34" charset="0"/>
                <a:ea typeface="Cardo" pitchFamily="18" charset="-79"/>
                <a:cs typeface="Cardo" pitchFamily="18" charset="-79"/>
              </a:rPr>
              <a:t>: Making Full Utilization of Computational Surplus Around</a:t>
            </a:r>
            <a:endParaRPr lang="zh-CN" altLang="en-US" sz="3600" dirty="0">
              <a:latin typeface="Myriad Pro" pitchFamily="34" charset="0"/>
              <a:cs typeface="Cardo" pitchFamily="18" charset="-79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27584" y="4725144"/>
            <a:ext cx="7488832" cy="1680592"/>
          </a:xfrm>
        </p:spPr>
        <p:txBody>
          <a:bodyPr>
            <a:normAutofit/>
          </a:bodyPr>
          <a:lstStyle/>
          <a:p>
            <a:pPr algn="r"/>
            <a:r>
              <a:rPr lang="en-US" altLang="zh-CN" sz="2400" dirty="0" smtClean="0">
                <a:solidFill>
                  <a:schemeClr val="tx1"/>
                </a:solidFill>
                <a:latin typeface="Myriad Pro" pitchFamily="34" charset="0"/>
                <a:ea typeface="Cardo" pitchFamily="18" charset="-79"/>
                <a:cs typeface="Cardo" pitchFamily="18" charset="-79"/>
              </a:rPr>
              <a:t>Sheng Zhang, Nanjing University</a:t>
            </a:r>
          </a:p>
          <a:p>
            <a:pPr algn="r"/>
            <a:r>
              <a:rPr lang="en-US" altLang="zh-CN" sz="2400" dirty="0" err="1" smtClean="0">
                <a:solidFill>
                  <a:schemeClr val="tx1"/>
                </a:solidFill>
                <a:latin typeface="Myriad Pro" pitchFamily="34" charset="0"/>
                <a:ea typeface="Cardo" pitchFamily="18" charset="-79"/>
                <a:cs typeface="Cardo" pitchFamily="18" charset="-79"/>
              </a:rPr>
              <a:t>Jie</a:t>
            </a:r>
            <a:r>
              <a:rPr lang="en-US" altLang="zh-CN" sz="2400" dirty="0" smtClean="0">
                <a:solidFill>
                  <a:schemeClr val="tx1"/>
                </a:solidFill>
                <a:latin typeface="Myriad Pro" pitchFamily="34" charset="0"/>
                <a:ea typeface="Cardo" pitchFamily="18" charset="-79"/>
                <a:cs typeface="Cardo" pitchFamily="18" charset="-79"/>
              </a:rPr>
              <a:t> Wu, Temple University</a:t>
            </a:r>
          </a:p>
          <a:p>
            <a:pPr algn="r"/>
            <a:r>
              <a:rPr lang="en-US" altLang="zh-CN" sz="2400" dirty="0" err="1" smtClean="0">
                <a:solidFill>
                  <a:schemeClr val="tx1"/>
                </a:solidFill>
                <a:latin typeface="Myriad Pro" pitchFamily="34" charset="0"/>
                <a:ea typeface="Cardo" pitchFamily="18" charset="-79"/>
                <a:cs typeface="Cardo" pitchFamily="18" charset="-79"/>
              </a:rPr>
              <a:t>Sanglu</a:t>
            </a:r>
            <a:r>
              <a:rPr lang="en-US" altLang="zh-CN" sz="2400" dirty="0" smtClean="0">
                <a:solidFill>
                  <a:schemeClr val="tx1"/>
                </a:solidFill>
                <a:latin typeface="Myriad Pro" pitchFamily="34" charset="0"/>
                <a:ea typeface="Cardo" pitchFamily="18" charset="-79"/>
                <a:cs typeface="Cardo" pitchFamily="18" charset="-79"/>
              </a:rPr>
              <a:t> Lu, Nanjing University</a:t>
            </a:r>
          </a:p>
          <a:p>
            <a:pPr algn="r"/>
            <a:endParaRPr lang="en-US" altLang="zh-CN" sz="2400" dirty="0">
              <a:solidFill>
                <a:schemeClr val="tx1"/>
              </a:solidFill>
              <a:latin typeface="Myriad Pro" pitchFamily="34" charset="0"/>
              <a:ea typeface="Cardo" pitchFamily="18" charset="-79"/>
              <a:cs typeface="Cardo" pitchFamily="18" charset="-79"/>
            </a:endParaRPr>
          </a:p>
        </p:txBody>
      </p:sp>
      <p:pic>
        <p:nvPicPr>
          <p:cNvPr id="5" name="Picture 11" descr="NJU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8015"/>
            <a:ext cx="15779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9050"/>
            <a:ext cx="1817688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904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2420888"/>
            <a:ext cx="8928992" cy="1143000"/>
          </a:xfrm>
        </p:spPr>
        <p:txBody>
          <a:bodyPr>
            <a:normAutofit/>
          </a:bodyPr>
          <a:lstStyle/>
          <a:p>
            <a:r>
              <a:rPr lang="en-US" altLang="zh-CN" sz="6000" dirty="0" smtClean="0">
                <a:latin typeface="Myriad Pro" pitchFamily="34" charset="0"/>
              </a:rPr>
              <a:t>Thanks for your attention.</a:t>
            </a:r>
            <a:endParaRPr lang="zh-CN" altLang="en-US" sz="6000" dirty="0"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24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椭圆 7"/>
          <p:cNvSpPr/>
          <p:nvPr/>
        </p:nvSpPr>
        <p:spPr>
          <a:xfrm>
            <a:off x="4932040" y="3127016"/>
            <a:ext cx="2808312" cy="2874434"/>
          </a:xfrm>
          <a:prstGeom prst="ellipse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2123728" y="4617132"/>
            <a:ext cx="2376264" cy="2268252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799964" y="3042868"/>
            <a:ext cx="2376264" cy="2268252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35017"/>
            <a:ext cx="8928992" cy="945711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Myriad Pro" pitchFamily="34" charset="0"/>
              </a:rPr>
              <a:t>Motivations</a:t>
            </a:r>
            <a:endParaRPr lang="zh-CN" altLang="en-US" sz="2800" dirty="0">
              <a:latin typeface="Myriad Pro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4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Wireless devices around us: </a:t>
            </a:r>
            <a:r>
              <a:rPr lang="en-US" altLang="zh-CN" dirty="0">
                <a:latin typeface="Myriad Pro" pitchFamily="34" charset="0"/>
              </a:rPr>
              <a:t>l</a:t>
            </a:r>
            <a:r>
              <a:rPr lang="en-US" altLang="zh-CN" dirty="0" smtClean="0">
                <a:latin typeface="Myriad Pro" pitchFamily="34" charset="0"/>
              </a:rPr>
              <a:t>aptops, smartphones, …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solidFill>
                  <a:srgbClr val="FF0000"/>
                </a:solidFill>
                <a:latin typeface="Myriad Pro" pitchFamily="34" charset="0"/>
              </a:rPr>
              <a:t>Intermittent and opportunistic connectivity</a:t>
            </a:r>
          </a:p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Most of them are </a:t>
            </a:r>
            <a:r>
              <a:rPr lang="en-US" altLang="zh-CN" dirty="0" smtClean="0">
                <a:solidFill>
                  <a:srgbClr val="FF0000"/>
                </a:solidFill>
                <a:latin typeface="Myriad Pro" pitchFamily="34" charset="0"/>
              </a:rPr>
              <a:t>idle</a:t>
            </a:r>
            <a:r>
              <a:rPr lang="en-US" altLang="zh-CN" dirty="0" smtClean="0">
                <a:latin typeface="Myriad Pro" pitchFamily="34" charset="0"/>
              </a:rPr>
              <a:t> during most of the time</a:t>
            </a:r>
            <a:r>
              <a:rPr lang="en-US" altLang="zh-CN" dirty="0">
                <a:latin typeface="Myriad Pro" pitchFamily="34" charset="0"/>
              </a:rPr>
              <a:t>.</a:t>
            </a:r>
            <a:endParaRPr lang="en-US" altLang="zh-CN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baseline="-25000" dirty="0">
              <a:latin typeface="Myriad Pro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sz="28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 marL="457200" lvl="1" indent="0">
              <a:buNone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</p:txBody>
      </p:sp>
      <p:pic>
        <p:nvPicPr>
          <p:cNvPr id="5" name="图片 4" descr="屏幕剪辑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08" y="3581400"/>
            <a:ext cx="621976" cy="1191188"/>
          </a:xfrm>
          <a:prstGeom prst="rect">
            <a:avLst/>
          </a:prstGeom>
        </p:spPr>
      </p:pic>
      <p:pic>
        <p:nvPicPr>
          <p:cNvPr id="6" name="图片 5" descr="屏幕剪辑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004776" y="5311120"/>
            <a:ext cx="614167" cy="1112453"/>
          </a:xfrm>
          <a:prstGeom prst="rect">
            <a:avLst/>
          </a:prstGeom>
        </p:spPr>
      </p:pic>
      <p:pic>
        <p:nvPicPr>
          <p:cNvPr id="7" name="图片 6" descr="屏幕剪辑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124" y="3952165"/>
            <a:ext cx="1296144" cy="1224136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23528" y="3966113"/>
            <a:ext cx="8496944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>
                <a:latin typeface="Myriad Pro" pitchFamily="34" charset="0"/>
              </a:rPr>
              <a:t>W</a:t>
            </a:r>
            <a:r>
              <a:rPr lang="en-US" altLang="zh-CN" sz="2800" dirty="0" smtClean="0">
                <a:latin typeface="Myriad Pro" pitchFamily="34" charset="0"/>
              </a:rPr>
              <a:t>hy </a:t>
            </a:r>
            <a:r>
              <a:rPr lang="en-US" altLang="zh-CN" sz="2800" dirty="0">
                <a:latin typeface="Myriad Pro" pitchFamily="34" charset="0"/>
              </a:rPr>
              <a:t>not utilize these computational surplus around us?</a:t>
            </a:r>
            <a:endParaRPr lang="en-US" altLang="zh-CN" dirty="0"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13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35017"/>
            <a:ext cx="8928992" cy="945711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zh-CN" dirty="0" smtClean="0">
                <a:latin typeface="Myriad Pro" pitchFamily="34" charset="0"/>
              </a:rPr>
              <a:t>Advantages of Utilizing Nearby Devices</a:t>
            </a:r>
            <a:br>
              <a:rPr lang="en-US" altLang="zh-CN" dirty="0" smtClean="0">
                <a:latin typeface="Myriad Pro" pitchFamily="34" charset="0"/>
              </a:rPr>
            </a:br>
            <a:r>
              <a:rPr lang="en-US" altLang="zh-CN" sz="2000" dirty="0" smtClean="0">
                <a:latin typeface="Myriad Pro" pitchFamily="34" charset="0"/>
              </a:rPr>
              <a:t>- compared with mobile cloud computing</a:t>
            </a:r>
            <a:endParaRPr lang="zh-CN" altLang="en-US" sz="2800" dirty="0">
              <a:latin typeface="Myriad Pro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4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solidFill>
                  <a:srgbClr val="FF0000"/>
                </a:solidFill>
                <a:latin typeface="Myriad Pro" pitchFamily="34" charset="0"/>
              </a:rPr>
              <a:t>Low cost for users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Users do not need to pay any service fee to cloud providers for offloading computation to remote clouds.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solidFill>
                  <a:srgbClr val="FF0000"/>
                </a:solidFill>
                <a:latin typeface="Myriad Pro" pitchFamily="34" charset="0"/>
              </a:rPr>
              <a:t>Ad-hoc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The approach can be used in cases where there are no infrastructure-based services, e.g., in a disaster.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solidFill>
                  <a:srgbClr val="FF0000"/>
                </a:solidFill>
                <a:latin typeface="Myriad Pro" pitchFamily="34" charset="0"/>
              </a:rPr>
              <a:t>Friendly to the Internet (wide-area network)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The Internet is relieved, since, otherwise, uploading tasks and data to clouds may take up a large amount of bandwidth.</a:t>
            </a:r>
          </a:p>
          <a:p>
            <a:pPr>
              <a:buFont typeface="Wingdings" pitchFamily="2" charset="2"/>
              <a:buChar char="Ø"/>
            </a:pPr>
            <a:endParaRPr lang="en-US" altLang="zh-CN" baseline="-25000" dirty="0">
              <a:latin typeface="Myriad Pro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sz="28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 marL="457200" lvl="1" indent="0">
              <a:buNone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22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35017"/>
            <a:ext cx="8928992" cy="945711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Myriad Pro" pitchFamily="34" charset="0"/>
              </a:rPr>
              <a:t>Problem Statement</a:t>
            </a:r>
            <a:endParaRPr lang="zh-CN" altLang="en-US" sz="2800" dirty="0">
              <a:latin typeface="Myriad Pro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453650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Task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Output is small, thus, we focus on workload disseminating phase, and do not care about output gathering phase.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Workload is </a:t>
            </a:r>
            <a:r>
              <a:rPr lang="en-US" altLang="zh-CN" smtClean="0">
                <a:latin typeface="Myriad Pro" pitchFamily="34" charset="0"/>
              </a:rPr>
              <a:t>fine-grained: the </a:t>
            </a:r>
            <a:r>
              <a:rPr lang="en-US" altLang="zh-CN" dirty="0" smtClean="0">
                <a:latin typeface="Myriad Pro" pitchFamily="34" charset="0"/>
              </a:rPr>
              <a:t>total workloads can be redistributed in any ratio between two nodes in a contact.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Network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Each node  has a processing rate.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Inter-contact time is exponentially distributed.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We do not consider storage and bandwidth constraints.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As a starting point, we only consider a single task in an “empty” </a:t>
            </a:r>
            <a:r>
              <a:rPr lang="en-US" altLang="zh-CN" dirty="0" err="1" smtClean="0">
                <a:latin typeface="Myriad Pro" pitchFamily="34" charset="0"/>
              </a:rPr>
              <a:t>DTN</a:t>
            </a:r>
            <a:r>
              <a:rPr lang="en-US" altLang="zh-CN" dirty="0" smtClean="0">
                <a:latin typeface="Myriad Pro" pitchFamily="34" charset="0"/>
              </a:rPr>
              <a:t>.</a:t>
            </a:r>
          </a:p>
          <a:p>
            <a:pPr lvl="1"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baseline="-25000" dirty="0">
              <a:latin typeface="Myriad Pro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sz="28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 marL="457200" lvl="1" indent="0">
              <a:buNone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55576" y="5445224"/>
            <a:ext cx="7488832" cy="100811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000" dirty="0">
                <a:latin typeface="Myriad Pro" pitchFamily="34" charset="0"/>
              </a:rPr>
              <a:t>Given a task that originates at some node in a </a:t>
            </a:r>
            <a:r>
              <a:rPr lang="en-US" altLang="zh-CN" sz="2000" dirty="0" err="1">
                <a:latin typeface="Myriad Pro" pitchFamily="34" charset="0"/>
              </a:rPr>
              <a:t>DTN</a:t>
            </a:r>
            <a:r>
              <a:rPr lang="en-US" altLang="zh-CN" sz="2000" dirty="0">
                <a:latin typeface="Myriad Pro" pitchFamily="34" charset="0"/>
              </a:rPr>
              <a:t>, how are we to disseminate the workload during pairwise contacts, so as to minimize the </a:t>
            </a:r>
            <a:r>
              <a:rPr lang="en-US" altLang="zh-CN" sz="2000" dirty="0" err="1">
                <a:latin typeface="Myriad Pro" pitchFamily="34" charset="0"/>
              </a:rPr>
              <a:t>makespan</a:t>
            </a:r>
            <a:r>
              <a:rPr lang="en-US" altLang="zh-CN" sz="2000" dirty="0">
                <a:latin typeface="Myriad Pro" pitchFamily="34" charset="0"/>
              </a:rPr>
              <a:t>?</a:t>
            </a:r>
            <a:endParaRPr lang="zh-CN" altLang="en-US" sz="2000" dirty="0">
              <a:latin typeface="Myriad Pro" pitchFamily="34" charset="0"/>
            </a:endParaRPr>
          </a:p>
        </p:txBody>
      </p:sp>
      <p:pic>
        <p:nvPicPr>
          <p:cNvPr id="4" name="图片 3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564904"/>
            <a:ext cx="1419423" cy="7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95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35017"/>
            <a:ext cx="8928992" cy="801695"/>
          </a:xfrm>
        </p:spPr>
        <p:txBody>
          <a:bodyPr>
            <a:noAutofit/>
          </a:bodyPr>
          <a:lstStyle/>
          <a:p>
            <a:r>
              <a:rPr lang="en-US" altLang="zh-CN" sz="3200" dirty="0" smtClean="0">
                <a:latin typeface="Myriad Pro" pitchFamily="34" charset="0"/>
              </a:rPr>
              <a:t>The Oracle Case with Global and Future Knowledge</a:t>
            </a:r>
            <a:endParaRPr lang="zh-CN" altLang="en-US" sz="2000" dirty="0">
              <a:latin typeface="Myriad Pro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435280" cy="54726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400" dirty="0" smtClean="0">
                <a:latin typeface="Myriad Pro" pitchFamily="34" charset="0"/>
              </a:rPr>
              <a:t>When we have global and future information, we can derive the shortest communication delays from the source to all of the other nodes.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2400" dirty="0" smtClean="0">
                <a:latin typeface="Myriad Pro" pitchFamily="34" charset="0"/>
              </a:rPr>
              <a:t>To minimize the </a:t>
            </a:r>
            <a:r>
              <a:rPr lang="en-US" altLang="zh-CN" sz="2400" dirty="0" err="1" smtClean="0">
                <a:latin typeface="Myriad Pro" pitchFamily="34" charset="0"/>
              </a:rPr>
              <a:t>makespan</a:t>
            </a:r>
            <a:r>
              <a:rPr lang="en-US" altLang="zh-CN" sz="2400" dirty="0" smtClean="0">
                <a:latin typeface="Myriad Pro" pitchFamily="34" charset="0"/>
              </a:rPr>
              <a:t>, we just have to utilize each node as soon as possible, and make sure that all participating nodes finish their respective workloads at the same time.</a:t>
            </a:r>
          </a:p>
          <a:p>
            <a:pPr lvl="1"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baseline="-25000" dirty="0">
              <a:latin typeface="Myriad Pro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sz="28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 marL="457200" lvl="1" indent="0">
              <a:buNone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</p:txBody>
      </p:sp>
      <p:pic>
        <p:nvPicPr>
          <p:cNvPr id="4" name="图片 3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896" y="3508546"/>
            <a:ext cx="6444208" cy="287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6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35017"/>
            <a:ext cx="8928992" cy="945711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latin typeface="Myriad Pro" pitchFamily="34" charset="0"/>
              </a:rPr>
              <a:t>The Distributed Case</a:t>
            </a:r>
            <a:endParaRPr lang="zh-CN" altLang="en-US" sz="2800" dirty="0">
              <a:latin typeface="Myriad Pro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176" y="908720"/>
            <a:ext cx="9112823" cy="2736304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3100" dirty="0" smtClean="0">
                <a:latin typeface="Myriad Pro" pitchFamily="34" charset="0"/>
              </a:rPr>
              <a:t>Workload queue: manages operations on actual workload.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3100" dirty="0" smtClean="0">
                <a:latin typeface="Myriad Pro" pitchFamily="34" charset="0"/>
              </a:rPr>
              <a:t>The r-hop manager: maintains contact rate, opportunistic path, and workload of each node that is r-hop away.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3100" dirty="0" smtClean="0">
                <a:latin typeface="Myriad Pro" pitchFamily="34" charset="0"/>
              </a:rPr>
              <a:t>Finish time estimator: estimates the expected finish time, given a workload.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3100" dirty="0" smtClean="0">
                <a:latin typeface="Myriad Pro" pitchFamily="34" charset="0"/>
              </a:rPr>
              <a:t>Future workload estimator: estimates the expected future workload of itself</a:t>
            </a: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baseline="-25000" dirty="0">
              <a:latin typeface="Myriad Pro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sz="28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 marL="457200" lvl="1" indent="0">
              <a:buNone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</p:txBody>
      </p:sp>
      <p:pic>
        <p:nvPicPr>
          <p:cNvPr id="5" name="图片 4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267869"/>
            <a:ext cx="5634372" cy="3545507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07504" y="4293096"/>
            <a:ext cx="2808312" cy="20882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000" dirty="0" smtClean="0">
                <a:latin typeface="Myriad Pro" pitchFamily="34" charset="0"/>
              </a:rPr>
              <a:t>The total workloads are split between two nodes in a contact such that the expected finish time of their respective workloads are equal.</a:t>
            </a:r>
            <a:endParaRPr lang="zh-CN" altLang="en-US" sz="2000" dirty="0"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68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35017"/>
            <a:ext cx="8928992" cy="801695"/>
          </a:xfrm>
        </p:spPr>
        <p:txBody>
          <a:bodyPr>
            <a:noAutofit/>
          </a:bodyPr>
          <a:lstStyle/>
          <a:p>
            <a:r>
              <a:rPr lang="en-US" altLang="zh-CN" sz="3200" dirty="0" smtClean="0">
                <a:latin typeface="Myriad Pro" pitchFamily="34" charset="0"/>
              </a:rPr>
              <a:t>Trace-driven Simulations</a:t>
            </a:r>
            <a:endParaRPr lang="zh-CN" altLang="en-US" sz="2000" dirty="0">
              <a:latin typeface="Myriad Pro" pitchFamily="34" charset="0"/>
            </a:endParaRPr>
          </a:p>
        </p:txBody>
      </p:sp>
      <p:pic>
        <p:nvPicPr>
          <p:cNvPr id="5" name="图片 4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44" y="1268759"/>
            <a:ext cx="8779713" cy="4446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96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35017"/>
            <a:ext cx="8928992" cy="801695"/>
          </a:xfrm>
        </p:spPr>
        <p:txBody>
          <a:bodyPr>
            <a:noAutofit/>
          </a:bodyPr>
          <a:lstStyle/>
          <a:p>
            <a:r>
              <a:rPr lang="en-US" altLang="zh-CN" sz="3200" dirty="0" smtClean="0">
                <a:latin typeface="Myriad Pro" pitchFamily="34" charset="0"/>
              </a:rPr>
              <a:t>Trace-driven Simulations</a:t>
            </a:r>
            <a:endParaRPr lang="zh-CN" altLang="en-US" sz="2000" dirty="0">
              <a:latin typeface="Myriad Pro" pitchFamily="34" charset="0"/>
            </a:endParaRPr>
          </a:p>
        </p:txBody>
      </p:sp>
      <p:pic>
        <p:nvPicPr>
          <p:cNvPr id="3" name="图片 2" descr="屏幕剪辑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0" y="1191105"/>
            <a:ext cx="8892480" cy="425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12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35017"/>
            <a:ext cx="8928992" cy="801695"/>
          </a:xfrm>
        </p:spPr>
        <p:txBody>
          <a:bodyPr>
            <a:noAutofit/>
          </a:bodyPr>
          <a:lstStyle/>
          <a:p>
            <a:r>
              <a:rPr lang="en-US" altLang="zh-CN" sz="3200" dirty="0" smtClean="0">
                <a:latin typeface="Myriad Pro" pitchFamily="34" charset="0"/>
              </a:rPr>
              <a:t>Conclusion</a:t>
            </a:r>
            <a:endParaRPr lang="zh-CN" altLang="en-US" sz="2000" dirty="0">
              <a:latin typeface="Myriad Pro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764704"/>
            <a:ext cx="8208912" cy="54726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In this paper, we propose making full utilization of computational surplus around us.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We design a centralized optimal algorithm, OPT, and a distributed protocol, </a:t>
            </a:r>
            <a:r>
              <a:rPr lang="en-US" altLang="zh-CN" dirty="0" err="1" smtClean="0">
                <a:latin typeface="Myriad Pro" pitchFamily="34" charset="0"/>
              </a:rPr>
              <a:t>D2</a:t>
            </a:r>
            <a:r>
              <a:rPr lang="en-US" altLang="zh-CN" dirty="0" smtClean="0">
                <a:latin typeface="Myriad Pro" pitchFamily="34" charset="0"/>
              </a:rPr>
              <a:t>, for the minimum </a:t>
            </a:r>
            <a:r>
              <a:rPr lang="en-US" altLang="zh-CN" dirty="0" err="1" smtClean="0">
                <a:latin typeface="Myriad Pro" pitchFamily="34" charset="0"/>
              </a:rPr>
              <a:t>makespan</a:t>
            </a:r>
            <a:r>
              <a:rPr lang="en-US" altLang="zh-CN" dirty="0" smtClean="0">
                <a:latin typeface="Myriad Pro" pitchFamily="34" charset="0"/>
              </a:rPr>
              <a:t> workload disseminating problem.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Future work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Multiple simultaneous tasks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>
                <a:latin typeface="Myriad Pro" pitchFamily="34" charset="0"/>
              </a:rPr>
              <a:t>Storage and bandwidth constraints</a:t>
            </a: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baseline="-25000" dirty="0">
              <a:latin typeface="Myriad Pro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sz="28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  <a:p>
            <a:pPr marL="457200" lvl="1" indent="0">
              <a:buNone/>
            </a:pPr>
            <a:endParaRPr lang="en-US" altLang="zh-CN" sz="2400" dirty="0" smtClean="0">
              <a:latin typeface="Myriad Pro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altLang="zh-CN" dirty="0" smtClean="0"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24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2001</TotalTime>
  <Words>475</Words>
  <Application>Microsoft Office PowerPoint</Application>
  <PresentationFormat>全屏显示(4:3)</PresentationFormat>
  <Paragraphs>86</Paragraphs>
  <Slides>10</Slides>
  <Notes>8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Minimum Makespan Workload Dissemination in DTNs: Making Full Utilization of Computational Surplus Around</vt:lpstr>
      <vt:lpstr>Motivations</vt:lpstr>
      <vt:lpstr>Advantages of Utilizing Nearby Devices - compared with mobile cloud computing</vt:lpstr>
      <vt:lpstr>Problem Statement</vt:lpstr>
      <vt:lpstr>The Oracle Case with Global and Future Knowledge</vt:lpstr>
      <vt:lpstr>The Distributed Case</vt:lpstr>
      <vt:lpstr>Trace-driven Simulations</vt:lpstr>
      <vt:lpstr>Trace-driven Simulations</vt:lpstr>
      <vt:lpstr>Conclusion</vt:lpstr>
      <vt:lpstr>Thanks for your attention.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Aware Virtual Machine Placement</dc:title>
  <dc:creator>ynifbs215</dc:creator>
  <cp:lastModifiedBy>Sheng ZHANG</cp:lastModifiedBy>
  <cp:revision>102</cp:revision>
  <dcterms:created xsi:type="dcterms:W3CDTF">2013-05-01T09:10:04Z</dcterms:created>
  <dcterms:modified xsi:type="dcterms:W3CDTF">2013-07-26T13:32:38Z</dcterms:modified>
</cp:coreProperties>
</file>