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57" r:id="rId4"/>
    <p:sldId id="258" r:id="rId5"/>
    <p:sldId id="260" r:id="rId6"/>
    <p:sldId id="264" r:id="rId7"/>
    <p:sldId id="262" r:id="rId8"/>
    <p:sldId id="261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1" r:id="rId26"/>
    <p:sldId id="280" r:id="rId27"/>
    <p:sldId id="282" r:id="rId28"/>
  </p:sldIdLst>
  <p:sldSz cx="9144000" cy="6858000" type="screen4x3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78" autoAdjust="0"/>
  </p:normalViewPr>
  <p:slideViewPr>
    <p:cSldViewPr>
      <p:cViewPr>
        <p:scale>
          <a:sx n="80" d="100"/>
          <a:sy n="80" d="100"/>
        </p:scale>
        <p:origin x="-96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48D18614-9D9E-4493-8DF4-FF134D157611}" type="datetimeFigureOut">
              <a:rPr lang="en-US"/>
              <a:pPr>
                <a:defRPr/>
              </a:pPr>
              <a:t>10/22/2014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8A790789-6014-40F6-B053-8A6CC143C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31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1273D247-D53A-43C1-88C3-4FFB2DF19040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2382" tIns="46191" rIns="92382" bIns="4619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24E237A4-4CB0-4E94-8E73-1DC9684790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471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In these networks, mobile nodes exploit node mobility and opportunistic contacts for communication while coping with such intermittent connectivity, which enables eventual message delivery even ifend-to-end paths never exist.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444D28F3-9079-4133-B9F0-6A0FA2FEE6D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46778-7844-429E-9B95-FCF62B68E0E6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A5F66-F690-4847-8C8F-9441A2F836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355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D3D2-3D83-441D-8C1D-9220DD1007E2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B824F-C812-4BE4-9A72-2B71CE2E1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445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FF864-1ACB-4243-B182-54A5AC0A072A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7F958-165F-495A-94C6-53FA9C606C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80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DF1E8-46CD-44EC-B4A0-2C0CC89EF07A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55F1A-79B3-4C65-B2CC-1EAB63CBC0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95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18439-C802-4E71-A848-49A7866D7CB0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2D6AC-531F-4F7E-AC8A-5B1AD513C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25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3C579-899B-4A3B-9362-3AD306BD5663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E86C5-99B1-48E7-AB74-2D95C4C4A4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802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74128-8EA4-4E34-A9DC-AF15B35A1302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71028-83BD-4773-A692-58B2504E3B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55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EBF50-DAF9-43F1-917E-F770FC9FB942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7634F-52F1-4451-A903-5CBC8E25E5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22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276F3-8AE8-4CA8-82A9-FE60F6885A06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8CCE8-14FA-40FD-A7BA-982CBFAA35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155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A00FA-FFA3-43AE-99FD-6909E25D2F0E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64D37-EEBB-4DA5-BF6D-334F7D0D4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491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053D6-3EB7-4B2A-8092-3D608CD0933E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AEAC0-49B0-4CB7-8FE1-EFF7137A21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6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1DF9CB4-2BF1-4439-AFE6-6516FFF8236C}" type="datetimeFigureOut">
              <a:rPr lang="en-US" altLang="en-US"/>
              <a:pPr>
                <a:defRPr/>
              </a:pPr>
              <a:t>10/22/2014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0F4A248-E701-41A6-9561-597A3F5B09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6200" y="228600"/>
            <a:ext cx="9067800" cy="1470025"/>
          </a:xfrm>
        </p:spPr>
        <p:txBody>
          <a:bodyPr/>
          <a:lstStyle/>
          <a:p>
            <a:r>
              <a:rPr lang="en-US" altLang="en-US" sz="3000" dirty="0" smtClean="0">
                <a:solidFill>
                  <a:schemeClr val="accent1"/>
                </a:solidFill>
                <a:latin typeface="Arial Black" pitchFamily="34" charset="0"/>
              </a:rPr>
              <a:t>Heterogeneous Community-based Routing in Opportunistic Mobile Social Networks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209800"/>
            <a:ext cx="6400800" cy="3200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Yunsheng</a:t>
            </a:r>
            <a:r>
              <a:rPr lang="en-US" sz="3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Wang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Kettering </a:t>
            </a:r>
            <a:r>
              <a:rPr lang="en-US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University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Jie</a:t>
            </a:r>
            <a:r>
              <a:rPr lang="en-US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Wu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Temple University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Mingjun</a:t>
            </a:r>
            <a:r>
              <a:rPr lang="en-US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Xiao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University of Science and Tech. of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China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Daqiang</a:t>
            </a:r>
            <a:r>
              <a:rPr lang="en-US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Zhang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Tongji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University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6629400"/>
            <a:ext cx="3429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©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2014 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Kettering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Link-state Graph Cont’d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first hop </a:t>
            </a:r>
            <a:r>
              <a:rPr lang="en-US" sz="2800" dirty="0"/>
              <a:t>from the message holder to a relay node in social </a:t>
            </a:r>
            <a:r>
              <a:rPr lang="en-US" sz="2800" dirty="0" smtClean="0"/>
              <a:t>feature dimension </a:t>
            </a:r>
            <a:r>
              <a:rPr lang="en-US" sz="2800" i="1" dirty="0"/>
              <a:t>𝑑</a:t>
            </a:r>
            <a:r>
              <a:rPr lang="en-US" sz="2800" i="1" baseline="-25000" dirty="0"/>
              <a:t>𝑖</a:t>
            </a:r>
            <a:r>
              <a:rPr lang="en-US" sz="2800" dirty="0"/>
              <a:t>, has a transition probability </a:t>
            </a:r>
            <a:r>
              <a:rPr lang="en-US" sz="2800" i="1" dirty="0"/>
              <a:t>𝑇</a:t>
            </a:r>
            <a:r>
              <a:rPr lang="en-US" sz="2800" i="1" baseline="-25000" dirty="0"/>
              <a:t>𝑖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second </a:t>
            </a:r>
            <a:r>
              <a:rPr lang="en-US" sz="2800" dirty="0" smtClean="0"/>
              <a:t>hop is </a:t>
            </a:r>
            <a:r>
              <a:rPr lang="en-US" sz="2800" dirty="0"/>
              <a:t>a virtual hop from the relay node to the final </a:t>
            </a:r>
            <a:r>
              <a:rPr lang="en-US" sz="2800" dirty="0" smtClean="0"/>
              <a:t>destination, which </a:t>
            </a:r>
            <a:r>
              <a:rPr lang="en-US" sz="2800" dirty="0"/>
              <a:t>can be estimated </a:t>
            </a:r>
            <a:r>
              <a:rPr lang="en-US" sz="2800" dirty="0" smtClean="0"/>
              <a:t>as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</a:p>
          <a:p>
            <a:pPr marL="400050" indent="-400050">
              <a:buNone/>
            </a:pPr>
            <a:r>
              <a:rPr lang="en-US" sz="2800" dirty="0" smtClean="0"/>
              <a:t>     where D is the </a:t>
            </a:r>
            <a:r>
              <a:rPr lang="en-US" sz="2800" dirty="0"/>
              <a:t>dimension difference </a:t>
            </a:r>
            <a:r>
              <a:rPr lang="en-US" sz="2800" dirty="0" smtClean="0"/>
              <a:t>set between </a:t>
            </a:r>
            <a:r>
              <a:rPr lang="en-US" sz="2800" dirty="0"/>
              <a:t>the </a:t>
            </a:r>
            <a:r>
              <a:rPr lang="en-US" sz="2800" dirty="0" smtClean="0"/>
              <a:t>message holder </a:t>
            </a:r>
            <a:r>
              <a:rPr lang="en-US" sz="2800" dirty="0"/>
              <a:t>and </a:t>
            </a:r>
            <a:r>
              <a:rPr lang="en-US" sz="2800" dirty="0" smtClean="0"/>
              <a:t>the destination. </a:t>
            </a:r>
            <a:r>
              <a:rPr lang="en-US" sz="2800" dirty="0"/>
              <a:t>(</a:t>
            </a:r>
            <a:r>
              <a:rPr lang="en-US" sz="2800" i="1" dirty="0"/>
              <a:t>∣𝐷∣ − </a:t>
            </a:r>
            <a:r>
              <a:rPr lang="en-US" sz="2800" dirty="0"/>
              <a:t>1)! shows the possible combination of the sequences.</a:t>
            </a:r>
            <a:endParaRPr lang="en-US" sz="28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776662"/>
            <a:ext cx="30384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376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Expected Delay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probability density </a:t>
            </a:r>
            <a:r>
              <a:rPr lang="en-US" dirty="0"/>
              <a:t>function (PDF) of the message delivery delay </a:t>
            </a:r>
            <a:r>
              <a:rPr lang="en-US" dirty="0" smtClean="0"/>
              <a:t>is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expected delay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81300"/>
            <a:ext cx="67865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5105400"/>
            <a:ext cx="52959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70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Forwarding Set Selection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800" dirty="0" smtClean="0"/>
              <a:t>The </a:t>
            </a:r>
            <a:r>
              <a:rPr lang="en-US" sz="2800" dirty="0"/>
              <a:t>optimal forwarding set</a:t>
            </a:r>
            <a:r>
              <a:rPr lang="en-US" sz="2800" dirty="0" smtClean="0"/>
              <a:t>, </a:t>
            </a:r>
            <a:r>
              <a:rPr lang="en-US" sz="2800" i="1" dirty="0" smtClean="0"/>
              <a:t>𝐹</a:t>
            </a:r>
            <a:r>
              <a:rPr lang="en-US" sz="2800" i="1" baseline="30000" dirty="0"/>
              <a:t>∗</a:t>
            </a:r>
            <a:r>
              <a:rPr lang="en-US" sz="2800" dirty="0"/>
              <a:t>, should minimize the corresponding expected delay </a:t>
            </a:r>
            <a:r>
              <a:rPr lang="en-US" sz="2800" i="1" dirty="0"/>
              <a:t>𝐸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/>
              <a:t>The virtual links have a higher probability </a:t>
            </a:r>
            <a:r>
              <a:rPr lang="en-US" sz="2800" dirty="0" smtClean="0"/>
              <a:t>than </a:t>
            </a:r>
            <a:r>
              <a:rPr lang="en-US" sz="2800" i="1" dirty="0" smtClean="0"/>
              <a:t>1/𝐸 </a:t>
            </a:r>
            <a:r>
              <a:rPr lang="en-US" sz="2800" dirty="0"/>
              <a:t>will be selected into the forwarding set.</a:t>
            </a:r>
            <a:endParaRPr lang="en-US" sz="2800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370414"/>
            <a:ext cx="6105525" cy="3115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2946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Recursive 2-Hop Routing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Opportunistic forwarding: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message will be forwarded to the </a:t>
            </a:r>
            <a:r>
              <a:rPr lang="en-US" dirty="0" smtClean="0"/>
              <a:t>first encountered </a:t>
            </a:r>
            <a:r>
              <a:rPr lang="en-US" dirty="0"/>
              <a:t>relay node who has the same social feature in </a:t>
            </a:r>
            <a:r>
              <a:rPr lang="en-US" dirty="0" smtClean="0"/>
              <a:t>the forwarding </a:t>
            </a:r>
            <a:r>
              <a:rPr lang="en-US" dirty="0"/>
              <a:t>set </a:t>
            </a:r>
            <a:r>
              <a:rPr lang="en-US" i="1" dirty="0" smtClean="0"/>
              <a:t>𝐹.</a:t>
            </a:r>
          </a:p>
          <a:p>
            <a:r>
              <a:rPr lang="en-US" dirty="0"/>
              <a:t>After each step, the resolved social </a:t>
            </a:r>
            <a:r>
              <a:rPr lang="en-US" dirty="0" smtClean="0"/>
              <a:t>feature dimension </a:t>
            </a:r>
            <a:r>
              <a:rPr lang="en-US" dirty="0"/>
              <a:t>will be deleted from the dimension set</a:t>
            </a:r>
            <a:r>
              <a:rPr lang="en-US" dirty="0" smtClean="0"/>
              <a:t>.</a:t>
            </a:r>
          </a:p>
          <a:p>
            <a:r>
              <a:rPr lang="en-US" dirty="0"/>
              <a:t>The </a:t>
            </a:r>
            <a:r>
              <a:rPr lang="en-US" dirty="0" smtClean="0"/>
              <a:t>social feature </a:t>
            </a:r>
            <a:r>
              <a:rPr lang="en-US" dirty="0"/>
              <a:t>resolve process is a recursive 2-hop routing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2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Shortcut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there are </a:t>
            </a:r>
            <a:r>
              <a:rPr lang="en-US" dirty="0">
                <a:solidFill>
                  <a:srgbClr val="00B0F0"/>
                </a:solidFill>
              </a:rPr>
              <a:t>multiple</a:t>
            </a:r>
            <a:r>
              <a:rPr lang="en-US" dirty="0"/>
              <a:t> social feature </a:t>
            </a:r>
            <a:r>
              <a:rPr lang="en-US" dirty="0" smtClean="0"/>
              <a:t>dimensions in </a:t>
            </a:r>
            <a:r>
              <a:rPr lang="en-US" dirty="0"/>
              <a:t>the forwarding set, we can extend the basic scheme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00B0F0"/>
                </a:solidFill>
              </a:rPr>
              <a:t>shortcuts</a:t>
            </a:r>
            <a:r>
              <a:rPr lang="en-US" dirty="0"/>
              <a:t>, which means that </a:t>
            </a:r>
            <a:r>
              <a:rPr lang="en-US" dirty="0">
                <a:solidFill>
                  <a:srgbClr val="00B0F0"/>
                </a:solidFill>
              </a:rPr>
              <a:t>more than one</a:t>
            </a:r>
            <a:r>
              <a:rPr lang="en-US" dirty="0"/>
              <a:t> social </a:t>
            </a:r>
            <a:r>
              <a:rPr lang="en-US" dirty="0" smtClean="0"/>
              <a:t>feature distance </a:t>
            </a:r>
            <a:r>
              <a:rPr lang="en-US" dirty="0"/>
              <a:t>can be resolved at one step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</a:t>
            </a:r>
            <a:r>
              <a:rPr lang="en-US" dirty="0"/>
              <a:t>social feature dimensions will be deleted from </a:t>
            </a:r>
            <a:r>
              <a:rPr lang="en-US" dirty="0" smtClean="0"/>
              <a:t>the dimension </a:t>
            </a:r>
            <a:r>
              <a:rPr lang="en-US" dirty="0"/>
              <a:t>forwarding set.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786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Extension: Multi-Copy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source node will partition </a:t>
            </a:r>
            <a:r>
              <a:rPr lang="en-US" sz="2800" dirty="0" smtClean="0"/>
              <a:t>the message </a:t>
            </a:r>
            <a:r>
              <a:rPr lang="en-US" sz="2800" dirty="0"/>
              <a:t>copies to its encountered nodes</a:t>
            </a:r>
            <a:r>
              <a:rPr lang="en-US" sz="2800" dirty="0" smtClean="0"/>
              <a:t>.</a:t>
            </a:r>
          </a:p>
          <a:p>
            <a:r>
              <a:rPr lang="en-US" sz="2800" i="1" dirty="0" smtClean="0">
                <a:solidFill>
                  <a:srgbClr val="00B0F0"/>
                </a:solidFill>
              </a:rPr>
              <a:t>m</a:t>
            </a:r>
            <a:r>
              <a:rPr lang="en-US" sz="2800" dirty="0" smtClean="0"/>
              <a:t>-D space with </a:t>
            </a:r>
            <a:r>
              <a:rPr lang="en-US" sz="2800" i="1" dirty="0" smtClean="0">
                <a:solidFill>
                  <a:srgbClr val="00B0F0"/>
                </a:solidFill>
              </a:rPr>
              <a:t>C</a:t>
            </a:r>
            <a:r>
              <a:rPr lang="en-US" sz="2800" dirty="0" smtClean="0"/>
              <a:t> copies</a:t>
            </a:r>
          </a:p>
          <a:p>
            <a:r>
              <a:rPr lang="en-US" sz="2800" dirty="0"/>
              <a:t>Each qualified relay node will </a:t>
            </a:r>
            <a:r>
              <a:rPr lang="en-US" sz="2800" dirty="0" smtClean="0"/>
              <a:t>receive one </a:t>
            </a:r>
            <a:r>
              <a:rPr lang="en-US" sz="2800" dirty="0"/>
              <a:t>copy. </a:t>
            </a:r>
            <a:endParaRPr lang="en-US" sz="2800" dirty="0" smtClean="0"/>
          </a:p>
          <a:p>
            <a:r>
              <a:rPr lang="en-US" sz="2800" dirty="0"/>
              <a:t>In </a:t>
            </a:r>
            <a:r>
              <a:rPr lang="en-US" sz="2800" dirty="0"/>
              <a:t>order to increase the delivery efficiency, </a:t>
            </a:r>
            <a:r>
              <a:rPr lang="en-US" sz="2800" dirty="0"/>
              <a:t>the forwarding </a:t>
            </a:r>
            <a:r>
              <a:rPr lang="en-US" sz="2800" dirty="0"/>
              <a:t>paths of </a:t>
            </a:r>
            <a:r>
              <a:rPr lang="en-US" sz="2800" dirty="0" smtClean="0"/>
              <a:t>these </a:t>
            </a:r>
            <a:r>
              <a:rPr lang="en-US" sz="2800" i="1" dirty="0" smtClean="0"/>
              <a:t>C</a:t>
            </a:r>
            <a:r>
              <a:rPr lang="en-US" sz="2800" dirty="0" smtClean="0"/>
              <a:t> </a:t>
            </a:r>
            <a:r>
              <a:rPr lang="en-US" sz="2800" dirty="0"/>
              <a:t>copies should be </a:t>
            </a:r>
            <a:r>
              <a:rPr lang="en-US" sz="2800" i="1" dirty="0"/>
              <a:t>C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B0F0"/>
                </a:solidFill>
              </a:rPr>
              <a:t>node-disjoint paths </a:t>
            </a:r>
            <a:r>
              <a:rPr lang="en-US" sz="2800" dirty="0"/>
              <a:t>from the source to the destination.</a:t>
            </a:r>
          </a:p>
        </p:txBody>
      </p:sp>
    </p:spTree>
    <p:extLst>
      <p:ext uri="{BB962C8B-B14F-4D97-AF65-F5344CB8AC3E}">
        <p14:creationId xmlns:p14="http://schemas.microsoft.com/office/powerpoint/2010/main" val="1915150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Node-</a:t>
            </a:r>
            <a:r>
              <a:rPr lang="en-US" sz="4000" dirty="0" err="1">
                <a:solidFill>
                  <a:srgbClr val="0070C0"/>
                </a:solidFill>
                <a:latin typeface="Arial Black" pitchFamily="34" charset="0"/>
              </a:rPr>
              <a:t>Disjointness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node-</a:t>
            </a:r>
            <a:r>
              <a:rPr lang="en-US" dirty="0" err="1" smtClean="0"/>
              <a:t>disjointness</a:t>
            </a:r>
            <a:r>
              <a:rPr lang="en-US" dirty="0" smtClean="0"/>
              <a:t> means </a:t>
            </a:r>
            <a:r>
              <a:rPr lang="en-US" dirty="0"/>
              <a:t>that these </a:t>
            </a:r>
            <a:r>
              <a:rPr lang="en-US" i="1" dirty="0"/>
              <a:t>𝐶 </a:t>
            </a:r>
            <a:r>
              <a:rPr lang="en-US" dirty="0"/>
              <a:t>paths are parallel without overlap, </a:t>
            </a:r>
            <a:r>
              <a:rPr lang="en-US" dirty="0" smtClean="0"/>
              <a:t>which can </a:t>
            </a:r>
            <a:r>
              <a:rPr lang="en-US" dirty="0"/>
              <a:t>control the overhead, and at the same time, increase </a:t>
            </a:r>
            <a:r>
              <a:rPr lang="en-US" dirty="0" smtClean="0"/>
              <a:t>the efficiency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441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Greedy Algorithm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 </a:t>
            </a:r>
            <a:r>
              <a:rPr lang="en-US" dirty="0"/>
              <a:t>the expected delay from source to the </a:t>
            </a:r>
            <a:r>
              <a:rPr lang="en-US" dirty="0" smtClean="0"/>
              <a:t>destination based </a:t>
            </a:r>
            <a:r>
              <a:rPr lang="en-US" dirty="0"/>
              <a:t>on the transition </a:t>
            </a:r>
            <a:r>
              <a:rPr lang="en-US" dirty="0" smtClean="0"/>
              <a:t>probability.</a:t>
            </a:r>
          </a:p>
          <a:p>
            <a:r>
              <a:rPr lang="en-US" dirty="0"/>
              <a:t>S</a:t>
            </a:r>
            <a:r>
              <a:rPr lang="en-US" dirty="0" smtClean="0"/>
              <a:t>elect </a:t>
            </a:r>
            <a:r>
              <a:rPr lang="en-US" dirty="0"/>
              <a:t>the best sequence with the </a:t>
            </a:r>
            <a:r>
              <a:rPr lang="en-US" dirty="0" smtClean="0"/>
              <a:t>smallest expected delay.</a:t>
            </a:r>
          </a:p>
          <a:p>
            <a:r>
              <a:rPr lang="en-US" dirty="0" smtClean="0"/>
              <a:t>Use </a:t>
            </a:r>
            <a:r>
              <a:rPr lang="en-US" dirty="0"/>
              <a:t>this sequence to </a:t>
            </a:r>
            <a:r>
              <a:rPr lang="en-US" dirty="0" smtClean="0"/>
              <a:t>find </a:t>
            </a:r>
            <a:r>
              <a:rPr lang="en-US" i="1" dirty="0" smtClean="0"/>
              <a:t>C</a:t>
            </a:r>
            <a:r>
              <a:rPr lang="en-US" dirty="0" smtClean="0"/>
              <a:t> paths.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291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Coordinate Sequence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</a:rPr>
              <a:t>D</a:t>
            </a:r>
            <a:r>
              <a:rPr lang="en-US" i="1" baseline="30000" dirty="0" smtClean="0">
                <a:solidFill>
                  <a:srgbClr val="00B0F0"/>
                </a:solidFill>
              </a:rPr>
              <a:t>0</a:t>
            </a:r>
            <a:r>
              <a:rPr lang="en-US" dirty="0" smtClean="0"/>
              <a:t>: </a:t>
            </a:r>
            <a:r>
              <a:rPr lang="en-US" i="1" dirty="0" smtClean="0"/>
              <a:t>&lt;1,2,…,k&gt; </a:t>
            </a:r>
            <a:r>
              <a:rPr lang="en-US" dirty="0" smtClean="0"/>
              <a:t>is </a:t>
            </a:r>
            <a:r>
              <a:rPr lang="en-US" dirty="0"/>
              <a:t>defined as the </a:t>
            </a:r>
            <a:r>
              <a:rPr lang="en-US" b="1" i="1" dirty="0"/>
              <a:t>coordinate sequence</a:t>
            </a:r>
            <a:r>
              <a:rPr lang="en-US" i="1" dirty="0"/>
              <a:t> </a:t>
            </a:r>
            <a:r>
              <a:rPr lang="en-US" dirty="0" smtClean="0"/>
              <a:t>from a </a:t>
            </a:r>
            <a:r>
              <a:rPr lang="en-US" dirty="0"/>
              <a:t>given </a:t>
            </a:r>
            <a:r>
              <a:rPr lang="en-US" i="1" dirty="0" smtClean="0"/>
              <a:t>D. </a:t>
            </a:r>
            <a:r>
              <a:rPr lang="en-US" dirty="0" smtClean="0"/>
              <a:t>(</a:t>
            </a:r>
            <a:r>
              <a:rPr lang="en-US" i="1" dirty="0" smtClean="0"/>
              <a:t>D</a:t>
            </a:r>
            <a:r>
              <a:rPr lang="en-US" i="1" baseline="30000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is the best sequence). </a:t>
            </a:r>
          </a:p>
          <a:p>
            <a:r>
              <a:rPr lang="en-US" i="1" dirty="0" smtClean="0"/>
              <a:t>D</a:t>
            </a:r>
            <a:r>
              <a:rPr lang="en-US" i="1" baseline="30000" dirty="0" smtClean="0"/>
              <a:t>0 </a:t>
            </a:r>
            <a:r>
              <a:rPr lang="en-US" dirty="0"/>
              <a:t>determines how a path is constructed based </a:t>
            </a:r>
            <a:r>
              <a:rPr lang="en-US" dirty="0" smtClean="0"/>
              <a:t>on the </a:t>
            </a:r>
            <a:r>
              <a:rPr lang="en-US" dirty="0"/>
              <a:t>resolution order of dimension differences given in </a:t>
            </a:r>
            <a:r>
              <a:rPr lang="en-US" i="1" dirty="0" smtClean="0"/>
              <a:t>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151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Coordinate </a:t>
            </a:r>
            <a:r>
              <a:rPr lang="en-US" sz="4000" dirty="0" smtClean="0">
                <a:solidFill>
                  <a:srgbClr val="0070C0"/>
                </a:solidFill>
                <a:latin typeface="Arial Black" pitchFamily="34" charset="0"/>
              </a:rPr>
              <a:t>Sequence Cont’d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</a:rPr>
              <a:t>D</a:t>
            </a:r>
            <a:r>
              <a:rPr lang="en-US" i="1" baseline="30000" dirty="0" smtClean="0">
                <a:solidFill>
                  <a:srgbClr val="00B0F0"/>
                </a:solidFill>
              </a:rPr>
              <a:t>i</a:t>
            </a:r>
            <a:r>
              <a:rPr lang="en-US" dirty="0" smtClean="0"/>
              <a:t>: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circular </a:t>
            </a:r>
            <a:r>
              <a:rPr lang="en-US" dirty="0"/>
              <a:t>left </a:t>
            </a:r>
            <a:r>
              <a:rPr lang="en-US" dirty="0" smtClean="0"/>
              <a:t>shifts of </a:t>
            </a:r>
            <a:r>
              <a:rPr lang="en-US" i="1" dirty="0" smtClean="0"/>
              <a:t>D</a:t>
            </a:r>
            <a:r>
              <a:rPr lang="en-US" i="1" baseline="30000" dirty="0" smtClean="0"/>
              <a:t>0</a:t>
            </a:r>
            <a:r>
              <a:rPr lang="en-US" dirty="0" smtClean="0"/>
              <a:t>.</a:t>
            </a:r>
          </a:p>
          <a:p>
            <a:r>
              <a:rPr lang="en-US" i="1" dirty="0" smtClean="0">
                <a:solidFill>
                  <a:srgbClr val="00B0F0"/>
                </a:solidFill>
              </a:rPr>
              <a:t>k</a:t>
            </a:r>
            <a:r>
              <a:rPr lang="en-US" i="1" dirty="0" smtClean="0"/>
              <a:t> </a:t>
            </a:r>
            <a:r>
              <a:rPr lang="en-US" dirty="0"/>
              <a:t>node-disjoint shortest </a:t>
            </a:r>
            <a:r>
              <a:rPr lang="en-US" dirty="0" smtClean="0"/>
              <a:t>paths:</a:t>
            </a:r>
          </a:p>
          <a:p>
            <a:r>
              <a:rPr lang="en-US" i="1" dirty="0"/>
              <a:t>Path </a:t>
            </a:r>
            <a:r>
              <a:rPr lang="en-US" dirty="0"/>
              <a:t>1 generated by </a:t>
            </a:r>
            <a:r>
              <a:rPr lang="en-US" i="1" dirty="0" smtClean="0"/>
              <a:t>D</a:t>
            </a:r>
            <a:r>
              <a:rPr lang="en-US" i="1" baseline="30000" dirty="0" smtClean="0"/>
              <a:t>0 </a:t>
            </a:r>
            <a:r>
              <a:rPr lang="en-US" dirty="0" smtClean="0"/>
              <a:t>: </a:t>
            </a:r>
            <a:r>
              <a:rPr lang="en-US" i="1" dirty="0" smtClean="0"/>
              <a:t>&lt;1,2,…,k&gt; ;</a:t>
            </a:r>
          </a:p>
          <a:p>
            <a:r>
              <a:rPr lang="en-US" i="1" dirty="0" smtClean="0"/>
              <a:t>Path </a:t>
            </a:r>
            <a:r>
              <a:rPr lang="en-US" dirty="0" smtClean="0"/>
              <a:t>2 generated by </a:t>
            </a:r>
            <a:r>
              <a:rPr lang="en-US" i="1" dirty="0" smtClean="0"/>
              <a:t>D</a:t>
            </a:r>
            <a:r>
              <a:rPr lang="en-US" i="1" baseline="30000" dirty="0" smtClean="0"/>
              <a:t>1 </a:t>
            </a:r>
            <a:r>
              <a:rPr lang="en-US" dirty="0" smtClean="0"/>
              <a:t>: </a:t>
            </a:r>
            <a:r>
              <a:rPr lang="en-US" i="1" dirty="0" smtClean="0"/>
              <a:t>&lt;2,3,…,k,1&gt; ;</a:t>
            </a:r>
          </a:p>
          <a:p>
            <a:r>
              <a:rPr lang="en-US" i="1" dirty="0" smtClean="0"/>
              <a:t>…</a:t>
            </a:r>
            <a:endParaRPr lang="en-US" i="1" dirty="0" smtClean="0"/>
          </a:p>
          <a:p>
            <a:r>
              <a:rPr lang="en-US" i="1" dirty="0" smtClean="0"/>
              <a:t>Path </a:t>
            </a:r>
            <a:r>
              <a:rPr lang="en-US" dirty="0" smtClean="0"/>
              <a:t>k generated by </a:t>
            </a:r>
            <a:r>
              <a:rPr lang="en-US" i="1" dirty="0" err="1" smtClean="0"/>
              <a:t>D</a:t>
            </a:r>
            <a:r>
              <a:rPr lang="en-US" i="1" baseline="30000" dirty="0" err="1" smtClean="0"/>
              <a:t>k</a:t>
            </a:r>
            <a:r>
              <a:rPr lang="en-US" i="1" baseline="30000" dirty="0" smtClean="0"/>
              <a:t> </a:t>
            </a:r>
            <a:r>
              <a:rPr lang="en-US" dirty="0" smtClean="0"/>
              <a:t>: </a:t>
            </a:r>
            <a:r>
              <a:rPr lang="en-US" i="1" dirty="0" smtClean="0"/>
              <a:t>&lt;k,1,…,k-2,k-1&gt;.</a:t>
            </a:r>
            <a:endParaRPr lang="en-US" i="1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184050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70C0"/>
                </a:solidFill>
                <a:latin typeface="Arial Black" pitchFamily="34" charset="0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altLang="en-US" sz="3000" b="1" dirty="0"/>
              <a:t>Opportunistic Mobile Social Networks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000" b="1" dirty="0"/>
              <a:t>Heterogeneous Community-based </a:t>
            </a:r>
            <a:r>
              <a:rPr lang="en-US" sz="3000" b="1" dirty="0" smtClean="0"/>
              <a:t>Routing</a:t>
            </a:r>
          </a:p>
          <a:p>
            <a:pPr marL="742950" lvl="2" indent="-342900">
              <a:buFont typeface="Arial" pitchFamily="34" charset="0"/>
              <a:buChar char="•"/>
              <a:defRPr/>
            </a:pPr>
            <a:r>
              <a:rPr lang="en-US" altLang="en-US" sz="2600" b="1" dirty="0"/>
              <a:t>Forwarding </a:t>
            </a:r>
            <a:r>
              <a:rPr lang="en-US" altLang="en-US" sz="2600" b="1" dirty="0"/>
              <a:t>Set Selection</a:t>
            </a:r>
          </a:p>
          <a:p>
            <a:pPr marL="742950" lvl="2" indent="-342900">
              <a:buFont typeface="Arial" pitchFamily="34" charset="0"/>
              <a:buChar char="•"/>
              <a:defRPr/>
            </a:pPr>
            <a:r>
              <a:rPr lang="en-US" altLang="en-US" sz="2600" b="1" dirty="0"/>
              <a:t>Recursive 2-Hop Routing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en-US" sz="3000" b="1" dirty="0"/>
              <a:t>Simulation Results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en-US" sz="3000" b="1" dirty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i="1" dirty="0">
                <a:solidFill>
                  <a:srgbClr val="0070C0"/>
                </a:solidFill>
                <a:latin typeface="Arial Black" pitchFamily="34" charset="0"/>
              </a:rPr>
              <a:t>C</a:t>
            </a:r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best paths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we have </a:t>
            </a:r>
            <a:r>
              <a:rPr lang="en-US" i="1" dirty="0" smtClean="0"/>
              <a:t>k </a:t>
            </a:r>
            <a:r>
              <a:rPr lang="en-US" dirty="0" smtClean="0"/>
              <a:t>coordinate sequence </a:t>
            </a:r>
            <a:r>
              <a:rPr lang="en-US" dirty="0"/>
              <a:t>paths, we need to select the best </a:t>
            </a:r>
            <a:r>
              <a:rPr lang="en-US" i="1" dirty="0" smtClean="0"/>
              <a:t>C </a:t>
            </a:r>
            <a:r>
              <a:rPr lang="en-US" dirty="0"/>
              <a:t>paths since </a:t>
            </a:r>
            <a:r>
              <a:rPr lang="en-US" dirty="0" smtClean="0"/>
              <a:t>we only </a:t>
            </a:r>
            <a:r>
              <a:rPr lang="en-US" dirty="0"/>
              <a:t>have </a:t>
            </a:r>
            <a:r>
              <a:rPr lang="en-US" i="1" dirty="0" smtClean="0"/>
              <a:t>C </a:t>
            </a:r>
            <a:r>
              <a:rPr lang="en-US" dirty="0" smtClean="0"/>
              <a:t>copies </a:t>
            </a:r>
            <a:r>
              <a:rPr lang="en-US" dirty="0"/>
              <a:t>of message.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 smtClean="0"/>
              <a:t>C </a:t>
            </a:r>
            <a:r>
              <a:rPr lang="en-US" dirty="0" smtClean="0"/>
              <a:t>best </a:t>
            </a:r>
            <a:r>
              <a:rPr lang="en-US" dirty="0"/>
              <a:t>paths </a:t>
            </a:r>
            <a:r>
              <a:rPr lang="en-US" dirty="0" smtClean="0"/>
              <a:t>selection process </a:t>
            </a:r>
            <a:r>
              <a:rPr lang="en-US" dirty="0"/>
              <a:t>is the smallest expected delay paths selection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831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Simulation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Infocom</a:t>
            </a:r>
            <a:r>
              <a:rPr lang="en-US" dirty="0" smtClean="0">
                <a:solidFill>
                  <a:srgbClr val="00B0F0"/>
                </a:solidFill>
              </a:rPr>
              <a:t> 2006 trace</a:t>
            </a:r>
            <a:r>
              <a:rPr lang="en-US" dirty="0" smtClean="0"/>
              <a:t>: a </a:t>
            </a:r>
            <a:r>
              <a:rPr lang="en-US" dirty="0"/>
              <a:t>conference contact </a:t>
            </a:r>
            <a:r>
              <a:rPr lang="en-US" dirty="0" smtClean="0"/>
              <a:t>trace (6 social features)</a:t>
            </a:r>
            <a:r>
              <a:rPr lang="en-US" dirty="0" smtClean="0"/>
              <a:t> ;</a:t>
            </a:r>
            <a:endParaRPr lang="en-US" dirty="0"/>
          </a:p>
          <a:p>
            <a:r>
              <a:rPr lang="en-US" dirty="0" smtClean="0">
                <a:solidFill>
                  <a:srgbClr val="00B0F0"/>
                </a:solidFill>
              </a:rPr>
              <a:t>MIT </a:t>
            </a:r>
            <a:r>
              <a:rPr lang="en-US" dirty="0">
                <a:solidFill>
                  <a:srgbClr val="00B0F0"/>
                </a:solidFill>
              </a:rPr>
              <a:t>reality mining </a:t>
            </a:r>
            <a:r>
              <a:rPr lang="en-US" dirty="0" smtClean="0">
                <a:solidFill>
                  <a:srgbClr val="00B0F0"/>
                </a:solidFill>
              </a:rPr>
              <a:t>trace</a:t>
            </a:r>
            <a:r>
              <a:rPr lang="en-US" dirty="0" smtClean="0"/>
              <a:t>: a campus communication trace (6 social features)</a:t>
            </a:r>
            <a:r>
              <a:rPr lang="en-US" dirty="0" smtClean="0"/>
              <a:t> 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B0F0"/>
                </a:solidFill>
              </a:rPr>
              <a:t>Synthetic trace</a:t>
            </a:r>
            <a:r>
              <a:rPr lang="en-US" dirty="0" smtClean="0"/>
              <a:t>: </a:t>
            </a:r>
            <a:r>
              <a:rPr lang="en-US" dirty="0"/>
              <a:t>a 100-node network </a:t>
            </a:r>
            <a:r>
              <a:rPr lang="en-US" dirty="0" smtClean="0"/>
              <a:t>with 8 </a:t>
            </a:r>
            <a:r>
              <a:rPr lang="en-US" dirty="0"/>
              <a:t>social features.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216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Comparison Schemes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Heterogeneous Community-based Routing</a:t>
            </a:r>
          </a:p>
          <a:p>
            <a:r>
              <a:rPr lang="en-US" dirty="0" smtClean="0"/>
              <a:t>Random Forwarding</a:t>
            </a:r>
          </a:p>
          <a:p>
            <a:r>
              <a:rPr lang="en-US" dirty="0" err="1" smtClean="0"/>
              <a:t>SimBet</a:t>
            </a:r>
            <a:r>
              <a:rPr lang="en-US" dirty="0" smtClean="0"/>
              <a:t> [2]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dirty="0" smtClean="0"/>
              <a:t>[2] E</a:t>
            </a:r>
            <a:r>
              <a:rPr lang="en-US" sz="2400" dirty="0"/>
              <a:t>. M. Daly and M. </a:t>
            </a:r>
            <a:r>
              <a:rPr lang="en-US" sz="2400" dirty="0" err="1"/>
              <a:t>Haahr</a:t>
            </a:r>
            <a:r>
              <a:rPr lang="en-US" sz="2400" dirty="0"/>
              <a:t>. Social network analysis for routing </a:t>
            </a:r>
            <a:r>
              <a:rPr lang="en-US" sz="2400" dirty="0" smtClean="0"/>
              <a:t>in disconnected </a:t>
            </a:r>
            <a:r>
              <a:rPr lang="en-US" sz="2400" dirty="0"/>
              <a:t>delay-tolerant </a:t>
            </a:r>
            <a:r>
              <a:rPr lang="en-US" sz="2400" dirty="0" err="1"/>
              <a:t>manets</a:t>
            </a:r>
            <a:r>
              <a:rPr lang="en-US" sz="2400" dirty="0"/>
              <a:t>. In </a:t>
            </a:r>
            <a:r>
              <a:rPr lang="en-US" sz="2400" i="1" dirty="0"/>
              <a:t>Proc. of ACM </a:t>
            </a:r>
            <a:r>
              <a:rPr lang="en-US" sz="2400" i="1" dirty="0" err="1"/>
              <a:t>MobiHoc</a:t>
            </a:r>
            <a:r>
              <a:rPr lang="en-US" sz="2400" dirty="0"/>
              <a:t>, </a:t>
            </a:r>
            <a:r>
              <a:rPr lang="en-US" sz="2400" dirty="0" smtClean="0"/>
              <a:t>pages 32–40</a:t>
            </a:r>
            <a:r>
              <a:rPr lang="en-US" sz="2400" dirty="0"/>
              <a:t>, 2007.</a:t>
            </a:r>
          </a:p>
        </p:txBody>
      </p:sp>
    </p:spTree>
    <p:extLst>
      <p:ext uri="{BB962C8B-B14F-4D97-AF65-F5344CB8AC3E}">
        <p14:creationId xmlns:p14="http://schemas.microsoft.com/office/powerpoint/2010/main" val="871479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Comparison Parameters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Latency</a:t>
            </a:r>
          </a:p>
          <a:p>
            <a:r>
              <a:rPr lang="en-US" dirty="0" smtClean="0"/>
              <a:t>Delivery Rate</a:t>
            </a:r>
          </a:p>
          <a:p>
            <a:r>
              <a:rPr lang="en-US" dirty="0" smtClean="0"/>
              <a:t>Number of </a:t>
            </a:r>
            <a:r>
              <a:rPr lang="en-US" dirty="0" err="1" smtClean="0"/>
              <a:t>Forwardings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41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rgbClr val="0070C0"/>
                </a:solidFill>
                <a:latin typeface="Arial Black" pitchFamily="34" charset="0"/>
              </a:rPr>
              <a:t>Results 1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0073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7659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rgbClr val="0070C0"/>
                </a:solidFill>
                <a:latin typeface="Arial Black" pitchFamily="34" charset="0"/>
              </a:rPr>
              <a:t>Results 2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44000" cy="4623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50730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Conclusion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z="3000" b="1" dirty="0"/>
              <a:t>Heterogeneous Community-based Routing</a:t>
            </a:r>
          </a:p>
          <a:p>
            <a:pPr marL="742950" lvl="2" indent="-342900">
              <a:buFont typeface="Arial" pitchFamily="34" charset="0"/>
              <a:buChar char="•"/>
              <a:defRPr/>
            </a:pPr>
            <a:r>
              <a:rPr lang="en-US" altLang="en-US" sz="2600" b="1" dirty="0"/>
              <a:t>Forwarding Set Selection</a:t>
            </a:r>
          </a:p>
          <a:p>
            <a:pPr marL="742950" lvl="2" indent="-342900">
              <a:buFont typeface="Arial" pitchFamily="34" charset="0"/>
              <a:buChar char="•"/>
              <a:defRPr/>
            </a:pPr>
            <a:r>
              <a:rPr lang="en-US" altLang="en-US" sz="2600" b="1" dirty="0"/>
              <a:t>Recursive 2-Hop Routing</a:t>
            </a:r>
          </a:p>
          <a:p>
            <a:r>
              <a:rPr lang="en-US" sz="3000" b="1" dirty="0"/>
              <a:t>Single Copy vs Multi-Copy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880868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70C0"/>
                </a:solidFill>
                <a:latin typeface="Arial Black" pitchFamily="34" charset="0"/>
              </a:rPr>
              <a:t>Thank You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7486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70C0"/>
                </a:solidFill>
                <a:latin typeface="Arial Black" pitchFamily="34" charset="0"/>
              </a:rPr>
              <a:t>Opportunistic Mobile Social Networks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z="3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Opportunistic mobile social networks </a:t>
            </a:r>
            <a:r>
              <a:rPr lang="en-US" sz="3000" dirty="0"/>
              <a:t>(OMSNs) are </a:t>
            </a:r>
            <a:r>
              <a:rPr lang="en-US" sz="3000" dirty="0" smtClean="0"/>
              <a:t>designed to </a:t>
            </a:r>
            <a:r>
              <a:rPr lang="en-US" sz="3000" dirty="0"/>
              <a:t>operate without the supports of preset </a:t>
            </a:r>
            <a:r>
              <a:rPr lang="en-US" sz="3000" dirty="0" smtClean="0"/>
              <a:t>infrastructures and </a:t>
            </a:r>
            <a:r>
              <a:rPr lang="en-US" sz="3000" dirty="0"/>
              <a:t>guaranteed network connectivity. </a:t>
            </a:r>
            <a:endParaRPr lang="en-US" altLang="en-US" sz="3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2" name="Picture 8" descr="http://4.bp.blogspot.com/-QaQE_0vcmaY/Uo8yyr4n0BI/AAAAAAAAB-0/UtHWm_-vOX0/s1600/social_networ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86200"/>
            <a:ext cx="22860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0" descr="http://cacm.acm.org/system/assets/0001/0765/021913_Onbile_Mobile-Social-Networking.large.jpg?1361381711&amp;13613817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550" y="3733800"/>
            <a:ext cx="2381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2" descr="http://capgemini.ft.com/partners/capgemini-FT/cacheDirectory/inDepth/3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2905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70C0"/>
                </a:solidFill>
                <a:latin typeface="Arial Black" pitchFamily="34" charset="0"/>
              </a:rPr>
              <a:t>Challenges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dirty="0" smtClean="0"/>
              <a:t>Frequent disruptions and delays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 smtClean="0"/>
              <a:t>Intermittent connectivity environment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 smtClean="0"/>
              <a:t>Insecure communication</a:t>
            </a:r>
            <a:endParaRPr lang="en-US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en-US" sz="3800" dirty="0">
                <a:solidFill>
                  <a:srgbClr val="0070C0"/>
                </a:solidFill>
                <a:latin typeface="Arial Black" pitchFamily="34" charset="0"/>
              </a:rPr>
              <a:t>Social-aware Single-copy Routing</a:t>
            </a:r>
            <a:endParaRPr lang="en-US" sz="3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Social Information</a:t>
            </a:r>
          </a:p>
          <a:p>
            <a:pPr lvl="1"/>
            <a:r>
              <a:rPr lang="en-US" dirty="0" smtClean="0"/>
              <a:t>Internal Social Features</a:t>
            </a:r>
          </a:p>
          <a:p>
            <a:pPr lvl="2"/>
            <a:r>
              <a:rPr lang="en-US" dirty="0" smtClean="0">
                <a:solidFill>
                  <a:schemeClr val="accent2"/>
                </a:solidFill>
              </a:rPr>
              <a:t>Low Overhead </a:t>
            </a:r>
            <a:r>
              <a:rPr lang="en-US" dirty="0" smtClean="0"/>
              <a:t>to Obtain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Single-copy Scenario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Priorities</a:t>
            </a:r>
            <a:r>
              <a:rPr lang="en-US" dirty="0" smtClean="0"/>
              <a:t> of the Social Features</a:t>
            </a:r>
          </a:p>
        </p:txBody>
      </p:sp>
    </p:spTree>
    <p:extLst>
      <p:ext uri="{BB962C8B-B14F-4D97-AF65-F5344CB8AC3E}">
        <p14:creationId xmlns:p14="http://schemas.microsoft.com/office/powerpoint/2010/main" val="4036551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Transition Probability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solidFill>
                      <a:schemeClr val="accent2"/>
                    </a:solidFill>
                  </a:rPr>
                  <a:t>Transition Probability (</a:t>
                </a:r>
                <a:r>
                  <a:rPr lang="en-US" i="1" dirty="0" smtClean="0">
                    <a:solidFill>
                      <a:schemeClr val="accent2"/>
                    </a:solidFill>
                  </a:rPr>
                  <a:t>T</a:t>
                </a:r>
                <a:r>
                  <a:rPr lang="en-US" dirty="0" smtClean="0">
                    <a:solidFill>
                      <a:schemeClr val="accent2"/>
                    </a:solidFill>
                  </a:rPr>
                  <a:t>)</a:t>
                </a:r>
                <a:r>
                  <a:rPr lang="en-US" dirty="0" smtClean="0"/>
                  <a:t>: average contact probability of two groups of nodes in a social feature dimension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>
                  <a:solidFill>
                    <a:schemeClr val="accent2"/>
                  </a:solidFill>
                </a:endParaRPr>
              </a:p>
              <a:p>
                <a:pPr marL="457200" indent="-45720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where </a:t>
                </a:r>
                <a:r>
                  <a:rPr lang="en-US" i="1" dirty="0" smtClean="0"/>
                  <a:t>f</a:t>
                </a:r>
                <a:r>
                  <a:rPr lang="en-US" i="1" baseline="-25000" dirty="0" smtClean="0"/>
                  <a:t>i</a:t>
                </a:r>
                <a:r>
                  <a:rPr lang="en-US" dirty="0" smtClean="0"/>
                  <a:t> </a:t>
                </a:r>
                <a:r>
                  <a:rPr lang="en-US" dirty="0"/>
                  <a:t>is the number of different </a:t>
                </a:r>
                <a:r>
                  <a:rPr lang="en-US" dirty="0"/>
                  <a:t>distinct values in </a:t>
                </a:r>
                <a:r>
                  <a:rPr lang="en-US" dirty="0"/>
                  <a:t>social feature </a:t>
                </a:r>
                <a:r>
                  <a:rPr lang="en-US" dirty="0"/>
                  <a:t>dimension </a:t>
                </a:r>
                <a:r>
                  <a:rPr lang="en-US" i="1" dirty="0"/>
                  <a:t>𝑖</a:t>
                </a:r>
                <a:r>
                  <a:rPr lang="en-US" dirty="0"/>
                  <a:t>.</a:t>
                </a:r>
                <a:endParaRPr lang="en-US" dirty="0"/>
              </a:p>
              <a:p>
                <a:pPr lvl="1"/>
                <a:r>
                  <a:rPr lang="en-US" dirty="0" smtClean="0">
                    <a:solidFill>
                      <a:srgbClr val="00B0F0"/>
                    </a:solidFill>
                  </a:rPr>
                  <a:t>Male</a:t>
                </a:r>
                <a:r>
                  <a:rPr lang="en-US" dirty="0" smtClean="0"/>
                  <a:t> and 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Female</a:t>
                </a:r>
                <a:r>
                  <a:rPr lang="en-US" dirty="0" smtClean="0"/>
                  <a:t>: </a:t>
                </a:r>
                <a:r>
                  <a:rPr lang="en-US" b="1" i="1" dirty="0" smtClean="0"/>
                  <a:t>0.5</a:t>
                </a:r>
                <a:r>
                  <a:rPr lang="en-US" dirty="0" smtClean="0"/>
                  <a:t> (Gender)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3871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Two-Hop Routing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Uses </a:t>
            </a:r>
            <a:r>
              <a:rPr lang="en-US" sz="2800" i="1" dirty="0" smtClean="0">
                <a:solidFill>
                  <a:srgbClr val="00B0F0"/>
                </a:solidFill>
              </a:rPr>
              <a:t>local</a:t>
            </a:r>
            <a:r>
              <a:rPr lang="en-US" sz="2800" dirty="0" smtClean="0"/>
              <a:t> network information.</a:t>
            </a:r>
          </a:p>
          <a:p>
            <a:r>
              <a:rPr lang="en-US" sz="2800" dirty="0" smtClean="0"/>
              <a:t>Achieves a high delivery ratio through </a:t>
            </a:r>
            <a:r>
              <a:rPr lang="en-US" sz="2800" i="1" dirty="0" smtClean="0">
                <a:solidFill>
                  <a:srgbClr val="00B0F0"/>
                </a:solidFill>
              </a:rPr>
              <a:t>mobility</a:t>
            </a:r>
            <a:r>
              <a:rPr lang="en-US" sz="2800" dirty="0" smtClean="0"/>
              <a:t> [1].</a:t>
            </a:r>
          </a:p>
          <a:p>
            <a:r>
              <a:rPr lang="en-US" sz="2800" dirty="0" smtClean="0"/>
              <a:t>Each message copy will be forwarded at most twice, resulting in the advantage of the bounded resource (e.g., energy and buffer) consumption.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000" dirty="0" smtClean="0"/>
              <a:t>[1] M. </a:t>
            </a:r>
            <a:r>
              <a:rPr lang="en-US" sz="2000" dirty="0" err="1" smtClean="0"/>
              <a:t>Grossglauser</a:t>
            </a:r>
            <a:r>
              <a:rPr lang="en-US" sz="2000" dirty="0" smtClean="0"/>
              <a:t> and D. </a:t>
            </a:r>
            <a:r>
              <a:rPr lang="en-US" sz="2000" dirty="0" err="1" smtClean="0"/>
              <a:t>Tse</a:t>
            </a:r>
            <a:r>
              <a:rPr lang="en-US" sz="2000" dirty="0" smtClean="0"/>
              <a:t>, “Mobility increases the capacity of ad-hoc wireless networks,” IEEE/ACM Trans. </a:t>
            </a:r>
            <a:r>
              <a:rPr lang="en-US" sz="2000" dirty="0" err="1" smtClean="0"/>
              <a:t>Netw</a:t>
            </a:r>
            <a:r>
              <a:rPr lang="en-US" sz="2000" dirty="0" smtClean="0"/>
              <a:t>., vol. 10, pp. 477–486, Aug. 2002.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4319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Different Dimension Set &amp; Forwarding Set 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Different Dimension Set </a:t>
            </a:r>
            <a:r>
              <a:rPr lang="en-US" dirty="0" smtClean="0"/>
              <a:t>(</a:t>
            </a:r>
            <a:r>
              <a:rPr lang="en-US" i="1" dirty="0" smtClean="0"/>
              <a:t>D</a:t>
            </a:r>
            <a:r>
              <a:rPr lang="en-US" dirty="0" smtClean="0"/>
              <a:t>): the </a:t>
            </a:r>
            <a:r>
              <a:rPr lang="en-US" dirty="0"/>
              <a:t>different social feature dimensions </a:t>
            </a:r>
            <a:r>
              <a:rPr lang="en-US" dirty="0" smtClean="0"/>
              <a:t>to the destination</a:t>
            </a:r>
            <a:endParaRPr lang="en-US" dirty="0"/>
          </a:p>
          <a:p>
            <a:r>
              <a:rPr lang="en-US" b="1" dirty="0" smtClean="0"/>
              <a:t>Forwarding Set </a:t>
            </a:r>
            <a:r>
              <a:rPr lang="en-US" dirty="0" smtClean="0"/>
              <a:t>(</a:t>
            </a:r>
            <a:r>
              <a:rPr lang="en-US" i="1" dirty="0" smtClean="0"/>
              <a:t>F</a:t>
            </a:r>
            <a:r>
              <a:rPr lang="en-US" dirty="0" smtClean="0"/>
              <a:t>): </a:t>
            </a:r>
            <a:r>
              <a:rPr lang="en-US" dirty="0"/>
              <a:t>a set of next relay dimensions that can reduce the </a:t>
            </a:r>
            <a:r>
              <a:rPr lang="en-US" dirty="0" smtClean="0"/>
              <a:t>expected delivery delay based on the </a:t>
            </a:r>
            <a:r>
              <a:rPr lang="en-US" dirty="0"/>
              <a:t>transition probabilities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20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latin typeface="Arial Black" pitchFamily="34" charset="0"/>
              </a:rPr>
              <a:t>Link-state Graph</a:t>
            </a:r>
            <a:endParaRPr lang="en-US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6423660" cy="3741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217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3179</TotalTime>
  <Words>944</Words>
  <Application>Microsoft Office PowerPoint</Application>
  <PresentationFormat>On-screen Show (4:3)</PresentationFormat>
  <Paragraphs>122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Calibri</vt:lpstr>
      <vt:lpstr>Arial</vt:lpstr>
      <vt:lpstr>Arial Black</vt:lpstr>
      <vt:lpstr>Office Theme</vt:lpstr>
      <vt:lpstr>Heterogeneous Community-based Routing in Opportunistic Mobile Social Networks</vt:lpstr>
      <vt:lpstr>Outline</vt:lpstr>
      <vt:lpstr>Opportunistic Mobile Social Networks</vt:lpstr>
      <vt:lpstr>Challenges</vt:lpstr>
      <vt:lpstr>Social-aware Single-copy Routing</vt:lpstr>
      <vt:lpstr>Transition Probability</vt:lpstr>
      <vt:lpstr>Two-Hop Routing</vt:lpstr>
      <vt:lpstr>Different Dimension Set &amp; Forwarding Set </vt:lpstr>
      <vt:lpstr>Link-state Graph</vt:lpstr>
      <vt:lpstr>Link-state Graph Cont’d</vt:lpstr>
      <vt:lpstr>Expected Delay</vt:lpstr>
      <vt:lpstr>Forwarding Set Selection</vt:lpstr>
      <vt:lpstr>Recursive 2-Hop Routing</vt:lpstr>
      <vt:lpstr>Shortcut</vt:lpstr>
      <vt:lpstr>Extension: Multi-Copy</vt:lpstr>
      <vt:lpstr>Node-Disjointness</vt:lpstr>
      <vt:lpstr>Greedy Algorithm</vt:lpstr>
      <vt:lpstr>Coordinate Sequence</vt:lpstr>
      <vt:lpstr>Coordinate Sequence Cont’d</vt:lpstr>
      <vt:lpstr>C best paths selection</vt:lpstr>
      <vt:lpstr>Simulation</vt:lpstr>
      <vt:lpstr>Comparison Schemes</vt:lpstr>
      <vt:lpstr>Comparison Parameters</vt:lpstr>
      <vt:lpstr>Results 1</vt:lpstr>
      <vt:lpstr>Results 2</vt:lpstr>
      <vt:lpstr>Conclusion</vt:lpstr>
      <vt:lpstr>PowerPoint Presentation</vt:lpstr>
    </vt:vector>
  </TitlesOfParts>
  <Company>Kettering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Bone</dc:creator>
  <cp:lastModifiedBy>Yunsheng Wang</cp:lastModifiedBy>
  <cp:revision>25</cp:revision>
  <cp:lastPrinted>2012-07-25T19:57:26Z</cp:lastPrinted>
  <dcterms:created xsi:type="dcterms:W3CDTF">2012-07-25T19:03:00Z</dcterms:created>
  <dcterms:modified xsi:type="dcterms:W3CDTF">2014-10-22T21:04:27Z</dcterms:modified>
</cp:coreProperties>
</file>