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1" r:id="rId2"/>
  </p:sldMasterIdLst>
  <p:notesMasterIdLst>
    <p:notesMasterId r:id="rId26"/>
  </p:notesMasterIdLst>
  <p:handoutMasterIdLst>
    <p:handoutMasterId r:id="rId27"/>
  </p:handoutMasterIdLst>
  <p:sldIdLst>
    <p:sldId id="256" r:id="rId3"/>
    <p:sldId id="362" r:id="rId4"/>
    <p:sldId id="338" r:id="rId5"/>
    <p:sldId id="314" r:id="rId6"/>
    <p:sldId id="337" r:id="rId7"/>
    <p:sldId id="371" r:id="rId8"/>
    <p:sldId id="339" r:id="rId9"/>
    <p:sldId id="346" r:id="rId10"/>
    <p:sldId id="322" r:id="rId11"/>
    <p:sldId id="323" r:id="rId12"/>
    <p:sldId id="290" r:id="rId13"/>
    <p:sldId id="327" r:id="rId14"/>
    <p:sldId id="319" r:id="rId15"/>
    <p:sldId id="293" r:id="rId16"/>
    <p:sldId id="342" r:id="rId17"/>
    <p:sldId id="305" r:id="rId18"/>
    <p:sldId id="321" r:id="rId19"/>
    <p:sldId id="353" r:id="rId20"/>
    <p:sldId id="354" r:id="rId21"/>
    <p:sldId id="359" r:id="rId22"/>
    <p:sldId id="351" r:id="rId23"/>
    <p:sldId id="370" r:id="rId24"/>
    <p:sldId id="310" r:id="rId25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C4FF"/>
    <a:srgbClr val="D8F8E9"/>
    <a:srgbClr val="BFF5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80"/>
    <p:restoredTop sz="87013" autoAdjust="0"/>
  </p:normalViewPr>
  <p:slideViewPr>
    <p:cSldViewPr snapToGrid="0">
      <p:cViewPr varScale="1">
        <p:scale>
          <a:sx n="85" d="100"/>
          <a:sy n="85" d="100"/>
        </p:scale>
        <p:origin x="75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8474" cy="466726"/>
          </a:xfrm>
          <a:prstGeom prst="rect">
            <a:avLst/>
          </a:prstGeom>
        </p:spPr>
        <p:txBody>
          <a:bodyPr vert="horz" lIns="91404" tIns="45704" rIns="91404" bIns="457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4" cy="466726"/>
          </a:xfrm>
          <a:prstGeom prst="rect">
            <a:avLst/>
          </a:prstGeom>
        </p:spPr>
        <p:txBody>
          <a:bodyPr vert="horz" lIns="91404" tIns="45704" rIns="91404" bIns="45704" rtlCol="0"/>
          <a:lstStyle>
            <a:lvl1pPr algn="r">
              <a:defRPr sz="1200"/>
            </a:lvl1pPr>
          </a:lstStyle>
          <a:p>
            <a:fld id="{F9EA7CF9-06D6-4A68-BF28-F5D9B722ED1F}" type="datetimeFigureOut">
              <a:rPr lang="en-US" smtClean="0"/>
              <a:t>8/21/2019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6"/>
            <a:ext cx="3038474" cy="466726"/>
          </a:xfrm>
          <a:prstGeom prst="rect">
            <a:avLst/>
          </a:prstGeom>
        </p:spPr>
        <p:txBody>
          <a:bodyPr vert="horz" lIns="91404" tIns="45704" rIns="91404" bIns="457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4" cy="466726"/>
          </a:xfrm>
          <a:prstGeom prst="rect">
            <a:avLst/>
          </a:prstGeom>
        </p:spPr>
        <p:txBody>
          <a:bodyPr vert="horz" lIns="91404" tIns="45704" rIns="91404" bIns="45704" rtlCol="0" anchor="b"/>
          <a:lstStyle>
            <a:lvl1pPr algn="r">
              <a:defRPr sz="1200"/>
            </a:lvl1pPr>
          </a:lstStyle>
          <a:p>
            <a:fld id="{5657F9B1-7362-4BCD-904C-3EBC484AD2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4"/>
            <a:ext cx="7010400" cy="9296399"/>
          </a:xfrm>
          <a:prstGeom prst="roundRect">
            <a:avLst>
              <a:gd name="adj" fmla="val 4"/>
            </a:avLst>
          </a:prstGeom>
          <a:solidFill>
            <a:srgbClr val="FFFFFF"/>
          </a:solidFill>
          <a:ln>
            <a:noFill/>
          </a:ln>
        </p:spPr>
        <p:txBody>
          <a:bodyPr lIns="90539" tIns="45257" rIns="90539" bIns="4525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endParaRPr sz="1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Shape 4"/>
          <p:cNvSpPr txBox="1">
            <a:spLocks noGrp="1"/>
          </p:cNvSpPr>
          <p:nvPr>
            <p:ph type="hdr" idx="2"/>
          </p:nvPr>
        </p:nvSpPr>
        <p:spPr>
          <a:xfrm>
            <a:off x="3" y="1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3765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0965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165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5365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19913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0095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39826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" name="Shape 5"/>
          <p:cNvSpPr txBox="1">
            <a:spLocks noGrp="1"/>
          </p:cNvSpPr>
          <p:nvPr>
            <p:ph type="dt" idx="10"/>
          </p:nvPr>
        </p:nvSpPr>
        <p:spPr>
          <a:xfrm>
            <a:off x="3970340" y="1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3765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0965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165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5365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19913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0095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39826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" name="Shape 6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3" y="8829678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3765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0965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165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5365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19913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0095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39826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>
            <a:off x="3970340" y="8829678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2313" tIns="46333" rIns="92313" bIns="46333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100" smtClean="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100"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/>
        </p:nvSpPr>
        <p:spPr>
          <a:xfrm>
            <a:off x="3970340" y="8829678"/>
            <a:ext cx="3036887" cy="463550"/>
          </a:xfrm>
          <a:prstGeom prst="rect">
            <a:avLst/>
          </a:prstGeom>
          <a:noFill/>
          <a:ln>
            <a:noFill/>
          </a:ln>
        </p:spPr>
        <p:txBody>
          <a:bodyPr lIns="92313" tIns="46333" rIns="92313" bIns="46333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100"/>
              <a:t>1</a:t>
            </a:fld>
            <a:endParaRPr lang="en-US" sz="1100"/>
          </a:p>
        </p:txBody>
      </p:sp>
      <p:sp>
        <p:nvSpPr>
          <p:cNvPr id="222" name="Shape 222"/>
          <p:cNvSpPr txBox="1"/>
          <p:nvPr/>
        </p:nvSpPr>
        <p:spPr>
          <a:xfrm>
            <a:off x="1181100" y="696913"/>
            <a:ext cx="4648198" cy="3486151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0539" tIns="45257" rIns="90539" bIns="45257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00"/>
          </a:p>
        </p:txBody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701676" y="4416425"/>
            <a:ext cx="5608637" cy="4183060"/>
          </a:xfrm>
          <a:prstGeom prst="rect">
            <a:avLst/>
          </a:prstGeom>
          <a:noFill/>
          <a:ln>
            <a:noFill/>
          </a:ln>
        </p:spPr>
        <p:txBody>
          <a:bodyPr lIns="90539" tIns="45257" rIns="90539" bIns="45257" anchor="ctr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24" name="Shape 22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9005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1680" indent="-284480" defTabSz="929005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39825" indent="-227330" defTabSz="929005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598930" indent="-227330" defTabSz="929005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6130" indent="-227330" defTabSz="929005"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3330" indent="-227330" defTabSz="929005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0530" indent="-227330" defTabSz="929005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7730" indent="-227330" defTabSz="929005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4930" indent="-227330" defTabSz="929005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9AD1EF6-66FC-4DB9-9341-5CD7DE6AD12F}" type="slidenum">
              <a:rPr lang="zh-CN" altLang="en-US" baseline="0" smtClean="0"/>
              <a:t>6</a:t>
            </a:fld>
            <a:endParaRPr lang="en-US" altLang="zh-CN" baseline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57200" y="1604962"/>
            <a:ext cx="8228012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012" cy="4529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88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-1714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-2730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2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88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-1714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-2730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86" name="Shape 18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87" name="Shape 18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4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98" name="Shape 19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FAEB8-6252-4856-82F7-56157C643AF7}" type="datetime1">
              <a:rPr lang="zh-CN" altLang="en-US"/>
              <a:t>2019/8/21 Wednesday</a:t>
            </a:fld>
            <a:endParaRPr lang="en-US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671F8-9DBA-4684-9A0C-2C7A7ECC4C02}" type="slidenum">
              <a:rPr lang="zh-CN" altLang="en-US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 rot="5400000">
            <a:off x="5202236" y="2646361"/>
            <a:ext cx="4910138" cy="20558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 rot="5400000">
            <a:off x="1012030" y="664368"/>
            <a:ext cx="4910138" cy="6019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 rot="5400000">
            <a:off x="2309016" y="-246856"/>
            <a:ext cx="4524374" cy="82280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858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826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9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88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-1714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-2730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Arial" panose="020B0604020202020204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Font typeface="Noto Sans Symbols"/>
              <a:buNone/>
              <a:defRPr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2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88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-1714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-2730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76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604962"/>
            <a:ext cx="4037013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8001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254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635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646612" y="1604962"/>
            <a:ext cx="4038597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8001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2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254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6350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143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hape 11"/>
          <p:cNvGrpSpPr/>
          <p:nvPr/>
        </p:nvGrpSpPr>
        <p:grpSpPr>
          <a:xfrm>
            <a:off x="1658934" y="1600200"/>
            <a:ext cx="6837364" cy="3200400"/>
            <a:chOff x="1658934" y="1600200"/>
            <a:chExt cx="6837364" cy="3200400"/>
          </a:xfrm>
        </p:grpSpPr>
        <p:sp>
          <p:nvSpPr>
            <p:cNvPr id="12" name="Shape 12"/>
            <p:cNvSpPr/>
            <p:nvPr/>
          </p:nvSpPr>
          <p:spPr>
            <a:xfrm flipH="1">
              <a:off x="6972299" y="16002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 flipH="1">
              <a:off x="5181599" y="16002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 flipH="1">
              <a:off x="3390897" y="1600200"/>
              <a:ext cx="1524000" cy="1524000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 flipH="1">
              <a:off x="3390897" y="32766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 flipH="1">
              <a:off x="1658934" y="3276600"/>
              <a:ext cx="1524000" cy="1524000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 flipH="1">
              <a:off x="6972299" y="3276600"/>
              <a:ext cx="1524000" cy="1524000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Times New Roman" panose="02020603050405020304"/>
              <a:buNone/>
              <a:defRPr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Times New Roman" panose="020206030504050203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85800" y="1219200"/>
            <a:ext cx="7770812" cy="19319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4962"/>
            <a:ext cx="8228012" cy="45243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Shape 98"/>
          <p:cNvGrpSpPr/>
          <p:nvPr/>
        </p:nvGrpSpPr>
        <p:grpSpPr>
          <a:xfrm>
            <a:off x="1071562" y="304800"/>
            <a:ext cx="7613648" cy="1106485"/>
            <a:chOff x="1071562" y="304800"/>
            <a:chExt cx="7613648" cy="1106485"/>
          </a:xfrm>
        </p:grpSpPr>
        <p:sp>
          <p:nvSpPr>
            <p:cNvPr id="99" name="Shape 99"/>
            <p:cNvSpPr/>
            <p:nvPr/>
          </p:nvSpPr>
          <p:spPr>
            <a:xfrm flipH="1">
              <a:off x="4868860" y="304800"/>
              <a:ext cx="1104898" cy="1104898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 flipH="1">
              <a:off x="7581898" y="304800"/>
              <a:ext cx="1103312" cy="1104898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 flipH="1">
              <a:off x="1071562" y="306387"/>
              <a:ext cx="1103312" cy="1104898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 flipH="1">
              <a:off x="6323012" y="304800"/>
              <a:ext cx="1103312" cy="1104898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 flipH="1">
              <a:off x="2359025" y="304800"/>
              <a:ext cx="1103312" cy="1104898"/>
            </a:xfrm>
            <a:prstGeom prst="ellipse">
              <a:avLst/>
            </a:prstGeom>
            <a:noFill/>
            <a:ln w="28425" cap="flat" cmpd="sng">
              <a:solidFill>
                <a:srgbClr val="D9D8E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8012" cy="45291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011" cy="4556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 panose="020B0604020202020204"/>
              <a:buNone/>
              <a:defRPr sz="18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2011" cy="45561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 panose="020B0604020202020204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‹#›</a:t>
            </a:fld>
            <a:endParaRPr lang="en-US" sz="10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  <a:defRPr sz="3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em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-267878" y="2852875"/>
            <a:ext cx="9929931" cy="12017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b" anchorCtr="0">
            <a:noAutofit/>
          </a:bodyPr>
          <a:lstStyle/>
          <a:p>
            <a:pPr algn="ctr">
              <a:lnSpc>
                <a:spcPts val="3600"/>
              </a:lnSpc>
            </a:pPr>
            <a:br>
              <a:rPr lang="en-US" sz="3200" dirty="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</a:br>
            <a:r>
              <a:rPr lang="en-US" sz="3600" dirty="0">
                <a:solidFill>
                  <a:srgbClr val="0070C0"/>
                </a:solidFill>
                <a:latin typeface="Comic Sans MS" panose="030F0702030302020204"/>
              </a:rPr>
              <a:t>Maximum Elastic Scheduling</a:t>
            </a:r>
            <a:br>
              <a:rPr lang="en-US" sz="3600" dirty="0">
                <a:latin typeface="Comic Sans MS" panose="030F0702030302020204"/>
              </a:rPr>
            </a:br>
            <a:r>
              <a:rPr lang="en-US" sz="3200" dirty="0">
                <a:latin typeface="Comic Sans MS" panose="030F0702030302020204"/>
              </a:rPr>
              <a:t>based on the Hose Model</a:t>
            </a:r>
            <a:br>
              <a:rPr lang="en-US" sz="3600" dirty="0">
                <a:latin typeface="Comic Sans MS" panose="030F0702030302020204"/>
              </a:rPr>
            </a:br>
            <a:br>
              <a:rPr lang="en-US" sz="3600" dirty="0">
                <a:latin typeface="Comic Sans MS" panose="030F0702030302020204"/>
              </a:rPr>
            </a:br>
            <a:r>
              <a:rPr lang="zh-CN" altLang="en-US" sz="2800" dirty="0"/>
              <a:t>基于软管模型的最大弹性调度</a:t>
            </a:r>
            <a:br>
              <a:rPr lang="en-US" sz="2800" dirty="0"/>
            </a:br>
            <a:endParaRPr lang="en-US" sz="2800" dirty="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27" name="Shape 227"/>
          <p:cNvSpPr txBox="1">
            <a:spLocks noGrp="1"/>
          </p:cNvSpPr>
          <p:nvPr>
            <p:ph type="subTitle" idx="4294967295"/>
          </p:nvPr>
        </p:nvSpPr>
        <p:spPr>
          <a:xfrm>
            <a:off x="0" y="4468881"/>
            <a:ext cx="9061669" cy="182086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rgbClr val="0070C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Jie Wu (</a:t>
            </a:r>
            <a:r>
              <a:rPr lang="zh-CN" altLang="en-US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吴杰</a:t>
            </a:r>
            <a:r>
              <a:rPr lang="en-US" altLang="zh-CN" sz="2200" dirty="0">
                <a:solidFill>
                  <a:srgbClr val="0070C0"/>
                </a:solidFill>
              </a:rPr>
              <a:t>)</a:t>
            </a:r>
            <a:endParaRPr lang="en-US" sz="2200" dirty="0">
              <a:solidFill>
                <a:srgbClr val="0070C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0" lvl="0" indent="0" algn="ctr"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Temple University (</a:t>
            </a:r>
            <a:r>
              <a:rPr lang="zh-CN" altLang="en-US" sz="2200" dirty="0"/>
              <a:t>天普大学</a:t>
            </a:r>
            <a:r>
              <a:rPr lang="en-US" altLang="zh-CN" sz="2200" dirty="0"/>
              <a:t>)</a:t>
            </a:r>
            <a:endParaRPr lang="en-US" sz="22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341630" marR="0" lvl="0" indent="-34163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z="1600" dirty="0">
                <a:latin typeface="Comic Sans MS" panose="030F0702030302020204" pitchFamily="66" charset="0"/>
              </a:rPr>
              <a:t>HPC China 2019</a:t>
            </a:r>
          </a:p>
        </p:txBody>
      </p:sp>
    </p:spTree>
  </p:cSld>
  <p:clrMapOvr>
    <a:masterClrMapping/>
  </p:clrMapOvr>
  <p:transition spd="med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4000" dirty="0">
                <a:latin typeface="Comic Sans MS" panose="030F0702030302020204"/>
                <a:sym typeface="Comic Sans MS" panose="030F0702030302020204"/>
              </a:rPr>
              <a:t>Why Simple Solution May Fail?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8268" y="1696596"/>
            <a:ext cx="2595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/>
              </a:rPr>
              <a:t>A simple solution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1142" y="4262643"/>
            <a:ext cx="1221809" cy="400110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However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05847" y="4282831"/>
            <a:ext cx="4139936" cy="40011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How to find the OPT Solution?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517746" y="5593866"/>
            <a:ext cx="462744" cy="24056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6626399" y="5630845"/>
            <a:ext cx="462744" cy="24056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89557" y="5962057"/>
            <a:ext cx="646914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10+6</a:t>
            </a:r>
          </a:p>
        </p:txBody>
      </p:sp>
      <p:sp>
        <p:nvSpPr>
          <p:cNvPr id="247" name="Oval 246"/>
          <p:cNvSpPr/>
          <p:nvPr/>
        </p:nvSpPr>
        <p:spPr>
          <a:xfrm>
            <a:off x="5482909" y="5310258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48" name="Straight Connector 247"/>
          <p:cNvCxnSpPr>
            <a:stCxn id="250" idx="0"/>
            <a:endCxn id="247" idx="3"/>
          </p:cNvCxnSpPr>
          <p:nvPr/>
        </p:nvCxnSpPr>
        <p:spPr>
          <a:xfrm flipV="1">
            <a:off x="5173218" y="5575624"/>
            <a:ext cx="355221" cy="386434"/>
          </a:xfrm>
          <a:prstGeom prst="line">
            <a:avLst/>
          </a:prstGeom>
          <a:ln w="412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251" idx="0"/>
            <a:endCxn id="247" idx="5"/>
          </p:cNvCxnSpPr>
          <p:nvPr/>
        </p:nvCxnSpPr>
        <p:spPr>
          <a:xfrm flipH="1" flipV="1">
            <a:off x="5748275" y="5575624"/>
            <a:ext cx="337597" cy="386433"/>
          </a:xfrm>
          <a:prstGeom prst="line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0" name="TextBox 249"/>
          <p:cNvSpPr txBox="1"/>
          <p:nvPr/>
        </p:nvSpPr>
        <p:spPr>
          <a:xfrm>
            <a:off x="4936288" y="5962058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10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5848942" y="5962057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5916753" y="5534256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4965179" y="5520108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8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7268708" y="5571546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27591" y="557154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omic Sans MS" panose="030F0702030302020204" pitchFamily="66" charset="0"/>
              </a:rPr>
              <a:t>&gt;</a:t>
            </a:r>
          </a:p>
        </p:txBody>
      </p:sp>
      <p:sp>
        <p:nvSpPr>
          <p:cNvPr id="255" name="TextBox 254"/>
          <p:cNvSpPr txBox="1"/>
          <p:nvPr/>
        </p:nvSpPr>
        <p:spPr>
          <a:xfrm>
            <a:off x="8155441" y="5583705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14</a:t>
            </a:r>
          </a:p>
        </p:txBody>
      </p:sp>
      <p:sp>
        <p:nvSpPr>
          <p:cNvPr id="256" name="Right Arrow 255"/>
          <p:cNvSpPr/>
          <p:nvPr/>
        </p:nvSpPr>
        <p:spPr>
          <a:xfrm>
            <a:off x="7236471" y="2929223"/>
            <a:ext cx="312274" cy="12218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Right Arrow 256"/>
          <p:cNvSpPr/>
          <p:nvPr/>
        </p:nvSpPr>
        <p:spPr>
          <a:xfrm rot="16200000">
            <a:off x="7922071" y="2228860"/>
            <a:ext cx="236184" cy="1615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8" name="TextBox 257"/>
          <p:cNvSpPr txBox="1"/>
          <p:nvPr/>
        </p:nvSpPr>
        <p:spPr>
          <a:xfrm>
            <a:off x="6938794" y="1654517"/>
            <a:ext cx="729495" cy="307777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MAL</a:t>
            </a:r>
          </a:p>
        </p:txBody>
      </p:sp>
      <p:sp>
        <p:nvSpPr>
          <p:cNvPr id="259" name="Oval 258"/>
          <p:cNvSpPr/>
          <p:nvPr/>
        </p:nvSpPr>
        <p:spPr>
          <a:xfrm>
            <a:off x="4330738" y="228974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0" name="TextBox 259"/>
          <p:cNvSpPr txBox="1"/>
          <p:nvPr/>
        </p:nvSpPr>
        <p:spPr>
          <a:xfrm>
            <a:off x="4324283" y="2255116"/>
            <a:ext cx="41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2</a:t>
            </a:r>
          </a:p>
        </p:txBody>
      </p:sp>
      <p:sp>
        <p:nvSpPr>
          <p:cNvPr id="261" name="Oval 260"/>
          <p:cNvSpPr/>
          <p:nvPr/>
        </p:nvSpPr>
        <p:spPr>
          <a:xfrm>
            <a:off x="5114914" y="1519561"/>
            <a:ext cx="307634" cy="312347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 panose="030F0702030302020204"/>
              <a:cs typeface="Arial" panose="020B0604020202020204"/>
            </a:endParaRPr>
          </a:p>
        </p:txBody>
      </p:sp>
      <p:cxnSp>
        <p:nvCxnSpPr>
          <p:cNvPr id="262" name="Straight Connector 261"/>
          <p:cNvCxnSpPr>
            <a:stCxn id="259" idx="7"/>
            <a:endCxn id="261" idx="3"/>
          </p:cNvCxnSpPr>
          <p:nvPr/>
        </p:nvCxnSpPr>
        <p:spPr>
          <a:xfrm flipV="1">
            <a:off x="4596104" y="1786166"/>
            <a:ext cx="563862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>
            <a:stCxn id="264" idx="1"/>
            <a:endCxn id="261" idx="5"/>
          </p:cNvCxnSpPr>
          <p:nvPr/>
        </p:nvCxnSpPr>
        <p:spPr>
          <a:xfrm flipH="1" flipV="1">
            <a:off x="5377496" y="1786166"/>
            <a:ext cx="738801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4" name="Oval 263"/>
          <p:cNvSpPr/>
          <p:nvPr/>
        </p:nvSpPr>
        <p:spPr>
          <a:xfrm>
            <a:off x="6070767" y="228974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65" name="Straight Connector 264"/>
          <p:cNvCxnSpPr>
            <a:stCxn id="269" idx="0"/>
            <a:endCxn id="259" idx="3"/>
          </p:cNvCxnSpPr>
          <p:nvPr/>
        </p:nvCxnSpPr>
        <p:spPr>
          <a:xfrm flipV="1">
            <a:off x="4009788" y="2555113"/>
            <a:ext cx="366480" cy="41242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>
            <a:stCxn id="280" idx="0"/>
            <a:endCxn id="264" idx="3"/>
          </p:cNvCxnSpPr>
          <p:nvPr/>
        </p:nvCxnSpPr>
        <p:spPr>
          <a:xfrm flipV="1">
            <a:off x="5757434" y="2555113"/>
            <a:ext cx="358863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>
            <a:stCxn id="274" idx="0"/>
            <a:endCxn id="259" idx="5"/>
          </p:cNvCxnSpPr>
          <p:nvPr/>
        </p:nvCxnSpPr>
        <p:spPr>
          <a:xfrm flipH="1" flipV="1">
            <a:off x="4596104" y="2555113"/>
            <a:ext cx="289604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>
            <a:stCxn id="286" idx="0"/>
            <a:endCxn id="264" idx="5"/>
          </p:cNvCxnSpPr>
          <p:nvPr/>
        </p:nvCxnSpPr>
        <p:spPr>
          <a:xfrm flipH="1" flipV="1">
            <a:off x="6336133" y="2555113"/>
            <a:ext cx="319714" cy="402213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9" name="Rectangle 268"/>
          <p:cNvSpPr/>
          <p:nvPr/>
        </p:nvSpPr>
        <p:spPr>
          <a:xfrm>
            <a:off x="3857882" y="2967535"/>
            <a:ext cx="303811" cy="552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70" name="Straight Connector 269"/>
          <p:cNvCxnSpPr/>
          <p:nvPr/>
        </p:nvCxnSpPr>
        <p:spPr>
          <a:xfrm>
            <a:off x="3867521" y="3186532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3854522" y="3075209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3867521" y="3294649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3854522" y="339992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4" name="Rectangle 273"/>
          <p:cNvSpPr/>
          <p:nvPr/>
        </p:nvSpPr>
        <p:spPr>
          <a:xfrm>
            <a:off x="4733802" y="2998879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75" name="Straight Connector 274"/>
          <p:cNvCxnSpPr/>
          <p:nvPr/>
        </p:nvCxnSpPr>
        <p:spPr>
          <a:xfrm>
            <a:off x="4728545" y="3217876"/>
            <a:ext cx="30381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4730442" y="310655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4733802" y="3321710"/>
            <a:ext cx="30381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 flipV="1">
            <a:off x="4729918" y="3433170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4730442" y="354513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 279"/>
          <p:cNvSpPr/>
          <p:nvPr/>
        </p:nvSpPr>
        <p:spPr>
          <a:xfrm>
            <a:off x="5605528" y="2998879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81" name="Straight Connector 280"/>
          <p:cNvCxnSpPr/>
          <p:nvPr/>
        </p:nvCxnSpPr>
        <p:spPr>
          <a:xfrm>
            <a:off x="5615166" y="3217876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5602168" y="310655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5615166" y="3325994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 flipV="1">
            <a:off x="5601644" y="3433170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5602168" y="354513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Rectangle 285"/>
          <p:cNvSpPr/>
          <p:nvPr/>
        </p:nvSpPr>
        <p:spPr>
          <a:xfrm>
            <a:off x="6503941" y="2957326"/>
            <a:ext cx="303811" cy="402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87" name="Straight Connector 286"/>
          <p:cNvCxnSpPr/>
          <p:nvPr/>
        </p:nvCxnSpPr>
        <p:spPr>
          <a:xfrm>
            <a:off x="6513580" y="3176321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6500581" y="306499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6513580" y="3273287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0" name="TextBox 289"/>
          <p:cNvSpPr txBox="1"/>
          <p:nvPr/>
        </p:nvSpPr>
        <p:spPr>
          <a:xfrm>
            <a:off x="5131331" y="1500628"/>
            <a:ext cx="35721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1</a:t>
            </a:r>
          </a:p>
        </p:txBody>
      </p:sp>
      <p:sp>
        <p:nvSpPr>
          <p:cNvPr id="291" name="TextBox 290"/>
          <p:cNvSpPr txBox="1"/>
          <p:nvPr/>
        </p:nvSpPr>
        <p:spPr>
          <a:xfrm>
            <a:off x="6068208" y="2262683"/>
            <a:ext cx="34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3</a:t>
            </a:r>
          </a:p>
        </p:txBody>
      </p:sp>
      <p:sp>
        <p:nvSpPr>
          <p:cNvPr id="292" name="TextBox 291"/>
          <p:cNvSpPr txBox="1"/>
          <p:nvPr/>
        </p:nvSpPr>
        <p:spPr>
          <a:xfrm>
            <a:off x="4089771" y="1806580"/>
            <a:ext cx="893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11-&gt;8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5709088" y="176184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3926663" y="252991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3530131" y="306877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4429508" y="3064998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697952" y="251279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5681885" y="252991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6231897" y="303838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5352187" y="307029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3857093" y="3577435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4</a:t>
            </a:r>
          </a:p>
        </p:txBody>
      </p:sp>
      <p:sp>
        <p:nvSpPr>
          <p:cNvPr id="302" name="TextBox 301"/>
          <p:cNvSpPr txBox="1"/>
          <p:nvPr/>
        </p:nvSpPr>
        <p:spPr>
          <a:xfrm>
            <a:off x="4739041" y="3572615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5</a:t>
            </a:r>
          </a:p>
        </p:txBody>
      </p:sp>
      <p:sp>
        <p:nvSpPr>
          <p:cNvPr id="303" name="TextBox 302"/>
          <p:cNvSpPr txBox="1"/>
          <p:nvPr/>
        </p:nvSpPr>
        <p:spPr>
          <a:xfrm>
            <a:off x="5656463" y="3582211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304" name="TextBox 303"/>
          <p:cNvSpPr txBox="1"/>
          <p:nvPr/>
        </p:nvSpPr>
        <p:spPr>
          <a:xfrm>
            <a:off x="6538411" y="3577391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7</a:t>
            </a:r>
          </a:p>
        </p:txBody>
      </p:sp>
      <p:sp>
        <p:nvSpPr>
          <p:cNvPr id="305" name="Rectangle 304"/>
          <p:cNvSpPr/>
          <p:nvPr/>
        </p:nvSpPr>
        <p:spPr>
          <a:xfrm>
            <a:off x="3559213" y="2198542"/>
            <a:ext cx="1621382" cy="1686626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6" name="Rectangle 305"/>
          <p:cNvSpPr/>
          <p:nvPr/>
        </p:nvSpPr>
        <p:spPr>
          <a:xfrm>
            <a:off x="5342748" y="2183829"/>
            <a:ext cx="1669033" cy="1701339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7" name="Oval 306"/>
          <p:cNvSpPr/>
          <p:nvPr/>
        </p:nvSpPr>
        <p:spPr>
          <a:xfrm>
            <a:off x="7999274" y="2904242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08" name="Straight Connector 307"/>
          <p:cNvCxnSpPr>
            <a:stCxn id="310" idx="0"/>
            <a:endCxn id="307" idx="3"/>
          </p:cNvCxnSpPr>
          <p:nvPr/>
        </p:nvCxnSpPr>
        <p:spPr>
          <a:xfrm flipV="1">
            <a:off x="7688883" y="3169608"/>
            <a:ext cx="355921" cy="386435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>
            <a:stCxn id="311" idx="0"/>
            <a:endCxn id="307" idx="5"/>
          </p:cNvCxnSpPr>
          <p:nvPr/>
        </p:nvCxnSpPr>
        <p:spPr>
          <a:xfrm flipH="1" flipV="1">
            <a:off x="8264640" y="3169608"/>
            <a:ext cx="336897" cy="386434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0" name="TextBox 309"/>
          <p:cNvSpPr txBox="1"/>
          <p:nvPr/>
        </p:nvSpPr>
        <p:spPr>
          <a:xfrm>
            <a:off x="7475555" y="3556043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10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8388209" y="3556042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312" name="TextBox 311"/>
          <p:cNvSpPr txBox="1"/>
          <p:nvPr/>
        </p:nvSpPr>
        <p:spPr>
          <a:xfrm>
            <a:off x="7841500" y="1633625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14</a:t>
            </a:r>
          </a:p>
        </p:txBody>
      </p:sp>
      <p:sp>
        <p:nvSpPr>
          <p:cNvPr id="313" name="TextBox 312"/>
          <p:cNvSpPr txBox="1"/>
          <p:nvPr/>
        </p:nvSpPr>
        <p:spPr>
          <a:xfrm>
            <a:off x="8437464" y="312824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314" name="TextBox 313"/>
          <p:cNvSpPr txBox="1"/>
          <p:nvPr/>
        </p:nvSpPr>
        <p:spPr>
          <a:xfrm>
            <a:off x="7486496" y="3114093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8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6477273" y="2518849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1611658" y="5093738"/>
            <a:ext cx="310896" cy="31089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17" name="TextBox 316"/>
          <p:cNvSpPr txBox="1"/>
          <p:nvPr/>
        </p:nvSpPr>
        <p:spPr>
          <a:xfrm>
            <a:off x="1596153" y="5072533"/>
            <a:ext cx="41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2</a:t>
            </a:r>
          </a:p>
        </p:txBody>
      </p:sp>
      <p:sp>
        <p:nvSpPr>
          <p:cNvPr id="318" name="Oval 317"/>
          <p:cNvSpPr/>
          <p:nvPr/>
        </p:nvSpPr>
        <p:spPr>
          <a:xfrm>
            <a:off x="2419280" y="4323552"/>
            <a:ext cx="307634" cy="31234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 panose="030F0702030302020204"/>
              <a:cs typeface="Arial" panose="020B0604020202020204"/>
            </a:endParaRPr>
          </a:p>
        </p:txBody>
      </p:sp>
      <p:cxnSp>
        <p:nvCxnSpPr>
          <p:cNvPr id="319" name="Straight Connector 318"/>
          <p:cNvCxnSpPr>
            <a:stCxn id="316" idx="7"/>
            <a:endCxn id="318" idx="3"/>
          </p:cNvCxnSpPr>
          <p:nvPr/>
        </p:nvCxnSpPr>
        <p:spPr>
          <a:xfrm flipV="1">
            <a:off x="1877024" y="4590157"/>
            <a:ext cx="587308" cy="549111"/>
          </a:xfrm>
          <a:prstGeom prst="line">
            <a:avLst/>
          </a:prstGeom>
          <a:ln w="4127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0" name="Straight Connector 319"/>
          <p:cNvCxnSpPr>
            <a:stCxn id="321" idx="1"/>
            <a:endCxn id="318" idx="5"/>
          </p:cNvCxnSpPr>
          <p:nvPr/>
        </p:nvCxnSpPr>
        <p:spPr>
          <a:xfrm flipH="1" flipV="1">
            <a:off x="2681862" y="4590157"/>
            <a:ext cx="715355" cy="549111"/>
          </a:xfrm>
          <a:prstGeom prst="line">
            <a:avLst/>
          </a:prstGeom>
          <a:ln w="412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1" name="Oval 320"/>
          <p:cNvSpPr/>
          <p:nvPr/>
        </p:nvSpPr>
        <p:spPr>
          <a:xfrm>
            <a:off x="3351687" y="5093738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22" name="Straight Connector 321"/>
          <p:cNvCxnSpPr>
            <a:stCxn id="326" idx="0"/>
            <a:endCxn id="316" idx="3"/>
          </p:cNvCxnSpPr>
          <p:nvPr/>
        </p:nvCxnSpPr>
        <p:spPr>
          <a:xfrm flipV="1">
            <a:off x="1292565" y="5359104"/>
            <a:ext cx="364623" cy="41242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3" name="Straight Connector 322"/>
          <p:cNvCxnSpPr>
            <a:stCxn id="337" idx="0"/>
            <a:endCxn id="321" idx="3"/>
          </p:cNvCxnSpPr>
          <p:nvPr/>
        </p:nvCxnSpPr>
        <p:spPr>
          <a:xfrm flipV="1">
            <a:off x="3054012" y="5359104"/>
            <a:ext cx="343205" cy="39327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>
            <a:stCxn id="331" idx="0"/>
            <a:endCxn id="316" idx="5"/>
          </p:cNvCxnSpPr>
          <p:nvPr/>
        </p:nvCxnSpPr>
        <p:spPr>
          <a:xfrm flipH="1" flipV="1">
            <a:off x="1877024" y="5359104"/>
            <a:ext cx="305643" cy="39888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>
            <a:stCxn id="343" idx="0"/>
            <a:endCxn id="321" idx="5"/>
          </p:cNvCxnSpPr>
          <p:nvPr/>
        </p:nvCxnSpPr>
        <p:spPr>
          <a:xfrm flipH="1" flipV="1">
            <a:off x="3617053" y="5359104"/>
            <a:ext cx="336589" cy="402213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6" name="Rectangle 325"/>
          <p:cNvSpPr/>
          <p:nvPr/>
        </p:nvSpPr>
        <p:spPr>
          <a:xfrm>
            <a:off x="1127499" y="5771526"/>
            <a:ext cx="330132" cy="552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1" name="Rectangle 330"/>
          <p:cNvSpPr/>
          <p:nvPr/>
        </p:nvSpPr>
        <p:spPr>
          <a:xfrm>
            <a:off x="2014722" y="5757990"/>
            <a:ext cx="335889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7" name="Rectangle 336"/>
          <p:cNvSpPr/>
          <p:nvPr/>
        </p:nvSpPr>
        <p:spPr>
          <a:xfrm>
            <a:off x="2886448" y="5752380"/>
            <a:ext cx="335128" cy="6939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38" name="Straight Connector 337"/>
          <p:cNvCxnSpPr/>
          <p:nvPr/>
        </p:nvCxnSpPr>
        <p:spPr>
          <a:xfrm>
            <a:off x="2896086" y="5971377"/>
            <a:ext cx="332567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>
            <a:off x="2883088" y="5860055"/>
            <a:ext cx="33848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>
            <a:stCxn id="337" idx="1"/>
            <a:endCxn id="337" idx="3"/>
          </p:cNvCxnSpPr>
          <p:nvPr/>
        </p:nvCxnSpPr>
        <p:spPr>
          <a:xfrm>
            <a:off x="2886448" y="6099371"/>
            <a:ext cx="33512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3" name="Rectangle 342"/>
          <p:cNvSpPr/>
          <p:nvPr/>
        </p:nvSpPr>
        <p:spPr>
          <a:xfrm>
            <a:off x="3784861" y="5761317"/>
            <a:ext cx="337561" cy="402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7" name="TextBox 346"/>
          <p:cNvSpPr txBox="1"/>
          <p:nvPr/>
        </p:nvSpPr>
        <p:spPr>
          <a:xfrm>
            <a:off x="2422787" y="4305640"/>
            <a:ext cx="35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1</a:t>
            </a:r>
          </a:p>
        </p:txBody>
      </p:sp>
      <p:sp>
        <p:nvSpPr>
          <p:cNvPr id="348" name="TextBox 347"/>
          <p:cNvSpPr txBox="1"/>
          <p:nvPr/>
        </p:nvSpPr>
        <p:spPr>
          <a:xfrm>
            <a:off x="3349128" y="5066674"/>
            <a:ext cx="34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3</a:t>
            </a:r>
          </a:p>
        </p:txBody>
      </p:sp>
      <p:sp>
        <p:nvSpPr>
          <p:cNvPr id="349" name="TextBox 348"/>
          <p:cNvSpPr txBox="1"/>
          <p:nvPr/>
        </p:nvSpPr>
        <p:spPr>
          <a:xfrm>
            <a:off x="1899820" y="4571248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8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2990008" y="456583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1207583" y="533391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811051" y="587276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1710428" y="586898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978872" y="531679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2962805" y="533391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3512817" y="5842372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2633107" y="5874282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1138013" y="6381426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4</a:t>
            </a:r>
          </a:p>
        </p:txBody>
      </p:sp>
      <p:sp>
        <p:nvSpPr>
          <p:cNvPr id="359" name="TextBox 358"/>
          <p:cNvSpPr txBox="1"/>
          <p:nvPr/>
        </p:nvSpPr>
        <p:spPr>
          <a:xfrm>
            <a:off x="2019961" y="6376606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5</a:t>
            </a:r>
          </a:p>
        </p:txBody>
      </p:sp>
      <p:sp>
        <p:nvSpPr>
          <p:cNvPr id="360" name="TextBox 359"/>
          <p:cNvSpPr txBox="1"/>
          <p:nvPr/>
        </p:nvSpPr>
        <p:spPr>
          <a:xfrm>
            <a:off x="2937383" y="6386202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361" name="TextBox 360"/>
          <p:cNvSpPr txBox="1"/>
          <p:nvPr/>
        </p:nvSpPr>
        <p:spPr>
          <a:xfrm>
            <a:off x="3819331" y="6381382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7</a:t>
            </a:r>
          </a:p>
        </p:txBody>
      </p:sp>
      <p:sp>
        <p:nvSpPr>
          <p:cNvPr id="362" name="Rectangle 361"/>
          <p:cNvSpPr/>
          <p:nvPr/>
        </p:nvSpPr>
        <p:spPr>
          <a:xfrm>
            <a:off x="840133" y="5002533"/>
            <a:ext cx="1621382" cy="1686626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3" name="Rectangle 362"/>
          <p:cNvSpPr/>
          <p:nvPr/>
        </p:nvSpPr>
        <p:spPr>
          <a:xfrm>
            <a:off x="2623668" y="4987820"/>
            <a:ext cx="1669033" cy="1701339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4" name="TextBox 363"/>
          <p:cNvSpPr txBox="1"/>
          <p:nvPr/>
        </p:nvSpPr>
        <p:spPr>
          <a:xfrm>
            <a:off x="3758193" y="5322840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366" name="Rectangle 365"/>
          <p:cNvSpPr/>
          <p:nvPr/>
        </p:nvSpPr>
        <p:spPr>
          <a:xfrm>
            <a:off x="1132756" y="6247340"/>
            <a:ext cx="324972" cy="83808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Rectangle 366"/>
          <p:cNvSpPr/>
          <p:nvPr/>
        </p:nvSpPr>
        <p:spPr>
          <a:xfrm>
            <a:off x="1132756" y="6139665"/>
            <a:ext cx="324971" cy="10763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Rectangle 367"/>
          <p:cNvSpPr/>
          <p:nvPr/>
        </p:nvSpPr>
        <p:spPr>
          <a:xfrm>
            <a:off x="1132756" y="6044318"/>
            <a:ext cx="320863" cy="94929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Rectangle 368"/>
          <p:cNvSpPr/>
          <p:nvPr/>
        </p:nvSpPr>
        <p:spPr>
          <a:xfrm>
            <a:off x="1132756" y="5932077"/>
            <a:ext cx="320132" cy="111588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0" name="Rectangle 369"/>
          <p:cNvSpPr/>
          <p:nvPr/>
        </p:nvSpPr>
        <p:spPr>
          <a:xfrm>
            <a:off x="2014721" y="6300946"/>
            <a:ext cx="335889" cy="14541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1" name="Rectangle 370"/>
          <p:cNvSpPr/>
          <p:nvPr/>
        </p:nvSpPr>
        <p:spPr>
          <a:xfrm>
            <a:off x="2014721" y="6203413"/>
            <a:ext cx="335890" cy="14821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2" name="Rectangle 371"/>
          <p:cNvSpPr/>
          <p:nvPr/>
        </p:nvSpPr>
        <p:spPr>
          <a:xfrm>
            <a:off x="2014721" y="6083370"/>
            <a:ext cx="335890" cy="14432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3" name="Rectangle 372"/>
          <p:cNvSpPr/>
          <p:nvPr/>
        </p:nvSpPr>
        <p:spPr>
          <a:xfrm>
            <a:off x="2014721" y="5977902"/>
            <a:ext cx="335889" cy="146721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ectangle 373"/>
          <p:cNvSpPr/>
          <p:nvPr/>
        </p:nvSpPr>
        <p:spPr>
          <a:xfrm>
            <a:off x="2014728" y="5878032"/>
            <a:ext cx="336378" cy="12462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ectangle 374"/>
          <p:cNvSpPr/>
          <p:nvPr/>
        </p:nvSpPr>
        <p:spPr>
          <a:xfrm>
            <a:off x="2896086" y="6310725"/>
            <a:ext cx="325490" cy="13647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Rectangle 375"/>
          <p:cNvSpPr/>
          <p:nvPr/>
        </p:nvSpPr>
        <p:spPr>
          <a:xfrm>
            <a:off x="2888229" y="6222587"/>
            <a:ext cx="333347" cy="107220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3" name="Rectangle 382"/>
          <p:cNvSpPr/>
          <p:nvPr/>
        </p:nvSpPr>
        <p:spPr>
          <a:xfrm>
            <a:off x="3781208" y="6076772"/>
            <a:ext cx="341213" cy="82208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4" name="Rectangle 383"/>
          <p:cNvSpPr/>
          <p:nvPr/>
        </p:nvSpPr>
        <p:spPr>
          <a:xfrm>
            <a:off x="3786017" y="5972748"/>
            <a:ext cx="336404" cy="104862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5" name="Rectangle 384"/>
          <p:cNvSpPr/>
          <p:nvPr/>
        </p:nvSpPr>
        <p:spPr>
          <a:xfrm>
            <a:off x="3783300" y="5872198"/>
            <a:ext cx="339122" cy="10006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ectangle 385"/>
          <p:cNvSpPr/>
          <p:nvPr/>
        </p:nvSpPr>
        <p:spPr>
          <a:xfrm>
            <a:off x="3783300" y="5760956"/>
            <a:ext cx="339121" cy="11233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b="0" i="0" u="none" strike="noStrike" cap="none" dirty="0">
                <a:solidFill>
                  <a:schemeClr val="dk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How to Calculate?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-296822" y="1883053"/>
            <a:ext cx="9564329" cy="22689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2800" dirty="0">
                <a:solidFill>
                  <a:schemeClr val="tx1"/>
                </a:solidFill>
                <a:latin typeface="Comic Sans MS" panose="030F0702030302020204"/>
              </a:rPr>
              <a:t> Hose-model tree orientation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800" dirty="0">
              <a:solidFill>
                <a:schemeClr val="tx1"/>
              </a:solidFill>
              <a:latin typeface="Comic Sans MS" panose="030F0702030302020204"/>
            </a:endParaRPr>
          </a:p>
          <a:p>
            <a:pPr marL="1315720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100" dirty="0">
                <a:solidFill>
                  <a:schemeClr val="tx1"/>
                </a:solidFill>
                <a:latin typeface="Comic Sans MS" panose="030F0702030302020204"/>
              </a:rPr>
              <a:t>Directed tree: </a:t>
            </a:r>
            <a:r>
              <a:rPr lang="en-US" sz="2100" dirty="0">
                <a:solidFill>
                  <a:srgbClr val="0070C0"/>
                </a:solidFill>
                <a:latin typeface="Comic Sans MS" panose="030F0702030302020204"/>
              </a:rPr>
              <a:t>Link orientation </a:t>
            </a:r>
            <a:r>
              <a:rPr lang="en-US" sz="2100" dirty="0">
                <a:solidFill>
                  <a:schemeClr val="tx1"/>
                </a:solidFill>
                <a:latin typeface="Comic Sans MS" panose="030F0702030302020204"/>
              </a:rPr>
              <a:t>is based on </a:t>
            </a:r>
            <a:r>
              <a:rPr lang="en-US" sz="2100" dirty="0">
                <a:solidFill>
                  <a:srgbClr val="0070C0"/>
                </a:solidFill>
                <a:latin typeface="Comic Sans MS" panose="030F0702030302020204"/>
              </a:rPr>
              <a:t>the selected root.</a:t>
            </a:r>
          </a:p>
          <a:p>
            <a:pPr marL="1315720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100" dirty="0">
                <a:solidFill>
                  <a:schemeClr val="tx1"/>
                </a:solidFill>
                <a:latin typeface="Comic Sans MS" panose="030F0702030302020204"/>
              </a:rPr>
              <a:t>Find a root with the maximum summation of branch values.</a:t>
            </a:r>
            <a:endParaRPr lang="en-US" sz="2100" b="1" dirty="0">
              <a:solidFill>
                <a:schemeClr val="tx1"/>
              </a:solidFill>
              <a:latin typeface="Comic Sans MS" panose="030F0702030302020204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endParaRPr lang="en-US" sz="2800" dirty="0">
              <a:solidFill>
                <a:srgbClr val="0070C0"/>
              </a:solidFill>
              <a:latin typeface="Comic Sans MS" panose="030F0702030302020204"/>
            </a:endParaRP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800" b="1" dirty="0">
              <a:solidFill>
                <a:schemeClr val="tx1"/>
              </a:solidFill>
              <a:latin typeface="Comic Sans MS" panose="030F070203030202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51033" y="3693871"/>
            <a:ext cx="3465079" cy="1825781"/>
            <a:chOff x="3705820" y="1474172"/>
            <a:chExt cx="4397627" cy="2317149"/>
          </a:xfrm>
        </p:grpSpPr>
        <p:sp>
          <p:nvSpPr>
            <p:cNvPr id="9" name="椭圆 4"/>
            <p:cNvSpPr/>
            <p:nvPr/>
          </p:nvSpPr>
          <p:spPr>
            <a:xfrm>
              <a:off x="4363540" y="2809311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5"/>
            <p:cNvSpPr/>
            <p:nvPr/>
          </p:nvSpPr>
          <p:spPr>
            <a:xfrm>
              <a:off x="4580108" y="1874282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6"/>
            <p:cNvSpPr/>
            <p:nvPr/>
          </p:nvSpPr>
          <p:spPr>
            <a:xfrm>
              <a:off x="3705820" y="3454436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7"/>
            <p:cNvSpPr/>
            <p:nvPr/>
          </p:nvSpPr>
          <p:spPr>
            <a:xfrm>
              <a:off x="5987803" y="2464921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8"/>
            <p:cNvSpPr/>
            <p:nvPr/>
          </p:nvSpPr>
          <p:spPr>
            <a:xfrm>
              <a:off x="4957100" y="3450424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0"/>
            <p:cNvSpPr/>
            <p:nvPr/>
          </p:nvSpPr>
          <p:spPr>
            <a:xfrm>
              <a:off x="7759192" y="1938964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椭圆 11"/>
            <p:cNvSpPr/>
            <p:nvPr/>
          </p:nvSpPr>
          <p:spPr>
            <a:xfrm>
              <a:off x="6889522" y="3450423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椭圆 13"/>
            <p:cNvSpPr/>
            <p:nvPr/>
          </p:nvSpPr>
          <p:spPr>
            <a:xfrm>
              <a:off x="7766561" y="3118066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椭圆 14"/>
            <p:cNvSpPr/>
            <p:nvPr/>
          </p:nvSpPr>
          <p:spPr>
            <a:xfrm>
              <a:off x="3778006" y="1878295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20" name="直线箭头连接符 15"/>
            <p:cNvCxnSpPr>
              <a:stCxn id="19" idx="6"/>
              <a:endCxn id="10" idx="2"/>
            </p:cNvCxnSpPr>
            <p:nvPr/>
          </p:nvCxnSpPr>
          <p:spPr>
            <a:xfrm flipV="1">
              <a:off x="4114892" y="2042725"/>
              <a:ext cx="465216" cy="40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箭头连接符 16"/>
            <p:cNvCxnSpPr>
              <a:stCxn id="10" idx="6"/>
            </p:cNvCxnSpPr>
            <p:nvPr/>
          </p:nvCxnSpPr>
          <p:spPr>
            <a:xfrm>
              <a:off x="4916994" y="2042725"/>
              <a:ext cx="501312" cy="40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箭头连接符 17"/>
            <p:cNvCxnSpPr>
              <a:stCxn id="9" idx="0"/>
            </p:cNvCxnSpPr>
            <p:nvPr/>
          </p:nvCxnSpPr>
          <p:spPr>
            <a:xfrm flipV="1">
              <a:off x="4531983" y="2195127"/>
              <a:ext cx="200525" cy="614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箭头连接符 18"/>
            <p:cNvCxnSpPr>
              <a:stCxn id="11" idx="7"/>
              <a:endCxn id="9" idx="3"/>
            </p:cNvCxnSpPr>
            <p:nvPr/>
          </p:nvCxnSpPr>
          <p:spPr>
            <a:xfrm flipV="1">
              <a:off x="3993370" y="3096860"/>
              <a:ext cx="419506" cy="4069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箭头连接符 19"/>
            <p:cNvCxnSpPr>
              <a:stCxn id="14" idx="1"/>
            </p:cNvCxnSpPr>
            <p:nvPr/>
          </p:nvCxnSpPr>
          <p:spPr>
            <a:xfrm flipH="1" flipV="1">
              <a:off x="4627584" y="3096860"/>
              <a:ext cx="378852" cy="4029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箭头连接符 20"/>
            <p:cNvCxnSpPr>
              <a:stCxn id="13" idx="1"/>
            </p:cNvCxnSpPr>
            <p:nvPr/>
          </p:nvCxnSpPr>
          <p:spPr>
            <a:xfrm flipH="1" flipV="1">
              <a:off x="5705856" y="2165844"/>
              <a:ext cx="331283" cy="3484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箭头连接符 21"/>
            <p:cNvCxnSpPr/>
            <p:nvPr/>
          </p:nvCxnSpPr>
          <p:spPr>
            <a:xfrm flipH="1">
              <a:off x="6324689" y="2633362"/>
              <a:ext cx="7315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箭头连接符 22"/>
            <p:cNvCxnSpPr>
              <a:stCxn id="17" idx="1"/>
            </p:cNvCxnSpPr>
            <p:nvPr/>
          </p:nvCxnSpPr>
          <p:spPr>
            <a:xfrm flipH="1" flipV="1">
              <a:off x="6261732" y="2763163"/>
              <a:ext cx="677126" cy="7365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箭头连接符 23"/>
            <p:cNvCxnSpPr>
              <a:stCxn id="15" idx="3"/>
            </p:cNvCxnSpPr>
            <p:nvPr/>
          </p:nvCxnSpPr>
          <p:spPr>
            <a:xfrm flipH="1">
              <a:off x="7336880" y="2226513"/>
              <a:ext cx="471648" cy="28774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线箭头连接符 24"/>
            <p:cNvCxnSpPr>
              <a:stCxn id="18" idx="1"/>
            </p:cNvCxnSpPr>
            <p:nvPr/>
          </p:nvCxnSpPr>
          <p:spPr>
            <a:xfrm flipH="1" flipV="1">
              <a:off x="7336880" y="2752469"/>
              <a:ext cx="479017" cy="41493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Donut 29"/>
            <p:cNvSpPr/>
            <p:nvPr/>
          </p:nvSpPr>
          <p:spPr>
            <a:xfrm>
              <a:off x="5422392" y="1874520"/>
              <a:ext cx="338328" cy="338328"/>
            </a:xfrm>
            <a:prstGeom prst="donu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293986" y="1474172"/>
              <a:ext cx="1479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root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椭圆 12"/>
            <p:cNvSpPr/>
            <p:nvPr/>
          </p:nvSpPr>
          <p:spPr>
            <a:xfrm>
              <a:off x="7049330" y="2464920"/>
              <a:ext cx="336886" cy="33688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92316" y="3972807"/>
            <a:ext cx="3719182" cy="1549923"/>
            <a:chOff x="3705820" y="1874282"/>
            <a:chExt cx="4600110" cy="1917039"/>
          </a:xfrm>
        </p:grpSpPr>
        <p:sp>
          <p:nvSpPr>
            <p:cNvPr id="34" name="椭圆 4"/>
            <p:cNvSpPr/>
            <p:nvPr/>
          </p:nvSpPr>
          <p:spPr>
            <a:xfrm>
              <a:off x="4363540" y="2809311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5" name="椭圆 5"/>
            <p:cNvSpPr/>
            <p:nvPr/>
          </p:nvSpPr>
          <p:spPr>
            <a:xfrm>
              <a:off x="4580108" y="1874282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6"/>
            <p:cNvSpPr/>
            <p:nvPr/>
          </p:nvSpPr>
          <p:spPr>
            <a:xfrm>
              <a:off x="3705820" y="3454436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7"/>
            <p:cNvSpPr/>
            <p:nvPr/>
          </p:nvSpPr>
          <p:spPr>
            <a:xfrm>
              <a:off x="5987803" y="2464921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8"/>
            <p:cNvSpPr/>
            <p:nvPr/>
          </p:nvSpPr>
          <p:spPr>
            <a:xfrm>
              <a:off x="4957100" y="3450424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10"/>
            <p:cNvSpPr/>
            <p:nvPr/>
          </p:nvSpPr>
          <p:spPr>
            <a:xfrm>
              <a:off x="7759192" y="1938964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椭圆 11"/>
            <p:cNvSpPr/>
            <p:nvPr/>
          </p:nvSpPr>
          <p:spPr>
            <a:xfrm>
              <a:off x="6889522" y="3450423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1" name="椭圆 13"/>
            <p:cNvSpPr/>
            <p:nvPr/>
          </p:nvSpPr>
          <p:spPr>
            <a:xfrm>
              <a:off x="7766561" y="3118066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2" name="椭圆 14"/>
            <p:cNvSpPr/>
            <p:nvPr/>
          </p:nvSpPr>
          <p:spPr>
            <a:xfrm>
              <a:off x="3778006" y="1878295"/>
              <a:ext cx="336886" cy="336885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43" name="直线箭头连接符 15"/>
            <p:cNvCxnSpPr>
              <a:stCxn id="42" idx="6"/>
              <a:endCxn id="35" idx="2"/>
            </p:cNvCxnSpPr>
            <p:nvPr/>
          </p:nvCxnSpPr>
          <p:spPr>
            <a:xfrm flipV="1">
              <a:off x="4114892" y="2042725"/>
              <a:ext cx="465216" cy="40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线箭头连接符 16"/>
            <p:cNvCxnSpPr>
              <a:stCxn id="35" idx="6"/>
            </p:cNvCxnSpPr>
            <p:nvPr/>
          </p:nvCxnSpPr>
          <p:spPr>
            <a:xfrm>
              <a:off x="4916994" y="2042725"/>
              <a:ext cx="501312" cy="40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线箭头连接符 17"/>
            <p:cNvCxnSpPr>
              <a:stCxn id="34" idx="0"/>
            </p:cNvCxnSpPr>
            <p:nvPr/>
          </p:nvCxnSpPr>
          <p:spPr>
            <a:xfrm flipV="1">
              <a:off x="4531983" y="2195127"/>
              <a:ext cx="200525" cy="61418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箭头连接符 18"/>
            <p:cNvCxnSpPr>
              <a:stCxn id="36" idx="7"/>
              <a:endCxn id="34" idx="3"/>
            </p:cNvCxnSpPr>
            <p:nvPr/>
          </p:nvCxnSpPr>
          <p:spPr>
            <a:xfrm flipV="1">
              <a:off x="3993370" y="3096860"/>
              <a:ext cx="419506" cy="40691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线箭头连接符 19"/>
            <p:cNvCxnSpPr>
              <a:stCxn id="38" idx="1"/>
            </p:cNvCxnSpPr>
            <p:nvPr/>
          </p:nvCxnSpPr>
          <p:spPr>
            <a:xfrm flipH="1" flipV="1">
              <a:off x="4627584" y="3096860"/>
              <a:ext cx="378852" cy="4029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线箭头连接符 20"/>
            <p:cNvCxnSpPr>
              <a:stCxn id="37" idx="1"/>
            </p:cNvCxnSpPr>
            <p:nvPr/>
          </p:nvCxnSpPr>
          <p:spPr>
            <a:xfrm flipH="1" flipV="1">
              <a:off x="5705856" y="2165844"/>
              <a:ext cx="331283" cy="34841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线箭头连接符 21"/>
            <p:cNvCxnSpPr/>
            <p:nvPr/>
          </p:nvCxnSpPr>
          <p:spPr>
            <a:xfrm flipH="1">
              <a:off x="6324689" y="2633362"/>
              <a:ext cx="73152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箭头连接符 22"/>
            <p:cNvCxnSpPr>
              <a:stCxn id="40" idx="1"/>
            </p:cNvCxnSpPr>
            <p:nvPr/>
          </p:nvCxnSpPr>
          <p:spPr>
            <a:xfrm flipH="1" flipV="1">
              <a:off x="6261732" y="2763163"/>
              <a:ext cx="677126" cy="7365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箭头连接符 23"/>
            <p:cNvCxnSpPr>
              <a:stCxn id="39" idx="3"/>
            </p:cNvCxnSpPr>
            <p:nvPr/>
          </p:nvCxnSpPr>
          <p:spPr>
            <a:xfrm flipH="1">
              <a:off x="7336880" y="2226513"/>
              <a:ext cx="471648" cy="28774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箭头连接符 24"/>
            <p:cNvCxnSpPr>
              <a:stCxn id="41" idx="1"/>
            </p:cNvCxnSpPr>
            <p:nvPr/>
          </p:nvCxnSpPr>
          <p:spPr>
            <a:xfrm flipH="1" flipV="1">
              <a:off x="7336880" y="2752469"/>
              <a:ext cx="479017" cy="414933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826001" y="2050454"/>
              <a:ext cx="14799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root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Donut 53"/>
            <p:cNvSpPr/>
            <p:nvPr/>
          </p:nvSpPr>
          <p:spPr>
            <a:xfrm>
              <a:off x="7050024" y="2468880"/>
              <a:ext cx="338328" cy="338328"/>
            </a:xfrm>
            <a:prstGeom prst="donut">
              <a:avLst/>
            </a:prstGeom>
            <a:noFill/>
            <a:ln w="254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5" name="椭圆 9"/>
            <p:cNvSpPr/>
            <p:nvPr/>
          </p:nvSpPr>
          <p:spPr>
            <a:xfrm>
              <a:off x="5418306" y="1878295"/>
              <a:ext cx="336886" cy="33688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60375" y="687162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latin typeface="Comic Sans MS" panose="030F0702030302020204"/>
                <a:sym typeface="Comic Sans MS" panose="030F0702030302020204"/>
              </a:rPr>
              <a:t>Optimal Solution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65839" y="1730059"/>
            <a:ext cx="9067799" cy="2268936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indent="0">
              <a:buNone/>
            </a:pPr>
            <a:r>
              <a:rPr lang="en-US" sz="28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Insights</a:t>
            </a:r>
          </a:p>
          <a:p>
            <a:pPr marL="1315720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</a:rPr>
              <a:t>Apply the simple solution to different orientations.</a:t>
            </a:r>
            <a:endParaRPr lang="en-US" sz="2400" dirty="0">
              <a:solidFill>
                <a:srgbClr val="0070C0"/>
              </a:solidFill>
              <a:latin typeface="Comic Sans MS" panose="030F0702030302020204"/>
            </a:endParaRPr>
          </a:p>
          <a:p>
            <a:pPr marL="1315720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</a:rPr>
              <a:t>Select the best orientation.</a:t>
            </a:r>
            <a:endParaRPr lang="en-US" sz="2800" dirty="0">
              <a:solidFill>
                <a:srgbClr val="0070C0"/>
              </a:solidFill>
              <a:latin typeface="Comic Sans MS" panose="030F0702030302020204"/>
            </a:endParaRP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800" b="1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005" y="5849600"/>
            <a:ext cx="24086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ctr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 MAL at the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left leaf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70718" y="5849600"/>
            <a:ext cx="2553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ctr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MAL at the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right leaf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56618" y="5849600"/>
            <a:ext cx="1927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MAL at the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center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3233" y="3274707"/>
            <a:ext cx="2067485" cy="23178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35213" y="3285812"/>
            <a:ext cx="2156930" cy="2317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7652" y="3285812"/>
            <a:ext cx="2145489" cy="231789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7975" y="633962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latin typeface="Comic Sans MS" panose="030F0702030302020204"/>
                <a:sym typeface="Comic Sans MS" panose="030F0702030302020204"/>
              </a:rPr>
              <a:t> Distributed Implementation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5989"/>
            <a:ext cx="9144000" cy="244625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5182577" y="3776279"/>
            <a:ext cx="462744" cy="24056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>
            <a:off x="6760227" y="2537759"/>
            <a:ext cx="465003" cy="239391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71042" y="1832656"/>
            <a:ext cx="834901" cy="33855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  <a:latin typeface="Comic Sans MS" panose="030F0702030302020204"/>
              </a:rPr>
              <a:t>4+6+6</a:t>
            </a:r>
          </a:p>
        </p:txBody>
      </p:sp>
      <p:sp>
        <p:nvSpPr>
          <p:cNvPr id="15" name="Oval 14"/>
          <p:cNvSpPr/>
          <p:nvPr/>
        </p:nvSpPr>
        <p:spPr>
          <a:xfrm>
            <a:off x="2376701" y="2501167"/>
            <a:ext cx="310896" cy="31089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2372427" y="2476177"/>
            <a:ext cx="41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3242938" y="1730981"/>
            <a:ext cx="307634" cy="312347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 panose="030F0702030302020204"/>
              <a:cs typeface="Arial" panose="020B0604020202020204"/>
            </a:endParaRPr>
          </a:p>
        </p:txBody>
      </p:sp>
      <p:cxnSp>
        <p:nvCxnSpPr>
          <p:cNvPr id="18" name="Straight Connector 17"/>
          <p:cNvCxnSpPr>
            <a:stCxn id="15" idx="7"/>
            <a:endCxn id="17" idx="3"/>
          </p:cNvCxnSpPr>
          <p:nvPr/>
        </p:nvCxnSpPr>
        <p:spPr>
          <a:xfrm flipV="1">
            <a:off x="2642067" y="1997586"/>
            <a:ext cx="645923" cy="549111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20" idx="1"/>
            <a:endCxn id="17" idx="5"/>
          </p:cNvCxnSpPr>
          <p:nvPr/>
        </p:nvCxnSpPr>
        <p:spPr>
          <a:xfrm flipH="1" flipV="1">
            <a:off x="3505520" y="1997586"/>
            <a:ext cx="703632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163622" y="250116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21" name="Straight Connector 20"/>
          <p:cNvCxnSpPr>
            <a:stCxn id="25" idx="0"/>
            <a:endCxn id="15" idx="3"/>
          </p:cNvCxnSpPr>
          <p:nvPr/>
        </p:nvCxnSpPr>
        <p:spPr>
          <a:xfrm flipV="1">
            <a:off x="2055751" y="2766533"/>
            <a:ext cx="366480" cy="41242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36" idx="0"/>
            <a:endCxn id="20" idx="3"/>
          </p:cNvCxnSpPr>
          <p:nvPr/>
        </p:nvCxnSpPr>
        <p:spPr>
          <a:xfrm flipV="1">
            <a:off x="3850289" y="2766533"/>
            <a:ext cx="358863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0" idx="0"/>
            <a:endCxn id="15" idx="5"/>
          </p:cNvCxnSpPr>
          <p:nvPr/>
        </p:nvCxnSpPr>
        <p:spPr>
          <a:xfrm flipH="1" flipV="1">
            <a:off x="2642067" y="2766533"/>
            <a:ext cx="289604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2" idx="0"/>
            <a:endCxn id="20" idx="5"/>
          </p:cNvCxnSpPr>
          <p:nvPr/>
        </p:nvCxnSpPr>
        <p:spPr>
          <a:xfrm flipH="1" flipV="1">
            <a:off x="4428988" y="2766533"/>
            <a:ext cx="319714" cy="402213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03845" y="3178955"/>
            <a:ext cx="303811" cy="552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913484" y="3397952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00485" y="3286629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13484" y="3506069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00485" y="361134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779765" y="3210299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1" name="Straight Connector 30"/>
          <p:cNvCxnSpPr/>
          <p:nvPr/>
        </p:nvCxnSpPr>
        <p:spPr>
          <a:xfrm>
            <a:off x="2774508" y="3429296"/>
            <a:ext cx="30381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776405" y="331797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779765" y="3533130"/>
            <a:ext cx="30381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775881" y="3644590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776405" y="375655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3698383" y="3210299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7" name="Straight Connector 36"/>
          <p:cNvCxnSpPr/>
          <p:nvPr/>
        </p:nvCxnSpPr>
        <p:spPr>
          <a:xfrm>
            <a:off x="3708021" y="3429296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695023" y="3317974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708021" y="3537414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694499" y="3644590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695023" y="375655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4596796" y="3168746"/>
            <a:ext cx="303811" cy="402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3" name="Straight Connector 42"/>
          <p:cNvCxnSpPr/>
          <p:nvPr/>
        </p:nvCxnSpPr>
        <p:spPr>
          <a:xfrm>
            <a:off x="4606435" y="3387741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93436" y="3276418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06435" y="3484707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254709" y="1733265"/>
            <a:ext cx="35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161063" y="2474103"/>
            <a:ext cx="34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664863" y="1978677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8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755051" y="197326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72626" y="274133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6094" y="3280190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475471" y="3276418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43915" y="272421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74740" y="274133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24752" y="324980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45042" y="3281711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903056" y="3788855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4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785004" y="3784035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702426" y="3793631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84374" y="3788811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7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605176" y="3031996"/>
            <a:ext cx="758417" cy="1064592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TextBox 61"/>
          <p:cNvSpPr txBox="1"/>
          <p:nvPr/>
        </p:nvSpPr>
        <p:spPr>
          <a:xfrm>
            <a:off x="4570128" y="2730269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494797" y="3039210"/>
            <a:ext cx="758417" cy="1064592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64" name="Straight Connector 63"/>
          <p:cNvCxnSpPr/>
          <p:nvPr/>
        </p:nvCxnSpPr>
        <p:spPr>
          <a:xfrm>
            <a:off x="3468511" y="2281037"/>
            <a:ext cx="0" cy="1820371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042163" y="1594744"/>
            <a:ext cx="0" cy="2497068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468511" y="4091812"/>
            <a:ext cx="1573652" cy="9596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2636830" y="1594744"/>
            <a:ext cx="0" cy="686293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2664863" y="1594744"/>
            <a:ext cx="2392880" cy="0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2612187" y="2281037"/>
            <a:ext cx="856324" cy="0"/>
          </a:xfrm>
          <a:prstGeom prst="line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cxnSp>
      <p:sp>
        <p:nvSpPr>
          <p:cNvPr id="70" name="Oval 69"/>
          <p:cNvSpPr/>
          <p:nvPr/>
        </p:nvSpPr>
        <p:spPr>
          <a:xfrm>
            <a:off x="6896479" y="3078382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1" name="Straight Connector 70"/>
          <p:cNvCxnSpPr>
            <a:stCxn id="73" idx="0"/>
            <a:endCxn id="70" idx="3"/>
          </p:cNvCxnSpPr>
          <p:nvPr/>
        </p:nvCxnSpPr>
        <p:spPr>
          <a:xfrm flipV="1">
            <a:off x="6433689" y="3343748"/>
            <a:ext cx="508320" cy="386435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74" idx="0"/>
            <a:endCxn id="70" idx="5"/>
          </p:cNvCxnSpPr>
          <p:nvPr/>
        </p:nvCxnSpPr>
        <p:spPr>
          <a:xfrm flipH="1" flipV="1">
            <a:off x="7161845" y="3343748"/>
            <a:ext cx="536188" cy="386434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220361" y="3730183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484705" y="3730182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580287" y="3407359"/>
            <a:ext cx="918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min{8,6}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230597" y="3416744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cxnSp>
        <p:nvCxnSpPr>
          <p:cNvPr id="77" name="Straight Connector 76"/>
          <p:cNvCxnSpPr>
            <a:endCxn id="70" idx="4"/>
          </p:cNvCxnSpPr>
          <p:nvPr/>
        </p:nvCxnSpPr>
        <p:spPr>
          <a:xfrm flipV="1">
            <a:off x="7051927" y="3389278"/>
            <a:ext cx="0" cy="32486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6873401" y="3730182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038925" y="3430646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6733515" y="1892110"/>
            <a:ext cx="473860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16</a:t>
            </a:r>
          </a:p>
        </p:txBody>
      </p:sp>
      <p:sp>
        <p:nvSpPr>
          <p:cNvPr id="2" name="Oval 1"/>
          <p:cNvSpPr/>
          <p:nvPr/>
        </p:nvSpPr>
        <p:spPr>
          <a:xfrm>
            <a:off x="2785004" y="6561574"/>
            <a:ext cx="217847" cy="1607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4287" y="1680561"/>
            <a:ext cx="1995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At each node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latin typeface="Comic Sans MS" panose="030F0702030302020204"/>
              </a:rPr>
              <a:t>4. </a:t>
            </a:r>
            <a:r>
              <a:rPr lang="en-US" sz="4000" dirty="0">
                <a:latin typeface="Comic Sans MS" panose="030F0702030302020204"/>
                <a:sym typeface="Comic Sans MS" panose="030F0702030302020204"/>
              </a:rPr>
              <a:t>Properties and Extensions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Shape 266"/>
          <p:cNvSpPr txBox="1"/>
          <p:nvPr/>
        </p:nvSpPr>
        <p:spPr>
          <a:xfrm>
            <a:off x="526017" y="1984948"/>
            <a:ext cx="7882002" cy="40730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>
              <a:buNone/>
            </a:pPr>
            <a:r>
              <a:rPr lang="en-US" sz="2400" b="1" dirty="0">
                <a:solidFill>
                  <a:schemeClr val="tx1"/>
                </a:solidFill>
                <a:latin typeface="Comic Sans MS" panose="030F0702030302020204"/>
              </a:rPr>
              <a:t>Theorem 1: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The up-phase determines the MAL.</a:t>
            </a:r>
          </a:p>
          <a:p>
            <a:pPr marL="457200" lvl="1" indent="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12" name="Shape 266"/>
          <p:cNvSpPr txBox="1"/>
          <p:nvPr/>
        </p:nvSpPr>
        <p:spPr>
          <a:xfrm>
            <a:off x="526016" y="2821778"/>
            <a:ext cx="7882003" cy="101867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just">
              <a:buNone/>
            </a:pPr>
            <a:r>
              <a:rPr lang="en-US" sz="2400" b="1" dirty="0">
                <a:solidFill>
                  <a:schemeClr val="tx1"/>
                </a:solidFill>
                <a:latin typeface="Comic Sans MS" panose="030F0702030302020204"/>
              </a:rPr>
              <a:t>Theorem</a:t>
            </a:r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/>
              </a:rPr>
              <a:t> 2:</a:t>
            </a:r>
            <a:r>
              <a:rPr lang="en-US" altLang="en-US" sz="2000" b="1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The two-phase solution generates a schedule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with maximum elasticity.</a:t>
            </a:r>
          </a:p>
          <a:p>
            <a:pPr indent="0" algn="just"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</a:endParaRPr>
          </a:p>
          <a:p>
            <a:pPr marL="457200" lvl="1" indent="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9" name="Shape 266"/>
          <p:cNvSpPr txBox="1"/>
          <p:nvPr/>
        </p:nvSpPr>
        <p:spPr>
          <a:xfrm>
            <a:off x="526017" y="3898548"/>
            <a:ext cx="7976563" cy="160268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just">
              <a:buNone/>
            </a:pPr>
            <a:r>
              <a:rPr lang="en-US" sz="2400" b="1" dirty="0">
                <a:solidFill>
                  <a:schemeClr val="tx1"/>
                </a:solidFill>
                <a:latin typeface="Comic Sans MS" panose="030F0702030302020204"/>
              </a:rPr>
              <a:t>Theorem 3: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The two-phase solution uses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2logn+1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 parallel steps. The computation complexity is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5(n−1)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, and the communication complexity is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4(n − 1)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.</a:t>
            </a:r>
          </a:p>
          <a:p>
            <a:pPr marL="457200" lvl="1" indent="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endParaRPr lang="en-US" sz="2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10" name="Shape 266"/>
          <p:cNvSpPr txBox="1"/>
          <p:nvPr/>
        </p:nvSpPr>
        <p:spPr>
          <a:xfrm>
            <a:off x="526017" y="5311074"/>
            <a:ext cx="7974888" cy="77749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just"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</a:endParaRPr>
          </a:p>
          <a:p>
            <a:pPr indent="0" algn="just"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</a:endParaRPr>
          </a:p>
          <a:p>
            <a:pPr indent="0"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</a:endParaRPr>
          </a:p>
          <a:p>
            <a:pPr marL="457200" lvl="1" indent="0" algn="just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</a:endParaRP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Extensions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1820742"/>
            <a:ext cx="9288966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dirty="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General trees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 panose="030F0702030302020204"/>
              </a:rPr>
              <a:t>Any k-nary trees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endParaRPr lang="en-US" sz="2200" dirty="0">
              <a:solidFill>
                <a:schemeClr val="tx1"/>
              </a:solidFill>
              <a:latin typeface="Comic Sans MS" panose="030F0702030302020204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dirty="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Optimal simple solution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 panose="030F0702030302020204"/>
              </a:rPr>
              <a:t>Trees with computational-bottleneck</a:t>
            </a:r>
          </a:p>
          <a:p>
            <a:pPr marL="858520" lvl="2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2200" dirty="0">
                <a:solidFill>
                  <a:schemeClr val="tx1"/>
                </a:solidFill>
                <a:latin typeface="Comic Sans MS" panose="030F0702030302020204"/>
              </a:rPr>
              <a:t>    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Comic Sans MS" panose="030F0702030302020204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dirty="0">
                <a:latin typeface="Comic Sans MS" panose="030F0702030302020204"/>
              </a:rPr>
              <a:t>Fat trees (used in DCN)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 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/>
              </a:rPr>
              <a:t>Still work !</a:t>
            </a:r>
            <a:endParaRPr lang="en-US" sz="20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5. Performance Comparisons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1699830"/>
            <a:ext cx="9288966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dirty="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Basic setting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Binary trees with levels: k = 4, 5, and 6 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Node capacity: 0 to 100 units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Link bandwidth: 0 to 100 GB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Bandwidth demand: 1 Gbps</a:t>
            </a:r>
          </a:p>
          <a:p>
            <a:pPr marL="457200" lvl="1" indent="0">
              <a:spcBef>
                <a:spcPts val="600"/>
              </a:spcBef>
              <a:buSzPct val="25000"/>
              <a:buNone/>
            </a:pPr>
            <a:endParaRPr lang="en-US" sz="800" dirty="0">
              <a:solidFill>
                <a:schemeClr val="tx1"/>
              </a:solidFill>
              <a:latin typeface="Comic Sans MS" panose="030F0702030302020204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800" dirty="0">
                <a:latin typeface="Comic Sans MS" panose="030F0702030302020204"/>
              </a:rPr>
              <a:t>C</a:t>
            </a:r>
            <a:r>
              <a:rPr lang="en-US" sz="2800" dirty="0">
                <a:latin typeface="Comic Sans MS" panose="030F0702030302020204"/>
                <a:sym typeface="Comic Sans MS" panose="030F0702030302020204"/>
              </a:rPr>
              <a:t>omparison </a:t>
            </a:r>
            <a:r>
              <a:rPr lang="en-US" sz="2800" dirty="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algorithms</a:t>
            </a:r>
            <a:endParaRPr lang="en-US" sz="2800" dirty="0">
              <a:latin typeface="Comic Sans MS" panose="030F0702030302020204"/>
            </a:endParaRP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 Equally Distributed Placement (EDP)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 Proportion to PM Capacities (PPMC)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 Proportion to Physical Link Capacities (PPLC)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Proportion to PM and Channel Capacities (PPCC)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sym typeface="Comic Sans MS" panose="030F0702030302020204"/>
              </a:rPr>
              <a:t>	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4000" b="0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sym typeface="Arial" panose="020B0604020202020204"/>
              </a:rPr>
              <a:t>Binary Tree Simulation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155575" y="1765558"/>
            <a:ext cx="8689405" cy="80863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</a:rPr>
              <a:t>Comparison of the elasticities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 panose="030F0702030302020204"/>
              </a:rPr>
              <a:t> Three comparison algorithms and PPCC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200" dirty="0">
                <a:solidFill>
                  <a:schemeClr val="tx1"/>
                </a:solidFill>
                <a:latin typeface="Comic Sans MS" panose="030F0702030302020204"/>
              </a:rPr>
              <a:t> Capacity ratio: average link capacity / node capacity</a:t>
            </a:r>
            <a:endParaRPr lang="en-US" sz="2200" dirty="0">
              <a:latin typeface="Comic Sans MS" panose="030F0702030302020204"/>
            </a:endParaRPr>
          </a:p>
          <a:p>
            <a:pPr marL="457200" lvl="1" indent="0">
              <a:spcBef>
                <a:spcPts val="600"/>
              </a:spcBef>
              <a:buSzPct val="25000"/>
              <a:buNone/>
            </a:pPr>
            <a:endParaRPr lang="en-US" sz="2000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	</a:t>
            </a: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	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3236411"/>
            <a:ext cx="8895576" cy="21948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7599" y="5431298"/>
            <a:ext cx="17693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(a) k = 4</a:t>
            </a:r>
          </a:p>
        </p:txBody>
      </p:sp>
      <p:sp>
        <p:nvSpPr>
          <p:cNvPr id="9" name="Rectangle 8"/>
          <p:cNvSpPr/>
          <p:nvPr/>
        </p:nvSpPr>
        <p:spPr>
          <a:xfrm>
            <a:off x="3675818" y="5431298"/>
            <a:ext cx="1855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(b) k = 5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8862" y="5431298"/>
            <a:ext cx="1914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>
              <a:spcBef>
                <a:spcPts val="600"/>
              </a:spcBef>
              <a:buSzPct val="25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(c) k = 6</a:t>
            </a:r>
          </a:p>
        </p:txBody>
      </p:sp>
      <p:sp>
        <p:nvSpPr>
          <p:cNvPr id="4" name="Oval 3"/>
          <p:cNvSpPr/>
          <p:nvPr/>
        </p:nvSpPr>
        <p:spPr>
          <a:xfrm>
            <a:off x="2083639" y="3811604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135352" y="3841343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123876" y="3852494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4000" dirty="0">
                <a:latin typeface="Comic Sans MS" panose="030F0702030302020204"/>
              </a:rPr>
              <a:t>Fat Tree 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155575" y="1765558"/>
            <a:ext cx="8689405" cy="80863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	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94" y="2502038"/>
            <a:ext cx="7471123" cy="3997663"/>
          </a:xfrm>
          <a:prstGeom prst="rect">
            <a:avLst/>
          </a:prstGeom>
        </p:spPr>
      </p:pic>
      <p:sp>
        <p:nvSpPr>
          <p:cNvPr id="8" name="Shape 266"/>
          <p:cNvSpPr txBox="1"/>
          <p:nvPr/>
        </p:nvSpPr>
        <p:spPr>
          <a:xfrm>
            <a:off x="155575" y="1778287"/>
            <a:ext cx="8689405" cy="80863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>
              <a:buNone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</a:rPr>
              <a:t>Equal-cost multi-path routing (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/>
              </a:rPr>
              <a:t>ECMP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/>
              </a:rPr>
              <a:t>) with m=4 (ports)</a:t>
            </a:r>
            <a:endParaRPr lang="en-US" sz="2000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Font typeface="Noto Sans Symbols"/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	</a:t>
            </a:r>
          </a:p>
          <a:p>
            <a:pPr marL="800100" lvl="1" indent="-342900">
              <a:spcBef>
                <a:spcPts val="600"/>
              </a:spcBef>
              <a:buSzPct val="25000"/>
              <a:buFont typeface="Noto Sans Symbols"/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		</a:t>
            </a:r>
          </a:p>
        </p:txBody>
      </p:sp>
      <p:sp>
        <p:nvSpPr>
          <p:cNvPr id="9" name="Rectangle 8"/>
          <p:cNvSpPr/>
          <p:nvPr/>
        </p:nvSpPr>
        <p:spPr>
          <a:xfrm>
            <a:off x="7181473" y="2496162"/>
            <a:ext cx="12266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Core Layer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7181473" y="4028824"/>
            <a:ext cx="19479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Aggregation</a:t>
            </a:r>
            <a:r>
              <a:rPr lang="zh-CN" altLang="en-US" sz="1600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Layer</a:t>
            </a:r>
          </a:p>
          <a:p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       (Pods)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53845" y="5484039"/>
            <a:ext cx="1253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tx1"/>
                </a:solidFill>
                <a:latin typeface="Comic Sans MS" panose="030F0702030302020204"/>
              </a:rPr>
              <a:t>Edge</a:t>
            </a:r>
            <a:r>
              <a:rPr lang="zh-CN" altLang="en-US" sz="1600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Layer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55868" y="5285433"/>
            <a:ext cx="474620" cy="12142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75935" y="5289549"/>
            <a:ext cx="442582" cy="12142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933" y="4981772"/>
            <a:ext cx="337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0519" y="4235533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25991" y="3052351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4000" dirty="0">
                <a:latin typeface="Comic Sans MS" panose="030F0702030302020204"/>
              </a:rPr>
              <a:t>Fat Tree Equivalence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155575" y="1765558"/>
            <a:ext cx="8689405" cy="80863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	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95" y="1518557"/>
            <a:ext cx="8750300" cy="4343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668" y="4571693"/>
            <a:ext cx="474620" cy="12142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"/>
          <p:cNvSpPr/>
          <p:nvPr/>
        </p:nvSpPr>
        <p:spPr>
          <a:xfrm>
            <a:off x="2598078" y="4571693"/>
            <a:ext cx="474620" cy="121426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359167" y="4279104"/>
            <a:ext cx="4012780" cy="7028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</a:rPr>
              <a:t> 1. AI Takeoff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1704852"/>
            <a:ext cx="8977745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</a:rPr>
              <a:t> Deep Blue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1997: defeated Kasparov.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ICPP’96 panel: F. –H. Hsu (</a:t>
            </a:r>
            <a:r>
              <a:rPr lang="zh-CN" altLang="en-US" sz="2000" dirty="0">
                <a:solidFill>
                  <a:schemeClr val="tx1"/>
                </a:solidFill>
                <a:latin typeface="Comic Sans MS" panose="030F0702030302020204"/>
              </a:rPr>
              <a:t>許峰雄</a:t>
            </a:r>
            <a:r>
              <a:rPr lang="en-US" altLang="zh-CN" sz="2000" dirty="0">
                <a:solidFill>
                  <a:schemeClr val="tx1"/>
                </a:solidFill>
                <a:latin typeface="Comic Sans MS" panose="030F0702030302020204"/>
              </a:rPr>
              <a:t>) talked about LB instead.</a:t>
            </a:r>
          </a:p>
          <a:p>
            <a:pPr marL="858520" lvl="2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8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  <a:sym typeface="Comic Sans MS" panose="030F0702030302020204"/>
              </a:rPr>
              <a:t>HPC-AI convergence</a:t>
            </a:r>
            <a:endParaRPr lang="en-US" sz="20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altLang="en-US" sz="2000" dirty="0">
                <a:solidFill>
                  <a:schemeClr val="tx1"/>
                </a:solidFill>
                <a:latin typeface="Comic Sans MS" panose="030F0702030302020204"/>
              </a:rPr>
              <a:t>AI </a:t>
            </a:r>
            <a:r>
              <a:rPr lang="en-US" altLang="en-US" sz="2000" dirty="0" err="1">
                <a:solidFill>
                  <a:schemeClr val="tx1"/>
                </a:solidFill>
                <a:latin typeface="Comic Sans MS" panose="030F0702030302020204"/>
              </a:rPr>
              <a:t>blackbox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702030302020204"/>
              </a:rPr>
              <a:t> (</a:t>
            </a:r>
            <a:r>
              <a:rPr lang="zh-CN" altLang="en-US" sz="2000" dirty="0">
                <a:solidFill>
                  <a:schemeClr val="tx1"/>
                </a:solidFill>
                <a:latin typeface="Comic Sans MS" panose="030F0702030302020204"/>
              </a:rPr>
              <a:t>黑箱子）</a:t>
            </a:r>
            <a:endParaRPr lang="en-US" altLang="en-US" sz="2000" dirty="0">
              <a:solidFill>
                <a:schemeClr val="tx1"/>
              </a:solidFill>
              <a:latin typeface="Comic Sans MS" panose="030F0702030302020204"/>
            </a:endParaRP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altLang="en-US" sz="2000" dirty="0">
                <a:solidFill>
                  <a:schemeClr val="tx1"/>
                </a:solidFill>
                <a:latin typeface="Comic Sans MS" panose="030F0702030302020204"/>
              </a:rPr>
              <a:t>However, DARPA: </a:t>
            </a:r>
            <a:r>
              <a:rPr lang="en-US" altLang="en-US" sz="2000" dirty="0">
                <a:solidFill>
                  <a:srgbClr val="0070C0"/>
                </a:solidFill>
                <a:latin typeface="Comic Sans MS" panose="030F0702030302020204"/>
              </a:rPr>
              <a:t>Explainable AI 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702030302020204"/>
              </a:rPr>
              <a:t>(XAI)</a:t>
            </a:r>
          </a:p>
          <a:p>
            <a:pPr marL="1658620" lvl="3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altLang="en-US" sz="1700" dirty="0">
                <a:solidFill>
                  <a:schemeClr val="tx1"/>
                </a:solidFill>
                <a:latin typeface="Comic Sans MS" panose="030F0702030302020204"/>
              </a:rPr>
              <a:t>Produce more explainable models</a:t>
            </a:r>
          </a:p>
          <a:p>
            <a:pPr marL="1658620" lvl="3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altLang="en-US" sz="1700" dirty="0">
                <a:solidFill>
                  <a:schemeClr val="tx1"/>
                </a:solidFill>
                <a:latin typeface="Comic Sans MS" panose="030F0702030302020204"/>
              </a:rPr>
              <a:t>Enable human users to understand</a:t>
            </a:r>
          </a:p>
          <a:p>
            <a:pPr marL="1658620" lvl="3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</a:pPr>
            <a:endParaRPr lang="en-US" altLang="en-US" sz="800" dirty="0">
              <a:solidFill>
                <a:schemeClr val="tx1"/>
              </a:solidFill>
              <a:latin typeface="Comic Sans MS" panose="030F0702030302020204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  <a:sym typeface="Comic Sans MS" panose="030F0702030302020204"/>
              </a:rPr>
              <a:t>Back to fundamentals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altLang="en-US" sz="2000" dirty="0">
                <a:solidFill>
                  <a:schemeClr val="tx1"/>
                </a:solidFill>
                <a:latin typeface="Comic Sans MS" panose="030F0702030302020204"/>
              </a:rPr>
              <a:t>Direct algorithmic/</a:t>
            </a:r>
            <a:r>
              <a:rPr lang="en-US" altLang="en-US" sz="2000" dirty="0" err="1">
                <a:solidFill>
                  <a:schemeClr val="tx1"/>
                </a:solidFill>
                <a:latin typeface="Comic Sans MS" panose="030F0702030302020204"/>
              </a:rPr>
              <a:t>combinatoric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702030302020204"/>
              </a:rPr>
              <a:t> solutions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altLang="en-US" sz="2000" dirty="0">
                <a:solidFill>
                  <a:schemeClr val="tx1"/>
                </a:solidFill>
                <a:latin typeface="Comic Sans MS" panose="030F0702030302020204"/>
              </a:rPr>
              <a:t>A scheduling problem related to </a:t>
            </a:r>
            <a:r>
              <a:rPr lang="en-US" altLang="en-US" sz="2000" dirty="0">
                <a:solidFill>
                  <a:srgbClr val="0070C0"/>
                </a:solidFill>
                <a:latin typeface="Comic Sans MS" panose="030F0702030302020204"/>
              </a:rPr>
              <a:t>maximum elasticity </a:t>
            </a:r>
          </a:p>
          <a:p>
            <a:pPr marL="858520" lvl="2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altLang="en-US" sz="2000" dirty="0">
              <a:solidFill>
                <a:schemeClr val="tx1"/>
              </a:solidFill>
              <a:latin typeface="Comic Sans MS" panose="030F0702030302020204"/>
            </a:endParaRP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endParaRPr lang="en-US" altLang="en-US" sz="800" dirty="0">
              <a:solidFill>
                <a:schemeClr val="tx1"/>
              </a:solidFill>
              <a:latin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486" y="3170904"/>
            <a:ext cx="1664476" cy="250087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512" y="1270468"/>
            <a:ext cx="2775634" cy="206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9875" y="1299583"/>
            <a:ext cx="2736056" cy="2046684"/>
          </a:xfrm>
          <a:prstGeom prst="rect">
            <a:avLst/>
          </a:prstGeom>
        </p:spPr>
      </p:pic>
      <p:sp>
        <p:nvSpPr>
          <p:cNvPr id="7" name="Shape 242"/>
          <p:cNvSpPr txBox="1">
            <a:spLocks noGrp="1"/>
          </p:cNvSpPr>
          <p:nvPr>
            <p:ph type="title"/>
          </p:nvPr>
        </p:nvSpPr>
        <p:spPr>
          <a:xfrm>
            <a:off x="435207" y="2066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b="0" dirty="0">
                <a:latin typeface="Comic Sans MS" panose="030F0702030302020204" pitchFamily="66" charset="0"/>
              </a:rPr>
              <a:t>  Fat Tree Simulation</a:t>
            </a:r>
            <a:endParaRPr lang="en-US" sz="4000" b="0" dirty="0">
              <a:latin typeface="Comic Sans MS" panose="030F0702030302020204" pitchFamily="66" charset="0"/>
              <a:sym typeface="Comic Sans MS" panose="030F0702030302020204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idx="4"/>
          </p:nvPr>
        </p:nvSpPr>
        <p:spPr>
          <a:xfrm>
            <a:off x="5440128" y="1649569"/>
            <a:ext cx="4041772" cy="3951285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Settings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m = 4, 6, 8, and 10</a:t>
            </a:r>
          </a:p>
          <a:p>
            <a:pPr lvl="1"/>
            <a:endParaRPr lang="en-US" sz="1400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r>
              <a:rPr lang="en-US" sz="14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Node capacity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mic Sans MS" panose="030F0702030302020204"/>
              </a:rPr>
              <a:t> PM: 0 to 100 slots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omic Sans MS" panose="030F0702030302020204"/>
              </a:rPr>
              <a:t> VM comm. bandwidth: 1 </a:t>
            </a:r>
            <a:r>
              <a:rPr lang="en-US" sz="1400" dirty="0" err="1">
                <a:solidFill>
                  <a:schemeClr val="tx1"/>
                </a:solidFill>
                <a:latin typeface="Comic Sans MS" panose="030F0702030302020204"/>
              </a:rPr>
              <a:t>Gpbs</a:t>
            </a:r>
            <a:endParaRPr lang="en-US" sz="1400" dirty="0">
              <a:solidFill>
                <a:schemeClr val="tx1"/>
              </a:solidFill>
              <a:latin typeface="Comic Sans MS" panose="030F0702030302020204"/>
            </a:endParaRPr>
          </a:p>
          <a:p>
            <a:pPr lvl="1"/>
            <a:endParaRPr lang="en-US" sz="1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r>
              <a:rPr lang="en-US" sz="18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Link bandwidth</a:t>
            </a:r>
            <a:endParaRPr lang="en-US" sz="1800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</a:endParaRPr>
          </a:p>
          <a:p>
            <a:pPr lvl="1"/>
            <a:r>
              <a:rPr lang="zh-CN" altLang="en-US" sz="1400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/>
              </a:rPr>
              <a:t>edge layer</a:t>
            </a:r>
            <a:r>
              <a:rPr lang="zh-CN" altLang="en-US" sz="1400" dirty="0">
                <a:solidFill>
                  <a:schemeClr val="tx1"/>
                </a:solidFill>
                <a:latin typeface="Comic Sans MS" panose="030F0702030302020204"/>
              </a:rPr>
              <a:t>： 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/>
              </a:rPr>
              <a:t>[0, 10] </a:t>
            </a:r>
            <a:r>
              <a:rPr lang="en-US" sz="1400" dirty="0" err="1">
                <a:solidFill>
                  <a:schemeClr val="tx1"/>
                </a:solidFill>
                <a:latin typeface="Comic Sans MS" panose="030F0702030302020204"/>
              </a:rPr>
              <a:t>Gbps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/>
              </a:rPr>
              <a:t> </a:t>
            </a:r>
          </a:p>
          <a:p>
            <a:pPr lvl="1"/>
            <a:r>
              <a:rPr lang="zh-CN" altLang="en-US" sz="1400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/>
              </a:rPr>
              <a:t>aggregation layer</a:t>
            </a:r>
            <a:r>
              <a:rPr lang="zh-CN" altLang="en-US" sz="1400" dirty="0">
                <a:solidFill>
                  <a:schemeClr val="tx1"/>
                </a:solidFill>
                <a:latin typeface="Comic Sans MS" panose="030F0702030302020204"/>
              </a:rPr>
              <a:t>：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/>
              </a:rPr>
              <a:t>[0, 15] </a:t>
            </a:r>
            <a:r>
              <a:rPr lang="en-US" sz="1400" dirty="0" err="1">
                <a:solidFill>
                  <a:schemeClr val="tx1"/>
                </a:solidFill>
                <a:latin typeface="Comic Sans MS" panose="030F0702030302020204"/>
              </a:rPr>
              <a:t>Gbps</a:t>
            </a:r>
            <a:endParaRPr lang="en-US" sz="1400" dirty="0">
              <a:solidFill>
                <a:schemeClr val="tx1"/>
              </a:solidFill>
              <a:latin typeface="Comic Sans MS" panose="030F0702030302020204"/>
            </a:endParaRPr>
          </a:p>
          <a:p>
            <a:pPr lvl="1"/>
            <a:r>
              <a:rPr lang="zh-CN" altLang="en-US" sz="1400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/>
              </a:rPr>
              <a:t>core layer</a:t>
            </a:r>
            <a:r>
              <a:rPr lang="zh-CN" altLang="en-US" sz="1400" dirty="0">
                <a:solidFill>
                  <a:schemeClr val="tx1"/>
                </a:solidFill>
                <a:latin typeface="Comic Sans MS" panose="030F0702030302020204"/>
              </a:rPr>
              <a:t>： </a:t>
            </a:r>
            <a:r>
              <a:rPr lang="en-US" sz="1400" dirty="0">
                <a:solidFill>
                  <a:schemeClr val="tx1"/>
                </a:solidFill>
                <a:latin typeface="Comic Sans MS" panose="030F0702030302020204"/>
              </a:rPr>
              <a:t>[0, 30] </a:t>
            </a:r>
            <a:r>
              <a:rPr lang="en-US" sz="1400" dirty="0" err="1">
                <a:solidFill>
                  <a:schemeClr val="tx1"/>
                </a:solidFill>
                <a:latin typeface="Comic Sans MS" panose="030F0702030302020204"/>
              </a:rPr>
              <a:t>Gbps</a:t>
            </a:r>
            <a:endParaRPr lang="en-US" sz="1400" dirty="0">
              <a:solidFill>
                <a:schemeClr val="tx1"/>
              </a:solidFill>
              <a:latin typeface="Comic Sans MS" panose="030F0702030302020204"/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56216" y="3340337"/>
            <a:ext cx="617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m=4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4287555" y="3311675"/>
            <a:ext cx="7599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m=6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227180" y="6022688"/>
            <a:ext cx="61783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m=</a:t>
            </a:r>
            <a:r>
              <a:rPr lang="en-US" altLang="zh-CN" sz="1600" dirty="0">
                <a:solidFill>
                  <a:schemeClr val="tx1"/>
                </a:solidFill>
                <a:latin typeface="Comic Sans MS" panose="030F0702030302020204"/>
              </a:rPr>
              <a:t>8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278805" y="5994859"/>
            <a:ext cx="7599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m=</a:t>
            </a:r>
            <a:r>
              <a:rPr lang="en-US" altLang="zh-CN" sz="1600" dirty="0">
                <a:solidFill>
                  <a:schemeClr val="tx1"/>
                </a:solidFill>
                <a:latin typeface="Comic Sans MS" panose="030F0702030302020204"/>
              </a:rPr>
              <a:t>10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503" y="3684098"/>
            <a:ext cx="2953265" cy="21984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7164" y="3722074"/>
            <a:ext cx="2940446" cy="2193728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1977292" y="1814730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472737" y="2843580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57200" y="5320838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35662" y="5331112"/>
            <a:ext cx="947854" cy="2697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97" y="1533933"/>
            <a:ext cx="5310278" cy="4595328"/>
          </a:xfrm>
          <a:prstGeom prst="rect">
            <a:avLst/>
          </a:prstGeom>
        </p:spPr>
      </p:pic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4800" y="68580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4000" dirty="0">
                <a:latin typeface="Comic Sans MS" panose="030F0702030302020204"/>
              </a:rPr>
              <a:t>Tree Testbed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155575" y="1765558"/>
            <a:ext cx="8689405" cy="808634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		</a:t>
            </a:r>
          </a:p>
        </p:txBody>
      </p:sp>
      <p:sp>
        <p:nvSpPr>
          <p:cNvPr id="7" name="Shape 266"/>
          <p:cNvSpPr txBox="1"/>
          <p:nvPr/>
        </p:nvSpPr>
        <p:spPr>
          <a:xfrm>
            <a:off x="4526101" y="1642544"/>
            <a:ext cx="4803084" cy="364556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Central server: </a:t>
            </a:r>
            <a:r>
              <a:rPr lang="en-US" sz="1600" dirty="0" err="1">
                <a:solidFill>
                  <a:schemeClr val="tx1"/>
                </a:solidFill>
                <a:latin typeface="Comic Sans MS" panose="030F0702030302020204"/>
              </a:rPr>
              <a:t>Grnlntrn</a:t>
            </a:r>
            <a:endParaRPr lang="en-US" sz="1600" dirty="0">
              <a:solidFill>
                <a:schemeClr val="tx1"/>
              </a:solidFill>
              <a:latin typeface="Comic Sans MS" panose="030F0702030302020204"/>
            </a:endParaRP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Cisco switch: 8-port connector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Pica8 switch: 48 ports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Sever: Dell Power Edge R210 (2.4 GHz CPU, 4 GB memory)</a:t>
            </a:r>
          </a:p>
          <a:p>
            <a:pPr marL="1201420" lvl="2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1600" dirty="0">
                <a:solidFill>
                  <a:schemeClr val="tx1"/>
                </a:solidFill>
                <a:latin typeface="Comic Sans MS" panose="030F0702030302020204"/>
              </a:rPr>
              <a:t>Maximum link capacity: 1 </a:t>
            </a:r>
            <a:r>
              <a:rPr lang="en-US" sz="1600" dirty="0" err="1">
                <a:solidFill>
                  <a:schemeClr val="tx1"/>
                </a:solidFill>
                <a:latin typeface="Comic Sans MS" panose="030F0702030302020204"/>
              </a:rPr>
              <a:t>Gbps</a:t>
            </a:r>
            <a:endParaRPr lang="en-US" sz="16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88541" y="3917092"/>
            <a:ext cx="333632" cy="34598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1732029" y="2990898"/>
            <a:ext cx="654908" cy="25490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073949" y="3962352"/>
            <a:ext cx="359973" cy="34585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373908" y="3950136"/>
            <a:ext cx="359973" cy="34585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271152" y="3944968"/>
            <a:ext cx="383069" cy="42156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308425" y="3042268"/>
            <a:ext cx="662794" cy="254903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26065" y="5995699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25%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069757" y="6011706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25%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280069" y="6006024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25%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528781" y="5974903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25%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826065" y="6376442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41%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069757" y="6361022"/>
            <a:ext cx="5501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24%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285089" y="6361022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19%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528781" y="6355646"/>
            <a:ext cx="5212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16%</a:t>
            </a:r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676359" y="3888594"/>
            <a:ext cx="447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Comic Sans MS" panose="030F0702030302020204"/>
              </a:rPr>
              <a:t>0.7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300899" y="3880042"/>
            <a:ext cx="447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  <a:latin typeface="Comic Sans MS" panose="030F0702030302020204"/>
              </a:rPr>
              <a:t>0.4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904615" y="2864441"/>
            <a:ext cx="2648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1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486325" y="2852264"/>
            <a:ext cx="447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0.6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3133031" y="3880041"/>
            <a:ext cx="447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0.6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4548998" y="3868665"/>
            <a:ext cx="4475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0.5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68424" y="6008728"/>
            <a:ext cx="519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EDP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71399" y="6376442"/>
            <a:ext cx="684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PPCC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979098" y="4329923"/>
            <a:ext cx="2477318" cy="185798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839221" y="4322417"/>
            <a:ext cx="2485895" cy="1864421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10" y="3162419"/>
            <a:ext cx="3401568" cy="2834640"/>
          </a:xfrm>
          <a:prstGeom prst="rect">
            <a:avLst/>
          </a:prstGeom>
        </p:spPr>
      </p:pic>
      <p:sp>
        <p:nvSpPr>
          <p:cNvPr id="11" name="Snip Same Side Corner Rectangle 10"/>
          <p:cNvSpPr/>
          <p:nvPr/>
        </p:nvSpPr>
        <p:spPr>
          <a:xfrm rot="16200000">
            <a:off x="5133800" y="2645650"/>
            <a:ext cx="3292299" cy="3913382"/>
          </a:xfrm>
          <a:prstGeom prst="snip2SameRect">
            <a:avLst/>
          </a:prstGeom>
          <a:solidFill>
            <a:srgbClr val="ECC4FF">
              <a:alpha val="31765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D8F8E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3400" b="0" i="0" u="none" strike="noStrike" cap="none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</a:t>
            </a:r>
            <a:r>
              <a:rPr lang="en-US" sz="4000" dirty="0">
                <a:latin typeface="Comic Sans MS" panose="030F0702030302020204"/>
              </a:rPr>
              <a:t>Testbed Results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16" name="Shape 266"/>
          <p:cNvSpPr txBox="1">
            <a:spLocks noGrp="1"/>
          </p:cNvSpPr>
          <p:nvPr>
            <p:ph type="body" idx="4294967295"/>
          </p:nvPr>
        </p:nvSpPr>
        <p:spPr>
          <a:xfrm>
            <a:off x="0" y="2235200"/>
            <a:ext cx="8689975" cy="808038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		</a:t>
            </a: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3813846" y="3642304"/>
                <a:ext cx="10903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1800" dirty="0">
                    <a:latin typeface="Comic Sans MS" panose="030F0902030302020204" pitchFamily="66" charset="0"/>
                  </a:rPr>
                  <a:t>1.2</a:t>
                </a:r>
                <a:r>
                  <a:rPr lang="zh-CN" altLang="en-US" sz="1800" dirty="0">
                    <a:latin typeface="Comic Sans MS" panose="030F0902030302020204" pitchFamily="66" charset="0"/>
                  </a:rPr>
                  <a:t> </a:t>
                </a:r>
                <a:r>
                  <a:rPr lang="en-US" altLang="zh-CN" sz="1800" dirty="0">
                    <a:latin typeface="Comic Sans MS" panose="030F0902030302020204" pitchFamily="66" charset="0"/>
                  </a:rPr>
                  <a:t>min</a:t>
                </a:r>
                <a:endParaRPr lang="en-US" sz="1800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3846" y="3642304"/>
                <a:ext cx="1090363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6557" r="-5056" b="-26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3815302" y="4411386"/>
                <a:ext cx="11272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altLang="zh-CN" sz="1800" dirty="0">
                    <a:latin typeface="Comic Sans MS" panose="030F0902030302020204" pitchFamily="66" charset="0"/>
                  </a:rPr>
                  <a:t>0.3</a:t>
                </a:r>
                <a:r>
                  <a:rPr lang="zh-CN" altLang="en-US" sz="1800" dirty="0">
                    <a:latin typeface="Comic Sans MS" panose="030F0902030302020204" pitchFamily="66" charset="0"/>
                  </a:rPr>
                  <a:t> </a:t>
                </a:r>
                <a:r>
                  <a:rPr lang="en-US" altLang="zh-CN" sz="1800" dirty="0">
                    <a:latin typeface="Comic Sans MS" panose="030F0902030302020204" pitchFamily="66" charset="0"/>
                  </a:rPr>
                  <a:t>min</a:t>
                </a:r>
                <a:endParaRPr lang="en-US" sz="1800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302" y="4411386"/>
                <a:ext cx="1127232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333" r="-4324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898267" y="4602340"/>
            <a:ext cx="2147631" cy="683287"/>
          </a:xfrm>
          <a:prstGeom prst="rect">
            <a:avLst/>
          </a:prstGeom>
          <a:solidFill>
            <a:srgbClr val="ECC4FF">
              <a:alpha val="31765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D8F8E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Down Arrow 11"/>
          <p:cNvSpPr/>
          <p:nvPr/>
        </p:nvSpPr>
        <p:spPr>
          <a:xfrm rot="16200000">
            <a:off x="3656552" y="4055303"/>
            <a:ext cx="556054" cy="1777359"/>
          </a:xfrm>
          <a:prstGeom prst="downArrow">
            <a:avLst/>
          </a:prstGeom>
          <a:solidFill>
            <a:srgbClr val="ECC4FF">
              <a:alpha val="31765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 b="1">
              <a:ln w="10160">
                <a:solidFill>
                  <a:schemeClr val="accent5"/>
                </a:solidFill>
                <a:prstDash val="solid"/>
              </a:ln>
              <a:solidFill>
                <a:srgbClr val="D8F8E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5161" y="3185021"/>
            <a:ext cx="3474458" cy="2834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8267" y="1577475"/>
            <a:ext cx="77869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One-to-all comm.</a:t>
            </a:r>
          </a:p>
          <a:p>
            <a:endParaRPr lang="en-US" sz="800" dirty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omic Sans MS" panose="030F0702030302020204" pitchFamily="66" charset="0"/>
              </a:rPr>
              <a:t>Stress-test on a hose: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        </a:t>
            </a:r>
            <a:r>
              <a:rPr lang="en-US" sz="1800" dirty="0">
                <a:latin typeface="Comic Sans MS" panose="030F0702030302020204" pitchFamily="66" charset="0"/>
              </a:rPr>
              <a:t>Map (comp.), shuffle (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scatter/gather</a:t>
            </a:r>
            <a:r>
              <a:rPr lang="en-US" sz="1800" dirty="0">
                <a:latin typeface="Comic Sans MS" panose="030F0702030302020204" pitchFamily="66" charset="0"/>
              </a:rPr>
              <a:t> comm.), and reduce (comp.)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 lvl="0">
              <a:buSzPct val="25000"/>
            </a:pPr>
            <a:r>
              <a:rPr lang="en-US" sz="4000" dirty="0">
                <a:latin typeface="Comic Sans MS" panose="030F0702030302020204"/>
              </a:rPr>
              <a:t>6. Conclusions</a:t>
            </a:r>
            <a:endParaRPr lang="en-US" sz="4000" dirty="0">
              <a:latin typeface="Comic Sans MS" panose="030F0702030302020204"/>
              <a:sym typeface="Comic Sans MS" panose="030F0702030302020204"/>
            </a:endParaRPr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880313" y="1652587"/>
            <a:ext cx="6375893" cy="639762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n-US" sz="2400" b="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Models</a:t>
            </a:r>
            <a:endParaRPr lang="en-US" sz="2400" b="0" dirty="0">
              <a:latin typeface="Comic Sans MS" panose="030F0702030302020204"/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200" b="0" dirty="0">
                <a:latin typeface="Comic Sans MS" panose="030F0702030302020204"/>
              </a:rPr>
              <a:t> </a:t>
            </a:r>
            <a:r>
              <a:rPr lang="en-US" sz="1800" b="0" dirty="0">
                <a:latin typeface="Comic Sans MS" panose="030F0702030302020204"/>
              </a:rPr>
              <a:t>Hose model on trees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endParaRPr lang="en-US" sz="800" b="0" dirty="0">
              <a:latin typeface="Comic Sans MS" panose="030F0702030302020204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b="0" dirty="0">
                <a:solidFill>
                  <a:schemeClr val="tx1"/>
                </a:solidFill>
                <a:latin typeface="Comic Sans MS" panose="030F0702030302020204"/>
              </a:rPr>
              <a:t> Elastic scheduling </a:t>
            </a:r>
            <a:endParaRPr lang="en-US" sz="2400" b="0" baseline="30000" dirty="0">
              <a:solidFill>
                <a:schemeClr val="tx1"/>
              </a:solidFill>
              <a:latin typeface="Comic Sans MS" panose="030F0702030302020204"/>
            </a:endParaRP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200" b="0" dirty="0">
                <a:latin typeface="Comic Sans MS" panose="030F0702030302020204"/>
              </a:rPr>
              <a:t> </a:t>
            </a:r>
            <a:r>
              <a:rPr lang="en-US" sz="1800" b="0" dirty="0">
                <a:latin typeface="Comic Sans MS" panose="030F0702030302020204"/>
              </a:rPr>
              <a:t>Maximum admissible load (MAL)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1800" b="0" dirty="0">
                <a:latin typeface="Comic Sans MS" panose="030F0702030302020204"/>
              </a:rPr>
              <a:t>  Maximum elastic scheduling (MES)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endParaRPr lang="en-US" sz="800" b="0" dirty="0">
              <a:latin typeface="Comic Sans MS" panose="030F0702030302020204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b="0" dirty="0">
                <a:latin typeface="Comic Sans MS" panose="030F0702030302020204"/>
              </a:rPr>
              <a:t> Future work                         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200" b="0" dirty="0">
                <a:latin typeface="Comic Sans MS" panose="030F0702030302020204"/>
              </a:rPr>
              <a:t> </a:t>
            </a:r>
            <a:r>
              <a:rPr lang="en-US" sz="2000" b="0" dirty="0">
                <a:latin typeface="Comic Sans MS" panose="030F0702030302020204"/>
              </a:rPr>
              <a:t>Other topologies</a:t>
            </a:r>
          </a:p>
          <a:p>
            <a:pPr lvl="1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b="0" dirty="0">
                <a:latin typeface="Comic Sans MS" panose="030F0702030302020204"/>
              </a:rPr>
              <a:t> Applications: Hadoop and Spark</a:t>
            </a:r>
            <a:endParaRPr lang="en-US" sz="2000" b="0" dirty="0">
              <a:latin typeface="Comic Sans MS" panose="030F0702030302020204"/>
            </a:endParaRPr>
          </a:p>
          <a:p>
            <a:pPr indent="0">
              <a:buNone/>
            </a:pPr>
            <a:endParaRPr 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0">
              <a:buNone/>
            </a:pP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      </a:t>
            </a:r>
            <a:endParaRPr lang="en-US" sz="2700" dirty="0">
              <a:latin typeface="Comic Sans MS" panose="030F0702030302020204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1325301" y="6960849"/>
            <a:ext cx="4040187" cy="3951285"/>
          </a:xfrm>
        </p:spPr>
        <p:txBody>
          <a:bodyPr/>
          <a:lstStyle/>
          <a:p>
            <a:pPr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4"/>
          </p:nvPr>
        </p:nvSpPr>
        <p:spPr>
          <a:xfrm>
            <a:off x="695108" y="3178250"/>
            <a:ext cx="7576082" cy="3951285"/>
          </a:xfrm>
        </p:spPr>
        <p:txBody>
          <a:bodyPr/>
          <a:lstStyle/>
          <a:p>
            <a:pPr indent="0">
              <a:buNone/>
            </a:pP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0">
              <a:buNone/>
            </a:pP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0">
              <a:buNone/>
            </a:pP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0">
              <a:buNone/>
            </a:pP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0">
              <a:buNone/>
            </a:pP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0">
              <a:buNone/>
            </a:pP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0">
              <a:buNone/>
            </a:pPr>
            <a:endParaRPr lang="en-US" sz="14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indent="0">
              <a:buNone/>
            </a:pPr>
            <a:r>
              <a:rPr lang="en-US" sz="1600" dirty="0">
                <a:solidFill>
                  <a:schemeClr val="tx2"/>
                </a:solidFill>
                <a:latin typeface="Comic Sans MS" panose="030F0702030302020204" pitchFamily="66" charset="0"/>
              </a:rPr>
              <a:t>J. Wu,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S. Lu, and H. Zheng, “ On maximum elastic scheduling of virtual machines for cloud-based data center networks. " IEEE ICC, 2018.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endParaRPr lang="en-US" sz="5400" dirty="0">
              <a:latin typeface="Comic Sans MS" panose="030F0702030302020204"/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endParaRPr lang="en-US" sz="4000" dirty="0">
              <a:latin typeface="Comic Sans MS" panose="030F0702030302020204"/>
            </a:endParaRPr>
          </a:p>
          <a:p>
            <a:endParaRPr lang="en-US" dirty="0"/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99" y="1636927"/>
            <a:ext cx="2283913" cy="171073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81000" y="597817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 panose="030F0702030302020204"/>
              </a:rPr>
              <a:t>A Simple Illustration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-131885" y="1207416"/>
            <a:ext cx="8890477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Given a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cable connection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in a graph, each household has an 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/>
              </a:rPr>
              <a:t>occupancy limit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and each cable section has 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/>
              </a:rPr>
              <a:t>bandwidth limit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.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800" dirty="0">
              <a:solidFill>
                <a:schemeClr val="tx1"/>
              </a:solidFill>
              <a:latin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What is the maximum total occupancy that can support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all possible simultaneous pairwise telephone conversations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(hose model)?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800" dirty="0">
              <a:solidFill>
                <a:schemeClr val="tx1"/>
              </a:solidFill>
              <a:latin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What is the schedule with the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maximum elasticity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(i.e., maximum uniform growth in occupancy)?</a:t>
            </a: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4158678"/>
            <a:ext cx="3419750" cy="194896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1695" y="4286737"/>
            <a:ext cx="3631658" cy="1974791"/>
            <a:chOff x="719474" y="4125573"/>
            <a:chExt cx="3631658" cy="1974791"/>
          </a:xfrm>
        </p:grpSpPr>
        <p:graphicFrame>
          <p:nvGraphicFramePr>
            <p:cNvPr id="6" name="对象 4"/>
            <p:cNvGraphicFramePr>
              <a:graphicFrameLocks noChangeAspect="1"/>
            </p:cNvGraphicFramePr>
            <p:nvPr/>
          </p:nvGraphicFramePr>
          <p:xfrm>
            <a:off x="970272" y="4125573"/>
            <a:ext cx="3362316" cy="18209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3" name="Acrobat Document" r:id="rId5" imgW="5054600" imgH="2743200" progId="AcroExch.Document.DC">
                    <p:embed/>
                  </p:oleObj>
                </mc:Choice>
                <mc:Fallback>
                  <p:oleObj name="Acrobat Document" r:id="rId5" imgW="5054600" imgH="2743200" progId="AcroExch.Document.DC">
                    <p:embed/>
                    <p:pic>
                      <p:nvPicPr>
                        <p:cNvPr id="0" name="图片 236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70272" y="4125573"/>
                          <a:ext cx="3362316" cy="18209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719474" y="457955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67080" y="457955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1732" y="565192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71147" y="579258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48536" y="568443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845968" y="6261528"/>
            <a:ext cx="507809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hose model (</a:t>
            </a:r>
            <a:r>
              <a:rPr lang="zh-CN" altLang="en-US" sz="1800" dirty="0">
                <a:sym typeface="+mn-ea"/>
              </a:rPr>
              <a:t>软管模型</a:t>
            </a:r>
            <a:r>
              <a:rPr lang="en-US" altLang="zh-CN" sz="1800" dirty="0">
                <a:sym typeface="+mn-ea"/>
              </a:rPr>
              <a:t>)</a:t>
            </a:r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: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statistical multiplexing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7975" y="715296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 panose="030F0702030302020204"/>
              </a:rPr>
              <a:t>  2. Model and Formulation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0" y="2954415"/>
            <a:ext cx="9000416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70C0"/>
                </a:solidFill>
                <a:latin typeface="Comic Sans MS" panose="030F0702030302020204"/>
              </a:rPr>
              <a:t>Maximum Admissible Load (MAL) </a:t>
            </a:r>
            <a:r>
              <a:rPr lang="zh-CN" altLang="en-US" sz="2400" dirty="0"/>
              <a:t>最大容许负载 </a:t>
            </a:r>
            <a:endParaRPr lang="en-US" altLang="zh-CN" sz="2800" dirty="0"/>
          </a:p>
          <a:p>
            <a:pPr marL="1315720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Provisioning MAL of VMs in PMs for hose-model-based DCNs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914400" lvl="1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70C0"/>
                </a:solidFill>
                <a:latin typeface="Comic Sans MS" panose="030F0702030302020204"/>
                <a:sym typeface="Comic Sans MS" panose="030F0702030302020204"/>
              </a:rPr>
              <a:t>Maximum Elastic Scheduling (MES) </a:t>
            </a:r>
            <a:r>
              <a:rPr lang="zh-CN" altLang="en-US" sz="2400" dirty="0"/>
              <a:t>最大弹性调度</a:t>
            </a:r>
            <a:endParaRPr lang="en-US" altLang="zh-CN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1315720" lvl="2" indent="-4572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A task assignment of a given load (&lt; MAL) with potential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maximum uniform growth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in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computation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 and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communication</a:t>
            </a:r>
            <a:endParaRPr lang="en-US" sz="20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46387" y="1919484"/>
            <a:ext cx="4549329" cy="61211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How to define elasticity? 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793911" y="747691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 panose="030F0702030302020204"/>
              </a:rPr>
              <a:t>A Simple 2-Level Tree 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231388" y="1871300"/>
            <a:ext cx="8909824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  <a:sym typeface="Comic Sans MS" panose="030F0702030302020204"/>
              </a:rPr>
              <a:t>  </a:t>
            </a: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omic Sans MS" panose="030F0702030302020204"/>
                <a:sym typeface="Comic Sans MS" panose="030F0702030302020204"/>
              </a:rPr>
              <a:t>       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Comic Sans MS" panose="030F0702030302020204"/>
              <a:sym typeface="Comic Sans MS" panose="030F0702030302020204"/>
            </a:endParaRPr>
          </a:p>
        </p:txBody>
      </p:sp>
      <p:graphicFrame>
        <p:nvGraphicFramePr>
          <p:cNvPr id="6" name="对象 1"/>
          <p:cNvGraphicFramePr>
            <a:graphicFrameLocks noChangeAspect="1"/>
          </p:cNvGraphicFramePr>
          <p:nvPr/>
        </p:nvGraphicFramePr>
        <p:xfrm>
          <a:off x="1383665" y="2901315"/>
          <a:ext cx="2675890" cy="219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4" name="Acrobat Document" r:id="rId4" imgW="5257800" imgH="4318000" progId="AcroExch.Document.DC">
                  <p:embed/>
                </p:oleObj>
              </mc:Choice>
              <mc:Fallback>
                <p:oleObj name="Acrobat Document" r:id="rId4" imgW="5257800" imgH="4318000" progId="AcroExch.Document.DC">
                  <p:embed/>
                  <p:pic>
                    <p:nvPicPr>
                      <p:cNvPr id="0" name="图片 166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3665" y="2901315"/>
                        <a:ext cx="2675890" cy="219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1"/>
          <p:cNvGraphicFramePr>
            <a:graphicFrameLocks noChangeAspect="1"/>
          </p:cNvGraphicFramePr>
          <p:nvPr/>
        </p:nvGraphicFramePr>
        <p:xfrm>
          <a:off x="4775835" y="2990850"/>
          <a:ext cx="2331085" cy="2016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5" name="Acrobat Document" r:id="rId6" imgW="4991100" imgH="4318000" progId="AcroExch.Document.DC">
                  <p:embed/>
                </p:oleObj>
              </mc:Choice>
              <mc:Fallback>
                <p:oleObj name="Acrobat Document" r:id="rId6" imgW="4991100" imgH="4318000" progId="AcroExch.Document.DC">
                  <p:embed/>
                  <p:pic>
                    <p:nvPicPr>
                      <p:cNvPr id="0" name="图片 167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75835" y="2990850"/>
                        <a:ext cx="2331085" cy="2016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31283" y="5181428"/>
            <a:ext cx="3180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MAL: 3 VM +6 VM =9 VM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MES for 3: 1+2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Max. Elasticity: 200%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9875" y="5181427"/>
            <a:ext cx="28472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MAL: 2+6 =8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MES for 3: 1+2 or 0+3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Max. Elasticity: 100%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911" y="1785907"/>
            <a:ext cx="74655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On DCN (</a:t>
            </a:r>
            <a:r>
              <a:rPr lang="zh-CN" altLang="en-US" sz="2000" dirty="0">
                <a:solidFill>
                  <a:schemeClr val="tx1"/>
                </a:solidFill>
                <a:latin typeface="Comic Sans MS" panose="030F0702030302020204"/>
              </a:rPr>
              <a:t>数据中心网络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), DCN cloud,  or Internet cloud</a:t>
            </a:r>
          </a:p>
          <a:p>
            <a:endParaRPr lang="en-US" sz="2000" dirty="0">
              <a:solidFill>
                <a:schemeClr val="tx1"/>
              </a:solidFill>
              <a:latin typeface="Comic Sans MS" panose="030F0702030302020204"/>
            </a:endParaRPr>
          </a:p>
          <a:p>
            <a:r>
              <a:rPr lang="en-US" altLang="zh-CN" sz="2000" dirty="0">
                <a:solidFill>
                  <a:schemeClr val="tx1"/>
                </a:solidFill>
                <a:latin typeface="Comic Sans MS" panose="030F0702030302020204"/>
              </a:rPr>
              <a:t>G = (V, E), V: server (</a:t>
            </a:r>
            <a:r>
              <a:rPr lang="zh-CN" altLang="en-US" sz="2000" dirty="0">
                <a:solidFill>
                  <a:schemeClr val="tx1"/>
                </a:solidFill>
                <a:latin typeface="Comic Sans MS" panose="030F0702030302020204"/>
              </a:rPr>
              <a:t>服务器</a:t>
            </a:r>
            <a:r>
              <a:rPr lang="en-US" altLang="zh-CN" sz="2000" dirty="0">
                <a:solidFill>
                  <a:schemeClr val="tx1"/>
                </a:solidFill>
                <a:latin typeface="Comic Sans MS" panose="030F0702030302020204"/>
              </a:rPr>
              <a:t>) or switch (</a:t>
            </a:r>
            <a:r>
              <a:rPr lang="zh-CN" altLang="en-US" sz="2000" dirty="0">
                <a:solidFill>
                  <a:schemeClr val="tx1"/>
                </a:solidFill>
                <a:latin typeface="Comic Sans MS" panose="030F0702030302020204"/>
              </a:rPr>
              <a:t>交换器</a:t>
            </a:r>
            <a:r>
              <a:rPr lang="en-US" altLang="zh-CN" sz="2000" dirty="0">
                <a:solidFill>
                  <a:schemeClr val="tx1"/>
                </a:solidFill>
                <a:latin typeface="Comic Sans MS" panose="030F0702030302020204"/>
              </a:rPr>
              <a:t>), E: link (</a:t>
            </a:r>
            <a:r>
              <a:rPr lang="zh-CN" altLang="en-US" sz="2000" dirty="0">
                <a:solidFill>
                  <a:schemeClr val="tx1"/>
                </a:solidFill>
                <a:latin typeface="Comic Sans MS" panose="030F0702030302020204"/>
              </a:rPr>
              <a:t>链路</a:t>
            </a:r>
            <a:r>
              <a:rPr lang="en-US" altLang="zh-CN" sz="2000" dirty="0">
                <a:solidFill>
                  <a:schemeClr val="tx1"/>
                </a:solidFill>
                <a:latin typeface="Comic Sans MS" panose="030F0702030302020204"/>
              </a:rPr>
              <a:t>)</a:t>
            </a:r>
            <a:endParaRPr lang="en-US" sz="2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0149" y="6359255"/>
            <a:ext cx="4318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com" charset="0"/>
                <a:cs typeface="com" charset="0"/>
              </a:rPr>
              <a:t>Each VM has 1B Gbps aggregate bandwidth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dirty="0">
                <a:latin typeface="Comic Sans MS" panose="030F0702030302020204" pitchFamily="66" charset="0"/>
                <a:ea typeface="宋体" panose="02010600030101010101" pitchFamily="2" charset="-122"/>
              </a:rPr>
              <a:t>How to Solve It (</a:t>
            </a:r>
            <a:r>
              <a:rPr lang="en-US" altLang="zh-CN" sz="3600" dirty="0" err="1">
                <a:latin typeface="Comic Sans MS" panose="030F0702030302020204" pitchFamily="66" charset="0"/>
                <a:ea typeface="宋体" panose="02010600030101010101" pitchFamily="2" charset="-122"/>
              </a:rPr>
              <a:t>Polya</a:t>
            </a:r>
            <a:r>
              <a:rPr lang="en-US" altLang="zh-CN" sz="3600" dirty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  <a:endParaRPr lang="en-US" altLang="zh-CN" sz="40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81666" y="1143000"/>
            <a:ext cx="7580670" cy="5715000"/>
          </a:xfrm>
        </p:spPr>
        <p:txBody>
          <a:bodyPr/>
          <a:lstStyle/>
          <a:p>
            <a:pPr lvl="1" eaLnBrk="1" hangingPunct="1">
              <a:lnSpc>
                <a:spcPts val="3000"/>
              </a:lnSpc>
            </a:pPr>
            <a:endParaRPr lang="en-GB" altLang="zh-CN" sz="23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indent="0" eaLnBrk="1" hangingPunct="1">
              <a:lnSpc>
                <a:spcPts val="3000"/>
              </a:lnSpc>
              <a:buNone/>
            </a:pPr>
            <a:r>
              <a:rPr lang="en-US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If you can’t solve a problem, then there is an </a:t>
            </a:r>
            <a:r>
              <a:rPr lang="en-US" altLang="zh-CN" sz="24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easier problem </a:t>
            </a:r>
            <a:r>
              <a:rPr lang="en-US" altLang="zh-CN" sz="2400" dirty="0">
                <a:latin typeface="Comic Sans MS" panose="030F0702030302020204" pitchFamily="66" charset="0"/>
                <a:ea typeface="宋体" panose="02010600030101010101" pitchFamily="2" charset="-122"/>
              </a:rPr>
              <a:t>you can solve: find it</a:t>
            </a:r>
          </a:p>
          <a:p>
            <a:pPr>
              <a:lnSpc>
                <a:spcPts val="3000"/>
              </a:lnSpc>
            </a:pPr>
            <a:r>
              <a:rPr lang="en-US" altLang="zh-CN" sz="2200" dirty="0">
                <a:latin typeface="Comic Sans MS" panose="030F0702030302020204" pitchFamily="66" charset="0"/>
                <a:ea typeface="宋体" panose="02010600030101010101" pitchFamily="2" charset="-122"/>
              </a:rPr>
              <a:t> Tree topology (typical DCN)</a:t>
            </a:r>
          </a:p>
          <a:p>
            <a:endParaRPr lang="en-US" altLang="zh-CN" sz="8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indent="0" eaLnBrk="1" hangingPunct="1">
              <a:lnSpc>
                <a:spcPts val="3000"/>
              </a:lnSpc>
              <a:buNone/>
            </a:pPr>
            <a:r>
              <a:rPr lang="en-US" altLang="zh-CN" sz="24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Direct solutions</a:t>
            </a:r>
          </a:p>
          <a:p>
            <a:pPr>
              <a:lnSpc>
                <a:spcPts val="3000"/>
              </a:lnSpc>
            </a:pPr>
            <a:r>
              <a:rPr lang="en-US" altLang="zh-CN" sz="22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200" dirty="0">
                <a:latin typeface="Comic Sans MS" panose="030F0702030302020204" pitchFamily="66" charset="0"/>
                <a:ea typeface="宋体" panose="02010600030101010101" pitchFamily="2" charset="-122"/>
              </a:rPr>
              <a:t>Shortest path problem</a:t>
            </a:r>
            <a:r>
              <a:rPr lang="zh-CN" altLang="en-US" sz="22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200" dirty="0">
                <a:latin typeface="Comic Sans MS" panose="030F0702030302020204" pitchFamily="66" charset="0"/>
                <a:ea typeface="宋体" panose="02010600030101010101" pitchFamily="2" charset="-122"/>
              </a:rPr>
              <a:t>(</a:t>
            </a:r>
            <a:r>
              <a:rPr lang="zh-CN" altLang="en-US" sz="2200" dirty="0">
                <a:latin typeface="Comic Sans MS" panose="030F0702030302020204" pitchFamily="66" charset="0"/>
              </a:rPr>
              <a:t>最短路径</a:t>
            </a:r>
            <a:r>
              <a:rPr lang="en-US" altLang="zh-CN" sz="2200" dirty="0"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 lvl="1">
              <a:lnSpc>
                <a:spcPts val="3000"/>
              </a:lnSpc>
            </a:pPr>
            <a:r>
              <a:rPr lang="en-US" altLang="zh-CN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LP solution</a:t>
            </a:r>
          </a:p>
          <a:p>
            <a:pPr lvl="1">
              <a:lnSpc>
                <a:spcPts val="3000"/>
              </a:lnSpc>
            </a:pP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 Greedy solution: </a:t>
            </a:r>
            <a:r>
              <a:rPr lang="en-US" altLang="zh-CN" sz="2000" dirty="0" err="1">
                <a:latin typeface="Comic Sans MS" panose="030F0702030302020204" pitchFamily="66" charset="0"/>
                <a:ea typeface="宋体" panose="02010600030101010101" pitchFamily="2" charset="-122"/>
              </a:rPr>
              <a:t>Dijkstra</a:t>
            </a: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 algorithm</a:t>
            </a:r>
          </a:p>
          <a:p>
            <a:pPr>
              <a:lnSpc>
                <a:spcPts val="3000"/>
              </a:lnSpc>
            </a:pPr>
            <a:r>
              <a:rPr lang="en-US" altLang="zh-CN" sz="26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200" dirty="0">
                <a:latin typeface="Comic Sans MS" panose="030F0702030302020204" pitchFamily="66" charset="0"/>
                <a:ea typeface="宋体" panose="02010600030101010101" pitchFamily="2" charset="-122"/>
              </a:rPr>
              <a:t>Maximum elastic scheduling (</a:t>
            </a:r>
            <a:r>
              <a:rPr lang="zh-CN" altLang="en-US" sz="2200" dirty="0"/>
              <a:t>最大弹性调度</a:t>
            </a:r>
            <a:r>
              <a:rPr lang="en-US" altLang="zh-CN" sz="2200" dirty="0"/>
              <a:t>)</a:t>
            </a:r>
            <a:endParaRPr lang="en-US" altLang="zh-CN" sz="2200" dirty="0">
              <a:solidFill>
                <a:srgbClr val="7F7F7F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>
              <a:lnSpc>
                <a:spcPts val="3000"/>
              </a:lnSpc>
            </a:pPr>
            <a:r>
              <a:rPr lang="en-US" altLang="zh-CN" dirty="0">
                <a:solidFill>
                  <a:srgbClr val="7F7F7F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LP solution</a:t>
            </a:r>
          </a:p>
          <a:p>
            <a:pPr lvl="1">
              <a:lnSpc>
                <a:spcPts val="3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Greedy solution: </a:t>
            </a:r>
            <a:r>
              <a:rPr lang="en-US" altLang="zh-CN" sz="20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Two-phase sweep</a:t>
            </a:r>
          </a:p>
          <a:p>
            <a:pPr lvl="2"/>
            <a:endParaRPr lang="en-US" altLang="zh-CN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24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lvl="1" eaLnBrk="1" hangingPunct="1">
              <a:lnSpc>
                <a:spcPct val="150000"/>
              </a:lnSpc>
            </a:pPr>
            <a:endParaRPr lang="en-US" altLang="zh-CN" sz="19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7969046" y="703685"/>
            <a:ext cx="4038600" cy="4530725"/>
          </a:xfrm>
        </p:spPr>
        <p:txBody>
          <a:bodyPr/>
          <a:lstStyle/>
          <a:p>
            <a:pPr marL="0" indent="0" eaLnBrk="1" hangingPunct="1">
              <a:lnSpc>
                <a:spcPts val="3000"/>
              </a:lnSpc>
              <a:buFont typeface="Wingdings" panose="05000000000000000000" pitchFamily="2" charset="2"/>
              <a:buNone/>
            </a:pPr>
            <a:r>
              <a:rPr lang="en-US" altLang="zh-CN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</a:p>
          <a:p>
            <a:pPr marL="0" indent="0"/>
            <a:endParaRPr lang="en-US" altLang="en-US" sz="2400" dirty="0"/>
          </a:p>
        </p:txBody>
      </p:sp>
      <p:sp>
        <p:nvSpPr>
          <p:cNvPr id="13317" name="Footer Placeholder 1"/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zh-CN" sz="1000" dirty="0"/>
          </a:p>
        </p:txBody>
      </p:sp>
      <p:pic>
        <p:nvPicPr>
          <p:cNvPr id="1331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377" y="2698730"/>
            <a:ext cx="1376031" cy="1511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49962" y="5871369"/>
            <a:ext cx="2132011" cy="45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zh-CN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07975" y="685740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 panose="030F0702030302020204"/>
                <a:ea typeface="Comic Sans MS" panose="030F0702030302020204"/>
              </a:rPr>
              <a:t>LP Solution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388026" y="4667123"/>
            <a:ext cx="8138134" cy="1121670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18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Eq. (1): objective function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18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Eq. (2) and Eq. (3): constraints on nodes (</a:t>
            </a:r>
            <a:r>
              <a:rPr lang="en-US" sz="1800" i="1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N</a:t>
            </a:r>
            <a:r>
              <a:rPr lang="en-US" sz="1800" i="1" baseline="-250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i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 and links (</a:t>
            </a:r>
            <a:r>
              <a:rPr lang="en-US" sz="1800" i="1" dirty="0" err="1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L</a:t>
            </a:r>
            <a:r>
              <a:rPr lang="en-US" sz="1800" i="1" baseline="-25000" dirty="0" err="1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j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)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1800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Eq. (4):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453056" y="1815410"/>
                <a:ext cx="119827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𝑚𝑎𝑥𝑖𝑚𝑖𝑧𝑒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056" y="1815410"/>
                <a:ext cx="1198277" cy="307777"/>
              </a:xfrm>
              <a:prstGeom prst="rect">
                <a:avLst/>
              </a:prstGeom>
              <a:blipFill rotWithShape="1">
                <a:blip r:embed="rId3"/>
                <a:stretch>
                  <a:fillRect l="-3125" r="-2083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34914" y="1815410"/>
                <a:ext cx="2439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4914" y="1815410"/>
                <a:ext cx="243977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453056" y="2143333"/>
                <a:ext cx="1959704" cy="579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18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𝑚𝑖𝑛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(1−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0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3056" y="2143333"/>
                <a:ext cx="1959704" cy="579069"/>
              </a:xfrm>
              <a:prstGeom prst="rect">
                <a:avLst/>
              </a:prstGeom>
              <a:blipFill rotWithShape="1">
                <a:blip r:embed="rId5"/>
                <a:stretch>
                  <a:fillRect l="-641" r="-3205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571426" y="2229964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>
                <a:solidFill>
                  <a:schemeClr val="tx1"/>
                </a:solidFill>
                <a:latin typeface="Comic Sans MS" panose="030F0702030302020204"/>
              </a:defRPr>
            </a:lvl1pPr>
          </a:lstStyle>
          <a:p>
            <a:r>
              <a:rPr lang="en-US" dirty="0"/>
              <a:t>and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75251" y="2250060"/>
                <a:ext cx="8565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18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51" y="2250060"/>
                <a:ext cx="856517" cy="307777"/>
              </a:xfrm>
              <a:prstGeom prst="rect">
                <a:avLst/>
              </a:prstGeom>
              <a:blipFill rotWithShape="1">
                <a:blip r:embed="rId6"/>
                <a:stretch>
                  <a:fillRect l="-2941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5331293" y="2218557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000">
                <a:solidFill>
                  <a:schemeClr val="tx1"/>
                </a:solidFill>
                <a:latin typeface="Comic Sans MS" panose="030F0702030302020204"/>
              </a:defRPr>
            </a:lvl1pPr>
          </a:lstStyle>
          <a:p>
            <a:r>
              <a:rPr lang="en-US" dirty="0"/>
              <a:t>for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80312" y="2260108"/>
                <a:ext cx="32233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>
                  <a:defRPr sz="18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𝑖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312" y="2260108"/>
                <a:ext cx="322331" cy="307777"/>
              </a:xfrm>
              <a:prstGeom prst="rect">
                <a:avLst/>
              </a:prstGeom>
              <a:blipFill rotWithShape="1">
                <a:blip r:embed="rId7"/>
                <a:stretch>
                  <a:fillRect l="-11538" r="-11538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952076" y="2227979"/>
            <a:ext cx="558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000">
                <a:solidFill>
                  <a:schemeClr val="tx1"/>
                </a:solidFill>
                <a:latin typeface="Comic Sans MS" panose="030F0702030302020204"/>
              </a:defRPr>
            </a:lvl1pPr>
          </a:lstStyle>
          <a:p>
            <a:r>
              <a:rPr lang="en-US" dirty="0" err="1"/>
              <a:t>s.t.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63103" y="2725956"/>
                <a:ext cx="1941172" cy="6313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18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𝑚𝑖𝑛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(1−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00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3103" y="2725956"/>
                <a:ext cx="1941172" cy="631391"/>
              </a:xfrm>
              <a:prstGeom prst="rect">
                <a:avLst/>
              </a:prstGeom>
              <a:blipFill rotWithShape="1">
                <a:blip r:embed="rId8"/>
                <a:stretch>
                  <a:fillRect l="-649" r="-3247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583496" y="2825774"/>
            <a:ext cx="678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>
                <a:solidFill>
                  <a:schemeClr val="tx1"/>
                </a:solidFill>
                <a:latin typeface="Comic Sans MS" panose="030F0702030302020204"/>
              </a:defRPr>
            </a:lvl1pPr>
          </a:lstStyle>
          <a:p>
            <a:r>
              <a:rPr lang="en-US" dirty="0"/>
              <a:t>and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387321" y="2845870"/>
                <a:ext cx="840486" cy="3368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18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321" y="2845870"/>
                <a:ext cx="840486" cy="336823"/>
              </a:xfrm>
              <a:prstGeom prst="rect">
                <a:avLst/>
              </a:prstGeom>
              <a:blipFill rotWithShape="1">
                <a:blip r:embed="rId9"/>
                <a:stretch>
                  <a:fillRect l="-4412" r="-2941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343363" y="2814367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for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912479" y="2855919"/>
                <a:ext cx="32816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>
                  <a:defRPr sz="18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479" y="2855919"/>
                <a:ext cx="328167" cy="307777"/>
              </a:xfrm>
              <a:prstGeom prst="rect">
                <a:avLst/>
              </a:prstGeom>
              <a:blipFill rotWithShape="1">
                <a:blip r:embed="rId10"/>
                <a:stretch>
                  <a:fillRect l="-15385" r="-19231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65340" y="3343628"/>
                <a:ext cx="3935436" cy="8197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>
                  <a:defRPr sz="24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,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sz="2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sz="200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340" y="3343628"/>
                <a:ext cx="3935436" cy="819712"/>
              </a:xfrm>
              <a:prstGeom prst="rect">
                <a:avLst/>
              </a:prstGeom>
              <a:blipFill rotWithShape="1">
                <a:blip r:embed="rId11"/>
                <a:stretch>
                  <a:fillRect t="-124242" b="-18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370408" y="3569381"/>
            <a:ext cx="572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for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937481" y="3614917"/>
                <a:ext cx="32816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defPPr>
                <a:lvl1pPr>
                  <a:defRPr sz="1800" i="1"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7481" y="3614917"/>
                <a:ext cx="328167" cy="307777"/>
              </a:xfrm>
              <a:prstGeom prst="rect">
                <a:avLst/>
              </a:prstGeom>
              <a:blipFill rotWithShape="1">
                <a:blip r:embed="rId10"/>
                <a:stretch>
                  <a:fillRect l="-20000" r="-20000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952076" y="1717582"/>
            <a:ext cx="6869767" cy="273084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73047" y="2261018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>
                <a:solidFill>
                  <a:schemeClr val="tx1"/>
                </a:solidFill>
                <a:latin typeface="Comic Sans MS" panose="030F0702030302020204"/>
              </a:defRPr>
            </a:lvl1pPr>
          </a:lstStyle>
          <a:p>
            <a:r>
              <a:rPr lang="en-US" dirty="0"/>
              <a:t>(2)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673046" y="2809752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>
                <a:solidFill>
                  <a:schemeClr val="tx1"/>
                </a:solidFill>
                <a:latin typeface="Comic Sans MS" panose="030F0702030302020204"/>
              </a:defRPr>
            </a:lvl1pPr>
          </a:lstStyle>
          <a:p>
            <a:r>
              <a:rPr lang="en-US" dirty="0"/>
              <a:t>(3)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14724" y="3553132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>
                <a:solidFill>
                  <a:schemeClr val="tx1"/>
                </a:solidFill>
                <a:latin typeface="Comic Sans MS" panose="030F0702030302020204"/>
              </a:defRPr>
            </a:lvl1pPr>
          </a:lstStyle>
          <a:p>
            <a:r>
              <a:rPr lang="en-US" dirty="0"/>
              <a:t>(4)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73047" y="1803816"/>
            <a:ext cx="566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2000">
                <a:solidFill>
                  <a:schemeClr val="tx1"/>
                </a:solidFill>
                <a:latin typeface="Comic Sans MS" panose="030F0702030302020204"/>
              </a:defRPr>
            </a:lvl1pPr>
          </a:lstStyle>
          <a:p>
            <a:r>
              <a:rPr lang="en-US" dirty="0"/>
              <a:t>(1)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2024891" y="5536247"/>
                <a:ext cx="1252884" cy="85096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891" y="5536247"/>
                <a:ext cx="1252884" cy="850962"/>
              </a:xfrm>
              <a:prstGeom prst="ellipse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Oval 29"/>
              <p:cNvSpPr/>
              <p:nvPr/>
            </p:nvSpPr>
            <p:spPr>
              <a:xfrm>
                <a:off x="4098012" y="5536246"/>
                <a:ext cx="1252884" cy="850962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8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Oval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012" y="5536246"/>
                <a:ext cx="1252884" cy="850962"/>
              </a:xfrm>
              <a:prstGeom prst="ellipse">
                <a:avLst/>
              </a:prstGeom>
              <a:blipFill rotWithShape="1">
                <a:blip r:embed="rId13"/>
                <a:stretch>
                  <a:fillRect l="-2381"/>
                </a:stretch>
              </a:blipFill>
              <a:ln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cxnSp>
        <p:nvCxnSpPr>
          <p:cNvPr id="15" name="Straight Connector 14"/>
          <p:cNvCxnSpPr>
            <a:stCxn id="9" idx="6"/>
            <a:endCxn id="30" idx="2"/>
          </p:cNvCxnSpPr>
          <p:nvPr/>
        </p:nvCxnSpPr>
        <p:spPr>
          <a:xfrm flipV="1">
            <a:off x="3277775" y="5961727"/>
            <a:ext cx="82023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3536852" y="5961884"/>
                <a:ext cx="452239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180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852" y="5961884"/>
                <a:ext cx="452239" cy="391646"/>
              </a:xfrm>
              <a:prstGeom prst="rect">
                <a:avLst/>
              </a:prstGeom>
              <a:blipFill rotWithShape="1">
                <a:blip r:embed="rId1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623047" y="5665776"/>
                <a:ext cx="2214068" cy="85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1600" dirty="0">
                    <a:latin typeface="Comic Sans MS" panose="030F0902030302020204" pitchFamily="66" charset="0"/>
                  </a:rPr>
                  <a:t>: 0 or 1</a:t>
                </a:r>
              </a:p>
              <a:p>
                <a:r>
                  <a:rPr lang="en-US" sz="1600" dirty="0">
                    <a:latin typeface="Comic Sans MS" panose="030F0902030302020204" pitchFamily="66" charset="0"/>
                  </a:rPr>
                  <a:t>      </a:t>
                </a:r>
                <a:r>
                  <a:rPr lang="en-US" sz="1600" i="1" dirty="0" err="1">
                    <a:latin typeface="Comic Sans MS" panose="030F0902030302020204" pitchFamily="66" charset="0"/>
                  </a:rPr>
                  <a:t>i</a:t>
                </a:r>
                <a:r>
                  <a:rPr lang="en-US" sz="1600" baseline="30000" dirty="0" err="1">
                    <a:latin typeface="Comic Sans MS" panose="030F0902030302020204" pitchFamily="66" charset="0"/>
                  </a:rPr>
                  <a:t>th</a:t>
                </a:r>
                <a:r>
                  <a:rPr lang="en-US" sz="1600" dirty="0">
                    <a:latin typeface="Comic Sans MS" panose="030F0902030302020204" pitchFamily="66" charset="0"/>
                  </a:rPr>
                  <a:t> node on </a:t>
                </a:r>
                <a:r>
                  <a:rPr lang="en-US" sz="1600" i="1" dirty="0" err="1">
                    <a:latin typeface="Comic Sans MS" panose="030F0902030302020204" pitchFamily="66" charset="0"/>
                  </a:rPr>
                  <a:t>j</a:t>
                </a:r>
                <a:r>
                  <a:rPr lang="en-US" sz="1600" baseline="30000" dirty="0" err="1">
                    <a:latin typeface="Comic Sans MS" panose="030F0902030302020204" pitchFamily="66" charset="0"/>
                  </a:rPr>
                  <a:t>th</a:t>
                </a:r>
                <a:r>
                  <a:rPr lang="en-US" sz="1600" dirty="0">
                    <a:latin typeface="Comic Sans MS" panose="030F0902030302020204" pitchFamily="66" charset="0"/>
                  </a:rPr>
                  <a:t> link</a:t>
                </a:r>
              </a:p>
              <a:p>
                <a:r>
                  <a:rPr lang="en-US" sz="1600" dirty="0">
                    <a:latin typeface="Comic Sans MS" panose="030F0902030302020204" pitchFamily="66" charset="0"/>
                  </a:rPr>
                  <a:t>      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047" y="5665776"/>
                <a:ext cx="2214068" cy="850810"/>
              </a:xfrm>
              <a:prstGeom prst="rect">
                <a:avLst/>
              </a:prstGeom>
              <a:blipFill rotWithShape="1">
                <a:blip r:embed="rId15"/>
                <a:stretch>
                  <a:fillRect t="-1429" r="-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 panose="030F0702030302020204"/>
                <a:ea typeface="Comic Sans MS" panose="030F0702030302020204"/>
              </a:rPr>
              <a:t>LP Solution </a:t>
            </a:r>
            <a:r>
              <a:rPr lang="en-US" sz="2800" dirty="0">
                <a:solidFill>
                  <a:schemeClr val="dk1"/>
                </a:solidFill>
                <a:latin typeface="Comic Sans MS" panose="030F0702030302020204"/>
                <a:ea typeface="Comic Sans MS" panose="030F0702030302020204"/>
              </a:rPr>
              <a:t>(cont’d)</a:t>
            </a:r>
            <a:endParaRPr lang="en-US" sz="28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84438" y="4230603"/>
            <a:ext cx="6206180" cy="395128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/>
              </a:rPr>
              <a:t>Variables: </a:t>
            </a:r>
            <a:r>
              <a:rPr lang="en-US" sz="2200" dirty="0">
                <a:solidFill>
                  <a:srgbClr val="0070C0"/>
                </a:solidFill>
                <a:latin typeface="Comic Sans MS" panose="030F0702030302020204"/>
              </a:rPr>
              <a:t>3n−1 </a:t>
            </a:r>
          </a:p>
          <a:p>
            <a:pPr lvl="1" algn="just"/>
            <a:r>
              <a:rPr lang="en-US" sz="1800" dirty="0">
                <a:solidFill>
                  <a:schemeClr val="tx1"/>
                </a:solidFill>
                <a:latin typeface="Comic Sans MS" panose="030F0702030302020204"/>
              </a:rPr>
              <a:t> n: 	# of leaf nodes</a:t>
            </a:r>
          </a:p>
          <a:p>
            <a:pPr lvl="1" algn="just"/>
            <a:r>
              <a:rPr lang="en-US" sz="1800" dirty="0">
                <a:solidFill>
                  <a:schemeClr val="tx1"/>
                </a:solidFill>
                <a:latin typeface="Comic Sans MS" panose="030F0702030302020204"/>
              </a:rPr>
              <a:t> 2n-2: 	# of links</a:t>
            </a:r>
          </a:p>
          <a:p>
            <a:pPr lvl="1" algn="just"/>
            <a:r>
              <a:rPr lang="en-US" sz="1800" dirty="0">
                <a:solidFill>
                  <a:schemeClr val="tx1"/>
                </a:solidFill>
                <a:latin typeface="Comic Sans MS" panose="030F0702030302020204"/>
              </a:rPr>
              <a:t> 1: 	objective function e</a:t>
            </a:r>
          </a:p>
          <a:p>
            <a:pPr lvl="1" algn="just"/>
            <a:endParaRPr lang="en-US" sz="800" dirty="0">
              <a:latin typeface="Comic Sans MS" panose="030F0702030302020204" pitchFamily="66" charset="0"/>
            </a:endParaRPr>
          </a:p>
          <a:p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sz="2200" dirty="0">
                <a:latin typeface="Comic Sans MS" panose="030F0702030302020204" pitchFamily="66" charset="0"/>
              </a:rPr>
              <a:t>Inefficiency: </a:t>
            </a:r>
            <a:r>
              <a:rPr lang="en-US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Simplex </a:t>
            </a:r>
            <a:r>
              <a:rPr lang="en-US" sz="2200" dirty="0">
                <a:latin typeface="Comic Sans MS" panose="030F0702030302020204" pitchFamily="66" charset="0"/>
              </a:rPr>
              <a:t>or </a:t>
            </a:r>
            <a:r>
              <a:rPr lang="en-US" sz="2200" dirty="0">
                <a:solidFill>
                  <a:srgbClr val="0070C0"/>
                </a:solidFill>
                <a:latin typeface="Comic Sans MS" panose="030F0702030302020204" pitchFamily="66" charset="0"/>
              </a:rPr>
              <a:t>Eclipse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4"/>
          </p:nvPr>
        </p:nvSpPr>
        <p:spPr>
          <a:xfrm>
            <a:off x="4534647" y="4238834"/>
            <a:ext cx="4041772" cy="3951285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tx1"/>
                </a:solidFill>
                <a:latin typeface="Comic Sans MS" panose="030F0702030302020204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/>
              </a:rPr>
              <a:t>Constraints: </a:t>
            </a:r>
            <a:r>
              <a:rPr lang="en-US" sz="2200" dirty="0">
                <a:solidFill>
                  <a:srgbClr val="0070C0"/>
                </a:solidFill>
                <a:latin typeface="Comic Sans MS" panose="030F0702030302020204"/>
              </a:rPr>
              <a:t>10n−8 </a:t>
            </a:r>
          </a:p>
          <a:p>
            <a:pPr lvl="1" algn="just"/>
            <a:r>
              <a:rPr lang="en-US" dirty="0">
                <a:solidFill>
                  <a:srgbClr val="0070C0"/>
                </a:solidFill>
                <a:latin typeface="Comic Sans MS" panose="030F0702030302020204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/>
              </a:rPr>
              <a:t>Eq. (6): 	2n </a:t>
            </a:r>
          </a:p>
          <a:p>
            <a:pPr lvl="1" algn="just"/>
            <a:r>
              <a:rPr lang="en-US" sz="1800" dirty="0">
                <a:solidFill>
                  <a:schemeClr val="tx1"/>
                </a:solidFill>
                <a:latin typeface="Comic Sans MS" panose="030F0702030302020204"/>
              </a:rPr>
              <a:t> Eq. (7):	4n − 4</a:t>
            </a:r>
          </a:p>
          <a:p>
            <a:pPr lvl="1" algn="just"/>
            <a:r>
              <a:rPr lang="en-US" sz="1800" dirty="0">
                <a:solidFill>
                  <a:schemeClr val="tx1"/>
                </a:solidFill>
                <a:latin typeface="Comic Sans MS" panose="030F0702030302020204"/>
              </a:rPr>
              <a:t> Eq. (8): 	4n − 4 </a:t>
            </a:r>
          </a:p>
          <a:p>
            <a:endParaRPr lang="en-US" dirty="0"/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61792" y="1417637"/>
            <a:ext cx="7229659" cy="2651319"/>
            <a:chOff x="678665" y="2106030"/>
            <a:chExt cx="7229659" cy="26513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179645" y="2203858"/>
                  <a:ext cx="119827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𝑚𝑎𝑥𝑖𝑚𝑖𝑧𝑒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9645" y="2203858"/>
                  <a:ext cx="1198277" cy="30777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158" r="-3158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061503" y="2203858"/>
                  <a:ext cx="243977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1503" y="2203858"/>
                  <a:ext cx="243977" cy="30777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179645" y="2531781"/>
                  <a:ext cx="1959704" cy="5790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>
                    <a:defRPr sz="1800" i="1"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(1−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79645" y="2531781"/>
                  <a:ext cx="1959704" cy="57906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645" r="-3226" b="-10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11" name="TextBox 10"/>
            <p:cNvSpPr txBox="1"/>
            <p:nvPr/>
          </p:nvSpPr>
          <p:spPr>
            <a:xfrm>
              <a:off x="3532795" y="2618412"/>
              <a:ext cx="6783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2000">
                  <a:solidFill>
                    <a:schemeClr val="tx1"/>
                  </a:solidFill>
                  <a:latin typeface="Comic Sans MS" panose="030F0702030302020204"/>
                </a:defRPr>
              </a:lvl1pPr>
            </a:lstStyle>
            <a:p>
              <a:r>
                <a:rPr lang="en-US" dirty="0"/>
                <a:t>and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336620" y="2638508"/>
                  <a:ext cx="85651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>
                    <a:defRPr sz="1800" i="1"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6620" y="2638508"/>
                  <a:ext cx="856517" cy="30777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1449" b="-16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13" name="TextBox 12"/>
            <p:cNvSpPr txBox="1"/>
            <p:nvPr/>
          </p:nvSpPr>
          <p:spPr>
            <a:xfrm>
              <a:off x="5762222" y="2607005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000">
                  <a:solidFill>
                    <a:schemeClr val="tx1"/>
                  </a:solidFill>
                  <a:latin typeface="Comic Sans MS" panose="030F0702030302020204"/>
                </a:defRPr>
              </a:lvl1pPr>
            </a:lstStyle>
            <a:p>
              <a:r>
                <a:rPr lang="en-US" dirty="0"/>
                <a:t>for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6311241" y="2648556"/>
                  <a:ext cx="322331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defPPr>
                  <a:lvl1pPr>
                    <a:defRPr sz="1800" i="1"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𝑖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1241" y="2648556"/>
                  <a:ext cx="322331" cy="3077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15385" r="-11538"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15" name="TextBox 14"/>
            <p:cNvSpPr txBox="1"/>
            <p:nvPr/>
          </p:nvSpPr>
          <p:spPr>
            <a:xfrm>
              <a:off x="678665" y="2616427"/>
              <a:ext cx="5581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000">
                  <a:solidFill>
                    <a:schemeClr val="tx1"/>
                  </a:solidFill>
                  <a:latin typeface="Comic Sans MS" panose="030F0702030302020204"/>
                </a:defRPr>
              </a:lvl1pPr>
            </a:lstStyle>
            <a:p>
              <a:r>
                <a:rPr lang="en-US" dirty="0" err="1"/>
                <a:t>s.t.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189692" y="3114404"/>
                  <a:ext cx="1941172" cy="6313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>
                    <a:defRPr sz="1800" i="1"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(1−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  <m:r>
                          <a:rPr lang="en-US" sz="200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9692" y="3114404"/>
                  <a:ext cx="1941172" cy="631391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1299" r="-3247" b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18" name="TextBox 17"/>
            <p:cNvSpPr txBox="1"/>
            <p:nvPr/>
          </p:nvSpPr>
          <p:spPr>
            <a:xfrm>
              <a:off x="3544865" y="3214222"/>
              <a:ext cx="6783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2000">
                  <a:solidFill>
                    <a:schemeClr val="tx1"/>
                  </a:solidFill>
                  <a:latin typeface="Comic Sans MS" panose="030F0702030302020204"/>
                </a:defRPr>
              </a:lvl1pPr>
            </a:lstStyle>
            <a:p>
              <a:r>
                <a:rPr lang="en-US" dirty="0"/>
                <a:t>and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48690" y="3234318"/>
                  <a:ext cx="840486" cy="33682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>
                    <a:defRPr sz="1800" i="1"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000">
                            <a:latin typeface="Cambria Math" panose="02040503050406030204" pitchFamily="18" charset="0"/>
                          </a:rPr>
                          <m:t>≤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8690" y="3234318"/>
                  <a:ext cx="840486" cy="33682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4412" r="-2941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5774292" y="3202815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Comic Sans MS" panose="030F0702030302020204"/>
                </a:rPr>
                <a:t>for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6343408" y="3244367"/>
                  <a:ext cx="32816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defPPr>
                  <a:lvl1pPr>
                    <a:defRPr sz="1800" i="1"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43408" y="3244367"/>
                  <a:ext cx="328167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11111" r="-18519" b="-26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191929" y="3756790"/>
                  <a:ext cx="1534394" cy="7469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defPPr>
                  <a:lvl1pPr>
                    <a:defRPr sz="2400" i="1"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00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91929" y="3756790"/>
                  <a:ext cx="1534394" cy="746936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24590" t="-145000" r="-820" b="-20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23" name="TextBox 22"/>
            <p:cNvSpPr txBox="1"/>
            <p:nvPr/>
          </p:nvSpPr>
          <p:spPr>
            <a:xfrm>
              <a:off x="5801337" y="3957829"/>
              <a:ext cx="5725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/>
                  </a:solidFill>
                  <a:latin typeface="Comic Sans MS" panose="030F0702030302020204"/>
                </a:rPr>
                <a:t>for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6368410" y="4003365"/>
                  <a:ext cx="328167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defPPr>
                  <a:lvl1pPr>
                    <a:defRPr sz="1800" i="1">
                      <a:latin typeface="Cambria Math" panose="02040503050406030204" pitchFamily="18" charset="0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smtClean="0">
                            <a:latin typeface="Cambria Math" panose="02040503050406030204" pitchFamily="18" charset="0"/>
                          </a:rPr>
                          <m:t>∀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oMath>
                    </m:oMathPara>
                  </a14:m>
                  <a:endParaRPr lang="en-US" sz="2000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8410" y="4003365"/>
                  <a:ext cx="328167" cy="30777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l="-11111" r="-18519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678665" y="2106030"/>
              <a:ext cx="7229659" cy="2651319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3526798" y="3781112"/>
                  <a:ext cx="2204258" cy="74693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defPPr>
                  <a:lvl1pPr>
                    <a:defRPr sz="2000" i="1">
                      <a:latin typeface="+mj-lt"/>
                    </a:defRPr>
                  </a:lvl1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≤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6798" y="3781112"/>
                  <a:ext cx="2204258" cy="746936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15517" t="-145000" b="-20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p:sp>
          <p:nvSpPr>
            <p:cNvPr id="27" name="TextBox 26"/>
            <p:cNvSpPr txBox="1"/>
            <p:nvPr/>
          </p:nvSpPr>
          <p:spPr>
            <a:xfrm>
              <a:off x="2833520" y="3935746"/>
              <a:ext cx="6783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2000">
                  <a:solidFill>
                    <a:schemeClr val="tx1"/>
                  </a:solidFill>
                  <a:latin typeface="Comic Sans MS" panose="030F0702030302020204"/>
                </a:defRPr>
              </a:lvl1pPr>
            </a:lstStyle>
            <a:p>
              <a:r>
                <a:rPr lang="en-US" dirty="0"/>
                <a:t>and 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142606" y="2681148"/>
              <a:ext cx="607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2000">
                  <a:solidFill>
                    <a:schemeClr val="tx1"/>
                  </a:solidFill>
                  <a:latin typeface="Comic Sans MS" panose="030F0702030302020204"/>
                </a:defRPr>
              </a:lvl1pPr>
            </a:lstStyle>
            <a:p>
              <a:r>
                <a:rPr lang="en-US" dirty="0"/>
                <a:t>(6)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142605" y="3229882"/>
              <a:ext cx="607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2000">
                  <a:solidFill>
                    <a:schemeClr val="tx1"/>
                  </a:solidFill>
                  <a:latin typeface="Comic Sans MS" panose="030F0702030302020204"/>
                </a:defRPr>
              </a:lvl1pPr>
            </a:lstStyle>
            <a:p>
              <a:r>
                <a:rPr lang="en-US" dirty="0"/>
                <a:t>(7) 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184283" y="3973262"/>
              <a:ext cx="607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2000">
                  <a:solidFill>
                    <a:schemeClr val="tx1"/>
                  </a:solidFill>
                  <a:latin typeface="Comic Sans MS" panose="030F0702030302020204"/>
                </a:defRPr>
              </a:lvl1pPr>
            </a:lstStyle>
            <a:p>
              <a:r>
                <a:rPr lang="en-US" dirty="0"/>
                <a:t>(8)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42606" y="2223946"/>
              <a:ext cx="6078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defRPr sz="2000">
                  <a:solidFill>
                    <a:schemeClr val="tx1"/>
                  </a:solidFill>
                  <a:latin typeface="Comic Sans MS" panose="030F0702030302020204"/>
                </a:defRPr>
              </a:lvl1pPr>
            </a:lstStyle>
            <a:p>
              <a:r>
                <a:rPr lang="en-US" dirty="0"/>
                <a:t>(5) 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447433" y="454964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3. Two</a:t>
            </a:r>
            <a:r>
              <a:rPr lang="en-US" altLang="zh-CN" sz="4000" dirty="0">
                <a:solidFill>
                  <a:schemeClr val="dk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-Phase Sweep Solutions</a:t>
            </a:r>
            <a:endParaRPr lang="en-US" sz="4000" b="0" i="0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7975" y="1372032"/>
            <a:ext cx="56028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tx1"/>
                </a:solidFill>
                <a:latin typeface="Comic Sans MS" panose="030F0702030302020204"/>
              </a:rPr>
              <a:t>Up phase</a:t>
            </a:r>
            <a:r>
              <a:rPr lang="en-US" sz="2000" b="1" dirty="0">
                <a:solidFill>
                  <a:schemeClr val="tx1"/>
                </a:solidFill>
                <a:latin typeface="Comic Sans MS" panose="030F0702030302020204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Cal. MAL of a 2-level subtree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4899229" y="5998193"/>
            <a:ext cx="339922" cy="16865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5400000">
            <a:off x="4118972" y="5379352"/>
            <a:ext cx="326013" cy="17585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7423" y="2118221"/>
                <a:ext cx="3037809" cy="369332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e>
                      </m:d>
                      <m:r>
                        <a:rPr lang="en-US" sz="1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1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23" y="2118221"/>
                <a:ext cx="3037809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502795" y="5091005"/>
                <a:ext cx="1700209" cy="369332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sub>
                          </m:sSub>
                        </m:e>
                      </m:d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2795" y="5091005"/>
                <a:ext cx="1700209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9091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21" name="Shape 266"/>
          <p:cNvSpPr txBox="1"/>
          <p:nvPr/>
        </p:nvSpPr>
        <p:spPr>
          <a:xfrm>
            <a:off x="560032" y="5059707"/>
            <a:ext cx="744497" cy="51920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indent="0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r>
              <a:rPr lang="en-US" sz="1800" dirty="0">
                <a:solidFill>
                  <a:srgbClr val="0070C0"/>
                </a:solidFill>
                <a:latin typeface="Comic Sans MS" panose="030F0702030302020204"/>
              </a:rPr>
              <a:t>Left</a:t>
            </a:r>
          </a:p>
        </p:txBody>
      </p:sp>
      <p:sp>
        <p:nvSpPr>
          <p:cNvPr id="24" name="Shape 266"/>
          <p:cNvSpPr txBox="1"/>
          <p:nvPr/>
        </p:nvSpPr>
        <p:spPr>
          <a:xfrm>
            <a:off x="527588" y="5812971"/>
            <a:ext cx="918420" cy="51920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1630" marR="0" lvl="0" indent="12573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80000"/>
              <a:buFont typeface="Noto Sans Symbols"/>
              <a:buChar char="●"/>
              <a:defRPr sz="3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741680" marR="0" lvl="1" indent="64135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CCCCFF"/>
              </a:buClr>
              <a:buSzPct val="70000"/>
              <a:buFont typeface="Noto Sans Symbols"/>
              <a:buChar char="○"/>
              <a:defRPr sz="27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143000" marR="0" lvl="2" indent="43815" algn="l" rtl="0">
              <a:lnSpc>
                <a:spcPct val="100000"/>
              </a:lnSpc>
              <a:spcBef>
                <a:spcPts val="575"/>
              </a:spcBef>
              <a:spcAft>
                <a:spcPts val="0"/>
              </a:spcAft>
              <a:buClr>
                <a:srgbClr val="CCCCFF"/>
              </a:buClr>
              <a:buSzPct val="65000"/>
              <a:buFont typeface="Noto Sans Symbols"/>
              <a:buChar char="●"/>
              <a:defRPr sz="23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CCCFF"/>
              </a:buClr>
              <a:buSzPct val="100000"/>
              <a:buFont typeface="Noto Sans Symbols"/>
              <a:buChar char="•"/>
              <a:defRPr sz="20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indent="0"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Noto Sans Symbols"/>
              <a:buNone/>
            </a:pPr>
            <a:r>
              <a:rPr lang="en-US" sz="1800" dirty="0">
                <a:solidFill>
                  <a:srgbClr val="0070C0"/>
                </a:solidFill>
                <a:latin typeface="Comic Sans MS" panose="030F0702030302020204"/>
              </a:rPr>
              <a:t>Right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489539" y="5819358"/>
                <a:ext cx="1754711" cy="369332"/>
              </a:xfrm>
              <a:prstGeom prst="rect">
                <a:avLst/>
              </a:prstGeom>
              <a:ln w="28575">
                <a:solidFill>
                  <a:srgbClr val="0070C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𝒎𝒊𝒏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  <m:r>
                            <a:rPr lang="en-US" sz="1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n-US" sz="1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</m:e>
                      </m:d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1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539" y="5819358"/>
                <a:ext cx="1754711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9231"/>
                </a:stretch>
              </a:blipFill>
              <a:ln w="285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hape 266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78677" y="4191072"/>
                <a:ext cx="5751671" cy="5192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6800" rIns="90000" bIns="46800" anchor="t" anchorCtr="0">
                <a:noAutofit/>
              </a:bodyPr>
              <a:lstStyle/>
              <a:p>
                <a:pPr marL="0" indent="0">
                  <a:buClr>
                    <a:schemeClr val="accent2">
                      <a:lumMod val="60000"/>
                      <a:lumOff val="40000"/>
                    </a:schemeClr>
                  </a:buClr>
                  <a:buSzPct val="100000"/>
                  <a:buNone/>
                </a:pPr>
                <a:r>
                  <a:rPr lang="en-US" sz="2200" b="1" dirty="0">
                    <a:solidFill>
                      <a:schemeClr val="tx1"/>
                    </a:solidFill>
                    <a:latin typeface="Comic Sans MS"/>
                  </a:rPr>
                  <a:t>Down phase</a:t>
                </a:r>
                <a:r>
                  <a:rPr lang="en-US" sz="2000" b="1" dirty="0">
                    <a:solidFill>
                      <a:schemeClr val="tx1"/>
                    </a:solidFill>
                    <a:latin typeface="Comic Sans MS"/>
                  </a:rPr>
                  <a:t>: </a:t>
                </a:r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Given a load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Comic Sans MS"/>
                  </a:rPr>
                  <a:t>&lt;MAL) at root</a:t>
                </a:r>
              </a:p>
            </p:txBody>
          </p:sp>
        </mc:Choice>
        <mc:Fallback xmlns="">
          <p:sp>
            <p:nvSpPr>
              <p:cNvPr id="16" name="Shape 26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78677" y="4191072"/>
                <a:ext cx="5751671" cy="519207"/>
              </a:xfrm>
              <a:prstGeom prst="rect">
                <a:avLst/>
              </a:prstGeom>
              <a:blipFill rotWithShape="1">
                <a:blip r:embed="rId6"/>
                <a:stretch>
                  <a:fillRect l="-1377" t="-9412" b="-470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  <a:endParaRPr lang="en-US">
                  <a:noFill/>
                </a:endParaRPr>
              </a:p>
            </p:txBody>
          </p:sp>
        </mc:Fallback>
      </mc:AlternateContent>
      <p:sp>
        <p:nvSpPr>
          <p:cNvPr id="10" name="Right Arrow 9"/>
          <p:cNvSpPr/>
          <p:nvPr/>
        </p:nvSpPr>
        <p:spPr>
          <a:xfrm>
            <a:off x="7357395" y="2817328"/>
            <a:ext cx="312274" cy="122185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6200000">
            <a:off x="8022153" y="2418920"/>
            <a:ext cx="236184" cy="161542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775497" y="1391799"/>
            <a:ext cx="729495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MAL</a:t>
            </a:r>
          </a:p>
        </p:txBody>
      </p:sp>
      <p:sp>
        <p:nvSpPr>
          <p:cNvPr id="30" name="Oval 29"/>
          <p:cNvSpPr/>
          <p:nvPr/>
        </p:nvSpPr>
        <p:spPr>
          <a:xfrm>
            <a:off x="4588202" y="2208435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8" name="TextBox 57"/>
          <p:cNvSpPr txBox="1"/>
          <p:nvPr/>
        </p:nvSpPr>
        <p:spPr>
          <a:xfrm>
            <a:off x="4581747" y="2173804"/>
            <a:ext cx="41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5395824" y="1438249"/>
            <a:ext cx="307634" cy="312347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 panose="030F0702030302020204"/>
              <a:cs typeface="Arial" panose="020B0604020202020204"/>
            </a:endParaRPr>
          </a:p>
        </p:txBody>
      </p:sp>
      <p:cxnSp>
        <p:nvCxnSpPr>
          <p:cNvPr id="28" name="Straight Connector 27"/>
          <p:cNvCxnSpPr>
            <a:stCxn id="30" idx="7"/>
            <a:endCxn id="27" idx="3"/>
          </p:cNvCxnSpPr>
          <p:nvPr/>
        </p:nvCxnSpPr>
        <p:spPr>
          <a:xfrm flipV="1">
            <a:off x="4853568" y="1704854"/>
            <a:ext cx="587308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31" idx="1"/>
            <a:endCxn id="27" idx="5"/>
          </p:cNvCxnSpPr>
          <p:nvPr/>
        </p:nvCxnSpPr>
        <p:spPr>
          <a:xfrm flipH="1" flipV="1">
            <a:off x="5658406" y="1704854"/>
            <a:ext cx="715355" cy="549111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6328231" y="2208435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32" name="Straight Connector 31"/>
          <p:cNvCxnSpPr>
            <a:stCxn id="36" idx="0"/>
            <a:endCxn id="30" idx="3"/>
          </p:cNvCxnSpPr>
          <p:nvPr/>
        </p:nvCxnSpPr>
        <p:spPr>
          <a:xfrm flipV="1">
            <a:off x="4267252" y="2473801"/>
            <a:ext cx="366480" cy="412422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47" idx="0"/>
            <a:endCxn id="31" idx="3"/>
          </p:cNvCxnSpPr>
          <p:nvPr/>
        </p:nvCxnSpPr>
        <p:spPr>
          <a:xfrm flipV="1">
            <a:off x="6014898" y="2473801"/>
            <a:ext cx="358863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41" idx="0"/>
            <a:endCxn id="30" idx="5"/>
          </p:cNvCxnSpPr>
          <p:nvPr/>
        </p:nvCxnSpPr>
        <p:spPr>
          <a:xfrm flipH="1" flipV="1">
            <a:off x="4853568" y="2473801"/>
            <a:ext cx="289604" cy="443766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3" idx="0"/>
            <a:endCxn id="31" idx="5"/>
          </p:cNvCxnSpPr>
          <p:nvPr/>
        </p:nvCxnSpPr>
        <p:spPr>
          <a:xfrm flipH="1" flipV="1">
            <a:off x="6593597" y="2473801"/>
            <a:ext cx="319714" cy="402213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4115346" y="2886223"/>
            <a:ext cx="303811" cy="55204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37" name="Straight Connector 36"/>
          <p:cNvCxnSpPr/>
          <p:nvPr/>
        </p:nvCxnSpPr>
        <p:spPr>
          <a:xfrm>
            <a:off x="4124985" y="3105220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11986" y="2993897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124985" y="3213337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111986" y="3318612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4991266" y="2917567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2" name="Straight Connector 41"/>
          <p:cNvCxnSpPr/>
          <p:nvPr/>
        </p:nvCxnSpPr>
        <p:spPr>
          <a:xfrm>
            <a:off x="4986009" y="3136564"/>
            <a:ext cx="303812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987906" y="3025242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991266" y="3240398"/>
            <a:ext cx="30381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987382" y="3351858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987906" y="3463826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862992" y="2917567"/>
            <a:ext cx="303811" cy="6679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48" name="Straight Connector 47"/>
          <p:cNvCxnSpPr/>
          <p:nvPr/>
        </p:nvCxnSpPr>
        <p:spPr>
          <a:xfrm>
            <a:off x="5872630" y="3136564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859632" y="3025242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872630" y="3244682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859108" y="3351858"/>
            <a:ext cx="302439" cy="230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859632" y="3463826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6761405" y="2876014"/>
            <a:ext cx="303811" cy="40276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54" name="Straight Connector 53"/>
          <p:cNvCxnSpPr/>
          <p:nvPr/>
        </p:nvCxnSpPr>
        <p:spPr>
          <a:xfrm>
            <a:off x="6771044" y="3095009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758045" y="2983686"/>
            <a:ext cx="30717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771044" y="3191975"/>
            <a:ext cx="28891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399263" y="1422128"/>
            <a:ext cx="357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25672" y="2181371"/>
            <a:ext cx="348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3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714250" y="1769427"/>
            <a:ext cx="458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11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50126" y="1764203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84127" y="2448607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7595" y="2987458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86972" y="2983686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86009" y="2446758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939349" y="2448607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489361" y="295706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09651" y="2988979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114557" y="3496123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996505" y="3491303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913927" y="3500899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795875" y="3496079"/>
            <a:ext cx="4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7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816677" y="2117230"/>
            <a:ext cx="1621382" cy="1686626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4" name="Rectangle 73"/>
          <p:cNvSpPr/>
          <p:nvPr/>
        </p:nvSpPr>
        <p:spPr>
          <a:xfrm>
            <a:off x="5600212" y="2102517"/>
            <a:ext cx="1669033" cy="1701339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7" name="Oval 76"/>
          <p:cNvSpPr/>
          <p:nvPr/>
        </p:nvSpPr>
        <p:spPr>
          <a:xfrm>
            <a:off x="7999274" y="280006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78" name="Straight Connector 77"/>
          <p:cNvCxnSpPr>
            <a:stCxn id="83" idx="0"/>
            <a:endCxn id="77" idx="3"/>
          </p:cNvCxnSpPr>
          <p:nvPr/>
        </p:nvCxnSpPr>
        <p:spPr>
          <a:xfrm flipV="1">
            <a:off x="7688883" y="3065433"/>
            <a:ext cx="355921" cy="386435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84" idx="0"/>
            <a:endCxn id="77" idx="5"/>
          </p:cNvCxnSpPr>
          <p:nvPr/>
        </p:nvCxnSpPr>
        <p:spPr>
          <a:xfrm flipH="1" flipV="1">
            <a:off x="8264640" y="3065433"/>
            <a:ext cx="336897" cy="386434"/>
          </a:xfrm>
          <a:prstGeom prst="line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7475555" y="3451868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10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88209" y="3451867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946499" y="1846768"/>
            <a:ext cx="426656" cy="307777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16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8437464" y="3024065"/>
            <a:ext cx="258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7486496" y="3009918"/>
            <a:ext cx="415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11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6206470" y="501417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9" name="TextBox 98"/>
          <p:cNvSpPr txBox="1"/>
          <p:nvPr/>
        </p:nvSpPr>
        <p:spPr>
          <a:xfrm>
            <a:off x="6199491" y="4998011"/>
            <a:ext cx="337818" cy="305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2</a:t>
            </a:r>
          </a:p>
        </p:txBody>
      </p:sp>
      <p:sp>
        <p:nvSpPr>
          <p:cNvPr id="100" name="Oval 99"/>
          <p:cNvSpPr/>
          <p:nvPr/>
        </p:nvSpPr>
        <p:spPr>
          <a:xfrm>
            <a:off x="7078630" y="4243990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Comic Sans MS" panose="030F0702030302020204"/>
              <a:cs typeface="Arial" panose="020B0604020202020204"/>
            </a:endParaRPr>
          </a:p>
        </p:txBody>
      </p:sp>
      <p:cxnSp>
        <p:nvCxnSpPr>
          <p:cNvPr id="101" name="Straight Connector 100"/>
          <p:cNvCxnSpPr>
            <a:stCxn id="98" idx="7"/>
            <a:endCxn id="100" idx="3"/>
          </p:cNvCxnSpPr>
          <p:nvPr/>
        </p:nvCxnSpPr>
        <p:spPr>
          <a:xfrm flipV="1">
            <a:off x="6471836" y="4509356"/>
            <a:ext cx="652324" cy="550351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03" idx="1"/>
            <a:endCxn id="100" idx="5"/>
          </p:cNvCxnSpPr>
          <p:nvPr/>
        </p:nvCxnSpPr>
        <p:spPr>
          <a:xfrm flipH="1" flipV="1">
            <a:off x="7343996" y="4509356"/>
            <a:ext cx="648033" cy="550351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3" name="Oval 102"/>
          <p:cNvSpPr/>
          <p:nvPr/>
        </p:nvSpPr>
        <p:spPr>
          <a:xfrm>
            <a:off x="7946499" y="5014177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04" name="Straight Connector 103"/>
          <p:cNvCxnSpPr>
            <a:stCxn id="108" idx="0"/>
            <a:endCxn id="98" idx="3"/>
          </p:cNvCxnSpPr>
          <p:nvPr/>
        </p:nvCxnSpPr>
        <p:spPr>
          <a:xfrm flipV="1">
            <a:off x="5893016" y="5279543"/>
            <a:ext cx="358984" cy="412422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9" idx="0"/>
            <a:endCxn id="103" idx="3"/>
          </p:cNvCxnSpPr>
          <p:nvPr/>
        </p:nvCxnSpPr>
        <p:spPr>
          <a:xfrm flipV="1">
            <a:off x="7640662" y="5279543"/>
            <a:ext cx="351367" cy="443766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>
            <a:stCxn id="113" idx="0"/>
            <a:endCxn id="98" idx="5"/>
          </p:cNvCxnSpPr>
          <p:nvPr/>
        </p:nvCxnSpPr>
        <p:spPr>
          <a:xfrm flipH="1" flipV="1">
            <a:off x="6471836" y="5279543"/>
            <a:ext cx="297100" cy="443766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25" idx="0"/>
            <a:endCxn id="103" idx="5"/>
          </p:cNvCxnSpPr>
          <p:nvPr/>
        </p:nvCxnSpPr>
        <p:spPr>
          <a:xfrm flipH="1" flipV="1">
            <a:off x="8211865" y="5279543"/>
            <a:ext cx="327210" cy="402212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8" name="Rectangle 107"/>
          <p:cNvSpPr/>
          <p:nvPr/>
        </p:nvSpPr>
        <p:spPr>
          <a:xfrm>
            <a:off x="5724304" y="5691965"/>
            <a:ext cx="337424" cy="54435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09" name="Straight Connector 108"/>
          <p:cNvCxnSpPr/>
          <p:nvPr/>
        </p:nvCxnSpPr>
        <p:spPr>
          <a:xfrm>
            <a:off x="5735590" y="5910962"/>
            <a:ext cx="32088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720571" y="5799639"/>
            <a:ext cx="34115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Rectangle 112"/>
          <p:cNvSpPr/>
          <p:nvPr/>
        </p:nvSpPr>
        <p:spPr>
          <a:xfrm>
            <a:off x="6600224" y="5723309"/>
            <a:ext cx="337424" cy="65588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6611510" y="5942306"/>
            <a:ext cx="32088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596491" y="5830984"/>
            <a:ext cx="34115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7471950" y="5723309"/>
            <a:ext cx="337424" cy="65588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7483235" y="5942306"/>
            <a:ext cx="32088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7468217" y="5830984"/>
            <a:ext cx="34115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483235" y="6050424"/>
            <a:ext cx="320881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7468217" y="6157599"/>
            <a:ext cx="335900" cy="248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Rectangle 124"/>
          <p:cNvSpPr/>
          <p:nvPr/>
        </p:nvSpPr>
        <p:spPr>
          <a:xfrm>
            <a:off x="8370363" y="5681755"/>
            <a:ext cx="337424" cy="43428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127" name="Straight Connector 126"/>
          <p:cNvCxnSpPr/>
          <p:nvPr/>
        </p:nvCxnSpPr>
        <p:spPr>
          <a:xfrm>
            <a:off x="8366630" y="5789428"/>
            <a:ext cx="341156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073756" y="4230619"/>
            <a:ext cx="337818" cy="3058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1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946974" y="5012724"/>
            <a:ext cx="386543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3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6490286" y="4491687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11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7580474" y="4486270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5798049" y="5254349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401517" y="5793200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6300894" y="5789428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6569338" y="5237229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7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7553271" y="5254349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2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8103283" y="5762811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4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7223573" y="5794721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5704755" y="6379922"/>
            <a:ext cx="525742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4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586703" y="6375102"/>
            <a:ext cx="525742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5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7504125" y="6384698"/>
            <a:ext cx="525742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6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386073" y="6379878"/>
            <a:ext cx="525742" cy="305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v</a:t>
            </a:r>
            <a:r>
              <a:rPr lang="en-US" b="1" baseline="-25000" dirty="0">
                <a:solidFill>
                  <a:schemeClr val="tx1"/>
                </a:solidFill>
                <a:latin typeface="Comic Sans MS" panose="030F0702030302020204"/>
              </a:rPr>
              <a:t>7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5401517" y="4922972"/>
            <a:ext cx="1679112" cy="1808567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5" name="Rectangle 144"/>
          <p:cNvSpPr/>
          <p:nvPr/>
        </p:nvSpPr>
        <p:spPr>
          <a:xfrm>
            <a:off x="7232703" y="4908259"/>
            <a:ext cx="1679112" cy="1808567"/>
          </a:xfrm>
          <a:prstGeom prst="rect">
            <a:avLst/>
          </a:prstGeom>
          <a:noFill/>
          <a:ln w="41275">
            <a:solidFill>
              <a:srgbClr val="0070C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8" name="Rectangle 147"/>
          <p:cNvSpPr/>
          <p:nvPr/>
        </p:nvSpPr>
        <p:spPr>
          <a:xfrm>
            <a:off x="5715618" y="6124299"/>
            <a:ext cx="348640" cy="1174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5723225" y="6019770"/>
            <a:ext cx="343563" cy="126097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6603550" y="6265754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6600183" y="6151100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6600183" y="6039838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7471352" y="6262482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8372542" y="6000425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8372542" y="5882792"/>
            <a:ext cx="335244" cy="1189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/>
          <p:cNvSpPr/>
          <p:nvPr/>
        </p:nvSpPr>
        <p:spPr>
          <a:xfrm>
            <a:off x="4103574" y="5738419"/>
            <a:ext cx="310896" cy="31089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0" name="TextBox 159"/>
          <p:cNvSpPr txBox="1"/>
          <p:nvPr/>
        </p:nvSpPr>
        <p:spPr>
          <a:xfrm>
            <a:off x="3556953" y="6390219"/>
            <a:ext cx="473860" cy="30777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4469607" y="6390218"/>
            <a:ext cx="473860" cy="30777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b="1">
                <a:solidFill>
                  <a:schemeClr val="dk1"/>
                </a:solidFill>
                <a:latin typeface="Comic Sans MS" panose="030F0702030302020204" pitchFamily="66" charset="0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4537418" y="5962417"/>
            <a:ext cx="287584" cy="35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6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3585844" y="5948269"/>
            <a:ext cx="40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10</a:t>
            </a:r>
            <a:endParaRPr lang="en-US" b="1" baseline="-25000" dirty="0">
              <a:solidFill>
                <a:srgbClr val="0070C0"/>
              </a:solidFill>
              <a:latin typeface="Comic Sans MS" panose="030F0702030302020204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012326" y="4866110"/>
            <a:ext cx="473860" cy="30777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6734737" y="2437537"/>
            <a:ext cx="264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8339058" y="5261058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/>
              </a:rPr>
              <a:t>5</a:t>
            </a:r>
            <a:endParaRPr lang="en-US" b="1" baseline="-25000" dirty="0">
              <a:solidFill>
                <a:schemeClr val="tx1"/>
              </a:solidFill>
              <a:latin typeface="Comic Sans MS" panose="030F0702030302020204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961855" y="2819982"/>
            <a:ext cx="1383020" cy="973470"/>
            <a:chOff x="936038" y="2547582"/>
            <a:chExt cx="1383020" cy="973470"/>
          </a:xfrm>
        </p:grpSpPr>
        <p:sp>
          <p:nvSpPr>
            <p:cNvPr id="147" name="Oval 146"/>
            <p:cNvSpPr/>
            <p:nvPr/>
          </p:nvSpPr>
          <p:spPr>
            <a:xfrm>
              <a:off x="1501740" y="2547582"/>
              <a:ext cx="310896" cy="31089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1" name="Straight Connector 150"/>
            <p:cNvCxnSpPr/>
            <p:nvPr/>
          </p:nvCxnSpPr>
          <p:spPr>
            <a:xfrm flipV="1">
              <a:off x="1207103" y="2807255"/>
              <a:ext cx="355921" cy="386435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H="1" flipV="1">
              <a:off x="1771843" y="2812604"/>
              <a:ext cx="336897" cy="386434"/>
            </a:xfrm>
            <a:prstGeom prst="line">
              <a:avLst/>
            </a:prstGeom>
            <a:ln w="2222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/>
                <p:cNvSpPr txBox="1"/>
                <p:nvPr/>
              </p:nvSpPr>
              <p:spPr>
                <a:xfrm>
                  <a:off x="958867" y="3213275"/>
                  <a:ext cx="426656" cy="307777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  <a:latin typeface="Comic Sans MS"/>
                  </a:endParaRPr>
                </a:p>
              </p:txBody>
            </p:sp>
          </mc:Choice>
          <mc:Fallback xmlns="">
            <p:sp>
              <p:nvSpPr>
                <p:cNvPr id="166" name="TextBox 1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867" y="3213275"/>
                  <a:ext cx="426656" cy="30777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7" name="TextBox 166"/>
                <p:cNvSpPr txBox="1"/>
                <p:nvPr/>
              </p:nvSpPr>
              <p:spPr>
                <a:xfrm>
                  <a:off x="1869314" y="3204370"/>
                  <a:ext cx="426656" cy="307777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prstDash val="solid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chemeClr val="tx1"/>
                    </a:solidFill>
                    <a:latin typeface="Comic Sans MS"/>
                  </a:endParaRPr>
                </a:p>
              </p:txBody>
            </p:sp>
          </mc:Choice>
          <mc:Fallback xmlns="">
            <p:sp>
              <p:nvSpPr>
                <p:cNvPr id="167" name="TextBox 1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9314" y="3204370"/>
                  <a:ext cx="426656" cy="30777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  <a:prstDash val="solid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0" name="Rectangle 169"/>
                <p:cNvSpPr/>
                <p:nvPr/>
              </p:nvSpPr>
              <p:spPr>
                <a:xfrm>
                  <a:off x="936038" y="2764827"/>
                  <a:ext cx="390876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𝒍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0" name="Rectangle 1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38" y="2764827"/>
                  <a:ext cx="390876" cy="307777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1905740" y="2764816"/>
                  <a:ext cx="41331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𝑳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𝒓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740" y="2764816"/>
                  <a:ext cx="413318" cy="30777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  <a:endParaRPr lang="en-US">
                    <a:noFill/>
                  </a:endParaRPr>
                </a:p>
              </p:txBody>
            </p:sp>
          </mc:Fallback>
        </mc:AlternateContent>
      </p:grpSp>
      <p:sp>
        <p:nvSpPr>
          <p:cNvPr id="172" name="TextBox 171"/>
          <p:cNvSpPr txBox="1"/>
          <p:nvPr/>
        </p:nvSpPr>
        <p:spPr>
          <a:xfrm>
            <a:off x="8369556" y="2463273"/>
            <a:ext cx="646914" cy="30777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mic Sans MS" panose="030F0702030302020204"/>
              </a:rPr>
              <a:t>10+6</a:t>
            </a:r>
          </a:p>
        </p:txBody>
      </p:sp>
      <p:cxnSp>
        <p:nvCxnSpPr>
          <p:cNvPr id="173" name="Straight Connector 172"/>
          <p:cNvCxnSpPr/>
          <p:nvPr/>
        </p:nvCxnSpPr>
        <p:spPr>
          <a:xfrm flipV="1">
            <a:off x="3769514" y="5976801"/>
            <a:ext cx="358984" cy="412422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H="1" flipV="1">
            <a:off x="4394673" y="5952700"/>
            <a:ext cx="297100" cy="443766"/>
          </a:xfrm>
          <a:prstGeom prst="line">
            <a:avLst/>
          </a:prstGeom>
          <a:ln w="22225">
            <a:headEnd type="triangle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1223</Words>
  <Application>Microsoft Office PowerPoint</Application>
  <PresentationFormat>全屏显示(4:3)</PresentationFormat>
  <Paragraphs>411</Paragraphs>
  <Slides>23</Slides>
  <Notes>22</Notes>
  <HiddenSlides>0</HiddenSlides>
  <MMClips>0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com</vt:lpstr>
      <vt:lpstr>Noto Sans Symbols</vt:lpstr>
      <vt:lpstr>Arial</vt:lpstr>
      <vt:lpstr>Cambria Math</vt:lpstr>
      <vt:lpstr>Comic Sans MS</vt:lpstr>
      <vt:lpstr>Times New Roman</vt:lpstr>
      <vt:lpstr>Wingdings</vt:lpstr>
      <vt:lpstr>1_Default Design</vt:lpstr>
      <vt:lpstr>Default Design</vt:lpstr>
      <vt:lpstr>Acrobat Document</vt:lpstr>
      <vt:lpstr> Maximum Elastic Scheduling based on the Hose Model  基于软管模型的最大弹性调度 </vt:lpstr>
      <vt:lpstr> 1. AI Takeoff</vt:lpstr>
      <vt:lpstr>A Simple Illustration</vt:lpstr>
      <vt:lpstr>  2. Model and Formulation</vt:lpstr>
      <vt:lpstr>A Simple 2-Level Tree </vt:lpstr>
      <vt:lpstr>How to Solve It (Polya)</vt:lpstr>
      <vt:lpstr>LP Solution</vt:lpstr>
      <vt:lpstr>LP Solution (cont’d)</vt:lpstr>
      <vt:lpstr>3. Two-Phase Sweep Solutions</vt:lpstr>
      <vt:lpstr> Why Simple Solution May Fail?</vt:lpstr>
      <vt:lpstr>How to Calculate?</vt:lpstr>
      <vt:lpstr>Optimal Solution</vt:lpstr>
      <vt:lpstr> Distributed Implementation</vt:lpstr>
      <vt:lpstr>4. Properties and Extensions</vt:lpstr>
      <vt:lpstr>Extensions</vt:lpstr>
      <vt:lpstr>5. Performance Comparisons</vt:lpstr>
      <vt:lpstr>  Binary Tree Simulation</vt:lpstr>
      <vt:lpstr>  Fat Tree </vt:lpstr>
      <vt:lpstr>  Fat Tree Equivalence</vt:lpstr>
      <vt:lpstr>  Fat Tree Simulation</vt:lpstr>
      <vt:lpstr>  Tree Testbed</vt:lpstr>
      <vt:lpstr>  Testbed Results</vt:lpstr>
      <vt:lpstr>6.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Balancing Teaching, Research, Service, and Administration</dc:title>
  <dc:creator>Emily Lanthier</dc:creator>
  <cp:lastModifiedBy>Cao Allan</cp:lastModifiedBy>
  <cp:revision>1132</cp:revision>
  <cp:lastPrinted>2019-08-16T16:17:00Z</cp:lastPrinted>
  <dcterms:created xsi:type="dcterms:W3CDTF">2019-08-21T04:07:23Z</dcterms:created>
  <dcterms:modified xsi:type="dcterms:W3CDTF">2019-08-21T05:30:40Z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