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759" r:id="rId2"/>
    <p:sldId id="845" r:id="rId3"/>
    <p:sldId id="826" r:id="rId4"/>
    <p:sldId id="808" r:id="rId5"/>
    <p:sldId id="834" r:id="rId6"/>
    <p:sldId id="804" r:id="rId7"/>
    <p:sldId id="820" r:id="rId8"/>
    <p:sldId id="836" r:id="rId9"/>
    <p:sldId id="824" r:id="rId10"/>
    <p:sldId id="831" r:id="rId11"/>
    <p:sldId id="842" r:id="rId12"/>
    <p:sldId id="839" r:id="rId13"/>
    <p:sldId id="805" r:id="rId14"/>
    <p:sldId id="838" r:id="rId15"/>
    <p:sldId id="844" r:id="rId16"/>
    <p:sldId id="816" r:id="rId17"/>
    <p:sldId id="817" r:id="rId18"/>
    <p:sldId id="819" r:id="rId19"/>
    <p:sldId id="806" r:id="rId20"/>
    <p:sldId id="8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沈 莉娟" initials="沈" lastIdx="1" clrIdx="0">
    <p:extLst>
      <p:ext uri="{19B8F6BF-5375-455C-9EA6-DF929625EA0E}">
        <p15:presenceInfo xmlns:p15="http://schemas.microsoft.com/office/powerpoint/2012/main" userId="937f6ec90c51e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49AD2"/>
    <a:srgbClr val="F8CBAD"/>
    <a:srgbClr val="4D792F"/>
    <a:srgbClr val="FFFFFF"/>
    <a:srgbClr val="F2F2F2"/>
    <a:srgbClr val="ED7D31"/>
    <a:srgbClr val="FAE297"/>
    <a:srgbClr val="F3B083"/>
    <a:srgbClr val="C6E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82146" autoAdjust="0"/>
  </p:normalViewPr>
  <p:slideViewPr>
    <p:cSldViewPr snapToGrid="0">
      <p:cViewPr varScale="1">
        <p:scale>
          <a:sx n="61" d="100"/>
          <a:sy n="61" d="100"/>
        </p:scale>
        <p:origin x="936" y="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A8159-521F-47D5-8370-DF728E45D25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62A6-A8EF-4BD5-8010-02FFC3868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85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I enlarge the 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fontsize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9538C-E8D6-4CCC-8812-AAE7275A9B2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5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02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AEC3-F55A-C1F9-4546-C4A4510D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117683-DCC2-17C8-6D26-8B94703D8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9DB96D-C223-6AE4-4594-5B5ECC44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 err="1"/>
              <a:t>Radematcher</a:t>
            </a:r>
            <a:r>
              <a:rPr lang="en-US" altLang="zh-CN" i="0" dirty="0"/>
              <a:t> is to reduce complexity?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the computational cost of differentiation in direct Jacobian matrix calculations, we employ Rademacher random vectors, thereby reducing time complexity.</a:t>
            </a:r>
          </a:p>
          <a:p>
            <a:endParaRPr lang="en-US" altLang="zh-CN" i="0" dirty="0"/>
          </a:p>
          <a:p>
            <a:r>
              <a:rPr lang="en-US" altLang="zh-CN" i="0" dirty="0"/>
              <a:t>Also, what is the main purpose of </a:t>
            </a:r>
            <a:r>
              <a:rPr lang="en-US" altLang="zh-CN" i="0" dirty="0" err="1"/>
              <a:t>Jocobain</a:t>
            </a:r>
            <a:r>
              <a:rPr lang="en-US" altLang="zh-CN" i="0" dirty="0"/>
              <a:t> matrix?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Jacobian matrix is introduced to compute the spectral norm for the Gradient Variation Rate Score.</a:t>
            </a:r>
            <a:endParaRPr lang="en-US" altLang="zh-CN" i="0" dirty="0"/>
          </a:p>
          <a:p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85932D-96A7-BD2D-B9F0-000613308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2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B73FF-4531-2F69-8D2B-1C730755F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6CA278-AB1E-BB6D-922F-98943129C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F3C84E-8F7F-E18D-A6CD-C1CC30DE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Ln vs. square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compute the logarithm of each agent's rank, thus making the evaluation focus more on higher-ranked agents. This is used to identify networks with strong overall performance.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calculate the square of each agent's rank, thereby penalizing those with lower rankings. This helps us find networks where every agent performs consistently well.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CCF774-25DD-CE7B-6F98-32653B7BB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9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1884-099C-FBC2-DD6C-8C93B072F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734C55-24A6-AC37-C93B-1B7F1BC16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9913C3-C8CA-E5E9-A5EF-98A31B6E3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Can add a picture of Jetson Xavier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4B38C-988E-7127-740D-08D9E2C8A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19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1884-099C-FBC2-DD6C-8C93B072F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734C55-24A6-AC37-C93B-1B7F1BC16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9913C3-C8CA-E5E9-A5EF-98A31B6E3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#Params/FLOPS: Network complexity and prospective performance are assessed directly through parameter counts and floating-point operations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4B38C-988E-7127-740D-08D9E2C8A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0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Proxies based on backward sentence should probably be written the other around: forward propagation proxies use less time.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FG-NAS achieved the highest correlation across three datasets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 enhances the effectiveness and generalizability of zero-cost proxies.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NASWOT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forward-propagation proxy,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achieved the shortest evaluation time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indicating that backward-propagation proxies require substantially more computation than their forward-based counterparts.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the backward proxy </a:t>
            </a:r>
            <a:r>
              <a:rPr lang="en-US" altLang="zh-CN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ZiCo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FG-NAS reduced search time by selectively computing critical layers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Against the multi-proxy method TE-NAS, FG-NAS decreased search time by approximately 75%.</a:t>
            </a:r>
          </a:p>
          <a:p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6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8492-759B-B360-2D77-D83300A4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E7557F-64A6-03E6-C1FB-42A251338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83DF1C-6060-C79C-E0C2-FB49A5722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Training-based methods exhibit substantially longer search times than training-free approaches,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validating the effectiveness of zero-cost proxy methods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resource constraints, FG-NAE identifies optimal architectures in considerably less time, demonstrating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strong applicability and generalization capability in resource-constrained scenarios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803175-72E6-D07E-DC7B-EEF42F252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701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E4F3-0CE1-48AB-E40C-3324E554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3F41310-A86F-D6D5-2745-1DEABD376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E624C1-7A8D-AA22-6220-A4A714FFE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only feature-based proxies yields the lowest correlation but shortest evaluation time, confirming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gradient-based proxies' higher accuracy correlation at the cost of greater computational overhead.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important ratio layer of 0.6 achieves the optimal trade-off between evaluation accuracy and computational time.</a:t>
            </a:r>
          </a:p>
          <a:p>
            <a:pPr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79AB0C-7295-2413-6CAA-B35E53E0B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956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668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77C6-FF29-0022-51D2-7BF50009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361CF8-3879-0F19-A087-B616BE4F3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59618D-9E3F-04CA-5740-1FBF92528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22AC0E-C166-877F-D3CB-60E602070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09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1DBA-371A-DE4F-A73E-64458CDA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8E67D0-DAE4-5BDD-66A1-86BB8D8D1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86370B-436A-87A1-227D-1D23EFB10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3E8BBB-DF34-5247-CAD5-FD9EE9D0A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Please add the original NAS paper as a reference here</a:t>
            </a:r>
          </a:p>
          <a:p>
            <a:r>
              <a:rPr lang="en-US" altLang="zh-CN" dirty="0"/>
              <a:t>What is efficiency here?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inefficiencies we address manifest in two ways: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The manual design process of neural networks is highly time-intensive.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Model compression techniques frequently result in degraded network accuracy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9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What does proxy mean here?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context, proxies refer to a set of designed evaluation metrics. Their purpose is to assess the quality of a neural architecture without any training process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32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3095-EBD1-B081-20E7-F72CB18C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B00881-65EA-D8A3-2320-C134AC04D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63C523-891C-07B3-7A9D-61485B811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[4] also a multi-proxies </a:t>
            </a:r>
            <a:r>
              <a:rPr kumimoji="1" lang="en-US" altLang="zh-CN" dirty="0" err="1"/>
              <a:t>combinacation</a:t>
            </a:r>
            <a:r>
              <a:rPr kumimoji="1" lang="en-US" altLang="zh-CN" dirty="0"/>
              <a:t>. What is the difference, linear vs. non-linear?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in [4] through a Multi-Proxies Combination uses linear aggregation, which leads to evaluation accuracy degradation.</a:t>
            </a:r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7BF10-FDFC-7D35-3F10-3DA4C6C92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78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51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903D-4A0D-F97C-C862-62344093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FFBD01-2E8E-2EFE-0A6C-90C43A5F4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5A92F8-89F2-1CEF-E60E-7A7929B76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 to explain several concepts here: richness, diversity, Pearson correlation </a:t>
            </a:r>
            <a:r>
              <a:rPr lang="en-US" altLang="zh-CN" dirty="0" err="1"/>
              <a:t>coefficienct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Richness: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Informativeness quantifies the richness and effectiveness of features from a network's intermediate outputs. This metric serves as a proxy to rapidly evaluate its feature extraction capacity, thereby directly reflecting the network's comprehension of the input data.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Diversity: Low inter-feature correlation indicates that the network learns more independent and diverse features. This diversity enables the model to capture a wider range of patterns and complex relationships, which in turn enhances its generalization and representational power.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Pearson correlation coefficient reflects the network's feature extraction capability.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8D1121-E0FA-231B-EAFE-15986F037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7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AEC3-F55A-C1F9-4546-C4A4510D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117683-DCC2-17C8-6D26-8B94703D8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9DB96D-C223-6AE4-4594-5B5ECC44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S_{GC} should be high, like the other three?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values indicate better performance.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85932D-96A7-BD2D-B9F0-000613308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9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6C35C-8011-48D7-A24B-D681DA15D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F9A6EE-B736-4108-A662-DFB6AD90C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A03F3-616F-4F59-BEA4-474FA2D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4C1CB-0EE7-4320-B533-A5441F4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8AB83-57E4-4AEA-9E66-DCCD6D1D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6D69F-69E1-4430-8977-D6B92FB7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78C6EC-4C06-444B-8519-69CB20AC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518959-30BF-4044-BF7D-00ADCAC1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A48BE-EA6D-49EE-8C61-4B999FCB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E16CA-212A-4B1F-B989-591370AA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24F27A-887E-48D2-847F-CDCAAA5FB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BD11A9-9F1D-4757-9268-D719472BC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C3E12-DB0D-43B0-BF9B-A58E1B93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67E008-7B5C-4753-B2D5-313F7650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1736-C4C2-43D4-8E02-9D0755C4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7D1A6-6A92-4F6E-ADD2-EA258370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881E9-8493-4710-BABB-E24AD6D6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9B0F38-46B6-4FD3-ACBE-746138B3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6887AC-A237-448C-89BD-EB9A6D3B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11B070-5B42-4F42-8B97-88F98628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011A5-7D42-4258-B998-CB99A11B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53526-9579-4BBA-9BCC-877E581C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8E80B-6CBA-4E0D-BCB1-1E773635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608B4-500C-443D-901E-FBD3BBE2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1181AC-937B-44D9-8708-0E7578FA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49D47-5AAA-4543-AFFA-FB3D6F60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599792-DC9F-4B23-BB60-384A2F174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DEC322-D5A5-4631-B1B1-DE9B7369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3022DD-EACB-4B71-9F5C-FF84D677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CCB9D3-5F1E-447D-9577-82AC8A66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4B18D3-603A-48A1-A640-AB8D2C8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3DBA6-6DCF-47F6-A829-FB332BFD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07943-6167-418C-85BE-469AE3F7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589DAA-F82F-41DB-BC12-5F68744E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89A27A-78C6-4A7E-AAB3-AA0BC7E3E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D10774-FAA9-46F8-A1C9-F866CF0E1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600A08-D073-4ED3-8DD3-06BD67F2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86BB53-3E25-4249-9AA0-FF4A7898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194ADF-33F1-4897-9F05-006837E9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7222-F302-400A-821F-5BF0D284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814165-A193-4EC4-A307-E26E500E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3462A0-6E61-4CDB-A3AF-6984BF13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415826-2145-459B-AE84-2F5BB94C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295501-A0BA-4D00-9B78-B756EEBC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B13F6D-3193-4A80-9C4D-C6ACF8AD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372182-6183-45A7-95FA-10BAE82E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11ABC-662F-47C8-839A-99F999BB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F57F0C-2F27-413D-AB20-A2E83C32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752A8F-D99C-401D-BD82-3E625462D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751CD-1037-4916-9EE1-0A70AB2B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16E679-4EE9-4CE8-A140-F247A7C3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9AA38-E512-4E9E-B55A-10C0BF52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243C6-D3D5-4191-9DC5-0D2B24E0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392058-DDB7-423B-96BC-DEFC8B39B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0A0E3-9ECE-4A0B-A241-5E0F7E5C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9D576B-D596-40A3-B785-FDFB9C52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F55F45-052D-4CF0-BBAB-C4D9B23C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5B6AEB-FF8C-4A68-87E9-99CB6C8C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40FB9F-EEDD-4AC3-AD5D-CEE592A5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3C6CE6-AF16-48B3-98E1-DF521BDE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B5AFF-F2BE-4D3E-A020-3C01646E6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F8CB-10A0-4595-B757-4BE1B193E488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EC2F6-4473-4CD1-B337-C2B689351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163760-FF05-47D3-872F-B2BBFACB3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0.png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7.wmf"/><Relationship Id="rId9" Type="http://schemas.openxmlformats.org/officeDocument/2006/relationships/image" Target="../media/image11.png"/><Relationship Id="rId14" Type="http://schemas.openxmlformats.org/officeDocument/2006/relationships/image" Target="../media/image160.png"/><Relationship Id="rId22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5.bin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24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23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18.wmf"/><Relationship Id="rId9" Type="http://schemas.openxmlformats.org/officeDocument/2006/relationships/image" Target="../media/image26.png"/><Relationship Id="rId14" Type="http://schemas.openxmlformats.org/officeDocument/2006/relationships/image" Target="../media/image9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图片 7" descr="屏幕剪辑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9132" y="460162"/>
            <a:ext cx="21193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3039343-91D1-7E4E-1A33-4A08A01DB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99223" y="1771387"/>
            <a:ext cx="9883530" cy="1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spcBef>
                <a:spcPts val="2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zh-CN" sz="3600" b="1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Zero-Cost Neural Architecture Search for Personalized AI Systems in Cloud-Edge Networks</a:t>
            </a:r>
            <a:endParaRPr lang="zh-CN" altLang="zh-CN" sz="3600" b="1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5B13-076B-30A1-5665-749BB485C21A}"/>
              </a:ext>
            </a:extLst>
          </p:cNvPr>
          <p:cNvSpPr txBox="1">
            <a:spLocks/>
          </p:cNvSpPr>
          <p:nvPr/>
        </p:nvSpPr>
        <p:spPr>
          <a:xfrm>
            <a:off x="1264915" y="3640799"/>
            <a:ext cx="9883530" cy="485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Kai Huang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Yingchi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Mao</a:t>
            </a:r>
            <a:r>
              <a:rPr lang="en-US" sz="2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Benteng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Zhang</a:t>
            </a:r>
            <a:r>
              <a:rPr lang="en-US" sz="2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Yihan Chen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Yuchu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Chen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Jie Wu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810068-88C2-AB87-4522-FA4BEE78D07B}"/>
              </a:ext>
            </a:extLst>
          </p:cNvPr>
          <p:cNvSpPr txBox="1">
            <a:spLocks/>
          </p:cNvSpPr>
          <p:nvPr/>
        </p:nvSpPr>
        <p:spPr>
          <a:xfrm>
            <a:off x="5036004" y="5725176"/>
            <a:ext cx="2119968" cy="37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6, 2025</a:t>
            </a:r>
            <a:b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406E10-AF96-A8D0-73E4-2D23761FCF52}"/>
              </a:ext>
            </a:extLst>
          </p:cNvPr>
          <p:cNvSpPr txBox="1">
            <a:spLocks/>
          </p:cNvSpPr>
          <p:nvPr/>
        </p:nvSpPr>
        <p:spPr>
          <a:xfrm>
            <a:off x="903767" y="4473802"/>
            <a:ext cx="10378986" cy="143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buNone/>
            </a:pP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of Computer Science and Software Engineering,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Hohai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University, Nanjing, China</a:t>
            </a:r>
          </a:p>
          <a:p>
            <a:pPr marL="0" indent="0" algn="ctr">
              <a:lnSpc>
                <a:spcPts val="1000"/>
              </a:lnSpc>
              <a:buNone/>
            </a:pPr>
            <a:r>
              <a:rPr lang="en-US" altLang="zh-C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Center for Networked Computing, Temple University, Philadelphia, USA</a:t>
            </a:r>
          </a:p>
          <a:p>
            <a:pPr marL="0" indent="0" algn="ctr">
              <a:lnSpc>
                <a:spcPts val="1000"/>
              </a:lnSpc>
              <a:buNone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CDFEEB-9528-B822-F3BC-30BE065B692F}"/>
              </a:ext>
            </a:extLst>
          </p:cNvPr>
          <p:cNvSpPr txBox="1">
            <a:spLocks/>
          </p:cNvSpPr>
          <p:nvPr/>
        </p:nvSpPr>
        <p:spPr>
          <a:xfrm>
            <a:off x="0" y="624320"/>
            <a:ext cx="6906716" cy="414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22</a:t>
            </a:r>
            <a:r>
              <a:rPr lang="en-US" altLang="zh-C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IEEE Mobile Ad-Hoc and Smart Systems (MASS 2025)</a:t>
            </a:r>
          </a:p>
          <a:p>
            <a:pPr marL="0" indent="0" algn="ctr">
              <a:buNone/>
            </a:pPr>
            <a:b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F1AD-59B9-439C-D80C-51CAC76C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6AE-45E6-B96D-32E7-36C4822C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11758803" cy="5876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2.4 Dimensionality Reduction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37D1B84-05A9-BDFE-2BFA-D63C03FC0A3B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46EB40-BD3B-C8ED-5A16-5B6A2EEE5A98}"/>
              </a:ext>
            </a:extLst>
          </p:cNvPr>
          <p:cNvCxnSpPr>
            <a:cxnSpLocks/>
          </p:cNvCxnSpPr>
          <p:nvPr/>
        </p:nvCxnSpPr>
        <p:spPr>
          <a:xfrm>
            <a:off x="37057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105AB132-C09B-1A88-E0DF-C2953BDA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59" y="2426422"/>
            <a:ext cx="5031808" cy="21265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D27800E-5D53-938D-E29A-65F21D4A985D}"/>
              </a:ext>
            </a:extLst>
          </p:cNvPr>
          <p:cNvSpPr txBox="1"/>
          <p:nvPr/>
        </p:nvSpPr>
        <p:spPr>
          <a:xfrm>
            <a:off x="6538586" y="3607496"/>
            <a:ext cx="175365" cy="146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C97BD8-3445-722E-8698-3D49D9800058}"/>
              </a:ext>
            </a:extLst>
          </p:cNvPr>
          <p:cNvSpPr txBox="1"/>
          <p:nvPr/>
        </p:nvSpPr>
        <p:spPr>
          <a:xfrm>
            <a:off x="468352" y="1941984"/>
            <a:ext cx="5426926" cy="114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Our Solution:</a:t>
            </a:r>
            <a:endParaRPr lang="en" altLang="zh-CN" sz="2000" dirty="0">
              <a:latin typeface="Calibri" panose="020F0502020204030204" pitchFamily="34" charset="0"/>
              <a:ea typeface="PingFang SC" panose="020B0400000000000000" pitchFamily="34" charset="-122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" altLang="zh-CN" b="1" dirty="0">
                <a:solidFill>
                  <a:srgbClr val="FF0000"/>
                </a:solidFill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Principal Component Analysis </a:t>
            </a:r>
            <a:r>
              <a:rPr lang="en" altLang="zh-CN" dirty="0"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(PCA) is a linear method for dimensionality reduction and feature extraction.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49FB98-7153-6C55-4111-47A64DDE656A}"/>
              </a:ext>
            </a:extLst>
          </p:cNvPr>
          <p:cNvSpPr/>
          <p:nvPr/>
        </p:nvSpPr>
        <p:spPr>
          <a:xfrm>
            <a:off x="394798" y="1868993"/>
            <a:ext cx="5679688" cy="1330712"/>
          </a:xfrm>
          <a:prstGeom prst="roundRect">
            <a:avLst/>
          </a:prstGeom>
          <a:noFill/>
          <a:ln>
            <a:solidFill>
              <a:srgbClr val="549AD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55C9E8-0BC7-6AB3-E898-E54E6B914030}"/>
              </a:ext>
            </a:extLst>
          </p:cNvPr>
          <p:cNvSpPr txBox="1"/>
          <p:nvPr/>
        </p:nvSpPr>
        <p:spPr>
          <a:xfrm>
            <a:off x="484008" y="3787552"/>
            <a:ext cx="5590478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dimensionality reduction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Acceleration of the Subnet Evaluation Process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Concentration on Important Features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9EC0BBA-4FCE-2126-E55F-C0A9A7832EED}"/>
              </a:ext>
            </a:extLst>
          </p:cNvPr>
          <p:cNvSpPr/>
          <p:nvPr/>
        </p:nvSpPr>
        <p:spPr>
          <a:xfrm>
            <a:off x="341971" y="3742329"/>
            <a:ext cx="5679688" cy="1330712"/>
          </a:xfrm>
          <a:prstGeom prst="roundRect">
            <a:avLst/>
          </a:prstGeom>
          <a:noFill/>
          <a:ln>
            <a:solidFill>
              <a:srgbClr val="549AD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785C-D4C7-ED45-6A53-3666FFEE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C7C3-ECC0-F5B3-2ACB-799917E1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11276706" cy="587672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2.5 Jacobian Matrix</a:t>
            </a:r>
            <a:endParaRPr lang="en-US" sz="24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DD5F23F-5C61-F716-BC01-B1D030953479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C37B3E-7542-3800-10CA-885DC102523A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矩形 235">
            <a:extLst>
              <a:ext uri="{FF2B5EF4-FFF2-40B4-BE49-F238E27FC236}">
                <a16:creationId xmlns:a16="http://schemas.microsoft.com/office/drawing/2014/main" id="{5F74E07F-6374-678B-DCBE-A6BEC0BD9D4C}"/>
              </a:ext>
            </a:extLst>
          </p:cNvPr>
          <p:cNvSpPr/>
          <p:nvPr/>
        </p:nvSpPr>
        <p:spPr>
          <a:xfrm>
            <a:off x="3829165" y="3105621"/>
            <a:ext cx="317375" cy="27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圆角矩形 8">
            <a:extLst>
              <a:ext uri="{FF2B5EF4-FFF2-40B4-BE49-F238E27FC236}">
                <a16:creationId xmlns:a16="http://schemas.microsoft.com/office/drawing/2014/main" id="{7C204930-A232-5778-3E08-8810546A6F70}"/>
              </a:ext>
            </a:extLst>
          </p:cNvPr>
          <p:cNvSpPr/>
          <p:nvPr/>
        </p:nvSpPr>
        <p:spPr>
          <a:xfrm>
            <a:off x="2207766" y="961504"/>
            <a:ext cx="8319873" cy="2737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8" name="Picture 16">
            <a:extLst>
              <a:ext uri="{FF2B5EF4-FFF2-40B4-BE49-F238E27FC236}">
                <a16:creationId xmlns:a16="http://schemas.microsoft.com/office/drawing/2014/main" id="{856A42B3-64B5-334B-0356-41787EED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11" y="1884373"/>
            <a:ext cx="660309" cy="5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6">
            <a:extLst>
              <a:ext uri="{FF2B5EF4-FFF2-40B4-BE49-F238E27FC236}">
                <a16:creationId xmlns:a16="http://schemas.microsoft.com/office/drawing/2014/main" id="{C6F6C78A-F2C0-81B0-0ADA-47F89DE71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9416" r="7044" b="8928"/>
          <a:stretch/>
        </p:blipFill>
        <p:spPr bwMode="auto">
          <a:xfrm>
            <a:off x="2579464" y="2162936"/>
            <a:ext cx="1193391" cy="10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矩形: 圆角 338">
            <a:extLst>
              <a:ext uri="{FF2B5EF4-FFF2-40B4-BE49-F238E27FC236}">
                <a16:creationId xmlns:a16="http://schemas.microsoft.com/office/drawing/2014/main" id="{ACC90C47-794F-4A43-DCFB-8A9C6575106A}"/>
              </a:ext>
            </a:extLst>
          </p:cNvPr>
          <p:cNvSpPr/>
          <p:nvPr/>
        </p:nvSpPr>
        <p:spPr>
          <a:xfrm>
            <a:off x="6641038" y="1173830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文本框 240">
            <a:extLst>
              <a:ext uri="{FF2B5EF4-FFF2-40B4-BE49-F238E27FC236}">
                <a16:creationId xmlns:a16="http://schemas.microsoft.com/office/drawing/2014/main" id="{94CD3494-A5B1-5CBF-4899-6EC2EB641D22}"/>
              </a:ext>
            </a:extLst>
          </p:cNvPr>
          <p:cNvSpPr txBox="1"/>
          <p:nvPr/>
        </p:nvSpPr>
        <p:spPr>
          <a:xfrm>
            <a:off x="8853657" y="1203753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Gradient Variation Rate Score</a:t>
            </a:r>
          </a:p>
        </p:txBody>
      </p:sp>
      <p:pic>
        <p:nvPicPr>
          <p:cNvPr id="242" name="Picture 16">
            <a:extLst>
              <a:ext uri="{FF2B5EF4-FFF2-40B4-BE49-F238E27FC236}">
                <a16:creationId xmlns:a16="http://schemas.microsoft.com/office/drawing/2014/main" id="{27E2D43B-37C8-7285-14A5-D8F49B903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r="7179" b="16600"/>
          <a:stretch/>
        </p:blipFill>
        <p:spPr bwMode="auto">
          <a:xfrm>
            <a:off x="8419318" y="1122373"/>
            <a:ext cx="601027" cy="635511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14">
            <a:extLst>
              <a:ext uri="{FF2B5EF4-FFF2-40B4-BE49-F238E27FC236}">
                <a16:creationId xmlns:a16="http://schemas.microsoft.com/office/drawing/2014/main" id="{3585A681-7FFC-A3EE-4185-F89B5E8ED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8164860" y="1344085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矩形: 圆角 338">
            <a:extLst>
              <a:ext uri="{FF2B5EF4-FFF2-40B4-BE49-F238E27FC236}">
                <a16:creationId xmlns:a16="http://schemas.microsoft.com/office/drawing/2014/main" id="{5DF00E53-AE62-F1AA-E967-804A81C38CF7}"/>
              </a:ext>
            </a:extLst>
          </p:cNvPr>
          <p:cNvSpPr/>
          <p:nvPr/>
        </p:nvSpPr>
        <p:spPr>
          <a:xfrm>
            <a:off x="2475647" y="1173830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122D74C9-49AC-861F-E5BF-7108A9DB19DB}"/>
              </a:ext>
            </a:extLst>
          </p:cNvPr>
          <p:cNvSpPr txBox="1"/>
          <p:nvPr/>
        </p:nvSpPr>
        <p:spPr>
          <a:xfrm>
            <a:off x="2563757" y="1203753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Important Gradient Score</a:t>
            </a:r>
          </a:p>
        </p:txBody>
      </p:sp>
      <p:pic>
        <p:nvPicPr>
          <p:cNvPr id="246" name="Picture 10">
            <a:extLst>
              <a:ext uri="{FF2B5EF4-FFF2-40B4-BE49-F238E27FC236}">
                <a16:creationId xmlns:a16="http://schemas.microsoft.com/office/drawing/2014/main" id="{2DFBFA05-D98C-32D0-F90C-F01230AD9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/>
          <a:stretch/>
        </p:blipFill>
        <p:spPr bwMode="auto">
          <a:xfrm>
            <a:off x="3674038" y="1122373"/>
            <a:ext cx="688553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14">
            <a:extLst>
              <a:ext uri="{FF2B5EF4-FFF2-40B4-BE49-F238E27FC236}">
                <a16:creationId xmlns:a16="http://schemas.microsoft.com/office/drawing/2014/main" id="{F63995F4-17C6-A7D0-8669-05F3516C3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354384" y="1344085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E38CBF64-CA83-768D-53A0-C4087A115D33}"/>
              </a:ext>
            </a:extLst>
          </p:cNvPr>
          <p:cNvGrpSpPr/>
          <p:nvPr/>
        </p:nvGrpSpPr>
        <p:grpSpPr>
          <a:xfrm>
            <a:off x="6820702" y="2170198"/>
            <a:ext cx="1185275" cy="1072731"/>
            <a:chOff x="6049370" y="4106939"/>
            <a:chExt cx="1185275" cy="1072731"/>
          </a:xfrm>
        </p:grpSpPr>
        <p:pic>
          <p:nvPicPr>
            <p:cNvPr id="249" name="Picture 4">
              <a:extLst>
                <a:ext uri="{FF2B5EF4-FFF2-40B4-BE49-F238E27FC236}">
                  <a16:creationId xmlns:a16="http://schemas.microsoft.com/office/drawing/2014/main" id="{9060F3B1-91D8-6EF1-F069-3032FFCEC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266413" y="410693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4">
              <a:extLst>
                <a:ext uri="{FF2B5EF4-FFF2-40B4-BE49-F238E27FC236}">
                  <a16:creationId xmlns:a16="http://schemas.microsoft.com/office/drawing/2014/main" id="{532C4A08-948A-D4E8-E6FE-75407A8CF6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192131" y="416180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4">
              <a:extLst>
                <a:ext uri="{FF2B5EF4-FFF2-40B4-BE49-F238E27FC236}">
                  <a16:creationId xmlns:a16="http://schemas.microsoft.com/office/drawing/2014/main" id="{B5DE1DCD-CE16-7CF1-1D3D-ED6D7EB9CA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096000" y="421667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2" name="文本框 251">
              <a:extLst>
                <a:ext uri="{FF2B5EF4-FFF2-40B4-BE49-F238E27FC236}">
                  <a16:creationId xmlns:a16="http://schemas.microsoft.com/office/drawing/2014/main" id="{263F93FA-77ED-A75F-4CEF-E3812E43341A}"/>
                </a:ext>
              </a:extLst>
            </p:cNvPr>
            <p:cNvSpPr txBox="1"/>
            <p:nvPr/>
          </p:nvSpPr>
          <p:spPr>
            <a:xfrm>
              <a:off x="6049370" y="4378925"/>
              <a:ext cx="10729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zh-CN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Jacobian Matrix</a:t>
              </a:r>
              <a:endParaRPr lang="zh-CN" altLang="en-US" dirty="0"/>
            </a:p>
          </p:txBody>
        </p:sp>
      </p:grpSp>
      <p:cxnSp>
        <p:nvCxnSpPr>
          <p:cNvPr id="253" name="直线箭头连接符 1058">
            <a:extLst>
              <a:ext uri="{FF2B5EF4-FFF2-40B4-BE49-F238E27FC236}">
                <a16:creationId xmlns:a16="http://schemas.microsoft.com/office/drawing/2014/main" id="{F9DA5722-EE88-959B-EDE9-20B90CB6DD7E}"/>
              </a:ext>
            </a:extLst>
          </p:cNvPr>
          <p:cNvCxnSpPr>
            <a:cxnSpLocks/>
          </p:cNvCxnSpPr>
          <p:nvPr/>
        </p:nvCxnSpPr>
        <p:spPr>
          <a:xfrm flipH="1">
            <a:off x="7931695" y="2706563"/>
            <a:ext cx="10254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文本框 253">
            <a:extLst>
              <a:ext uri="{FF2B5EF4-FFF2-40B4-BE49-F238E27FC236}">
                <a16:creationId xmlns:a16="http://schemas.microsoft.com/office/drawing/2014/main" id="{BD6AAF2F-DD75-F3D3-0D4E-DE1FF0A279F0}"/>
              </a:ext>
            </a:extLst>
          </p:cNvPr>
          <p:cNvSpPr txBox="1"/>
          <p:nvPr/>
        </p:nvSpPr>
        <p:spPr>
          <a:xfrm>
            <a:off x="7900824" y="2273583"/>
            <a:ext cx="1207168" cy="49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Rademacher random vector</a:t>
            </a:r>
            <a:endParaRPr lang="zh-CN" altLang="en-US" sz="1400" dirty="0"/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0C2A2DF8-C73E-415F-61F4-F95B5094A836}"/>
              </a:ext>
            </a:extLst>
          </p:cNvPr>
          <p:cNvGrpSpPr/>
          <p:nvPr/>
        </p:nvGrpSpPr>
        <p:grpSpPr>
          <a:xfrm>
            <a:off x="4232464" y="2158334"/>
            <a:ext cx="1682591" cy="1096459"/>
            <a:chOff x="3879495" y="4142479"/>
            <a:chExt cx="1205753" cy="1096459"/>
          </a:xfrm>
        </p:grpSpPr>
        <p:pic>
          <p:nvPicPr>
            <p:cNvPr id="256" name="Picture 8">
              <a:extLst>
                <a:ext uri="{FF2B5EF4-FFF2-40B4-BE49-F238E27FC236}">
                  <a16:creationId xmlns:a16="http://schemas.microsoft.com/office/drawing/2014/main" id="{65AB5968-381B-1F93-03EB-B7477FC05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3879495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6">
              <a:extLst>
                <a:ext uri="{FF2B5EF4-FFF2-40B4-BE49-F238E27FC236}">
                  <a16:creationId xmlns:a16="http://schemas.microsoft.com/office/drawing/2014/main" id="{72B3F86C-3A83-8CFC-A9C7-9DF0C3722E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053657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8">
              <a:extLst>
                <a:ext uri="{FF2B5EF4-FFF2-40B4-BE49-F238E27FC236}">
                  <a16:creationId xmlns:a16="http://schemas.microsoft.com/office/drawing/2014/main" id="{5D1E3598-0057-65DB-4176-BF840AA765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227818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6">
              <a:extLst>
                <a:ext uri="{FF2B5EF4-FFF2-40B4-BE49-F238E27FC236}">
                  <a16:creationId xmlns:a16="http://schemas.microsoft.com/office/drawing/2014/main" id="{739F3B87-3933-0918-E8CF-E38CAFD9D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401980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6">
              <a:extLst>
                <a:ext uri="{FF2B5EF4-FFF2-40B4-BE49-F238E27FC236}">
                  <a16:creationId xmlns:a16="http://schemas.microsoft.com/office/drawing/2014/main" id="{6E709E94-076D-E74C-F5E5-E803D69F8E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576141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8">
              <a:extLst>
                <a:ext uri="{FF2B5EF4-FFF2-40B4-BE49-F238E27FC236}">
                  <a16:creationId xmlns:a16="http://schemas.microsoft.com/office/drawing/2014/main" id="{D1F1D1B3-ADB8-5442-A001-CC783FAD5E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750302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2" name="矩形 261">
            <a:extLst>
              <a:ext uri="{FF2B5EF4-FFF2-40B4-BE49-F238E27FC236}">
                <a16:creationId xmlns:a16="http://schemas.microsoft.com/office/drawing/2014/main" id="{3455542B-362C-B465-2CC9-A481CD213479}"/>
              </a:ext>
            </a:extLst>
          </p:cNvPr>
          <p:cNvSpPr/>
          <p:nvPr/>
        </p:nvSpPr>
        <p:spPr>
          <a:xfrm>
            <a:off x="6765795" y="1231689"/>
            <a:ext cx="1295089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Spectral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norms</a:t>
            </a:r>
            <a:endParaRPr lang="en" altLang="zh-CN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63" name="Picture 16">
            <a:extLst>
              <a:ext uri="{FF2B5EF4-FFF2-40B4-BE49-F238E27FC236}">
                <a16:creationId xmlns:a16="http://schemas.microsoft.com/office/drawing/2014/main" id="{C88E86D4-CA0E-6DA1-B505-0C64AABB4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40249" r="62933" b="31483"/>
          <a:stretch/>
        </p:blipFill>
        <p:spPr bwMode="auto">
          <a:xfrm>
            <a:off x="7763912" y="1520939"/>
            <a:ext cx="295522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矩形 263">
            <a:extLst>
              <a:ext uri="{FF2B5EF4-FFF2-40B4-BE49-F238E27FC236}">
                <a16:creationId xmlns:a16="http://schemas.microsoft.com/office/drawing/2014/main" id="{65C63940-A128-6B3E-E25D-E0CCCE01596E}"/>
              </a:ext>
            </a:extLst>
          </p:cNvPr>
          <p:cNvSpPr/>
          <p:nvPr/>
        </p:nvSpPr>
        <p:spPr>
          <a:xfrm>
            <a:off x="4629458" y="1231689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Variance</a:t>
            </a:r>
          </a:p>
        </p:txBody>
      </p:sp>
      <p:cxnSp>
        <p:nvCxnSpPr>
          <p:cNvPr id="265" name="直线连接符 1053">
            <a:extLst>
              <a:ext uri="{FF2B5EF4-FFF2-40B4-BE49-F238E27FC236}">
                <a16:creationId xmlns:a16="http://schemas.microsoft.com/office/drawing/2014/main" id="{4F0AE9F0-4B0C-00DD-D95E-9FB8AB2B1AA6}"/>
              </a:ext>
            </a:extLst>
          </p:cNvPr>
          <p:cNvCxnSpPr>
            <a:cxnSpLocks/>
          </p:cNvCxnSpPr>
          <p:nvPr/>
        </p:nvCxnSpPr>
        <p:spPr>
          <a:xfrm>
            <a:off x="4629458" y="1503373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肘形连接符 1085">
            <a:extLst>
              <a:ext uri="{FF2B5EF4-FFF2-40B4-BE49-F238E27FC236}">
                <a16:creationId xmlns:a16="http://schemas.microsoft.com/office/drawing/2014/main" id="{E7305475-FEE6-4229-947F-9FEDF1B05F8B}"/>
              </a:ext>
            </a:extLst>
          </p:cNvPr>
          <p:cNvCxnSpPr>
            <a:cxnSpLocks/>
            <a:stCxn id="242" idx="2"/>
            <a:endCxn id="260" idx="0"/>
          </p:cNvCxnSpPr>
          <p:nvPr/>
        </p:nvCxnSpPr>
        <p:spPr>
          <a:xfrm rot="5400000">
            <a:off x="6878849" y="317351"/>
            <a:ext cx="400450" cy="32815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肘形连接符 1094">
            <a:extLst>
              <a:ext uri="{FF2B5EF4-FFF2-40B4-BE49-F238E27FC236}">
                <a16:creationId xmlns:a16="http://schemas.microsoft.com/office/drawing/2014/main" id="{E57DB4E4-3020-64DD-D1D7-6A3D1DBEBEA5}"/>
              </a:ext>
            </a:extLst>
          </p:cNvPr>
          <p:cNvCxnSpPr>
            <a:cxnSpLocks/>
            <a:stCxn id="242" idx="2"/>
            <a:endCxn id="259" idx="0"/>
          </p:cNvCxnSpPr>
          <p:nvPr/>
        </p:nvCxnSpPr>
        <p:spPr>
          <a:xfrm rot="5400000">
            <a:off x="6757331" y="195833"/>
            <a:ext cx="400450" cy="352455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肘形连接符 1097">
            <a:extLst>
              <a:ext uri="{FF2B5EF4-FFF2-40B4-BE49-F238E27FC236}">
                <a16:creationId xmlns:a16="http://schemas.microsoft.com/office/drawing/2014/main" id="{5460B663-8820-8409-87C2-498501C7A547}"/>
              </a:ext>
            </a:extLst>
          </p:cNvPr>
          <p:cNvCxnSpPr>
            <a:cxnSpLocks/>
            <a:stCxn id="242" idx="2"/>
            <a:endCxn id="257" idx="0"/>
          </p:cNvCxnSpPr>
          <p:nvPr/>
        </p:nvCxnSpPr>
        <p:spPr>
          <a:xfrm rot="5400000">
            <a:off x="6514294" y="-47204"/>
            <a:ext cx="400450" cy="401062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右箭头 1071">
            <a:extLst>
              <a:ext uri="{FF2B5EF4-FFF2-40B4-BE49-F238E27FC236}">
                <a16:creationId xmlns:a16="http://schemas.microsoft.com/office/drawing/2014/main" id="{EABDB8A3-EB77-CF42-1D77-8FB42585F055}"/>
              </a:ext>
            </a:extLst>
          </p:cNvPr>
          <p:cNvSpPr/>
          <p:nvPr/>
        </p:nvSpPr>
        <p:spPr>
          <a:xfrm rot="16200000">
            <a:off x="7272823" y="1935436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0" name="文本框 269">
            <a:extLst>
              <a:ext uri="{FF2B5EF4-FFF2-40B4-BE49-F238E27FC236}">
                <a16:creationId xmlns:a16="http://schemas.microsoft.com/office/drawing/2014/main" id="{A7FE1BF9-ACEA-5FCF-45C6-0499AA364F9C}"/>
              </a:ext>
            </a:extLst>
          </p:cNvPr>
          <p:cNvSpPr txBox="1"/>
          <p:nvPr/>
        </p:nvSpPr>
        <p:spPr>
          <a:xfrm>
            <a:off x="5843769" y="2266440"/>
            <a:ext cx="1070213" cy="56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 Selection</a:t>
            </a:r>
            <a:endParaRPr lang="zh-CN" altLang="en-US" sz="1400" dirty="0"/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38FEAABE-E829-10FD-D291-7064AA8C1E3D}"/>
              </a:ext>
            </a:extLst>
          </p:cNvPr>
          <p:cNvSpPr txBox="1"/>
          <p:nvPr/>
        </p:nvSpPr>
        <p:spPr>
          <a:xfrm>
            <a:off x="2500058" y="2383397"/>
            <a:ext cx="123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</a:t>
            </a:r>
            <a:endParaRPr lang="zh-CN" altLang="en-US" dirty="0"/>
          </a:p>
        </p:txBody>
      </p:sp>
      <p:pic>
        <p:nvPicPr>
          <p:cNvPr id="272" name="图片 271">
            <a:extLst>
              <a:ext uri="{FF2B5EF4-FFF2-40B4-BE49-F238E27FC236}">
                <a16:creationId xmlns:a16="http://schemas.microsoft.com/office/drawing/2014/main" id="{C52FCB7C-EB8B-5283-FC89-B07A071CED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5986" y="2921618"/>
            <a:ext cx="351397" cy="351397"/>
          </a:xfrm>
          <a:prstGeom prst="rect">
            <a:avLst/>
          </a:prstGeom>
        </p:spPr>
      </p:pic>
      <p:pic>
        <p:nvPicPr>
          <p:cNvPr id="273" name="图片 272">
            <a:extLst>
              <a:ext uri="{FF2B5EF4-FFF2-40B4-BE49-F238E27FC236}">
                <a16:creationId xmlns:a16="http://schemas.microsoft.com/office/drawing/2014/main" id="{A57660F7-42CD-3CFD-6FF2-97211C466F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0194" y="2921618"/>
            <a:ext cx="351397" cy="351397"/>
          </a:xfrm>
          <a:prstGeom prst="rect">
            <a:avLst/>
          </a:prstGeom>
        </p:spPr>
      </p:pic>
      <p:pic>
        <p:nvPicPr>
          <p:cNvPr id="274" name="图片 273">
            <a:extLst>
              <a:ext uri="{FF2B5EF4-FFF2-40B4-BE49-F238E27FC236}">
                <a16:creationId xmlns:a16="http://schemas.microsoft.com/office/drawing/2014/main" id="{668C816D-098C-2679-08BB-E654BE7DA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35107">
            <a:off x="7980635" y="2765872"/>
            <a:ext cx="351397" cy="351397"/>
          </a:xfrm>
          <a:prstGeom prst="rect">
            <a:avLst/>
          </a:prstGeom>
        </p:spPr>
      </p:pic>
      <p:pic>
        <p:nvPicPr>
          <p:cNvPr id="275" name="图片 274">
            <a:extLst>
              <a:ext uri="{FF2B5EF4-FFF2-40B4-BE49-F238E27FC236}">
                <a16:creationId xmlns:a16="http://schemas.microsoft.com/office/drawing/2014/main" id="{795882B3-90FD-1A2C-B033-73F423F63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35107">
            <a:off x="10175892" y="2636129"/>
            <a:ext cx="351397" cy="351397"/>
          </a:xfrm>
          <a:prstGeom prst="rect">
            <a:avLst/>
          </a:prstGeom>
        </p:spPr>
      </p:pic>
      <p:pic>
        <p:nvPicPr>
          <p:cNvPr id="276" name="Picture 22">
            <a:extLst>
              <a:ext uri="{FF2B5EF4-FFF2-40B4-BE49-F238E27FC236}">
                <a16:creationId xmlns:a16="http://schemas.microsoft.com/office/drawing/2014/main" id="{88357CBB-FDFC-9611-AD0F-D5693CE4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911" r="7970" b="8781"/>
          <a:stretch/>
        </p:blipFill>
        <p:spPr bwMode="auto">
          <a:xfrm>
            <a:off x="8957111" y="2163309"/>
            <a:ext cx="1246496" cy="10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右箭头 1108">
            <a:extLst>
              <a:ext uri="{FF2B5EF4-FFF2-40B4-BE49-F238E27FC236}">
                <a16:creationId xmlns:a16="http://schemas.microsoft.com/office/drawing/2014/main" id="{3444F1AD-D4DA-C6D5-5E22-C1F7AE80DE68}"/>
              </a:ext>
            </a:extLst>
          </p:cNvPr>
          <p:cNvSpPr/>
          <p:nvPr/>
        </p:nvSpPr>
        <p:spPr>
          <a:xfrm rot="16200000">
            <a:off x="3046032" y="1935436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8" name="肘形连接符 1109">
            <a:extLst>
              <a:ext uri="{FF2B5EF4-FFF2-40B4-BE49-F238E27FC236}">
                <a16:creationId xmlns:a16="http://schemas.microsoft.com/office/drawing/2014/main" id="{017729BC-29FF-4836-D4A8-E4C4B8277E8F}"/>
              </a:ext>
            </a:extLst>
          </p:cNvPr>
          <p:cNvCxnSpPr>
            <a:cxnSpLocks/>
            <a:stCxn id="259" idx="2"/>
            <a:endCxn id="239" idx="2"/>
          </p:cNvCxnSpPr>
          <p:nvPr/>
        </p:nvCxnSpPr>
        <p:spPr>
          <a:xfrm rot="5400000" flipH="1">
            <a:off x="4179788" y="2239302"/>
            <a:ext cx="11864" cy="2019119"/>
          </a:xfrm>
          <a:prstGeom prst="bentConnector3">
            <a:avLst>
              <a:gd name="adj1" fmla="val -1864734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Picture 24">
            <a:extLst>
              <a:ext uri="{FF2B5EF4-FFF2-40B4-BE49-F238E27FC236}">
                <a16:creationId xmlns:a16="http://schemas.microsoft.com/office/drawing/2014/main" id="{486231A9-A0F4-465A-9141-3EC31712F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276955" y="1411059"/>
            <a:ext cx="181497" cy="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0" name="肘形连接符 1115">
            <a:extLst>
              <a:ext uri="{FF2B5EF4-FFF2-40B4-BE49-F238E27FC236}">
                <a16:creationId xmlns:a16="http://schemas.microsoft.com/office/drawing/2014/main" id="{F750DC01-8C47-17EB-36DA-F6C62EA5A278}"/>
              </a:ext>
            </a:extLst>
          </p:cNvPr>
          <p:cNvCxnSpPr>
            <a:cxnSpLocks/>
            <a:stCxn id="240" idx="1"/>
            <a:endCxn id="279" idx="3"/>
          </p:cNvCxnSpPr>
          <p:nvPr/>
        </p:nvCxnSpPr>
        <p:spPr>
          <a:xfrm rot="10800000">
            <a:off x="6458452" y="1498015"/>
            <a:ext cx="182586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肘形连接符 1118">
            <a:extLst>
              <a:ext uri="{FF2B5EF4-FFF2-40B4-BE49-F238E27FC236}">
                <a16:creationId xmlns:a16="http://schemas.microsoft.com/office/drawing/2014/main" id="{041DEE7E-1AE2-B61A-6BC9-6B1AB19BC911}"/>
              </a:ext>
            </a:extLst>
          </p:cNvPr>
          <p:cNvCxnSpPr>
            <a:cxnSpLocks/>
            <a:stCxn id="244" idx="3"/>
            <a:endCxn id="279" idx="1"/>
          </p:cNvCxnSpPr>
          <p:nvPr/>
        </p:nvCxnSpPr>
        <p:spPr>
          <a:xfrm flipV="1">
            <a:off x="6094370" y="1498014"/>
            <a:ext cx="182585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矩形: 圆角 281">
            <a:extLst>
              <a:ext uri="{FF2B5EF4-FFF2-40B4-BE49-F238E27FC236}">
                <a16:creationId xmlns:a16="http://schemas.microsoft.com/office/drawing/2014/main" id="{890B6B5F-87BD-8750-CFC6-9621D39E18AC}"/>
              </a:ext>
            </a:extLst>
          </p:cNvPr>
          <p:cNvSpPr/>
          <p:nvPr/>
        </p:nvSpPr>
        <p:spPr>
          <a:xfrm>
            <a:off x="6867332" y="2093119"/>
            <a:ext cx="3336275" cy="1335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4" name="直接箭头连接符 283">
            <a:extLst>
              <a:ext uri="{FF2B5EF4-FFF2-40B4-BE49-F238E27FC236}">
                <a16:creationId xmlns:a16="http://schemas.microsoft.com/office/drawing/2014/main" id="{16391C3B-4ECE-27EB-5372-63117DB1DA5A}"/>
              </a:ext>
            </a:extLst>
          </p:cNvPr>
          <p:cNvCxnSpPr>
            <a:cxnSpLocks/>
          </p:cNvCxnSpPr>
          <p:nvPr/>
        </p:nvCxnSpPr>
        <p:spPr>
          <a:xfrm flipV="1">
            <a:off x="3734889" y="3273015"/>
            <a:ext cx="3030906" cy="90607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649F601D-8795-5997-80AB-1F3AAD7C6AA0}"/>
                  </a:ext>
                </a:extLst>
              </p:cNvPr>
              <p:cNvSpPr txBox="1"/>
              <p:nvPr/>
            </p:nvSpPr>
            <p:spPr>
              <a:xfrm>
                <a:off x="824696" y="4429198"/>
                <a:ext cx="3537895" cy="1309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Directly calculating </a:t>
                </a:r>
                <a:r>
                  <a:rPr lang="en-US" altLang="zh-CN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Jacobain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Martix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needs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 compute complexity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649F601D-8795-5997-80AB-1F3AAD7C6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6" y="4429198"/>
                <a:ext cx="3537895" cy="1309205"/>
              </a:xfrm>
              <a:prstGeom prst="rect">
                <a:avLst/>
              </a:prstGeom>
              <a:blipFill>
                <a:blip r:embed="rId14"/>
                <a:stretch>
                  <a:fillRect l="-1377" t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矩形: 圆角 286">
            <a:extLst>
              <a:ext uri="{FF2B5EF4-FFF2-40B4-BE49-F238E27FC236}">
                <a16:creationId xmlns:a16="http://schemas.microsoft.com/office/drawing/2014/main" id="{5B2C3E1D-F13D-0C5D-6A1C-A4C484F1F921}"/>
              </a:ext>
            </a:extLst>
          </p:cNvPr>
          <p:cNvSpPr/>
          <p:nvPr/>
        </p:nvSpPr>
        <p:spPr>
          <a:xfrm>
            <a:off x="724599" y="4238837"/>
            <a:ext cx="3678315" cy="16403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8" name="箭头: 右 287">
            <a:extLst>
              <a:ext uri="{FF2B5EF4-FFF2-40B4-BE49-F238E27FC236}">
                <a16:creationId xmlns:a16="http://schemas.microsoft.com/office/drawing/2014/main" id="{E8A22896-5C88-B5CC-6E0C-0E55BD4CF13E}"/>
              </a:ext>
            </a:extLst>
          </p:cNvPr>
          <p:cNvSpPr/>
          <p:nvPr/>
        </p:nvSpPr>
        <p:spPr>
          <a:xfrm>
            <a:off x="4460217" y="4987709"/>
            <a:ext cx="1982950" cy="2849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矩形: 圆角 288">
            <a:extLst>
              <a:ext uri="{FF2B5EF4-FFF2-40B4-BE49-F238E27FC236}">
                <a16:creationId xmlns:a16="http://schemas.microsoft.com/office/drawing/2014/main" id="{1EA631C6-98E2-8AF0-1978-F18B836300A6}"/>
              </a:ext>
            </a:extLst>
          </p:cNvPr>
          <p:cNvSpPr/>
          <p:nvPr/>
        </p:nvSpPr>
        <p:spPr>
          <a:xfrm>
            <a:off x="6489177" y="4224883"/>
            <a:ext cx="3678315" cy="16543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A6CA6AF1-1FFE-E0B8-67D7-DA9396ABC2D8}"/>
              </a:ext>
            </a:extLst>
          </p:cNvPr>
          <p:cNvSpPr txBox="1"/>
          <p:nvPr/>
        </p:nvSpPr>
        <p:spPr>
          <a:xfrm>
            <a:off x="4669033" y="4289478"/>
            <a:ext cx="220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Rademacher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vector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C3F13381-23F6-9378-D8E2-6DF42AF0D8D5}"/>
              </a:ext>
            </a:extLst>
          </p:cNvPr>
          <p:cNvSpPr txBox="1"/>
          <p:nvPr/>
        </p:nvSpPr>
        <p:spPr>
          <a:xfrm>
            <a:off x="6620947" y="4248920"/>
            <a:ext cx="353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Compute Complexity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Rademacher Random Vector.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2" name="对象 291">
            <a:extLst>
              <a:ext uri="{FF2B5EF4-FFF2-40B4-BE49-F238E27FC236}">
                <a16:creationId xmlns:a16="http://schemas.microsoft.com/office/drawing/2014/main" id="{4B40D8A5-25D0-5BB0-B253-B1EB1112D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761"/>
              </p:ext>
            </p:extLst>
          </p:nvPr>
        </p:nvGraphicFramePr>
        <p:xfrm>
          <a:off x="6867332" y="4987709"/>
          <a:ext cx="29241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5" imgW="2231640" imgH="484200" progId="Equation.AxMath">
                  <p:embed/>
                </p:oleObj>
              </mc:Choice>
              <mc:Fallback>
                <p:oleObj name="AxMath" r:id="rId15" imgW="2231640" imgH="484200" progId="Equation.AxMat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92CC133C-F9C4-7B6E-3CCD-49625BCA4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332" y="4987709"/>
                        <a:ext cx="2924175" cy="633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1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EBC8E-6D10-3C89-84BA-F1407C81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圆角矩形 8">
            <a:extLst>
              <a:ext uri="{FF2B5EF4-FFF2-40B4-BE49-F238E27FC236}">
                <a16:creationId xmlns:a16="http://schemas.microsoft.com/office/drawing/2014/main" id="{E3B1DA29-0005-8900-9FC7-06098D16801B}"/>
              </a:ext>
            </a:extLst>
          </p:cNvPr>
          <p:cNvSpPr/>
          <p:nvPr/>
        </p:nvSpPr>
        <p:spPr>
          <a:xfrm>
            <a:off x="2009430" y="4417622"/>
            <a:ext cx="8146007" cy="23475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4176D18-D7B8-F758-60C3-FFECCFFAF287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F874BB6-4BF3-6AB0-334E-3CCA561F91A2}"/>
              </a:ext>
            </a:extLst>
          </p:cNvPr>
          <p:cNvCxnSpPr>
            <a:cxnSpLocks/>
          </p:cNvCxnSpPr>
          <p:nvPr/>
        </p:nvCxnSpPr>
        <p:spPr>
          <a:xfrm>
            <a:off x="132490" y="9427797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43DB8F8-393D-7052-8BC6-91B4B88F07AE}"/>
              </a:ext>
            </a:extLst>
          </p:cNvPr>
          <p:cNvSpPr txBox="1">
            <a:spLocks/>
          </p:cNvSpPr>
          <p:nvPr/>
        </p:nvSpPr>
        <p:spPr>
          <a:xfrm>
            <a:off x="253656" y="129410"/>
            <a:ext cx="11758803" cy="587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2.6 Dynamic Nonlinear </a:t>
            </a:r>
            <a:r>
              <a:rPr lang="en-US" altLang="zh-CN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Aggregation</a:t>
            </a:r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9" name="圆角矩形 8">
            <a:extLst>
              <a:ext uri="{FF2B5EF4-FFF2-40B4-BE49-F238E27FC236}">
                <a16:creationId xmlns:a16="http://schemas.microsoft.com/office/drawing/2014/main" id="{E621D6C0-C21A-A7D4-CD49-D546C99883B1}"/>
              </a:ext>
            </a:extLst>
          </p:cNvPr>
          <p:cNvSpPr/>
          <p:nvPr/>
        </p:nvSpPr>
        <p:spPr>
          <a:xfrm>
            <a:off x="2200634" y="4683193"/>
            <a:ext cx="7899281" cy="7859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250" name="矩形: 圆角 338">
            <a:extLst>
              <a:ext uri="{FF2B5EF4-FFF2-40B4-BE49-F238E27FC236}">
                <a16:creationId xmlns:a16="http://schemas.microsoft.com/office/drawing/2014/main" id="{8D4EE9CC-8F0E-957C-BC86-BB68A3536CF2}"/>
              </a:ext>
            </a:extLst>
          </p:cNvPr>
          <p:cNvSpPr/>
          <p:nvPr/>
        </p:nvSpPr>
        <p:spPr>
          <a:xfrm>
            <a:off x="2249237" y="4746636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A9289B6B-426C-2687-7C64-4FE3926D7B4E}"/>
              </a:ext>
            </a:extLst>
          </p:cNvPr>
          <p:cNvSpPr txBox="1"/>
          <p:nvPr/>
        </p:nvSpPr>
        <p:spPr>
          <a:xfrm>
            <a:off x="2287337" y="4776559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Information Score</a:t>
            </a:r>
          </a:p>
        </p:txBody>
      </p:sp>
      <p:pic>
        <p:nvPicPr>
          <p:cNvPr id="252" name="Picture 8">
            <a:extLst>
              <a:ext uri="{FF2B5EF4-FFF2-40B4-BE49-F238E27FC236}">
                <a16:creationId xmlns:a16="http://schemas.microsoft.com/office/drawing/2014/main" id="{643E19D7-601E-941F-487B-0491DE254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5"/>
          <a:stretch/>
        </p:blipFill>
        <p:spPr bwMode="auto">
          <a:xfrm>
            <a:off x="3465175" y="4695179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矩形: 圆角 338">
            <a:extLst>
              <a:ext uri="{FF2B5EF4-FFF2-40B4-BE49-F238E27FC236}">
                <a16:creationId xmlns:a16="http://schemas.microsoft.com/office/drawing/2014/main" id="{E0FAD739-1F4E-A5E6-3253-EA27CAE92D80}"/>
              </a:ext>
            </a:extLst>
          </p:cNvPr>
          <p:cNvSpPr/>
          <p:nvPr/>
        </p:nvSpPr>
        <p:spPr>
          <a:xfrm>
            <a:off x="6415418" y="4746636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9B4DDCE4-ABD6-ABA2-DED1-5BCB99EBF5CE}"/>
              </a:ext>
            </a:extLst>
          </p:cNvPr>
          <p:cNvSpPr txBox="1"/>
          <p:nvPr/>
        </p:nvSpPr>
        <p:spPr>
          <a:xfrm>
            <a:off x="8653437" y="4776559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Correlation Score</a:t>
            </a:r>
          </a:p>
        </p:txBody>
      </p:sp>
      <p:pic>
        <p:nvPicPr>
          <p:cNvPr id="255" name="Picture 14">
            <a:extLst>
              <a:ext uri="{FF2B5EF4-FFF2-40B4-BE49-F238E27FC236}">
                <a16:creationId xmlns:a16="http://schemas.microsoft.com/office/drawing/2014/main" id="{62D37B93-586B-5EF7-012A-2DEE335A2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8" r="1"/>
          <a:stretch/>
        </p:blipFill>
        <p:spPr bwMode="auto">
          <a:xfrm>
            <a:off x="8210455" y="4695179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矩形: 圆角 338">
            <a:extLst>
              <a:ext uri="{FF2B5EF4-FFF2-40B4-BE49-F238E27FC236}">
                <a16:creationId xmlns:a16="http://schemas.microsoft.com/office/drawing/2014/main" id="{B8C96D43-D677-4241-0C2B-59EB509FC4A2}"/>
              </a:ext>
            </a:extLst>
          </p:cNvPr>
          <p:cNvSpPr/>
          <p:nvPr/>
        </p:nvSpPr>
        <p:spPr>
          <a:xfrm>
            <a:off x="6415418" y="5799108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B9821309-19F6-7DDD-58FE-D42A7DE76C9E}"/>
              </a:ext>
            </a:extLst>
          </p:cNvPr>
          <p:cNvSpPr txBox="1"/>
          <p:nvPr/>
        </p:nvSpPr>
        <p:spPr>
          <a:xfrm>
            <a:off x="8628037" y="5829031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Gradient Variation Rate Score</a:t>
            </a:r>
          </a:p>
        </p:txBody>
      </p:sp>
      <p:pic>
        <p:nvPicPr>
          <p:cNvPr id="258" name="Picture 16">
            <a:extLst>
              <a:ext uri="{FF2B5EF4-FFF2-40B4-BE49-F238E27FC236}">
                <a16:creationId xmlns:a16="http://schemas.microsoft.com/office/drawing/2014/main" id="{B36ECA8F-CBCB-B788-B32B-62CF5A396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r="7179" b="16600"/>
          <a:stretch/>
        </p:blipFill>
        <p:spPr bwMode="auto">
          <a:xfrm>
            <a:off x="8193698" y="5747651"/>
            <a:ext cx="601027" cy="635511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50924FCC-A5A9-BC0C-844E-FC87572CA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7939240" y="4916891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14">
            <a:extLst>
              <a:ext uri="{FF2B5EF4-FFF2-40B4-BE49-F238E27FC236}">
                <a16:creationId xmlns:a16="http://schemas.microsoft.com/office/drawing/2014/main" id="{1AD4ACBD-6472-2501-B696-778A49358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7939240" y="5969363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矩形: 圆角 338">
            <a:extLst>
              <a:ext uri="{FF2B5EF4-FFF2-40B4-BE49-F238E27FC236}">
                <a16:creationId xmlns:a16="http://schemas.microsoft.com/office/drawing/2014/main" id="{78BB1E5B-0633-DB7E-AB62-68AA515E26C5}"/>
              </a:ext>
            </a:extLst>
          </p:cNvPr>
          <p:cNvSpPr/>
          <p:nvPr/>
        </p:nvSpPr>
        <p:spPr>
          <a:xfrm>
            <a:off x="2250027" y="5799108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EB05A203-C8B9-3515-3F9A-E4AB5AEF4C7C}"/>
              </a:ext>
            </a:extLst>
          </p:cNvPr>
          <p:cNvSpPr txBox="1"/>
          <p:nvPr/>
        </p:nvSpPr>
        <p:spPr>
          <a:xfrm>
            <a:off x="2338137" y="5829031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Important Gradient Score</a:t>
            </a:r>
          </a:p>
        </p:txBody>
      </p:sp>
      <p:pic>
        <p:nvPicPr>
          <p:cNvPr id="263" name="Picture 10">
            <a:extLst>
              <a:ext uri="{FF2B5EF4-FFF2-40B4-BE49-F238E27FC236}">
                <a16:creationId xmlns:a16="http://schemas.microsoft.com/office/drawing/2014/main" id="{11EA5969-7112-A3A8-76B3-279929471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/>
          <a:stretch/>
        </p:blipFill>
        <p:spPr bwMode="auto">
          <a:xfrm>
            <a:off x="3448418" y="5747651"/>
            <a:ext cx="688553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14">
            <a:extLst>
              <a:ext uri="{FF2B5EF4-FFF2-40B4-BE49-F238E27FC236}">
                <a16:creationId xmlns:a16="http://schemas.microsoft.com/office/drawing/2014/main" id="{27A3C6EB-A77D-E840-946B-6CE97B60A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128764" y="4916891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14">
            <a:extLst>
              <a:ext uri="{FF2B5EF4-FFF2-40B4-BE49-F238E27FC236}">
                <a16:creationId xmlns:a16="http://schemas.microsoft.com/office/drawing/2014/main" id="{690A42FB-97EC-0147-D38C-E33F5047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128764" y="5969363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矩形 279">
            <a:extLst>
              <a:ext uri="{FF2B5EF4-FFF2-40B4-BE49-F238E27FC236}">
                <a16:creationId xmlns:a16="http://schemas.microsoft.com/office/drawing/2014/main" id="{6BE7B53D-A02E-C223-CAF6-F2214A54CD1D}"/>
              </a:ext>
            </a:extLst>
          </p:cNvPr>
          <p:cNvSpPr/>
          <p:nvPr/>
        </p:nvSpPr>
        <p:spPr>
          <a:xfrm>
            <a:off x="6540175" y="5856967"/>
            <a:ext cx="1295089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Spectral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norms</a:t>
            </a:r>
            <a:endParaRPr lang="en" altLang="zh-CN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81" name="Picture 16">
            <a:extLst>
              <a:ext uri="{FF2B5EF4-FFF2-40B4-BE49-F238E27FC236}">
                <a16:creationId xmlns:a16="http://schemas.microsoft.com/office/drawing/2014/main" id="{FFBB4614-D887-9522-AF65-B81706537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40249" r="62933" b="31483"/>
          <a:stretch/>
        </p:blipFill>
        <p:spPr bwMode="auto">
          <a:xfrm>
            <a:off x="7538292" y="6146217"/>
            <a:ext cx="295522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矩形 281">
            <a:extLst>
              <a:ext uri="{FF2B5EF4-FFF2-40B4-BE49-F238E27FC236}">
                <a16:creationId xmlns:a16="http://schemas.microsoft.com/office/drawing/2014/main" id="{5E909864-2928-C2CC-535B-ED25D76B5DB6}"/>
              </a:ext>
            </a:extLst>
          </p:cNvPr>
          <p:cNvSpPr/>
          <p:nvPr/>
        </p:nvSpPr>
        <p:spPr>
          <a:xfrm>
            <a:off x="6504999" y="4804495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Correlation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Rank</a:t>
            </a:r>
          </a:p>
        </p:txBody>
      </p:sp>
      <p:cxnSp>
        <p:nvCxnSpPr>
          <p:cNvPr id="283" name="直线连接符 36">
            <a:extLst>
              <a:ext uri="{FF2B5EF4-FFF2-40B4-BE49-F238E27FC236}">
                <a16:creationId xmlns:a16="http://schemas.microsoft.com/office/drawing/2014/main" id="{26B6922D-B522-F80F-A5CC-6AD734BC0787}"/>
              </a:ext>
            </a:extLst>
          </p:cNvPr>
          <p:cNvCxnSpPr>
            <a:cxnSpLocks/>
          </p:cNvCxnSpPr>
          <p:nvPr/>
        </p:nvCxnSpPr>
        <p:spPr>
          <a:xfrm>
            <a:off x="6504999" y="5076179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矩形 283">
            <a:extLst>
              <a:ext uri="{FF2B5EF4-FFF2-40B4-BE49-F238E27FC236}">
                <a16:creationId xmlns:a16="http://schemas.microsoft.com/office/drawing/2014/main" id="{B290C0AC-110E-2B57-45E3-06FFC1ED964B}"/>
              </a:ext>
            </a:extLst>
          </p:cNvPr>
          <p:cNvSpPr/>
          <p:nvPr/>
        </p:nvSpPr>
        <p:spPr>
          <a:xfrm>
            <a:off x="4403838" y="5856967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Variance</a:t>
            </a:r>
          </a:p>
        </p:txBody>
      </p:sp>
      <p:cxnSp>
        <p:nvCxnSpPr>
          <p:cNvPr id="285" name="直线连接符 1053">
            <a:extLst>
              <a:ext uri="{FF2B5EF4-FFF2-40B4-BE49-F238E27FC236}">
                <a16:creationId xmlns:a16="http://schemas.microsoft.com/office/drawing/2014/main" id="{CD5DECD9-7EC1-B1EF-D1A2-797B0F9DDA0E}"/>
              </a:ext>
            </a:extLst>
          </p:cNvPr>
          <p:cNvCxnSpPr>
            <a:cxnSpLocks/>
          </p:cNvCxnSpPr>
          <p:nvPr/>
        </p:nvCxnSpPr>
        <p:spPr>
          <a:xfrm>
            <a:off x="4403838" y="6128651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矩形 285">
            <a:extLst>
              <a:ext uri="{FF2B5EF4-FFF2-40B4-BE49-F238E27FC236}">
                <a16:creationId xmlns:a16="http://schemas.microsoft.com/office/drawing/2014/main" id="{7C6F77CC-5639-DBEA-04CF-C1E40A4AABEA}"/>
              </a:ext>
            </a:extLst>
          </p:cNvPr>
          <p:cNvSpPr/>
          <p:nvPr/>
        </p:nvSpPr>
        <p:spPr>
          <a:xfrm>
            <a:off x="4363368" y="4804495"/>
            <a:ext cx="1446381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Information Quantity</a:t>
            </a:r>
          </a:p>
        </p:txBody>
      </p:sp>
      <p:cxnSp>
        <p:nvCxnSpPr>
          <p:cNvPr id="302" name="肘形连接符 1115">
            <a:extLst>
              <a:ext uri="{FF2B5EF4-FFF2-40B4-BE49-F238E27FC236}">
                <a16:creationId xmlns:a16="http://schemas.microsoft.com/office/drawing/2014/main" id="{F0D981BF-3CEC-E97F-B326-6710818DA107}"/>
              </a:ext>
            </a:extLst>
          </p:cNvPr>
          <p:cNvCxnSpPr>
            <a:cxnSpLocks/>
            <a:stCxn id="256" idx="1"/>
            <a:endCxn id="515" idx="3"/>
          </p:cNvCxnSpPr>
          <p:nvPr/>
        </p:nvCxnSpPr>
        <p:spPr>
          <a:xfrm rot="10800000">
            <a:off x="6242384" y="6126893"/>
            <a:ext cx="173034" cy="175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肘形连接符 1118">
            <a:extLst>
              <a:ext uri="{FF2B5EF4-FFF2-40B4-BE49-F238E27FC236}">
                <a16:creationId xmlns:a16="http://schemas.microsoft.com/office/drawing/2014/main" id="{B83AC52E-5971-0C71-FBA7-5028E2A944C6}"/>
              </a:ext>
            </a:extLst>
          </p:cNvPr>
          <p:cNvCxnSpPr>
            <a:cxnSpLocks/>
            <a:stCxn id="261" idx="3"/>
            <a:endCxn id="515" idx="1"/>
          </p:cNvCxnSpPr>
          <p:nvPr/>
        </p:nvCxnSpPr>
        <p:spPr>
          <a:xfrm flipV="1">
            <a:off x="5868750" y="6126893"/>
            <a:ext cx="206163" cy="175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肘形连接符 1121">
            <a:extLst>
              <a:ext uri="{FF2B5EF4-FFF2-40B4-BE49-F238E27FC236}">
                <a16:creationId xmlns:a16="http://schemas.microsoft.com/office/drawing/2014/main" id="{52891677-307F-6E52-62D4-C89A1418AD8B}"/>
              </a:ext>
            </a:extLst>
          </p:cNvPr>
          <p:cNvCxnSpPr>
            <a:cxnSpLocks/>
            <a:stCxn id="250" idx="3"/>
            <a:endCxn id="492" idx="1"/>
          </p:cNvCxnSpPr>
          <p:nvPr/>
        </p:nvCxnSpPr>
        <p:spPr>
          <a:xfrm flipV="1">
            <a:off x="5867960" y="5071344"/>
            <a:ext cx="197234" cy="483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肘形连接符 1124">
            <a:extLst>
              <a:ext uri="{FF2B5EF4-FFF2-40B4-BE49-F238E27FC236}">
                <a16:creationId xmlns:a16="http://schemas.microsoft.com/office/drawing/2014/main" id="{5E7F38E8-B017-063D-A3D1-04CA12FC8676}"/>
              </a:ext>
            </a:extLst>
          </p:cNvPr>
          <p:cNvCxnSpPr>
            <a:cxnSpLocks/>
            <a:stCxn id="253" idx="1"/>
            <a:endCxn id="492" idx="3"/>
          </p:cNvCxnSpPr>
          <p:nvPr/>
        </p:nvCxnSpPr>
        <p:spPr>
          <a:xfrm rot="10800000">
            <a:off x="6228490" y="5071345"/>
            <a:ext cx="186928" cy="483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矩形: 圆角 439">
            <a:extLst>
              <a:ext uri="{FF2B5EF4-FFF2-40B4-BE49-F238E27FC236}">
                <a16:creationId xmlns:a16="http://schemas.microsoft.com/office/drawing/2014/main" id="{21DCCA37-FABF-E989-642B-14D36CA8533F}"/>
              </a:ext>
            </a:extLst>
          </p:cNvPr>
          <p:cNvSpPr/>
          <p:nvPr/>
        </p:nvSpPr>
        <p:spPr>
          <a:xfrm>
            <a:off x="444945" y="2322351"/>
            <a:ext cx="3489484" cy="151777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文本框 440">
                <a:extLst>
                  <a:ext uri="{FF2B5EF4-FFF2-40B4-BE49-F238E27FC236}">
                    <a16:creationId xmlns:a16="http://schemas.microsoft.com/office/drawing/2014/main" id="{0F5013C4-FE5A-0328-167A-E1E3DFD4852A}"/>
                  </a:ext>
                </a:extLst>
              </p:cNvPr>
              <p:cNvSpPr txBox="1"/>
              <p:nvPr/>
            </p:nvSpPr>
            <p:spPr>
              <a:xfrm>
                <a:off x="602682" y="2353857"/>
                <a:ext cx="320929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Ranking by Score(High-to-Low)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𝐹𝐼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𝐹𝐼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𝐹𝐶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𝐺𝐼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𝐺𝐼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𝐺𝐶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𝐺𝐶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1" name="文本框 440">
                <a:extLst>
                  <a:ext uri="{FF2B5EF4-FFF2-40B4-BE49-F238E27FC236}">
                    <a16:creationId xmlns:a16="http://schemas.microsoft.com/office/drawing/2014/main" id="{0F5013C4-FE5A-0328-167A-E1E3DFD4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2" y="2353857"/>
                <a:ext cx="3209298" cy="1477328"/>
              </a:xfrm>
              <a:prstGeom prst="rect">
                <a:avLst/>
              </a:prstGeom>
              <a:blipFill>
                <a:blip r:embed="rId8"/>
                <a:stretch>
                  <a:fillRect l="-1711" t="-2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5" name="直接箭头连接符 444">
            <a:extLst>
              <a:ext uri="{FF2B5EF4-FFF2-40B4-BE49-F238E27FC236}">
                <a16:creationId xmlns:a16="http://schemas.microsoft.com/office/drawing/2014/main" id="{95D6133B-22CA-3F04-C733-7E2DBCC8470D}"/>
              </a:ext>
            </a:extLst>
          </p:cNvPr>
          <p:cNvCxnSpPr>
            <a:cxnSpLocks/>
          </p:cNvCxnSpPr>
          <p:nvPr/>
        </p:nvCxnSpPr>
        <p:spPr>
          <a:xfrm flipV="1">
            <a:off x="3938451" y="2603654"/>
            <a:ext cx="841367" cy="453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直接箭头连接符 446">
            <a:extLst>
              <a:ext uri="{FF2B5EF4-FFF2-40B4-BE49-F238E27FC236}">
                <a16:creationId xmlns:a16="http://schemas.microsoft.com/office/drawing/2014/main" id="{4ABBD3EC-5AC2-CBBB-5664-92E8ECDEAE8D}"/>
              </a:ext>
            </a:extLst>
          </p:cNvPr>
          <p:cNvCxnSpPr>
            <a:cxnSpLocks/>
            <a:stCxn id="440" idx="3"/>
          </p:cNvCxnSpPr>
          <p:nvPr/>
        </p:nvCxnSpPr>
        <p:spPr>
          <a:xfrm>
            <a:off x="3934429" y="3081241"/>
            <a:ext cx="845389" cy="542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矩形: 圆角 456">
            <a:extLst>
              <a:ext uri="{FF2B5EF4-FFF2-40B4-BE49-F238E27FC236}">
                <a16:creationId xmlns:a16="http://schemas.microsoft.com/office/drawing/2014/main" id="{D1C80E94-0BEF-385C-4F89-C06EEF3585BE}"/>
              </a:ext>
            </a:extLst>
          </p:cNvPr>
          <p:cNvSpPr/>
          <p:nvPr/>
        </p:nvSpPr>
        <p:spPr>
          <a:xfrm>
            <a:off x="4833545" y="2084760"/>
            <a:ext cx="3168912" cy="97190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8" name="文本框 457">
            <a:extLst>
              <a:ext uri="{FF2B5EF4-FFF2-40B4-BE49-F238E27FC236}">
                <a16:creationId xmlns:a16="http://schemas.microsoft.com/office/drawing/2014/main" id="{C22B388B-F9EC-5EE6-075F-60B621189C90}"/>
              </a:ext>
            </a:extLst>
          </p:cNvPr>
          <p:cNvSpPr txBox="1"/>
          <p:nvPr/>
        </p:nvSpPr>
        <p:spPr>
          <a:xfrm>
            <a:off x="4955994" y="2160079"/>
            <a:ext cx="33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Aggregation Ranking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9" name="文本框 458">
                <a:extLst>
                  <a:ext uri="{FF2B5EF4-FFF2-40B4-BE49-F238E27FC236}">
                    <a16:creationId xmlns:a16="http://schemas.microsoft.com/office/drawing/2014/main" id="{AF69A3C3-D30E-45BE-3009-9C1869AD6F14}"/>
                  </a:ext>
                </a:extLst>
              </p:cNvPr>
              <p:cNvSpPr txBox="1"/>
              <p:nvPr/>
            </p:nvSpPr>
            <p:spPr>
              <a:xfrm>
                <a:off x="3605432" y="2454928"/>
                <a:ext cx="5723907" cy="5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𝐹𝐼</m:t>
                                      </m:r>
                                    </m:sub>
                                  </m:s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𝐹𝐶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𝐹𝐼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𝐺𝐶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</m:t>
                              </m:r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59" name="文本框 458">
                <a:extLst>
                  <a:ext uri="{FF2B5EF4-FFF2-40B4-BE49-F238E27FC236}">
                    <a16:creationId xmlns:a16="http://schemas.microsoft.com/office/drawing/2014/main" id="{AF69A3C3-D30E-45BE-3009-9C1869AD6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432" y="2454928"/>
                <a:ext cx="5723907" cy="531940"/>
              </a:xfrm>
              <a:prstGeom prst="rect">
                <a:avLst/>
              </a:prstGeom>
              <a:blipFill>
                <a:blip r:embed="rId9"/>
                <a:stretch>
                  <a:fillRect t="-186207" b="-270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" name="矩形: 圆角 459">
            <a:extLst>
              <a:ext uri="{FF2B5EF4-FFF2-40B4-BE49-F238E27FC236}">
                <a16:creationId xmlns:a16="http://schemas.microsoft.com/office/drawing/2014/main" id="{92C6DB1A-9C25-0D3A-75C0-C25ED3502C4D}"/>
              </a:ext>
            </a:extLst>
          </p:cNvPr>
          <p:cNvSpPr/>
          <p:nvPr/>
        </p:nvSpPr>
        <p:spPr>
          <a:xfrm>
            <a:off x="4833545" y="3345232"/>
            <a:ext cx="3168912" cy="97190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文本框 460">
            <a:extLst>
              <a:ext uri="{FF2B5EF4-FFF2-40B4-BE49-F238E27FC236}">
                <a16:creationId xmlns:a16="http://schemas.microsoft.com/office/drawing/2014/main" id="{041A7318-4CE9-2548-1913-194349DFB321}"/>
              </a:ext>
            </a:extLst>
          </p:cNvPr>
          <p:cNvSpPr txBox="1"/>
          <p:nvPr/>
        </p:nvSpPr>
        <p:spPr>
          <a:xfrm>
            <a:off x="4955994" y="3386809"/>
            <a:ext cx="33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 Aggregation Ranking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文本框 461">
                <a:extLst>
                  <a:ext uri="{FF2B5EF4-FFF2-40B4-BE49-F238E27FC236}">
                    <a16:creationId xmlns:a16="http://schemas.microsoft.com/office/drawing/2014/main" id="{F08A9B6F-2E02-77FC-C478-7120FE1CDA5E}"/>
                  </a:ext>
                </a:extLst>
              </p:cNvPr>
              <p:cNvSpPr txBox="1"/>
              <p:nvPr/>
            </p:nvSpPr>
            <p:spPr>
              <a:xfrm>
                <a:off x="5112904" y="3837061"/>
                <a:ext cx="2696276" cy="31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𝐺𝐼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𝐺𝐶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𝐺𝐼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𝐺𝐶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62" name="文本框 461">
                <a:extLst>
                  <a:ext uri="{FF2B5EF4-FFF2-40B4-BE49-F238E27FC236}">
                    <a16:creationId xmlns:a16="http://schemas.microsoft.com/office/drawing/2014/main" id="{F08A9B6F-2E02-77FC-C478-7120FE1CD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04" y="3837061"/>
                <a:ext cx="2696276" cy="3133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4" name="直接箭头连接符 463">
            <a:extLst>
              <a:ext uri="{FF2B5EF4-FFF2-40B4-BE49-F238E27FC236}">
                <a16:creationId xmlns:a16="http://schemas.microsoft.com/office/drawing/2014/main" id="{6A681B61-C0FC-AC1C-3066-165FA717E66F}"/>
              </a:ext>
            </a:extLst>
          </p:cNvPr>
          <p:cNvCxnSpPr>
            <a:cxnSpLocks/>
            <a:stCxn id="457" idx="3"/>
            <a:endCxn id="468" idx="1"/>
          </p:cNvCxnSpPr>
          <p:nvPr/>
        </p:nvCxnSpPr>
        <p:spPr>
          <a:xfrm>
            <a:off x="8002457" y="2570713"/>
            <a:ext cx="863037" cy="655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接箭头连接符 465">
            <a:extLst>
              <a:ext uri="{FF2B5EF4-FFF2-40B4-BE49-F238E27FC236}">
                <a16:creationId xmlns:a16="http://schemas.microsoft.com/office/drawing/2014/main" id="{A200414A-37C7-4071-A8E6-04AAA2A3FD66}"/>
              </a:ext>
            </a:extLst>
          </p:cNvPr>
          <p:cNvCxnSpPr>
            <a:cxnSpLocks/>
            <a:stCxn id="460" idx="3"/>
            <a:endCxn id="468" idx="1"/>
          </p:cNvCxnSpPr>
          <p:nvPr/>
        </p:nvCxnSpPr>
        <p:spPr>
          <a:xfrm flipV="1">
            <a:off x="8002457" y="3226057"/>
            <a:ext cx="863037" cy="605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矩形: 圆角 467">
            <a:extLst>
              <a:ext uri="{FF2B5EF4-FFF2-40B4-BE49-F238E27FC236}">
                <a16:creationId xmlns:a16="http://schemas.microsoft.com/office/drawing/2014/main" id="{2ACADA8B-22B4-4506-F2AD-72958DCDDF87}"/>
              </a:ext>
            </a:extLst>
          </p:cNvPr>
          <p:cNvSpPr/>
          <p:nvPr/>
        </p:nvSpPr>
        <p:spPr>
          <a:xfrm>
            <a:off x="8865494" y="2740104"/>
            <a:ext cx="2921772" cy="97190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文本框 469">
            <a:extLst>
              <a:ext uri="{FF2B5EF4-FFF2-40B4-BE49-F238E27FC236}">
                <a16:creationId xmlns:a16="http://schemas.microsoft.com/office/drawing/2014/main" id="{23C919E6-5DEE-5C82-C4E5-2FC5B6C7DBC1}"/>
              </a:ext>
            </a:extLst>
          </p:cNvPr>
          <p:cNvSpPr txBox="1"/>
          <p:nvPr/>
        </p:nvSpPr>
        <p:spPr>
          <a:xfrm>
            <a:off x="8695486" y="2796718"/>
            <a:ext cx="33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Ranking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文本框 470">
                <a:extLst>
                  <a:ext uri="{FF2B5EF4-FFF2-40B4-BE49-F238E27FC236}">
                    <a16:creationId xmlns:a16="http://schemas.microsoft.com/office/drawing/2014/main" id="{B292A334-2815-6228-D2C7-B288E9DEE223}"/>
                  </a:ext>
                </a:extLst>
              </p:cNvPr>
              <p:cNvSpPr txBox="1"/>
              <p:nvPr/>
            </p:nvSpPr>
            <p:spPr>
              <a:xfrm>
                <a:off x="9117809" y="3243294"/>
                <a:ext cx="2494273" cy="252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71" name="文本框 470">
                <a:extLst>
                  <a:ext uri="{FF2B5EF4-FFF2-40B4-BE49-F238E27FC236}">
                    <a16:creationId xmlns:a16="http://schemas.microsoft.com/office/drawing/2014/main" id="{B292A334-2815-6228-D2C7-B288E9DE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09" y="3243294"/>
                <a:ext cx="2494273" cy="252698"/>
              </a:xfrm>
              <a:prstGeom prst="rect">
                <a:avLst/>
              </a:prstGeom>
              <a:blipFill>
                <a:blip r:embed="rId11"/>
                <a:stretch>
                  <a:fillRect l="-1222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2" name="矩形 481">
            <a:extLst>
              <a:ext uri="{FF2B5EF4-FFF2-40B4-BE49-F238E27FC236}">
                <a16:creationId xmlns:a16="http://schemas.microsoft.com/office/drawing/2014/main" id="{D64D657C-E376-9209-E511-9BE9C7DB14B8}"/>
              </a:ext>
            </a:extLst>
          </p:cNvPr>
          <p:cNvSpPr/>
          <p:nvPr/>
        </p:nvSpPr>
        <p:spPr>
          <a:xfrm>
            <a:off x="7463642" y="2529411"/>
            <a:ext cx="475598" cy="410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3" name="对话气泡: 圆角矩形 482">
            <a:extLst>
              <a:ext uri="{FF2B5EF4-FFF2-40B4-BE49-F238E27FC236}">
                <a16:creationId xmlns:a16="http://schemas.microsoft.com/office/drawing/2014/main" id="{81E67430-E054-26EB-8970-18D2F6190713}"/>
              </a:ext>
            </a:extLst>
          </p:cNvPr>
          <p:cNvSpPr/>
          <p:nvPr/>
        </p:nvSpPr>
        <p:spPr>
          <a:xfrm>
            <a:off x="8332469" y="1263449"/>
            <a:ext cx="3365750" cy="881286"/>
          </a:xfrm>
          <a:prstGeom prst="wedgeRoundRectCallout">
            <a:avLst>
              <a:gd name="adj1" fmla="val -63125"/>
              <a:gd name="adj2" fmla="val 92145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4" name="文本框 483">
            <a:extLst>
              <a:ext uri="{FF2B5EF4-FFF2-40B4-BE49-F238E27FC236}">
                <a16:creationId xmlns:a16="http://schemas.microsoft.com/office/drawing/2014/main" id="{95FAE5A3-4C8D-0191-B80F-98CECE3B8D2D}"/>
              </a:ext>
            </a:extLst>
          </p:cNvPr>
          <p:cNvSpPr txBox="1"/>
          <p:nvPr/>
        </p:nvSpPr>
        <p:spPr>
          <a:xfrm>
            <a:off x="8391708" y="1406815"/>
            <a:ext cx="327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Presence of Labels in Input Data</a:t>
            </a:r>
          </a:p>
          <a:p>
            <a:pPr algn="ctr"/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for Presence, 0 for Absence 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5" name="矩形 484">
            <a:extLst>
              <a:ext uri="{FF2B5EF4-FFF2-40B4-BE49-F238E27FC236}">
                <a16:creationId xmlns:a16="http://schemas.microsoft.com/office/drawing/2014/main" id="{BAA9AA94-F43E-6CB3-A150-B0F9E0681707}"/>
              </a:ext>
            </a:extLst>
          </p:cNvPr>
          <p:cNvSpPr/>
          <p:nvPr/>
        </p:nvSpPr>
        <p:spPr>
          <a:xfrm>
            <a:off x="5350398" y="2484989"/>
            <a:ext cx="242880" cy="255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6" name="矩形 485">
            <a:extLst>
              <a:ext uri="{FF2B5EF4-FFF2-40B4-BE49-F238E27FC236}">
                <a16:creationId xmlns:a16="http://schemas.microsoft.com/office/drawing/2014/main" id="{F3F26343-8B0F-D0B2-A257-C29E102416AE}"/>
              </a:ext>
            </a:extLst>
          </p:cNvPr>
          <p:cNvSpPr/>
          <p:nvPr/>
        </p:nvSpPr>
        <p:spPr>
          <a:xfrm>
            <a:off x="6770614" y="2484988"/>
            <a:ext cx="99262" cy="170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对话气泡: 圆角矩形 486">
            <a:extLst>
              <a:ext uri="{FF2B5EF4-FFF2-40B4-BE49-F238E27FC236}">
                <a16:creationId xmlns:a16="http://schemas.microsoft.com/office/drawing/2014/main" id="{9B4BD82F-C4F4-3A7A-0761-D4D94584D8BB}"/>
              </a:ext>
            </a:extLst>
          </p:cNvPr>
          <p:cNvSpPr/>
          <p:nvPr/>
        </p:nvSpPr>
        <p:spPr>
          <a:xfrm>
            <a:off x="2213667" y="1469089"/>
            <a:ext cx="2946162" cy="470006"/>
          </a:xfrm>
          <a:prstGeom prst="wedgeRoundRectCallout">
            <a:avLst>
              <a:gd name="adj1" fmla="val 50333"/>
              <a:gd name="adj2" fmla="val 180155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8" name="文本框 487">
            <a:extLst>
              <a:ext uri="{FF2B5EF4-FFF2-40B4-BE49-F238E27FC236}">
                <a16:creationId xmlns:a16="http://schemas.microsoft.com/office/drawing/2014/main" id="{BBB05D75-28A9-52A4-0DDA-72710DBE151A}"/>
              </a:ext>
            </a:extLst>
          </p:cNvPr>
          <p:cNvSpPr txBox="1"/>
          <p:nvPr/>
        </p:nvSpPr>
        <p:spPr>
          <a:xfrm>
            <a:off x="2249636" y="1518572"/>
            <a:ext cx="310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Logarithmic: </a:t>
            </a:r>
            <a:r>
              <a:rPr lang="en-US" altLang="zh-C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High-Rank Emphasis 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9" name="对话气泡: 圆角矩形 488">
            <a:extLst>
              <a:ext uri="{FF2B5EF4-FFF2-40B4-BE49-F238E27FC236}">
                <a16:creationId xmlns:a16="http://schemas.microsoft.com/office/drawing/2014/main" id="{688A6965-C724-C02D-E706-3AF00336CA0B}"/>
              </a:ext>
            </a:extLst>
          </p:cNvPr>
          <p:cNvSpPr/>
          <p:nvPr/>
        </p:nvSpPr>
        <p:spPr>
          <a:xfrm>
            <a:off x="5325181" y="1129601"/>
            <a:ext cx="2738164" cy="483094"/>
          </a:xfrm>
          <a:prstGeom prst="wedgeRoundRectCallout">
            <a:avLst>
              <a:gd name="adj1" fmla="val 5781"/>
              <a:gd name="adj2" fmla="val 230486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0" name="文本框 489">
            <a:extLst>
              <a:ext uri="{FF2B5EF4-FFF2-40B4-BE49-F238E27FC236}">
                <a16:creationId xmlns:a16="http://schemas.microsoft.com/office/drawing/2014/main" id="{A3A5FEB0-CFDC-21DA-6EB1-C183F4DE82E8}"/>
              </a:ext>
            </a:extLst>
          </p:cNvPr>
          <p:cNvSpPr txBox="1"/>
          <p:nvPr/>
        </p:nvSpPr>
        <p:spPr>
          <a:xfrm>
            <a:off x="5378615" y="1181427"/>
            <a:ext cx="2684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Squared: </a:t>
            </a:r>
            <a:r>
              <a:rPr lang="en-US" altLang="zh-C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Low-Rank Penalty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2" name="Picture 24">
            <a:extLst>
              <a:ext uri="{FF2B5EF4-FFF2-40B4-BE49-F238E27FC236}">
                <a16:creationId xmlns:a16="http://schemas.microsoft.com/office/drawing/2014/main" id="{9FD0FE52-CACD-385C-6E08-2F8938FF8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065194" y="4993109"/>
            <a:ext cx="163296" cy="1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" name="Picture 24">
            <a:extLst>
              <a:ext uri="{FF2B5EF4-FFF2-40B4-BE49-F238E27FC236}">
                <a16:creationId xmlns:a16="http://schemas.microsoft.com/office/drawing/2014/main" id="{C6BE1877-2E47-749A-A7F7-ED25289E3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074913" y="6046658"/>
            <a:ext cx="167471" cy="1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1" name="Picture 24">
            <a:extLst>
              <a:ext uri="{FF2B5EF4-FFF2-40B4-BE49-F238E27FC236}">
                <a16:creationId xmlns:a16="http://schemas.microsoft.com/office/drawing/2014/main" id="{79F25103-BD6D-928C-A6B8-DCD8B241C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074912" y="5574409"/>
            <a:ext cx="167471" cy="1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3" name="直接箭头连接符 542">
            <a:extLst>
              <a:ext uri="{FF2B5EF4-FFF2-40B4-BE49-F238E27FC236}">
                <a16:creationId xmlns:a16="http://schemas.microsoft.com/office/drawing/2014/main" id="{780CF193-46BB-EC8D-F3AB-B03D9F518396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6146842" y="5149578"/>
            <a:ext cx="0" cy="3959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直接箭头连接符 545">
            <a:extLst>
              <a:ext uri="{FF2B5EF4-FFF2-40B4-BE49-F238E27FC236}">
                <a16:creationId xmlns:a16="http://schemas.microsoft.com/office/drawing/2014/main" id="{9F71C00E-F1DF-0E7F-DDC8-524B1936B0AD}"/>
              </a:ext>
            </a:extLst>
          </p:cNvPr>
          <p:cNvCxnSpPr>
            <a:stCxn id="515" idx="0"/>
            <a:endCxn id="541" idx="2"/>
          </p:cNvCxnSpPr>
          <p:nvPr/>
        </p:nvCxnSpPr>
        <p:spPr>
          <a:xfrm flipH="1" flipV="1">
            <a:off x="6158648" y="5734878"/>
            <a:ext cx="1" cy="311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文本框 546">
            <a:extLst>
              <a:ext uri="{FF2B5EF4-FFF2-40B4-BE49-F238E27FC236}">
                <a16:creationId xmlns:a16="http://schemas.microsoft.com/office/drawing/2014/main" id="{B543E773-C692-7875-F239-D790A740B41C}"/>
              </a:ext>
            </a:extLst>
          </p:cNvPr>
          <p:cNvSpPr txBox="1"/>
          <p:nvPr/>
        </p:nvSpPr>
        <p:spPr>
          <a:xfrm>
            <a:off x="4862198" y="5469246"/>
            <a:ext cx="1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Ranking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8" name="矩形: 圆角 547">
            <a:extLst>
              <a:ext uri="{FF2B5EF4-FFF2-40B4-BE49-F238E27FC236}">
                <a16:creationId xmlns:a16="http://schemas.microsoft.com/office/drawing/2014/main" id="{0669B0B8-A3FF-42D0-4B00-587E5419427D}"/>
              </a:ext>
            </a:extLst>
          </p:cNvPr>
          <p:cNvSpPr/>
          <p:nvPr/>
        </p:nvSpPr>
        <p:spPr>
          <a:xfrm>
            <a:off x="4955992" y="5545496"/>
            <a:ext cx="1373693" cy="19438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0" name="直接箭头连接符 549">
            <a:extLst>
              <a:ext uri="{FF2B5EF4-FFF2-40B4-BE49-F238E27FC236}">
                <a16:creationId xmlns:a16="http://schemas.microsoft.com/office/drawing/2014/main" id="{3DCCAB25-E95B-C400-E007-35E829DCB322}"/>
              </a:ext>
            </a:extLst>
          </p:cNvPr>
          <p:cNvCxnSpPr>
            <a:cxnSpLocks/>
          </p:cNvCxnSpPr>
          <p:nvPr/>
        </p:nvCxnSpPr>
        <p:spPr>
          <a:xfrm flipV="1">
            <a:off x="6720980" y="5633635"/>
            <a:ext cx="364331" cy="1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文本框 552">
            <a:extLst>
              <a:ext uri="{FF2B5EF4-FFF2-40B4-BE49-F238E27FC236}">
                <a16:creationId xmlns:a16="http://schemas.microsoft.com/office/drawing/2014/main" id="{6D86B531-F01B-AA12-E80C-E340146860EF}"/>
              </a:ext>
            </a:extLst>
          </p:cNvPr>
          <p:cNvSpPr txBox="1"/>
          <p:nvPr/>
        </p:nvSpPr>
        <p:spPr>
          <a:xfrm>
            <a:off x="7052402" y="5487953"/>
            <a:ext cx="266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Proxies Combination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9" name="Picture 24">
            <a:extLst>
              <a:ext uri="{FF2B5EF4-FFF2-40B4-BE49-F238E27FC236}">
                <a16:creationId xmlns:a16="http://schemas.microsoft.com/office/drawing/2014/main" id="{1534E004-6443-54C9-2B3D-ACB4E702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2394869" y="5562424"/>
            <a:ext cx="163296" cy="1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" name="文本框 559">
            <a:extLst>
              <a:ext uri="{FF2B5EF4-FFF2-40B4-BE49-F238E27FC236}">
                <a16:creationId xmlns:a16="http://schemas.microsoft.com/office/drawing/2014/main" id="{9DEF6B19-63BF-0562-5A4D-DA36C58D740A}"/>
              </a:ext>
            </a:extLst>
          </p:cNvPr>
          <p:cNvSpPr txBox="1"/>
          <p:nvPr/>
        </p:nvSpPr>
        <p:spPr>
          <a:xfrm>
            <a:off x="2522452" y="5490318"/>
            <a:ext cx="2271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Aggregation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DD6F-2902-29EE-86B1-C9B07B90D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C666D-C779-AE97-5113-70241407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F90961-5E2C-2137-BE76-12333AAB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054FBE4-C5FE-CA93-3A6C-2BA3EABF1641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50516B5-6383-8E49-F4A4-AC293B82487D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0942-858D-F2F3-BA3E-8CEF8684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B7B-07AB-20FE-5279-6D3219C2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4" y="129410"/>
            <a:ext cx="8161683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3.1 Experimental Environment and Search Space 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B1F037-90F9-DF43-5EC2-B69E297E19EF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D4C86EA-16FF-2C93-FCDF-15B29D1271B7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AF7E27F6-8F60-D49D-0166-33387D7EA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31493"/>
              </p:ext>
            </p:extLst>
          </p:nvPr>
        </p:nvGraphicFramePr>
        <p:xfrm>
          <a:off x="253654" y="1079593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81">
                  <a:extLst>
                    <a:ext uri="{9D8B030D-6E8A-4147-A177-3AD203B41FA5}">
                      <a16:colId xmlns:a16="http://schemas.microsoft.com/office/drawing/2014/main" val="1838828070"/>
                    </a:ext>
                  </a:extLst>
                </a:gridCol>
                <a:gridCol w="5623719">
                  <a:extLst>
                    <a:ext uri="{9D8B030D-6E8A-4147-A177-3AD203B41FA5}">
                      <a16:colId xmlns:a16="http://schemas.microsoft.com/office/drawing/2014/main" val="37502069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Experimental Environment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7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 Servers 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NVIDIA A100 GPUs with 80GB memory and 256GB RAM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 Devices(EDs)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Jetson Xavier NX equipped with 8GB memory and 6-core ARM CPUs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35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Datasets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CIFAR-10</a:t>
                      </a:r>
                    </a:p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CIFAR-100</a:t>
                      </a:r>
                    </a:p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ImageNet16-120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150917"/>
                  </a:ext>
                </a:extLst>
              </a:tr>
            </a:tbl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83DBF877-638C-AF80-DEC0-5014F4DF0051}"/>
              </a:ext>
            </a:extLst>
          </p:cNvPr>
          <p:cNvGrpSpPr/>
          <p:nvPr/>
        </p:nvGrpSpPr>
        <p:grpSpPr>
          <a:xfrm>
            <a:off x="1366345" y="3553690"/>
            <a:ext cx="7075013" cy="2523768"/>
            <a:chOff x="2784681" y="1687595"/>
            <a:chExt cx="6370619" cy="287997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BD9FE2-0272-22B6-7CC5-7B30A7961C3C}"/>
                </a:ext>
              </a:extLst>
            </p:cNvPr>
            <p:cNvSpPr txBox="1"/>
            <p:nvPr/>
          </p:nvSpPr>
          <p:spPr>
            <a:xfrm>
              <a:off x="2784681" y="1687595"/>
              <a:ext cx="6370619" cy="287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1" algn="ctr">
                <a:lnSpc>
                  <a:spcPct val="150000"/>
                </a:lnSpc>
                <a:buClr>
                  <a:schemeClr val="tx1"/>
                </a:buClr>
              </a:pPr>
              <a:endPara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algn="ctr">
                <a:lnSpc>
                  <a:spcPct val="150000"/>
                </a:lnSpc>
                <a:buClr>
                  <a:schemeClr val="tx1"/>
                </a:buClr>
              </a:pPr>
              <a:r>
                <a:rPr lang="en-US" altLang="zh-CN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Search Space</a:t>
              </a:r>
            </a:p>
            <a:p>
              <a:pPr marL="514350" lvl="1" indent="-342900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NAS-Bench-201</a:t>
              </a:r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Search Space with 15,625 Subnets</a:t>
              </a:r>
            </a:p>
            <a:p>
              <a:pPr marL="514350" lvl="1" indent="-342900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MobileNetV2</a:t>
              </a:r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Search Space with Inverted Residual Structures</a:t>
              </a:r>
            </a:p>
            <a:p>
              <a:pPr marL="514350" lvl="1" indent="-342900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CN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AutoFormer</a:t>
              </a:r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Search Space for Evaluating Transformer Architectures</a:t>
              </a:r>
            </a:p>
            <a:p>
              <a:pPr marL="171450" lvl="1">
                <a:buClr>
                  <a:srgbClr val="0070C0"/>
                </a:buClr>
              </a:pPr>
              <a:endPara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09C5A7F-37CC-FE34-527A-5701FF9C2801}"/>
                </a:ext>
              </a:extLst>
            </p:cNvPr>
            <p:cNvSpPr/>
            <p:nvPr/>
          </p:nvSpPr>
          <p:spPr>
            <a:xfrm>
              <a:off x="2914159" y="2109054"/>
              <a:ext cx="6241141" cy="2190153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AFFDBE-526D-CBF4-FC49-7B7114D2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486" y="952659"/>
            <a:ext cx="2912854" cy="25332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040B56A-5971-6D57-29E2-17DB520E720E}"/>
              </a:ext>
            </a:extLst>
          </p:cNvPr>
          <p:cNvSpPr txBox="1"/>
          <p:nvPr/>
        </p:nvSpPr>
        <p:spPr>
          <a:xfrm>
            <a:off x="8991326" y="3553690"/>
            <a:ext cx="24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Jetson Xavier NX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5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0942-858D-F2F3-BA3E-8CEF8684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B7B-07AB-20FE-5279-6D3219C2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3.2</a:t>
            </a:r>
            <a:r>
              <a:rPr lang="zh-CN" alt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Baseline and </a:t>
            </a:r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Metrics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B1F037-90F9-DF43-5EC2-B69E297E19EF}"/>
              </a:ext>
            </a:extLst>
          </p:cNvPr>
          <p:cNvCxnSpPr>
            <a:cxnSpLocks/>
          </p:cNvCxnSpPr>
          <p:nvPr/>
        </p:nvCxnSpPr>
        <p:spPr>
          <a:xfrm>
            <a:off x="0" y="764552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CD2CC9-A4D2-5D42-6D6C-4E06F19F2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95827"/>
              </p:ext>
            </p:extLst>
          </p:nvPr>
        </p:nvGraphicFramePr>
        <p:xfrm>
          <a:off x="1846711" y="812023"/>
          <a:ext cx="803671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31">
                  <a:extLst>
                    <a:ext uri="{9D8B030D-6E8A-4147-A177-3AD203B41FA5}">
                      <a16:colId xmlns:a16="http://schemas.microsoft.com/office/drawing/2014/main" val="1338254318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527945470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198957784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306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Zero-Cost Proxy Methods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#Params/FLOPS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517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Forward Propagation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NASWOT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124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</a:t>
                      </a:r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Backward Propagation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SNIP</a:t>
                      </a:r>
                    </a:p>
                    <a:p>
                      <a:pPr algn="ctr"/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ZiCo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45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Multi-Proxies + Linear Aggregation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TE-NAS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156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Training-Based Methods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OFA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21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AutoFormer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5758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962726-E142-8930-F2DC-7281062BFC8B}"/>
                  </a:ext>
                </a:extLst>
              </p:cNvPr>
              <p:cNvSpPr txBox="1"/>
              <p:nvPr/>
            </p:nvSpPr>
            <p:spPr>
              <a:xfrm>
                <a:off x="3228880" y="4371803"/>
                <a:ext cx="6732522" cy="264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342900" indent="-342900">
                  <a:lnSpc>
                    <a:spcPct val="125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 sz="20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514350" lvl="1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Ø"/>
                  <a:defRPr sz="20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</a:lstStyle>
              <a:p>
                <a:r>
                  <a:rPr lang="en-US" altLang="zh-CN" sz="1800" b="1" dirty="0"/>
                  <a:t>Spearman </a:t>
                </a:r>
                <a14:m>
                  <m:oMath xmlns:m="http://schemas.openxmlformats.org/officeDocument/2006/math">
                    <m:r>
                      <a:rPr lang="zh-CN" altLang="en-US" sz="1800" b="1" i="1">
                        <a:latin typeface="Cambria Math" panose="02040503050406030204" pitchFamily="18" charset="0"/>
                      </a:rPr>
                      <m:t>𝛒</m:t>
                    </m:r>
                  </m:oMath>
                </a14:m>
                <a:r>
                  <a:rPr lang="en-US" altLang="zh-CN" sz="1800" dirty="0"/>
                  <a:t>: The Correlation Between Predicted Subnet Ranks and True Performance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1" dirty="0"/>
                  <a:t>Top-1 Accuracy</a:t>
                </a:r>
                <a:r>
                  <a:rPr lang="en-US" altLang="zh-CN" sz="1800" dirty="0"/>
                  <a:t>: Measure Accuracy of the Subnet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sz="1800" b="1" dirty="0"/>
              </a:p>
              <a:p>
                <a:pPr>
                  <a:spcBef>
                    <a:spcPts val="1200"/>
                  </a:spcBef>
                </a:pPr>
                <a:r>
                  <a:rPr lang="en-US" altLang="zh-CN" sz="1800" b="1" dirty="0"/>
                  <a:t>Search Time</a:t>
                </a:r>
                <a:r>
                  <a:rPr lang="en-US" altLang="zh-CN" sz="1800" dirty="0"/>
                  <a:t>: Subnet Search Time</a:t>
                </a:r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962726-E142-8930-F2DC-7281062B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880" y="4371803"/>
                <a:ext cx="6732522" cy="2641492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3E484C-1627-7EDB-6C9E-AB852FE5C8ED}"/>
                  </a:ext>
                </a:extLst>
              </p:cNvPr>
              <p:cNvSpPr txBox="1"/>
              <p:nvPr/>
            </p:nvSpPr>
            <p:spPr>
              <a:xfrm>
                <a:off x="5981810" y="4719247"/>
                <a:ext cx="1458028" cy="46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3E484C-1627-7EDB-6C9E-AB852FE5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10" y="4719247"/>
                <a:ext cx="1458028" cy="469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39AF11-0DC6-29B3-55EA-8CDDA0FD2951}"/>
                  </a:ext>
                </a:extLst>
              </p:cNvPr>
              <p:cNvSpPr txBox="1"/>
              <p:nvPr/>
            </p:nvSpPr>
            <p:spPr>
              <a:xfrm>
                <a:off x="3310451" y="5587929"/>
                <a:ext cx="5741217" cy="5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𝑇𝑜𝑝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𝑎𝑐𝑐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Correctly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Predicted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Samples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Samples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39AF11-0DC6-29B3-55EA-8CDDA0FD2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51" y="5587929"/>
                <a:ext cx="5741217" cy="59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ED9E29E-EF7F-292D-6F80-EA96513101F4}"/>
              </a:ext>
            </a:extLst>
          </p:cNvPr>
          <p:cNvSpPr txBox="1"/>
          <p:nvPr/>
        </p:nvSpPr>
        <p:spPr>
          <a:xfrm>
            <a:off x="5493893" y="3884682"/>
            <a:ext cx="267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1FA9ED-2B24-FDC4-14EA-04F874843518}"/>
              </a:ext>
            </a:extLst>
          </p:cNvPr>
          <p:cNvSpPr/>
          <p:nvPr/>
        </p:nvSpPr>
        <p:spPr>
          <a:xfrm>
            <a:off x="2686493" y="3884682"/>
            <a:ext cx="6989135" cy="2843908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3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BE535-169F-EE11-1C0D-8E6EDBCD2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987C1B-322E-5589-DB26-557E22BF03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3655" y="129410"/>
                <a:ext cx="4751481" cy="58767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000" b="1" dirty="0">
                    <a:solidFill>
                      <a:srgbClr val="00285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3.5</a:t>
                </a:r>
                <a:r>
                  <a:rPr lang="zh-CN" altLang="en-US" sz="3000" b="1" dirty="0">
                    <a:solidFill>
                      <a:srgbClr val="00285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altLang="zh-C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Spearman 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n-US" sz="3000" b="1" dirty="0">
                    <a:solidFill>
                      <a:srgbClr val="00285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987C1B-322E-5589-DB26-557E22BF0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3655" y="129410"/>
                <a:ext cx="4751481" cy="587672"/>
              </a:xfrm>
              <a:blipFill>
                <a:blip r:embed="rId3"/>
                <a:stretch>
                  <a:fillRect l="-3081" t="-15464" b="-29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1DB2C53-D4CB-F87A-6F49-EFDFDF7A1A5D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4CCE166-432A-750E-CB4B-6128E41291FA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11450EB-9CFC-C96B-DBB0-D0C0ED7B3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70" y="1098182"/>
            <a:ext cx="8125758" cy="340465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6AB49E6B-8C4B-2D92-C6AA-37CF5C1CE924}"/>
              </a:ext>
            </a:extLst>
          </p:cNvPr>
          <p:cNvSpPr/>
          <p:nvPr/>
        </p:nvSpPr>
        <p:spPr>
          <a:xfrm>
            <a:off x="4299268" y="4120161"/>
            <a:ext cx="3802509" cy="2546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9">
            <a:extLst>
              <a:ext uri="{FF2B5EF4-FFF2-40B4-BE49-F238E27FC236}">
                <a16:creationId xmlns:a16="http://schemas.microsoft.com/office/drawing/2014/main" id="{42DD0921-FA25-7E68-3BF1-F635DDAB730A}"/>
              </a:ext>
            </a:extLst>
          </p:cNvPr>
          <p:cNvSpPr/>
          <p:nvPr/>
        </p:nvSpPr>
        <p:spPr>
          <a:xfrm>
            <a:off x="9022556" y="3268866"/>
            <a:ext cx="754102" cy="2530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4141AAC1-57B7-7346-6F9F-4E45E102209C}"/>
              </a:ext>
            </a:extLst>
          </p:cNvPr>
          <p:cNvSpPr/>
          <p:nvPr/>
        </p:nvSpPr>
        <p:spPr>
          <a:xfrm>
            <a:off x="465715" y="4766144"/>
            <a:ext cx="5391624" cy="551823"/>
          </a:xfrm>
          <a:prstGeom prst="wedgeRoundRectCallout">
            <a:avLst>
              <a:gd name="adj1" fmla="val 28822"/>
              <a:gd name="adj2" fmla="val -109470"/>
              <a:gd name="adj3" fmla="val 16667"/>
            </a:avLst>
          </a:prstGeom>
          <a:noFill/>
          <a:ln w="3810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A58B42-CB9E-9E38-9884-EA2BE0C5461A}"/>
              </a:ext>
            </a:extLst>
          </p:cNvPr>
          <p:cNvSpPr txBox="1"/>
          <p:nvPr/>
        </p:nvSpPr>
        <p:spPr>
          <a:xfrm>
            <a:off x="465715" y="4888473"/>
            <a:ext cx="539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demonstrates efficiency and accuracy of the FG-NAS.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139605D-6A1B-B135-B755-D94594A1DF66}"/>
              </a:ext>
            </a:extLst>
          </p:cNvPr>
          <p:cNvSpPr/>
          <p:nvPr/>
        </p:nvSpPr>
        <p:spPr>
          <a:xfrm>
            <a:off x="7827030" y="4707740"/>
            <a:ext cx="3899255" cy="807011"/>
          </a:xfrm>
          <a:prstGeom prst="wedgeRoundRectCallout">
            <a:avLst>
              <a:gd name="adj1" fmla="val 518"/>
              <a:gd name="adj2" fmla="val -198495"/>
              <a:gd name="adj3" fmla="val 16667"/>
            </a:avLst>
          </a:prstGeom>
          <a:noFill/>
          <a:ln w="3810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307575-EA75-8F3C-01F9-E6174639F765}"/>
              </a:ext>
            </a:extLst>
          </p:cNvPr>
          <p:cNvSpPr txBox="1"/>
          <p:nvPr/>
        </p:nvSpPr>
        <p:spPr>
          <a:xfrm>
            <a:off x="7774852" y="4788081"/>
            <a:ext cx="408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Proxy methods based on the forward propagation alone are significantly faster.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23254-F2CC-23C5-0733-6916AFEE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21EC-75C8-5724-801E-5BB73DE8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3.6</a:t>
            </a:r>
            <a:r>
              <a:rPr lang="zh-CN" alt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Top-1 Accuracy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CA9C8D5-EC56-6366-52B5-C1DA671379A8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92CEC4E-C03F-2550-C435-18292AC76D20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51E9D89-09A0-B8EF-1239-7BE5E965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7" y="1382584"/>
            <a:ext cx="5817176" cy="25619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4DDA8A-CDD2-80A2-102F-F75D195A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72" y="1353414"/>
            <a:ext cx="5595781" cy="2620246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C2062582-7EB3-BDFB-1DB3-B3498F28C172}"/>
              </a:ext>
            </a:extLst>
          </p:cNvPr>
          <p:cNvSpPr/>
          <p:nvPr/>
        </p:nvSpPr>
        <p:spPr>
          <a:xfrm>
            <a:off x="4206668" y="2938888"/>
            <a:ext cx="1508332" cy="1646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0877739-0F58-C097-356F-4BAA61009578}"/>
              </a:ext>
            </a:extLst>
          </p:cNvPr>
          <p:cNvSpPr/>
          <p:nvPr/>
        </p:nvSpPr>
        <p:spPr>
          <a:xfrm>
            <a:off x="4206668" y="3673092"/>
            <a:ext cx="1508332" cy="1646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A5D7D6F-42A8-6770-2B2C-9CAE36627157}"/>
              </a:ext>
            </a:extLst>
          </p:cNvPr>
          <p:cNvSpPr/>
          <p:nvPr/>
        </p:nvSpPr>
        <p:spPr>
          <a:xfrm>
            <a:off x="10142146" y="3680190"/>
            <a:ext cx="1352148" cy="20654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0FD5F667-29E3-E221-D0F5-4F63B33D19A5}"/>
              </a:ext>
            </a:extLst>
          </p:cNvPr>
          <p:cNvSpPr/>
          <p:nvPr/>
        </p:nvSpPr>
        <p:spPr>
          <a:xfrm>
            <a:off x="10173129" y="2955102"/>
            <a:ext cx="1321165" cy="20654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B00E8E-41CF-5D0D-F46C-6C34CFD7DB6B}"/>
              </a:ext>
            </a:extLst>
          </p:cNvPr>
          <p:cNvSpPr txBox="1"/>
          <p:nvPr/>
        </p:nvSpPr>
        <p:spPr>
          <a:xfrm>
            <a:off x="391079" y="4154167"/>
            <a:ext cx="30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TB(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raining-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ased methods)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C26440-D3C6-83F3-57EE-85887372B852}"/>
              </a:ext>
            </a:extLst>
          </p:cNvPr>
          <p:cNvSpPr txBox="1"/>
          <p:nvPr/>
        </p:nvSpPr>
        <p:spPr>
          <a:xfrm>
            <a:off x="2003958" y="4664065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TF(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raining-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ree methods)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479D20-6F4E-D356-8DD8-ECBCA8EA9BB1}"/>
              </a:ext>
            </a:extLst>
          </p:cNvPr>
          <p:cNvSpPr txBox="1"/>
          <p:nvPr/>
        </p:nvSpPr>
        <p:spPr>
          <a:xfrm>
            <a:off x="795454" y="1176054"/>
            <a:ext cx="1056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B40FAC2-0A6E-5D18-88BB-3C061C7F21D4}"/>
              </a:ext>
            </a:extLst>
          </p:cNvPr>
          <p:cNvCxnSpPr/>
          <p:nvPr/>
        </p:nvCxnSpPr>
        <p:spPr>
          <a:xfrm>
            <a:off x="5715000" y="3328988"/>
            <a:ext cx="900113" cy="1171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67F546BC-75D4-5D1F-D9D3-25BCEDD76D02}"/>
              </a:ext>
            </a:extLst>
          </p:cNvPr>
          <p:cNvSpPr/>
          <p:nvPr/>
        </p:nvSpPr>
        <p:spPr>
          <a:xfrm>
            <a:off x="5393531" y="3161647"/>
            <a:ext cx="321469" cy="267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64B164-E4C0-0A13-70B8-A2D77289B6CB}"/>
              </a:ext>
            </a:extLst>
          </p:cNvPr>
          <p:cNvSpPr txBox="1"/>
          <p:nvPr/>
        </p:nvSpPr>
        <p:spPr>
          <a:xfrm>
            <a:off x="6488585" y="4501756"/>
            <a:ext cx="39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Substantial Increase in Search Time Due to Training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4B44FF6-ED9A-C5BA-70F0-706D9B209222}"/>
              </a:ext>
            </a:extLst>
          </p:cNvPr>
          <p:cNvSpPr/>
          <p:nvPr/>
        </p:nvSpPr>
        <p:spPr>
          <a:xfrm>
            <a:off x="6488584" y="4500563"/>
            <a:ext cx="3919859" cy="70269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BA1757F-24BB-E7D7-B390-D0009DB3D4F9}"/>
              </a:ext>
            </a:extLst>
          </p:cNvPr>
          <p:cNvCxnSpPr>
            <a:cxnSpLocks/>
          </p:cNvCxnSpPr>
          <p:nvPr/>
        </p:nvCxnSpPr>
        <p:spPr>
          <a:xfrm flipH="1">
            <a:off x="2828925" y="3327795"/>
            <a:ext cx="746765" cy="785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4483855-BD85-D7F1-0C47-7FBFE9A6E645}"/>
              </a:ext>
            </a:extLst>
          </p:cNvPr>
          <p:cNvCxnSpPr>
            <a:cxnSpLocks/>
          </p:cNvCxnSpPr>
          <p:nvPr/>
        </p:nvCxnSpPr>
        <p:spPr>
          <a:xfrm>
            <a:off x="3619773" y="3837693"/>
            <a:ext cx="31790" cy="785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98436CE6-95F2-5D0D-E891-CE4B7FA7C716}"/>
              </a:ext>
            </a:extLst>
          </p:cNvPr>
          <p:cNvSpPr/>
          <p:nvPr/>
        </p:nvSpPr>
        <p:spPr>
          <a:xfrm>
            <a:off x="388143" y="4154167"/>
            <a:ext cx="2790826" cy="3943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D26CB67-D3D9-B844-CD97-16CB5179F4CF}"/>
              </a:ext>
            </a:extLst>
          </p:cNvPr>
          <p:cNvSpPr/>
          <p:nvPr/>
        </p:nvSpPr>
        <p:spPr>
          <a:xfrm>
            <a:off x="1921670" y="4699047"/>
            <a:ext cx="2726532" cy="3943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1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035B-8EE0-579C-4B8A-45B38C0A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C16C-0190-17E7-C18E-1BC376B0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3.7</a:t>
            </a:r>
            <a:r>
              <a:rPr lang="zh-CN" alt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Time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BD9BDA3-8C26-EBF3-0C6B-A72CFB34739B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7185C84-1653-BF86-B4CC-6F7F5DE6A8D2}"/>
              </a:ext>
            </a:extLst>
          </p:cNvPr>
          <p:cNvCxnSpPr>
            <a:cxnSpLocks/>
          </p:cNvCxnSpPr>
          <p:nvPr/>
        </p:nvCxnSpPr>
        <p:spPr>
          <a:xfrm>
            <a:off x="0" y="6191678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2549272-6FAB-23DF-855F-507BAD79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83" y="1122965"/>
            <a:ext cx="6096000" cy="2410047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81A8868C-D8D6-5301-2C8F-22FA67C1B153}"/>
              </a:ext>
            </a:extLst>
          </p:cNvPr>
          <p:cNvSpPr/>
          <p:nvPr/>
        </p:nvSpPr>
        <p:spPr>
          <a:xfrm>
            <a:off x="1063083" y="3187543"/>
            <a:ext cx="4551022" cy="24145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D8C454-A6F4-ED64-9C42-A748A5ED1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7" t="8400" r="5335" b="6345"/>
          <a:stretch/>
        </p:blipFill>
        <p:spPr bwMode="auto">
          <a:xfrm>
            <a:off x="7233804" y="1062177"/>
            <a:ext cx="4741712" cy="3574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圆角矩形 3">
            <a:extLst>
              <a:ext uri="{FF2B5EF4-FFF2-40B4-BE49-F238E27FC236}">
                <a16:creationId xmlns:a16="http://schemas.microsoft.com/office/drawing/2014/main" id="{5306B828-9F02-6EEB-9A6C-3448086D5B8F}"/>
              </a:ext>
            </a:extLst>
          </p:cNvPr>
          <p:cNvSpPr/>
          <p:nvPr/>
        </p:nvSpPr>
        <p:spPr>
          <a:xfrm>
            <a:off x="6266986" y="2657976"/>
            <a:ext cx="527824" cy="2451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948002-63E2-CFE8-CFE9-BB5DCC83B310}"/>
              </a:ext>
            </a:extLst>
          </p:cNvPr>
          <p:cNvSpPr txBox="1"/>
          <p:nvPr/>
        </p:nvSpPr>
        <p:spPr>
          <a:xfrm>
            <a:off x="253655" y="3627840"/>
            <a:ext cx="456721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-FP(Remove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eature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roxy)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-GP(Remove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radient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roxy)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-NL(Remove Dynamic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inear Aggregation)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D3E7E8-B042-DFEB-282D-573943B28B31}"/>
              </a:ext>
            </a:extLst>
          </p:cNvPr>
          <p:cNvSpPr txBox="1"/>
          <p:nvPr/>
        </p:nvSpPr>
        <p:spPr>
          <a:xfrm>
            <a:off x="7547395" y="4375201"/>
            <a:ext cx="2295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mportant 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 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B937834-BEA7-9592-E852-52F20F8CFD5B}"/>
              </a:ext>
            </a:extLst>
          </p:cNvPr>
          <p:cNvSpPr/>
          <p:nvPr/>
        </p:nvSpPr>
        <p:spPr>
          <a:xfrm>
            <a:off x="9746166" y="1539070"/>
            <a:ext cx="616949" cy="29205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A179B94-513A-0B01-68B5-3AFA8EACF53E}"/>
              </a:ext>
            </a:extLst>
          </p:cNvPr>
          <p:cNvCxnSpPr>
            <a:cxnSpLocks/>
          </p:cNvCxnSpPr>
          <p:nvPr/>
        </p:nvCxnSpPr>
        <p:spPr>
          <a:xfrm flipH="1">
            <a:off x="5750719" y="2903150"/>
            <a:ext cx="516267" cy="2272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A8DC970-1B8D-E676-42EE-951633E6093D}"/>
              </a:ext>
            </a:extLst>
          </p:cNvPr>
          <p:cNvSpPr txBox="1"/>
          <p:nvPr/>
        </p:nvSpPr>
        <p:spPr>
          <a:xfrm>
            <a:off x="4363867" y="5134870"/>
            <a:ext cx="305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Proxy methods based on the forward propagation alone are significantly faster.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A053FEA5-DBE6-7E02-6326-6662610F55D8}"/>
              </a:ext>
            </a:extLst>
          </p:cNvPr>
          <p:cNvSpPr/>
          <p:nvPr/>
        </p:nvSpPr>
        <p:spPr>
          <a:xfrm>
            <a:off x="1335881" y="2393156"/>
            <a:ext cx="493004" cy="79438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EF357F7-09BC-8E60-9F51-35621821A4A8}"/>
              </a:ext>
            </a:extLst>
          </p:cNvPr>
          <p:cNvCxnSpPr/>
          <p:nvPr/>
        </p:nvCxnSpPr>
        <p:spPr>
          <a:xfrm flipH="1">
            <a:off x="657225" y="2786063"/>
            <a:ext cx="592931" cy="8417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E5C7D17-D6F2-7331-319B-B4A0B39D800E}"/>
              </a:ext>
            </a:extLst>
          </p:cNvPr>
          <p:cNvSpPr/>
          <p:nvPr/>
        </p:nvSpPr>
        <p:spPr>
          <a:xfrm>
            <a:off x="157163" y="3627840"/>
            <a:ext cx="4721363" cy="1181802"/>
          </a:xfrm>
          <a:prstGeom prst="round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A05EB93-697F-6404-ED06-28155F39599D}"/>
              </a:ext>
            </a:extLst>
          </p:cNvPr>
          <p:cNvSpPr/>
          <p:nvPr/>
        </p:nvSpPr>
        <p:spPr>
          <a:xfrm>
            <a:off x="4343399" y="5135336"/>
            <a:ext cx="3057525" cy="95328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92DF967-7CA4-4F6F-5C22-64850DD90A78}"/>
              </a:ext>
            </a:extLst>
          </p:cNvPr>
          <p:cNvCxnSpPr>
            <a:cxnSpLocks/>
          </p:cNvCxnSpPr>
          <p:nvPr/>
        </p:nvCxnSpPr>
        <p:spPr>
          <a:xfrm flipH="1">
            <a:off x="9842771" y="4459584"/>
            <a:ext cx="244204" cy="616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719540B3-DC5A-770E-CF1D-081221817191}"/>
              </a:ext>
            </a:extLst>
          </p:cNvPr>
          <p:cNvSpPr/>
          <p:nvPr/>
        </p:nvSpPr>
        <p:spPr>
          <a:xfrm>
            <a:off x="8363928" y="5116208"/>
            <a:ext cx="3537559" cy="8981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C74F26F-3C14-E7C5-9306-F53011073D07}"/>
              </a:ext>
            </a:extLst>
          </p:cNvPr>
          <p:cNvSpPr txBox="1"/>
          <p:nvPr/>
        </p:nvSpPr>
        <p:spPr>
          <a:xfrm>
            <a:off x="8517088" y="5150311"/>
            <a:ext cx="334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important ratio layer of 0.6 achieves balance of the </a:t>
            </a: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time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1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3DB8E-9C70-B53B-DE13-B473E2B6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6DC75-5E2B-04FE-DD00-77AE9EB6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AADDEE-D05F-84B4-1DD0-5D576657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050853-9F0B-97D3-E820-7946709C1BA3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BFD264B-F41C-D43D-C4E8-4787818CB6C0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716A-C815-7F3C-57DE-647BB9F3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8E6BB2-866B-00F8-F5C0-F9718FAC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5B7E9B-3087-877E-8753-701BD9AD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C1A46E6-C0EF-F9C6-E3BD-BEDD808B80B7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4E534C9-CA61-008D-2FD1-32329BA6601C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5517-F46D-53A9-A3B1-334027BF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8C94-22F9-1450-DAB2-27B2F2C1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ECB4846-5042-43D2-3CC2-CA72AD33D5D6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C817FF3-8451-D9F1-CF0C-04ED807AF95F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7">
            <a:extLst>
              <a:ext uri="{FF2B5EF4-FFF2-40B4-BE49-F238E27FC236}">
                <a16:creationId xmlns:a16="http://schemas.microsoft.com/office/drawing/2014/main" id="{A4D7C27C-7C88-75C4-F1F1-53D59E2E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27" y="1699269"/>
            <a:ext cx="11261880" cy="46810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altLang="zh-CN" sz="2500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proposed FG-NAS framework introduces </a:t>
            </a:r>
            <a:r>
              <a:rPr lang="en" altLang="zh-CN" sz="2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and gradient zero-cost proxies </a:t>
            </a:r>
            <a:r>
              <a:rPr lang="en" altLang="zh-CN" sz="2500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achieve accurate and efficient subnet search.</a:t>
            </a:r>
          </a:p>
          <a:p>
            <a:pPr>
              <a:lnSpc>
                <a:spcPct val="150000"/>
              </a:lnSpc>
            </a:pPr>
            <a:r>
              <a:rPr lang="en-US" altLang="zh-CN" sz="2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nonlinear aggregation </a:t>
            </a:r>
            <a:r>
              <a:rPr lang="en-US" altLang="zh-CN" sz="2500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contributes to higher search accuracy.</a:t>
            </a:r>
          </a:p>
          <a:p>
            <a:pPr>
              <a:lnSpc>
                <a:spcPct val="150000"/>
              </a:lnSpc>
            </a:pP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微软雅黑" pitchFamily="34" charset="-122"/>
              </a:rPr>
              <a:t>   Thank You!</a:t>
            </a: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50FE-3A3D-71D9-59BC-E7AFA538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452F-5DD0-0FE5-0589-2F807A52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7927579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</a:t>
            </a:r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is NAS (</a:t>
            </a:r>
            <a:r>
              <a:rPr kumimoji="1" lang="en-US" altLang="zh-CN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kumimoji="1" lang="en-US" altLang="zh-CN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rchitecture </a:t>
            </a:r>
            <a:r>
              <a:rPr kumimoji="1" lang="en-US" altLang="zh-CN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earch)?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80E387C-821F-70B1-BDEC-C1C5C03BD69A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9E249CF-E668-F840-2EEB-32E8B219D39E}"/>
              </a:ext>
            </a:extLst>
          </p:cNvPr>
          <p:cNvCxnSpPr>
            <a:cxnSpLocks/>
          </p:cNvCxnSpPr>
          <p:nvPr/>
        </p:nvCxnSpPr>
        <p:spPr>
          <a:xfrm>
            <a:off x="-2675" y="6312803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7DD417EE-AB4D-1C5D-0B25-66BC4C218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08" y="1894470"/>
            <a:ext cx="5809783" cy="296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E39679F9-D364-05C8-07FA-5F2FC84E56EA}"/>
              </a:ext>
            </a:extLst>
          </p:cNvPr>
          <p:cNvSpPr/>
          <p:nvPr/>
        </p:nvSpPr>
        <p:spPr>
          <a:xfrm>
            <a:off x="1743693" y="1181389"/>
            <a:ext cx="4699148" cy="641268"/>
          </a:xfrm>
          <a:prstGeom prst="wedgeRoundRectCallout">
            <a:avLst>
              <a:gd name="adj1" fmla="val 43342"/>
              <a:gd name="adj2" fmla="val 139304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BF8DEB-F8C1-90CA-4AB8-4F99AC3DB111}"/>
              </a:ext>
            </a:extLst>
          </p:cNvPr>
          <p:cNvSpPr txBox="1"/>
          <p:nvPr/>
        </p:nvSpPr>
        <p:spPr>
          <a:xfrm>
            <a:off x="1900052" y="1317357"/>
            <a:ext cx="499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NAS:  Neural Network Design</a:t>
            </a:r>
            <a:endParaRPr lang="zh-CN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CA5C183-9913-2584-708D-53B94A165A61}"/>
              </a:ext>
            </a:extLst>
          </p:cNvPr>
          <p:cNvSpPr/>
          <p:nvPr/>
        </p:nvSpPr>
        <p:spPr>
          <a:xfrm>
            <a:off x="589808" y="2271166"/>
            <a:ext cx="3390406" cy="80731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C82F73-B417-975A-E91C-72EB34F86971}"/>
              </a:ext>
            </a:extLst>
          </p:cNvPr>
          <p:cNvSpPr txBox="1"/>
          <p:nvPr/>
        </p:nvSpPr>
        <p:spPr>
          <a:xfrm>
            <a:off x="781796" y="2351659"/>
            <a:ext cx="319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Deployment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 Task Requirements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12647B06-C447-B53A-3FD5-4723840B102F}"/>
              </a:ext>
            </a:extLst>
          </p:cNvPr>
          <p:cNvSpPr/>
          <p:nvPr/>
        </p:nvSpPr>
        <p:spPr>
          <a:xfrm>
            <a:off x="2238496" y="3094680"/>
            <a:ext cx="178130" cy="5106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5F51622-5AC2-DE25-55E5-9DEDD12AE7E8}"/>
              </a:ext>
            </a:extLst>
          </p:cNvPr>
          <p:cNvSpPr/>
          <p:nvPr/>
        </p:nvSpPr>
        <p:spPr>
          <a:xfrm>
            <a:off x="589808" y="3614652"/>
            <a:ext cx="3390406" cy="55952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8D86A3-E98E-BC92-94E3-F45EDFD2ADC2}"/>
              </a:ext>
            </a:extLst>
          </p:cNvPr>
          <p:cNvSpPr txBox="1"/>
          <p:nvPr/>
        </p:nvSpPr>
        <p:spPr>
          <a:xfrm>
            <a:off x="2505691" y="3143896"/>
            <a:ext cx="101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EE0062-6223-B07B-FA7C-71DC2585C745}"/>
              </a:ext>
            </a:extLst>
          </p:cNvPr>
          <p:cNvSpPr txBox="1"/>
          <p:nvPr/>
        </p:nvSpPr>
        <p:spPr>
          <a:xfrm>
            <a:off x="1060865" y="3706311"/>
            <a:ext cx="27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Efficient Subnets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09AA670-AD77-17A3-C4B7-05306FEE1B73}"/>
              </a:ext>
            </a:extLst>
          </p:cNvPr>
          <p:cNvSpPr/>
          <p:nvPr/>
        </p:nvSpPr>
        <p:spPr>
          <a:xfrm>
            <a:off x="589808" y="4837836"/>
            <a:ext cx="3390406" cy="83877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7199A70E-FB72-2980-9C59-12EC4BDD7838}"/>
              </a:ext>
            </a:extLst>
          </p:cNvPr>
          <p:cNvSpPr/>
          <p:nvPr/>
        </p:nvSpPr>
        <p:spPr>
          <a:xfrm>
            <a:off x="2238496" y="4203214"/>
            <a:ext cx="178130" cy="6346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A87BB0-A141-302C-4BC6-C06DE8988051}"/>
              </a:ext>
            </a:extLst>
          </p:cNvPr>
          <p:cNvSpPr txBox="1"/>
          <p:nvPr/>
        </p:nvSpPr>
        <p:spPr>
          <a:xfrm>
            <a:off x="2505690" y="4321340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2B4D253-AEBB-5132-A6C5-6EA116638857}"/>
              </a:ext>
            </a:extLst>
          </p:cNvPr>
          <p:cNvSpPr txBox="1"/>
          <p:nvPr/>
        </p:nvSpPr>
        <p:spPr>
          <a:xfrm>
            <a:off x="741219" y="4887724"/>
            <a:ext cx="308758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Design or Compression</a:t>
            </a:r>
          </a:p>
          <a:p>
            <a:pPr algn="ctr"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NAS[1]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03AD9F6-533F-219F-52BA-183E3C6BF534}"/>
              </a:ext>
            </a:extLst>
          </p:cNvPr>
          <p:cNvSpPr/>
          <p:nvPr/>
        </p:nvSpPr>
        <p:spPr>
          <a:xfrm>
            <a:off x="781796" y="5005449"/>
            <a:ext cx="3047007" cy="2552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982ADCA-9BFE-A70A-DA21-13ED1F2D6BEF}"/>
              </a:ext>
            </a:extLst>
          </p:cNvPr>
          <p:cNvSpPr/>
          <p:nvPr/>
        </p:nvSpPr>
        <p:spPr>
          <a:xfrm>
            <a:off x="831270" y="5349834"/>
            <a:ext cx="2997533" cy="25527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对话气泡: 圆角矩形 30">
            <a:extLst>
              <a:ext uri="{FF2B5EF4-FFF2-40B4-BE49-F238E27FC236}">
                <a16:creationId xmlns:a16="http://schemas.microsoft.com/office/drawing/2014/main" id="{9D41F4FA-2F55-6659-73A1-C3DE009A3079}"/>
              </a:ext>
            </a:extLst>
          </p:cNvPr>
          <p:cNvSpPr/>
          <p:nvPr/>
        </p:nvSpPr>
        <p:spPr>
          <a:xfrm>
            <a:off x="4065314" y="4288243"/>
            <a:ext cx="1576449" cy="549593"/>
          </a:xfrm>
          <a:prstGeom prst="wedgeRoundRectCallout">
            <a:avLst>
              <a:gd name="adj1" fmla="val -62641"/>
              <a:gd name="adj2" fmla="val 10025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6C06289-17E1-F664-4AE7-99B80F875603}"/>
              </a:ext>
            </a:extLst>
          </p:cNvPr>
          <p:cNvSpPr txBox="1"/>
          <p:nvPr/>
        </p:nvSpPr>
        <p:spPr>
          <a:xfrm>
            <a:off x="4125677" y="4378373"/>
            <a:ext cx="15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Accuracy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9FF7C96-7D93-3A27-83D1-88232361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63" y="4426206"/>
            <a:ext cx="366463" cy="366463"/>
          </a:xfrm>
          <a:prstGeom prst="rect">
            <a:avLst/>
          </a:prstGeom>
        </p:spPr>
      </p:pic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ED86EE35-6C20-F8DA-06F0-3EF91C4B9A11}"/>
              </a:ext>
            </a:extLst>
          </p:cNvPr>
          <p:cNvSpPr/>
          <p:nvPr/>
        </p:nvSpPr>
        <p:spPr>
          <a:xfrm>
            <a:off x="4318381" y="5341713"/>
            <a:ext cx="1516087" cy="515849"/>
          </a:xfrm>
          <a:prstGeom prst="wedgeRoundRectCallout">
            <a:avLst>
              <a:gd name="adj1" fmla="val -77943"/>
              <a:gd name="adj2" fmla="val -21601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036A109-725E-614D-FA4C-4380E226D3DD}"/>
              </a:ext>
            </a:extLst>
          </p:cNvPr>
          <p:cNvSpPr txBox="1"/>
          <p:nvPr/>
        </p:nvSpPr>
        <p:spPr>
          <a:xfrm>
            <a:off x="4325114" y="5422032"/>
            <a:ext cx="160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Accuracy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7B81CE8-A0F5-A803-00B2-673FB4DDD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25" y="5477471"/>
            <a:ext cx="300710" cy="3007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A56E98A-705B-362D-69C1-1EEE0B08974E}"/>
              </a:ext>
            </a:extLst>
          </p:cNvPr>
          <p:cNvSpPr txBox="1"/>
          <p:nvPr/>
        </p:nvSpPr>
        <p:spPr>
          <a:xfrm>
            <a:off x="150117" y="6414374"/>
            <a:ext cx="1174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[1] B.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Zoph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Q. V. Le, “Neural Architecture Search with Reinforcement Learning,” 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Int. Conf. Learn. Represent (ICLR),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AC4CF-287E-C31C-B194-13F9BCCFBFB6}"/>
              </a:ext>
            </a:extLst>
          </p:cNvPr>
          <p:cNvSpPr txBox="1"/>
          <p:nvPr/>
        </p:nvSpPr>
        <p:spPr>
          <a:xfrm>
            <a:off x="5551995" y="4920352"/>
            <a:ext cx="663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 as a subfield of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 machine learning (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75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3830-DC16-F98E-066A-1B81FF95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2B59-1D3C-4983-CAF0-4486C668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9460819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1.2 The Challenges of NAS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45541E2-6C5E-59C2-8BF5-508BF570DF62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71DFA1E-69B3-18F6-25DC-EF0F94136B97}"/>
              </a:ext>
            </a:extLst>
          </p:cNvPr>
          <p:cNvCxnSpPr>
            <a:cxnSpLocks/>
          </p:cNvCxnSpPr>
          <p:nvPr/>
        </p:nvCxnSpPr>
        <p:spPr>
          <a:xfrm>
            <a:off x="55414" y="6254673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04A8609-8177-AA0D-675D-FCBC10C8A827}"/>
              </a:ext>
            </a:extLst>
          </p:cNvPr>
          <p:cNvSpPr txBox="1"/>
          <p:nvPr/>
        </p:nvSpPr>
        <p:spPr>
          <a:xfrm>
            <a:off x="639292" y="1782484"/>
            <a:ext cx="248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Huge Search Space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SubNets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7D2AF242-55A2-8C34-5FE6-4123A41FDDC9}"/>
              </a:ext>
            </a:extLst>
          </p:cNvPr>
          <p:cNvSpPr/>
          <p:nvPr/>
        </p:nvSpPr>
        <p:spPr>
          <a:xfrm>
            <a:off x="3146962" y="2148191"/>
            <a:ext cx="979714" cy="20414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D59A9E6-EE9F-5E8E-5BC9-12B9F2B946D5}"/>
              </a:ext>
            </a:extLst>
          </p:cNvPr>
          <p:cNvSpPr/>
          <p:nvPr/>
        </p:nvSpPr>
        <p:spPr>
          <a:xfrm>
            <a:off x="4158344" y="1527806"/>
            <a:ext cx="3063836" cy="135980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D5CCE7-1B42-E43F-2F4F-2B66028ACC01}"/>
              </a:ext>
            </a:extLst>
          </p:cNvPr>
          <p:cNvSpPr txBox="1"/>
          <p:nvPr/>
        </p:nvSpPr>
        <p:spPr>
          <a:xfrm>
            <a:off x="3201390" y="1832442"/>
            <a:ext cx="82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C6B2C9-255E-169C-FE2F-6293340CD048}"/>
              </a:ext>
            </a:extLst>
          </p:cNvPr>
          <p:cNvSpPr txBox="1"/>
          <p:nvPr/>
        </p:nvSpPr>
        <p:spPr>
          <a:xfrm>
            <a:off x="4188034" y="1619506"/>
            <a:ext cx="31924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Computational Power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Search Time</a:t>
            </a:r>
          </a:p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RL-based NAS  requires 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 days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EA-based NAS requires 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3000 hours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EC6F8C52-8936-776A-44BF-7700242D904F}"/>
              </a:ext>
            </a:extLst>
          </p:cNvPr>
          <p:cNvSpPr/>
          <p:nvPr/>
        </p:nvSpPr>
        <p:spPr>
          <a:xfrm>
            <a:off x="7251870" y="2100639"/>
            <a:ext cx="979714" cy="20414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58CF3E-5DE0-9E57-5642-781349FE8275}"/>
              </a:ext>
            </a:extLst>
          </p:cNvPr>
          <p:cNvSpPr txBox="1"/>
          <p:nvPr/>
        </p:nvSpPr>
        <p:spPr>
          <a:xfrm>
            <a:off x="7205357" y="1802601"/>
            <a:ext cx="120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12BC39A-3B2C-1008-4F70-49D74A057383}"/>
              </a:ext>
            </a:extLst>
          </p:cNvPr>
          <p:cNvSpPr/>
          <p:nvPr/>
        </p:nvSpPr>
        <p:spPr>
          <a:xfrm>
            <a:off x="8301308" y="1765302"/>
            <a:ext cx="3192485" cy="87481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91C161-C8C1-DE2D-B923-33CA5E1D9CC7}"/>
              </a:ext>
            </a:extLst>
          </p:cNvPr>
          <p:cNvSpPr txBox="1"/>
          <p:nvPr/>
        </p:nvSpPr>
        <p:spPr>
          <a:xfrm>
            <a:off x="8468758" y="2012628"/>
            <a:ext cx="3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altLang="zh-CN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Zero-cost NAS (ZC-NAS) </a:t>
            </a:r>
            <a:endParaRPr lang="zh-CN" altLang="en-US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17B9B70B-4883-89D0-2AA0-370EB7FEF965}"/>
              </a:ext>
            </a:extLst>
          </p:cNvPr>
          <p:cNvSpPr/>
          <p:nvPr/>
        </p:nvSpPr>
        <p:spPr>
          <a:xfrm>
            <a:off x="7741727" y="3453155"/>
            <a:ext cx="3073958" cy="1140022"/>
          </a:xfrm>
          <a:prstGeom prst="wedgeRoundRectCallout">
            <a:avLst>
              <a:gd name="adj1" fmla="val 6661"/>
              <a:gd name="adj2" fmla="val -11522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D7D156F-F637-5300-49C5-69AA014D3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50" y="2584448"/>
            <a:ext cx="303513" cy="30351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4750058-4AAF-70D8-ADDE-2B5FE19FABAB}"/>
              </a:ext>
            </a:extLst>
          </p:cNvPr>
          <p:cNvSpPr txBox="1"/>
          <p:nvPr/>
        </p:nvSpPr>
        <p:spPr>
          <a:xfrm>
            <a:off x="8032702" y="3520627"/>
            <a:ext cx="271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Train-Free Proxy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Based on </a:t>
            </a:r>
            <a:r>
              <a:rPr lang="en-US" altLang="zh-CN" sz="20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Gradients</a:t>
            </a:r>
            <a:endParaRPr lang="zh-CN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3E485BA-77AA-5850-FAD1-ABE4D698CA88}"/>
              </a:ext>
            </a:extLst>
          </p:cNvPr>
          <p:cNvSpPr txBox="1"/>
          <p:nvPr/>
        </p:nvSpPr>
        <p:spPr>
          <a:xfrm>
            <a:off x="338579" y="6290708"/>
            <a:ext cx="12281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[2] J. Mellor,  J. Turner, A. Storkey, E. J. Crowley,  “Neural Architecture Search without Training,” arXiv:2006.04647, 2020.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5A5BE9-F4BD-4C10-897F-4D943FA3646E}"/>
              </a:ext>
            </a:extLst>
          </p:cNvPr>
          <p:cNvSpPr txBox="1"/>
          <p:nvPr/>
        </p:nvSpPr>
        <p:spPr>
          <a:xfrm>
            <a:off x="4188034" y="3353890"/>
            <a:ext cx="332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RL(</a:t>
            </a:r>
            <a:r>
              <a:rPr lang="en-US" altLang="zh-CN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einforcement </a:t>
            </a:r>
            <a:r>
              <a:rPr lang="en-US" altLang="zh-CN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earning)</a:t>
            </a:r>
          </a:p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EA(</a:t>
            </a:r>
            <a:r>
              <a:rPr lang="en-US" altLang="zh-CN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volutionary </a:t>
            </a:r>
            <a:r>
              <a:rPr lang="en-US" altLang="zh-CN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lgorithm)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: 圆角 16">
            <a:extLst>
              <a:ext uri="{FF2B5EF4-FFF2-40B4-BE49-F238E27FC236}">
                <a16:creationId xmlns:a16="http://schemas.microsoft.com/office/drawing/2014/main" id="{44BA603C-05C6-12E0-3F9A-A91E8653F92F}"/>
              </a:ext>
            </a:extLst>
          </p:cNvPr>
          <p:cNvSpPr/>
          <p:nvPr/>
        </p:nvSpPr>
        <p:spPr>
          <a:xfrm>
            <a:off x="347844" y="1683053"/>
            <a:ext cx="2826332" cy="87481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33982-7B07-86F2-7803-FE8BC7EFA2B9}"/>
              </a:ext>
            </a:extLst>
          </p:cNvPr>
          <p:cNvSpPr txBox="1"/>
          <p:nvPr/>
        </p:nvSpPr>
        <p:spPr>
          <a:xfrm>
            <a:off x="785181" y="4750767"/>
            <a:ext cx="861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ZC-NAS: predict a network’s trained accuracy from its initial state without training.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observed that the linear maps of the network are uniquely identified by a binary code corresponding to the activation pattern of the rectified linear units. </a:t>
            </a:r>
          </a:p>
        </p:txBody>
      </p:sp>
    </p:spTree>
    <p:extLst>
      <p:ext uri="{BB962C8B-B14F-4D97-AF65-F5344CB8AC3E}">
        <p14:creationId xmlns:p14="http://schemas.microsoft.com/office/powerpoint/2010/main" val="20625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0E7F6-B155-040D-D5F6-30CFC25C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31B-5123-EFD9-6FCF-304369CF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981925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1.3 The </a:t>
            </a:r>
            <a:r>
              <a:rPr lang="en-US" sz="32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lang="en-US" altLang="zh-CN" sz="3200" b="1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hallenges of </a:t>
            </a:r>
            <a:r>
              <a:rPr lang="en-US" sz="3200" b="1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Zero-cost Proxy NAS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D65244-ABAC-E9D6-9268-162FD69AD0D8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CA0769D-680C-4684-E180-86D1C04D6A4E}"/>
              </a:ext>
            </a:extLst>
          </p:cNvPr>
          <p:cNvCxnSpPr>
            <a:cxnSpLocks/>
          </p:cNvCxnSpPr>
          <p:nvPr/>
        </p:nvCxnSpPr>
        <p:spPr>
          <a:xfrm>
            <a:off x="0" y="5813375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9E52335-CA1E-D35A-C8E8-C0DCE4EDC826}"/>
              </a:ext>
            </a:extLst>
          </p:cNvPr>
          <p:cNvSpPr txBox="1"/>
          <p:nvPr/>
        </p:nvSpPr>
        <p:spPr>
          <a:xfrm>
            <a:off x="-1" y="5903893"/>
            <a:ext cx="12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200" dirty="0"/>
              <a:t>[3] M. Lin, P. Wang, Z. Sun, et al. “Zen-Nas: A Zero-Shot Nas for High-Performance Image Recognition, “ </a:t>
            </a:r>
            <a:r>
              <a:rPr lang="en-US" altLang="zh-CN" sz="1200" i="1" dirty="0"/>
              <a:t>Proc. International Conference on Computer Vision (ICCV), </a:t>
            </a:r>
            <a:r>
              <a:rPr lang="en-US" altLang="zh-CN" sz="1200" dirty="0"/>
              <a:t>2021.</a:t>
            </a:r>
          </a:p>
          <a:p>
            <a:r>
              <a:rPr lang="en-US" altLang="zh-CN" sz="1200" dirty="0"/>
              <a:t>[4] N. </a:t>
            </a:r>
            <a:r>
              <a:rPr lang="en-US" altLang="zh-CN" sz="1200" dirty="0" err="1"/>
              <a:t>Cavagnero</a:t>
            </a:r>
            <a:r>
              <a:rPr lang="en-US" altLang="zh-CN" sz="1200" dirty="0"/>
              <a:t>, L. </a:t>
            </a:r>
            <a:r>
              <a:rPr lang="en-US" altLang="zh-CN" sz="1200" dirty="0" err="1"/>
              <a:t>Robbiano</a:t>
            </a:r>
            <a:r>
              <a:rPr lang="en-US" altLang="zh-CN" sz="1200" dirty="0"/>
              <a:t>, B. Caputo, and G. </a:t>
            </a:r>
            <a:r>
              <a:rPr lang="en-US" altLang="zh-CN" sz="1200" dirty="0" err="1"/>
              <a:t>Averta</a:t>
            </a:r>
            <a:r>
              <a:rPr lang="en-US" altLang="zh-CN" sz="1200" dirty="0"/>
              <a:t>, “</a:t>
            </a:r>
            <a:r>
              <a:rPr lang="en-US" altLang="zh-CN" sz="1200" dirty="0" err="1"/>
              <a:t>FreeREA</a:t>
            </a:r>
            <a:r>
              <a:rPr lang="en-US" altLang="zh-CN" sz="1200" dirty="0"/>
              <a:t>: Training-Free Evolution-based Architecture Search,”  </a:t>
            </a:r>
            <a:r>
              <a:rPr lang="en-US" altLang="zh-CN" sz="1200" i="1" dirty="0"/>
              <a:t>Winter Conference on Applications of Computer Vision (WACV)</a:t>
            </a:r>
            <a:r>
              <a:rPr lang="en-US" altLang="zh-CN" sz="1200" dirty="0"/>
              <a:t>, 2023.</a:t>
            </a:r>
          </a:p>
          <a:p>
            <a:r>
              <a:rPr lang="en-US" altLang="zh-CN" sz="1200" dirty="0"/>
              <a:t>[5] G. Li, Y. Yang, K. Bhardwaj, and R. </a:t>
            </a:r>
            <a:r>
              <a:rPr lang="en-US" altLang="zh-CN" sz="1200" dirty="0" err="1"/>
              <a:t>Marculescu</a:t>
            </a:r>
            <a:r>
              <a:rPr lang="en-US" altLang="zh-CN" sz="1200" dirty="0"/>
              <a:t>, "</a:t>
            </a:r>
            <a:r>
              <a:rPr lang="en-US" altLang="zh-CN" sz="1200" dirty="0" err="1"/>
              <a:t>ZiCo</a:t>
            </a:r>
            <a:r>
              <a:rPr lang="en-US" altLang="zh-CN" sz="1200" dirty="0"/>
              <a:t>: Zero-shot NAS via Inverse Coefficient of Variation on Gradients,"  </a:t>
            </a:r>
            <a:r>
              <a:rPr lang="en-US" altLang="zh-CN" sz="1200" i="1" dirty="0"/>
              <a:t>Proc. Int. Conf. Learn. Representations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(ICLR)</a:t>
            </a:r>
            <a:r>
              <a:rPr lang="en-US" altLang="zh-CN" sz="1200" dirty="0"/>
              <a:t>, 2023.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E78B77-DE89-0673-6F1C-F034BAE8358D}"/>
              </a:ext>
            </a:extLst>
          </p:cNvPr>
          <p:cNvSpPr txBox="1"/>
          <p:nvPr/>
        </p:nvSpPr>
        <p:spPr>
          <a:xfrm>
            <a:off x="252532" y="2040508"/>
            <a:ext cx="50499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Forward Propagation: Zen-NAS[3]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Multi-Proxies Combination: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FreeREA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Backward Propagation: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ZiCo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C440D4C-D3D0-22AB-66B8-244AE3B256F4}"/>
              </a:ext>
            </a:extLst>
          </p:cNvPr>
          <p:cNvSpPr/>
          <p:nvPr/>
        </p:nvSpPr>
        <p:spPr>
          <a:xfrm>
            <a:off x="120421" y="2095995"/>
            <a:ext cx="5314207" cy="194754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12CAE33A-B3E7-DBA1-7E2C-250F61A57863}"/>
              </a:ext>
            </a:extLst>
          </p:cNvPr>
          <p:cNvSpPr/>
          <p:nvPr/>
        </p:nvSpPr>
        <p:spPr>
          <a:xfrm>
            <a:off x="5850264" y="1238565"/>
            <a:ext cx="3980379" cy="848343"/>
          </a:xfrm>
          <a:prstGeom prst="wedgeRoundRectCallout">
            <a:avLst>
              <a:gd name="adj1" fmla="val -66039"/>
              <a:gd name="adj2" fmla="val 62787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56A4896-90C8-EC8E-9153-B3201FFAE14B}"/>
              </a:ext>
            </a:extLst>
          </p:cNvPr>
          <p:cNvSpPr txBox="1"/>
          <p:nvPr/>
        </p:nvSpPr>
        <p:spPr>
          <a:xfrm>
            <a:off x="6070869" y="1244279"/>
            <a:ext cx="40803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Advantages: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Search Speed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Disadvantages: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Accuracy</a:t>
            </a:r>
          </a:p>
          <a:p>
            <a:endParaRPr lang="zh-CN" altLang="en-US" dirty="0"/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2394C998-A2FB-96D1-94C8-D0659C1C9E10}"/>
              </a:ext>
            </a:extLst>
          </p:cNvPr>
          <p:cNvSpPr/>
          <p:nvPr/>
        </p:nvSpPr>
        <p:spPr>
          <a:xfrm>
            <a:off x="5850264" y="4110230"/>
            <a:ext cx="3979215" cy="848343"/>
          </a:xfrm>
          <a:prstGeom prst="wedgeRoundRectCallout">
            <a:avLst>
              <a:gd name="adj1" fmla="val -76584"/>
              <a:gd name="adj2" fmla="val -74542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219BEE9-6941-9A4D-91B3-A1D1FE31DC72}"/>
              </a:ext>
            </a:extLst>
          </p:cNvPr>
          <p:cNvSpPr txBox="1"/>
          <p:nvPr/>
        </p:nvSpPr>
        <p:spPr>
          <a:xfrm>
            <a:off x="5978241" y="4153907"/>
            <a:ext cx="425898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Advantages: High Accuracy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Disadvantages: Slow Search Speed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id="{BCC26397-D843-F579-152F-12D725385478}"/>
              </a:ext>
            </a:extLst>
          </p:cNvPr>
          <p:cNvSpPr/>
          <p:nvPr/>
        </p:nvSpPr>
        <p:spPr>
          <a:xfrm>
            <a:off x="5850264" y="2458924"/>
            <a:ext cx="4136226" cy="1281822"/>
          </a:xfrm>
          <a:prstGeom prst="wedgeRoundRectCallout">
            <a:avLst>
              <a:gd name="adj1" fmla="val -72486"/>
              <a:gd name="adj2" fmla="val -5723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C7BCB8-EF04-6EE1-0F2B-3A96D6EE2256}"/>
              </a:ext>
            </a:extLst>
          </p:cNvPr>
          <p:cNvSpPr txBox="1"/>
          <p:nvPr/>
        </p:nvSpPr>
        <p:spPr>
          <a:xfrm>
            <a:off x="5934815" y="2514267"/>
            <a:ext cx="4188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Advantage: High Accuracy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Disadvantages:</a:t>
            </a:r>
            <a:r>
              <a:rPr lang="en-US" altLang="zh-CN" dirty="0"/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 combination leads to accuracy degradation.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Disadvantages: Intensive Computation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E0FF10-4C9A-2F0E-7CF8-E19334428538}"/>
              </a:ext>
            </a:extLst>
          </p:cNvPr>
          <p:cNvSpPr txBox="1"/>
          <p:nvPr/>
        </p:nvSpPr>
        <p:spPr>
          <a:xfrm>
            <a:off x="10123014" y="1856547"/>
            <a:ext cx="2066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Nonlinear Aggregation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DCAEBDC-1F7B-BDAC-739D-3155D41B574B}"/>
              </a:ext>
            </a:extLst>
          </p:cNvPr>
          <p:cNvSpPr/>
          <p:nvPr/>
        </p:nvSpPr>
        <p:spPr>
          <a:xfrm>
            <a:off x="10123013" y="1727443"/>
            <a:ext cx="1948566" cy="914400"/>
          </a:xfrm>
          <a:prstGeom prst="round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3E1586D-FD19-FD80-B196-F2009798419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9558338" y="2184643"/>
            <a:ext cx="564675" cy="711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3E8C7C7-0F89-1993-6072-189C43DD0BC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9486900" y="1837731"/>
            <a:ext cx="636113" cy="346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864E2B6-5C0B-3A4A-1EEA-AD41DDA09305}"/>
              </a:ext>
            </a:extLst>
          </p:cNvPr>
          <p:cNvSpPr/>
          <p:nvPr/>
        </p:nvSpPr>
        <p:spPr>
          <a:xfrm>
            <a:off x="10151264" y="3586748"/>
            <a:ext cx="2038260" cy="914400"/>
          </a:xfrm>
          <a:prstGeom prst="round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9AC98A-75C7-6B21-2B4E-F5B3AE95229A}"/>
              </a:ext>
            </a:extLst>
          </p:cNvPr>
          <p:cNvSpPr txBox="1"/>
          <p:nvPr/>
        </p:nvSpPr>
        <p:spPr>
          <a:xfrm>
            <a:off x="10237173" y="3700368"/>
            <a:ext cx="206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Efficient Algorithms</a:t>
            </a:r>
            <a:endParaRPr lang="zh-CN" altLang="en-US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4FF521B-4B48-AADA-AED4-8B8F2567B91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930649" y="3585985"/>
            <a:ext cx="220615" cy="45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28E34A6-A7BC-197C-1B41-F3034DEE42E8}"/>
              </a:ext>
            </a:extLst>
          </p:cNvPr>
          <p:cNvCxnSpPr>
            <a:cxnSpLocks/>
          </p:cNvCxnSpPr>
          <p:nvPr/>
        </p:nvCxnSpPr>
        <p:spPr>
          <a:xfrm flipV="1">
            <a:off x="9717797" y="4153907"/>
            <a:ext cx="405216" cy="528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CD4002D-F235-EDF9-842B-21D94316A348}"/>
              </a:ext>
            </a:extLst>
          </p:cNvPr>
          <p:cNvCxnSpPr>
            <a:cxnSpLocks/>
          </p:cNvCxnSpPr>
          <p:nvPr/>
        </p:nvCxnSpPr>
        <p:spPr>
          <a:xfrm>
            <a:off x="9963489" y="5449414"/>
            <a:ext cx="5378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1BA35937-1196-2D1A-D800-8C10104DD181}"/>
              </a:ext>
            </a:extLst>
          </p:cNvPr>
          <p:cNvSpPr txBox="1"/>
          <p:nvPr/>
        </p:nvSpPr>
        <p:spPr>
          <a:xfrm>
            <a:off x="10531190" y="5262063"/>
            <a:ext cx="12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FA2DCE6D-71E8-249E-C369-B1C10E05E3F9}"/>
              </a:ext>
            </a:extLst>
          </p:cNvPr>
          <p:cNvSpPr/>
          <p:nvPr/>
        </p:nvSpPr>
        <p:spPr>
          <a:xfrm>
            <a:off x="9840675" y="5262063"/>
            <a:ext cx="1775063" cy="3985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B6D42-5936-4C1C-FC9A-2D20D4844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33289C-FB81-E85F-ABBE-338A0827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A99C0-056C-09C9-98D3-5FEB9C0C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8905E88-C66B-506B-C645-B3E6DC2A4D73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4AB89D-45DC-F6C5-6FD2-F457942FDBB8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F1AD-59B9-439C-D80C-51CAC76C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6AE-45E6-B96D-32E7-36C4822C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11658596" cy="5876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2.1</a:t>
            </a:r>
            <a:r>
              <a:rPr lang="zh-CN" alt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Approach: FG-NAS(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lang="en-US" altLang="zh-CN" sz="24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eatrue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radient Aggregated Zero-Cost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eural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rchitecture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earch)</a:t>
            </a:r>
            <a:endParaRPr lang="en-US" sz="32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37D1B84-05A9-BDFE-2BFA-D63C03FC0A3B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46EB40-BD3B-C8ED-5A16-5B6A2EEE5A98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B3BF21F-4CE9-6EDE-F903-CC44C468CA49}"/>
              </a:ext>
            </a:extLst>
          </p:cNvPr>
          <p:cNvSpPr txBox="1"/>
          <p:nvPr/>
        </p:nvSpPr>
        <p:spPr>
          <a:xfrm>
            <a:off x="8231977" y="1363083"/>
            <a:ext cx="3882834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data characteristics.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SuperNet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Feature Information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Feature Correlation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Jacobian Matrix.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Gradient Variation Rate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Important Layer.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Important Gradient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the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ranking and send the optimal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ED.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790E6651-9EF1-800A-C10C-FBB83C99F312}"/>
              </a:ext>
            </a:extLst>
          </p:cNvPr>
          <p:cNvSpPr/>
          <p:nvPr/>
        </p:nvSpPr>
        <p:spPr>
          <a:xfrm>
            <a:off x="8133802" y="1302624"/>
            <a:ext cx="3953814" cy="3975955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6B220B6-68F3-F050-7A08-B5C92C3B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6" y="1716107"/>
            <a:ext cx="7749306" cy="31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135C-6064-143F-2EC7-82D5AB81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圆角矩形 8">
            <a:extLst>
              <a:ext uri="{FF2B5EF4-FFF2-40B4-BE49-F238E27FC236}">
                <a16:creationId xmlns:a16="http://schemas.microsoft.com/office/drawing/2014/main" id="{84AB1468-7946-EE83-3D8C-152622A2229C}"/>
              </a:ext>
            </a:extLst>
          </p:cNvPr>
          <p:cNvSpPr/>
          <p:nvPr/>
        </p:nvSpPr>
        <p:spPr>
          <a:xfrm>
            <a:off x="2037083" y="945769"/>
            <a:ext cx="8146007" cy="25960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EB3D9-F225-500F-8E97-D8C1A233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11758803" cy="5876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2.2 Feature Proxies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E9E7C27-2316-9A00-BED9-5DF6110789D9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EDB667-E630-B76D-17DE-F77EB2E517D6}"/>
              </a:ext>
            </a:extLst>
          </p:cNvPr>
          <p:cNvCxnSpPr>
            <a:cxnSpLocks/>
          </p:cNvCxnSpPr>
          <p:nvPr/>
        </p:nvCxnSpPr>
        <p:spPr>
          <a:xfrm>
            <a:off x="28575" y="8258265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AD71F81-1F96-ED25-1A09-9EDBDAC03365}"/>
              </a:ext>
            </a:extLst>
          </p:cNvPr>
          <p:cNvSpPr txBox="1"/>
          <p:nvPr/>
        </p:nvSpPr>
        <p:spPr>
          <a:xfrm>
            <a:off x="6454698" y="3716617"/>
            <a:ext cx="175365" cy="146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573EF7AB-F279-03A1-F16A-1E9849071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85146"/>
              </p:ext>
            </p:extLst>
          </p:nvPr>
        </p:nvGraphicFramePr>
        <p:xfrm>
          <a:off x="953554" y="4736721"/>
          <a:ext cx="21796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631880" imgH="484200" progId="Equation.AxMath">
                  <p:embed/>
                </p:oleObj>
              </mc:Choice>
              <mc:Fallback>
                <p:oleObj name="AxMath" r:id="rId3" imgW="1631880" imgH="484200" progId="Equation.AxMath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573EF7AB-F279-03A1-F16A-1E9849071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54" y="4736721"/>
                        <a:ext cx="217963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6906F963-90C7-3AF0-2E42-090D17540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12787"/>
              </p:ext>
            </p:extLst>
          </p:nvPr>
        </p:nvGraphicFramePr>
        <p:xfrm>
          <a:off x="5090595" y="5126510"/>
          <a:ext cx="1604434" cy="60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1341397" imgH="496842" progId="Equation.AxMath">
                  <p:embed/>
                </p:oleObj>
              </mc:Choice>
              <mc:Fallback>
                <p:oleObj name="AxMath" r:id="rId5" imgW="1341397" imgH="496842" progId="Equation.AxMath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6906F963-90C7-3AF0-2E42-090D17540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595" y="5126510"/>
                        <a:ext cx="1604434" cy="607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2">
            <a:extLst>
              <a:ext uri="{FF2B5EF4-FFF2-40B4-BE49-F238E27FC236}">
                <a16:creationId xmlns:a16="http://schemas.microsoft.com/office/drawing/2014/main" id="{7EEA8E2F-49A1-11C7-F736-FE3CD6A76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911" r="7970" b="8781"/>
          <a:stretch/>
        </p:blipFill>
        <p:spPr bwMode="auto">
          <a:xfrm>
            <a:off x="5473579" y="1076436"/>
            <a:ext cx="1246496" cy="10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96A1AB39-D645-D063-0C83-2D747748E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10614" r="8082" b="10132"/>
          <a:stretch/>
        </p:blipFill>
        <p:spPr bwMode="auto">
          <a:xfrm>
            <a:off x="2337078" y="1192526"/>
            <a:ext cx="1120029" cy="8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05BEB19-8921-4908-853A-2BF97C570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8940" r="8082" b="11805"/>
          <a:stretch/>
        </p:blipFill>
        <p:spPr bwMode="auto">
          <a:xfrm>
            <a:off x="8741278" y="1192526"/>
            <a:ext cx="1120029" cy="8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线箭头连接符 1058">
            <a:extLst>
              <a:ext uri="{FF2B5EF4-FFF2-40B4-BE49-F238E27FC236}">
                <a16:creationId xmlns:a16="http://schemas.microsoft.com/office/drawing/2014/main" id="{D9C3F59D-A7C5-F606-FB79-6AF8C075A479}"/>
              </a:ext>
            </a:extLst>
          </p:cNvPr>
          <p:cNvCxnSpPr>
            <a:cxnSpLocks/>
          </p:cNvCxnSpPr>
          <p:nvPr/>
        </p:nvCxnSpPr>
        <p:spPr>
          <a:xfrm>
            <a:off x="3455822" y="1619690"/>
            <a:ext cx="468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1058">
            <a:extLst>
              <a:ext uri="{FF2B5EF4-FFF2-40B4-BE49-F238E27FC236}">
                <a16:creationId xmlns:a16="http://schemas.microsoft.com/office/drawing/2014/main" id="{AEE981AA-5076-9CB0-9662-5873EFE78282}"/>
              </a:ext>
            </a:extLst>
          </p:cNvPr>
          <p:cNvCxnSpPr>
            <a:cxnSpLocks/>
          </p:cNvCxnSpPr>
          <p:nvPr/>
        </p:nvCxnSpPr>
        <p:spPr>
          <a:xfrm flipV="1">
            <a:off x="4907324" y="1619210"/>
            <a:ext cx="566255" cy="9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1058">
            <a:extLst>
              <a:ext uri="{FF2B5EF4-FFF2-40B4-BE49-F238E27FC236}">
                <a16:creationId xmlns:a16="http://schemas.microsoft.com/office/drawing/2014/main" id="{0C364AB9-183E-A377-8ED6-B378AC59321C}"/>
              </a:ext>
            </a:extLst>
          </p:cNvPr>
          <p:cNvCxnSpPr>
            <a:cxnSpLocks/>
          </p:cNvCxnSpPr>
          <p:nvPr/>
        </p:nvCxnSpPr>
        <p:spPr>
          <a:xfrm>
            <a:off x="6720075" y="1619690"/>
            <a:ext cx="5365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1058">
            <a:extLst>
              <a:ext uri="{FF2B5EF4-FFF2-40B4-BE49-F238E27FC236}">
                <a16:creationId xmlns:a16="http://schemas.microsoft.com/office/drawing/2014/main" id="{7D84E510-22B9-A4F0-FB9C-03840807E10A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8239301" y="1619690"/>
            <a:ext cx="501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>
            <a:extLst>
              <a:ext uri="{FF2B5EF4-FFF2-40B4-BE49-F238E27FC236}">
                <a16:creationId xmlns:a16="http://schemas.microsoft.com/office/drawing/2014/main" id="{D3A4AEE7-8EFB-A1D1-39F4-6A65B5892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632" r="9942" b="10137"/>
          <a:stretch/>
        </p:blipFill>
        <p:spPr bwMode="auto">
          <a:xfrm>
            <a:off x="3924604" y="1240760"/>
            <a:ext cx="982720" cy="7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D0EA4A8E-8A11-C35A-0815-A97666F9FF48}"/>
              </a:ext>
            </a:extLst>
          </p:cNvPr>
          <p:cNvSpPr txBox="1"/>
          <p:nvPr/>
        </p:nvSpPr>
        <p:spPr>
          <a:xfrm>
            <a:off x="3841596" y="1296525"/>
            <a:ext cx="1177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Features after PCA</a:t>
            </a:r>
            <a:endParaRPr lang="zh-CN" altLang="en-US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F1AEA5FC-C3DD-427F-2E15-A61B78C04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632" r="9942" b="10137"/>
          <a:stretch/>
        </p:blipFill>
        <p:spPr bwMode="auto">
          <a:xfrm>
            <a:off x="7256581" y="1240760"/>
            <a:ext cx="982720" cy="7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0F236236-677C-4867-0AB4-7AB69409643A}"/>
              </a:ext>
            </a:extLst>
          </p:cNvPr>
          <p:cNvSpPr txBox="1"/>
          <p:nvPr/>
        </p:nvSpPr>
        <p:spPr>
          <a:xfrm>
            <a:off x="7168134" y="1296525"/>
            <a:ext cx="1177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Features after PCA</a:t>
            </a:r>
            <a:endParaRPr lang="zh-CN" altLang="en-US" dirty="0"/>
          </a:p>
        </p:txBody>
      </p:sp>
      <p:sp>
        <p:nvSpPr>
          <p:cNvPr id="57" name="圆角矩形 8">
            <a:extLst>
              <a:ext uri="{FF2B5EF4-FFF2-40B4-BE49-F238E27FC236}">
                <a16:creationId xmlns:a16="http://schemas.microsoft.com/office/drawing/2014/main" id="{44226A79-04B3-6A7F-195D-1CE578229B23}"/>
              </a:ext>
            </a:extLst>
          </p:cNvPr>
          <p:cNvSpPr/>
          <p:nvPr/>
        </p:nvSpPr>
        <p:spPr>
          <a:xfrm>
            <a:off x="2147187" y="2319989"/>
            <a:ext cx="7899281" cy="7859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58" name="矩形: 圆角 338">
            <a:extLst>
              <a:ext uri="{FF2B5EF4-FFF2-40B4-BE49-F238E27FC236}">
                <a16:creationId xmlns:a16="http://schemas.microsoft.com/office/drawing/2014/main" id="{EA944C18-6DB1-8DB0-95EB-AEB130CA97B9}"/>
              </a:ext>
            </a:extLst>
          </p:cNvPr>
          <p:cNvSpPr/>
          <p:nvPr/>
        </p:nvSpPr>
        <p:spPr>
          <a:xfrm>
            <a:off x="2195790" y="2383432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108816D-5920-58DF-2950-8D5FA3277150}"/>
              </a:ext>
            </a:extLst>
          </p:cNvPr>
          <p:cNvSpPr txBox="1"/>
          <p:nvPr/>
        </p:nvSpPr>
        <p:spPr>
          <a:xfrm>
            <a:off x="2233890" y="2413355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Information Score</a:t>
            </a:r>
          </a:p>
        </p:txBody>
      </p:sp>
      <p:pic>
        <p:nvPicPr>
          <p:cNvPr id="60" name="Picture 8">
            <a:extLst>
              <a:ext uri="{FF2B5EF4-FFF2-40B4-BE49-F238E27FC236}">
                <a16:creationId xmlns:a16="http://schemas.microsoft.com/office/drawing/2014/main" id="{654F9623-06CA-1539-5125-5CED8B670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5"/>
          <a:stretch/>
        </p:blipFill>
        <p:spPr bwMode="auto">
          <a:xfrm>
            <a:off x="3411728" y="2331975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: 圆角 338">
            <a:extLst>
              <a:ext uri="{FF2B5EF4-FFF2-40B4-BE49-F238E27FC236}">
                <a16:creationId xmlns:a16="http://schemas.microsoft.com/office/drawing/2014/main" id="{76806839-B6AA-E945-AAD6-EE3094F9C342}"/>
              </a:ext>
            </a:extLst>
          </p:cNvPr>
          <p:cNvSpPr/>
          <p:nvPr/>
        </p:nvSpPr>
        <p:spPr>
          <a:xfrm>
            <a:off x="6361971" y="2383432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7D1C149-43D9-CF95-B2A8-E8B491FE6315}"/>
              </a:ext>
            </a:extLst>
          </p:cNvPr>
          <p:cNvSpPr txBox="1"/>
          <p:nvPr/>
        </p:nvSpPr>
        <p:spPr>
          <a:xfrm>
            <a:off x="8599990" y="2413355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Correlation Score</a:t>
            </a:r>
          </a:p>
        </p:txBody>
      </p:sp>
      <p:pic>
        <p:nvPicPr>
          <p:cNvPr id="63" name="Picture 14">
            <a:extLst>
              <a:ext uri="{FF2B5EF4-FFF2-40B4-BE49-F238E27FC236}">
                <a16:creationId xmlns:a16="http://schemas.microsoft.com/office/drawing/2014/main" id="{B65D66A1-D01B-37E0-D47C-B45845F87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8" r="1"/>
          <a:stretch/>
        </p:blipFill>
        <p:spPr bwMode="auto">
          <a:xfrm>
            <a:off x="8157008" y="2331975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>
            <a:extLst>
              <a:ext uri="{FF2B5EF4-FFF2-40B4-BE49-F238E27FC236}">
                <a16:creationId xmlns:a16="http://schemas.microsoft.com/office/drawing/2014/main" id="{43962BC5-9826-A2DE-9D3D-FA059EE53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7885793" y="2553687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>
            <a:extLst>
              <a:ext uri="{FF2B5EF4-FFF2-40B4-BE49-F238E27FC236}">
                <a16:creationId xmlns:a16="http://schemas.microsoft.com/office/drawing/2014/main" id="{20E3354D-B511-7214-8E5F-3D5EB77F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075317" y="2553687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38F0D720-77C0-FC46-ACCB-9574BC4324C9}"/>
              </a:ext>
            </a:extLst>
          </p:cNvPr>
          <p:cNvSpPr/>
          <p:nvPr/>
        </p:nvSpPr>
        <p:spPr>
          <a:xfrm>
            <a:off x="6451552" y="2441291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Correlation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Rank</a:t>
            </a:r>
          </a:p>
        </p:txBody>
      </p:sp>
      <p:cxnSp>
        <p:nvCxnSpPr>
          <p:cNvPr id="91" name="直线连接符 36">
            <a:extLst>
              <a:ext uri="{FF2B5EF4-FFF2-40B4-BE49-F238E27FC236}">
                <a16:creationId xmlns:a16="http://schemas.microsoft.com/office/drawing/2014/main" id="{2936643E-EBD1-6FC1-5F3C-B68CBE2CD79A}"/>
              </a:ext>
            </a:extLst>
          </p:cNvPr>
          <p:cNvCxnSpPr>
            <a:cxnSpLocks/>
          </p:cNvCxnSpPr>
          <p:nvPr/>
        </p:nvCxnSpPr>
        <p:spPr>
          <a:xfrm>
            <a:off x="6451552" y="2712975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56D5F040-4562-7138-0A7E-D37070374068}"/>
              </a:ext>
            </a:extLst>
          </p:cNvPr>
          <p:cNvSpPr/>
          <p:nvPr/>
        </p:nvSpPr>
        <p:spPr>
          <a:xfrm>
            <a:off x="4309921" y="2441291"/>
            <a:ext cx="1446381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Information Quantity</a:t>
            </a:r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A1A31D4B-CAAB-C5BB-4D3F-05C4252210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35107">
            <a:off x="6659054" y="1589982"/>
            <a:ext cx="351397" cy="351397"/>
          </a:xfrm>
          <a:prstGeom prst="rect">
            <a:avLst/>
          </a:prstGeom>
        </p:spPr>
      </p:pic>
      <p:pic>
        <p:nvPicPr>
          <p:cNvPr id="109" name="Picture 24">
            <a:extLst>
              <a:ext uri="{FF2B5EF4-FFF2-40B4-BE49-F238E27FC236}">
                <a16:creationId xmlns:a16="http://schemas.microsoft.com/office/drawing/2014/main" id="{A55975FA-6280-31EA-F078-CD24CED8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5999455" y="2633746"/>
            <a:ext cx="175337" cy="1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肘形连接符 1121">
            <a:extLst>
              <a:ext uri="{FF2B5EF4-FFF2-40B4-BE49-F238E27FC236}">
                <a16:creationId xmlns:a16="http://schemas.microsoft.com/office/drawing/2014/main" id="{31702D1C-147C-2124-8F0F-B64ECCFA0199}"/>
              </a:ext>
            </a:extLst>
          </p:cNvPr>
          <p:cNvCxnSpPr>
            <a:cxnSpLocks/>
            <a:stCxn id="58" idx="3"/>
            <a:endCxn id="109" idx="1"/>
          </p:cNvCxnSpPr>
          <p:nvPr/>
        </p:nvCxnSpPr>
        <p:spPr>
          <a:xfrm>
            <a:off x="5814513" y="2712975"/>
            <a:ext cx="184942" cy="47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4">
            <a:extLst>
              <a:ext uri="{FF2B5EF4-FFF2-40B4-BE49-F238E27FC236}">
                <a16:creationId xmlns:a16="http://schemas.microsoft.com/office/drawing/2014/main" id="{046FDD92-FA5A-F63A-556D-EE1D7ABB376B}"/>
              </a:ext>
            </a:extLst>
          </p:cNvPr>
          <p:cNvCxnSpPr>
            <a:cxnSpLocks/>
            <a:stCxn id="61" idx="1"/>
            <a:endCxn id="109" idx="3"/>
          </p:cNvCxnSpPr>
          <p:nvPr/>
        </p:nvCxnSpPr>
        <p:spPr>
          <a:xfrm rot="10800000" flipV="1">
            <a:off x="6174793" y="2712974"/>
            <a:ext cx="187179" cy="47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右箭头 1127">
            <a:extLst>
              <a:ext uri="{FF2B5EF4-FFF2-40B4-BE49-F238E27FC236}">
                <a16:creationId xmlns:a16="http://schemas.microsoft.com/office/drawing/2014/main" id="{69ECFB11-1EB4-FBB7-9095-7A6804AEE8EA}"/>
              </a:ext>
            </a:extLst>
          </p:cNvPr>
          <p:cNvSpPr/>
          <p:nvPr/>
        </p:nvSpPr>
        <p:spPr>
          <a:xfrm rot="5400000">
            <a:off x="4285837" y="2060847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右箭头 1128">
            <a:extLst>
              <a:ext uri="{FF2B5EF4-FFF2-40B4-BE49-F238E27FC236}">
                <a16:creationId xmlns:a16="http://schemas.microsoft.com/office/drawing/2014/main" id="{2FCF1194-AEC0-F331-A22F-315CEE0522D6}"/>
              </a:ext>
            </a:extLst>
          </p:cNvPr>
          <p:cNvSpPr/>
          <p:nvPr/>
        </p:nvSpPr>
        <p:spPr>
          <a:xfrm rot="5400000">
            <a:off x="7626803" y="2060847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9" name="矩形: 圆角 248">
            <a:extLst>
              <a:ext uri="{FF2B5EF4-FFF2-40B4-BE49-F238E27FC236}">
                <a16:creationId xmlns:a16="http://schemas.microsoft.com/office/drawing/2014/main" id="{10810AD3-3268-EC76-28F8-9467AA2F3984}"/>
              </a:ext>
            </a:extLst>
          </p:cNvPr>
          <p:cNvSpPr/>
          <p:nvPr/>
        </p:nvSpPr>
        <p:spPr>
          <a:xfrm>
            <a:off x="362146" y="3767160"/>
            <a:ext cx="3259011" cy="2884288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箭头: 下 249">
            <a:extLst>
              <a:ext uri="{FF2B5EF4-FFF2-40B4-BE49-F238E27FC236}">
                <a16:creationId xmlns:a16="http://schemas.microsoft.com/office/drawing/2014/main" id="{AEC7AC7D-50B0-85CF-9037-9A572C58E743}"/>
              </a:ext>
            </a:extLst>
          </p:cNvPr>
          <p:cNvSpPr/>
          <p:nvPr/>
        </p:nvSpPr>
        <p:spPr>
          <a:xfrm>
            <a:off x="2422097" y="3080947"/>
            <a:ext cx="231516" cy="70895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C57E5EEA-66DF-7E48-2465-725F278A5162}"/>
              </a:ext>
            </a:extLst>
          </p:cNvPr>
          <p:cNvSpPr txBox="1"/>
          <p:nvPr/>
        </p:nvSpPr>
        <p:spPr>
          <a:xfrm>
            <a:off x="710782" y="3933116"/>
            <a:ext cx="29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Richness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Features Extracted by the Subnet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7" name="直接箭头连接符 256">
            <a:extLst>
              <a:ext uri="{FF2B5EF4-FFF2-40B4-BE49-F238E27FC236}">
                <a16:creationId xmlns:a16="http://schemas.microsoft.com/office/drawing/2014/main" id="{B3031C91-653E-9B07-789D-41DD5D0BF77B}"/>
              </a:ext>
            </a:extLst>
          </p:cNvPr>
          <p:cNvCxnSpPr>
            <a:cxnSpLocks/>
          </p:cNvCxnSpPr>
          <p:nvPr/>
        </p:nvCxnSpPr>
        <p:spPr>
          <a:xfrm flipH="1">
            <a:off x="1925699" y="5099599"/>
            <a:ext cx="308191" cy="2965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矩形 260">
            <a:extLst>
              <a:ext uri="{FF2B5EF4-FFF2-40B4-BE49-F238E27FC236}">
                <a16:creationId xmlns:a16="http://schemas.microsoft.com/office/drawing/2014/main" id="{CA63FC11-11C9-1FBB-BFD4-8621398CBE23}"/>
              </a:ext>
            </a:extLst>
          </p:cNvPr>
          <p:cNvSpPr/>
          <p:nvPr/>
        </p:nvSpPr>
        <p:spPr>
          <a:xfrm>
            <a:off x="2387639" y="4851070"/>
            <a:ext cx="166255" cy="167726"/>
          </a:xfrm>
          <a:prstGeom prst="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CA67F75B-0EC6-1B83-568D-CBDC1FA61024}"/>
              </a:ext>
            </a:extLst>
          </p:cNvPr>
          <p:cNvSpPr txBox="1"/>
          <p:nvPr/>
        </p:nvSpPr>
        <p:spPr>
          <a:xfrm>
            <a:off x="620113" y="5310386"/>
            <a:ext cx="300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 of the Feature Matrix (in part based on local data D</a:t>
            </a:r>
            <a:r>
              <a:rPr lang="en-US" altLang="zh-CN" sz="1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 </a:t>
            </a:r>
            <a:r>
              <a:rPr lang="en-US" altLang="zh-CN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altLang="zh-CN" sz="1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AB070EE5-7FB8-17E7-FBB1-CC386D3A13F1}"/>
                  </a:ext>
                </a:extLst>
              </p:cNvPr>
              <p:cNvSpPr txBox="1"/>
              <p:nvPr/>
            </p:nvSpPr>
            <p:spPr>
              <a:xfrm>
                <a:off x="1264536" y="5914156"/>
                <a:ext cx="20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AB070EE5-7FB8-17E7-FBB1-CC386D3A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36" y="5914156"/>
                <a:ext cx="202811" cy="276999"/>
              </a:xfrm>
              <a:prstGeom prst="rect">
                <a:avLst/>
              </a:prstGeom>
              <a:blipFill>
                <a:blip r:embed="rId14"/>
                <a:stretch>
                  <a:fillRect l="-14706" r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5" name="直接箭头连接符 264">
            <a:extLst>
              <a:ext uri="{FF2B5EF4-FFF2-40B4-BE49-F238E27FC236}">
                <a16:creationId xmlns:a16="http://schemas.microsoft.com/office/drawing/2014/main" id="{7AF3FF35-00F3-6442-94C1-5C76CE2D910F}"/>
              </a:ext>
            </a:extLst>
          </p:cNvPr>
          <p:cNvCxnSpPr>
            <a:cxnSpLocks/>
          </p:cNvCxnSpPr>
          <p:nvPr/>
        </p:nvCxnSpPr>
        <p:spPr>
          <a:xfrm flipV="1">
            <a:off x="1474826" y="5881275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文本框 267">
                <a:extLst>
                  <a:ext uri="{FF2B5EF4-FFF2-40B4-BE49-F238E27FC236}">
                    <a16:creationId xmlns:a16="http://schemas.microsoft.com/office/drawing/2014/main" id="{ECD930AA-5F6F-3EAC-42C5-7586468E8007}"/>
                  </a:ext>
                </a:extLst>
              </p:cNvPr>
              <p:cNvSpPr txBox="1"/>
              <p:nvPr/>
            </p:nvSpPr>
            <p:spPr>
              <a:xfrm>
                <a:off x="2083752" y="5914156"/>
                <a:ext cx="360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𝐹𝐼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8" name="文本框 267">
                <a:extLst>
                  <a:ext uri="{FF2B5EF4-FFF2-40B4-BE49-F238E27FC236}">
                    <a16:creationId xmlns:a16="http://schemas.microsoft.com/office/drawing/2014/main" id="{ECD930AA-5F6F-3EAC-42C5-7586468E8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52" y="5914156"/>
                <a:ext cx="360612" cy="276999"/>
              </a:xfrm>
              <a:prstGeom prst="rect">
                <a:avLst/>
              </a:prstGeom>
              <a:blipFill>
                <a:blip r:embed="rId15"/>
                <a:stretch>
                  <a:fillRect l="-15254" r="-169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直接箭头连接符 268">
            <a:extLst>
              <a:ext uri="{FF2B5EF4-FFF2-40B4-BE49-F238E27FC236}">
                <a16:creationId xmlns:a16="http://schemas.microsoft.com/office/drawing/2014/main" id="{A46433BF-0A38-1D86-DD11-11AD8E8EDA40}"/>
              </a:ext>
            </a:extLst>
          </p:cNvPr>
          <p:cNvCxnSpPr>
            <a:cxnSpLocks/>
          </p:cNvCxnSpPr>
          <p:nvPr/>
        </p:nvCxnSpPr>
        <p:spPr>
          <a:xfrm flipV="1">
            <a:off x="2473691" y="5881275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0" name="矩形: 圆角 269">
            <a:extLst>
              <a:ext uri="{FF2B5EF4-FFF2-40B4-BE49-F238E27FC236}">
                <a16:creationId xmlns:a16="http://schemas.microsoft.com/office/drawing/2014/main" id="{D3DA8A88-5220-13F5-3912-B7625DED7EFE}"/>
              </a:ext>
            </a:extLst>
          </p:cNvPr>
          <p:cNvSpPr/>
          <p:nvPr/>
        </p:nvSpPr>
        <p:spPr>
          <a:xfrm>
            <a:off x="4312155" y="4284681"/>
            <a:ext cx="3259011" cy="1768214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CE11DD98-BA46-0736-F661-17A1AED3C665}"/>
              </a:ext>
            </a:extLst>
          </p:cNvPr>
          <p:cNvSpPr txBox="1"/>
          <p:nvPr/>
        </p:nvSpPr>
        <p:spPr>
          <a:xfrm>
            <a:off x="4567276" y="4271095"/>
            <a:ext cx="29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Features Extracted by the Subnet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箭头: 下 272">
            <a:extLst>
              <a:ext uri="{FF2B5EF4-FFF2-40B4-BE49-F238E27FC236}">
                <a16:creationId xmlns:a16="http://schemas.microsoft.com/office/drawing/2014/main" id="{FD8243DF-7474-B8E6-D7BF-3639400258FB}"/>
              </a:ext>
            </a:extLst>
          </p:cNvPr>
          <p:cNvSpPr/>
          <p:nvPr/>
        </p:nvSpPr>
        <p:spPr>
          <a:xfrm>
            <a:off x="6714777" y="3035767"/>
            <a:ext cx="251683" cy="1205834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5" name="直接箭头连接符 274">
            <a:extLst>
              <a:ext uri="{FF2B5EF4-FFF2-40B4-BE49-F238E27FC236}">
                <a16:creationId xmlns:a16="http://schemas.microsoft.com/office/drawing/2014/main" id="{02B328D4-2938-58D2-17CB-9FF2640B8C28}"/>
              </a:ext>
            </a:extLst>
          </p:cNvPr>
          <p:cNvCxnSpPr>
            <a:cxnSpLocks/>
          </p:cNvCxnSpPr>
          <p:nvPr/>
        </p:nvCxnSpPr>
        <p:spPr>
          <a:xfrm flipV="1">
            <a:off x="6542380" y="4284681"/>
            <a:ext cx="1426740" cy="952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3FA9D43A-5EA5-0D65-02DA-DFC50BECBD48}"/>
              </a:ext>
            </a:extLst>
          </p:cNvPr>
          <p:cNvCxnSpPr>
            <a:cxnSpLocks/>
          </p:cNvCxnSpPr>
          <p:nvPr/>
        </p:nvCxnSpPr>
        <p:spPr>
          <a:xfrm>
            <a:off x="6695029" y="5629432"/>
            <a:ext cx="1287176" cy="236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矩形: 圆角 277">
                <a:extLst>
                  <a:ext uri="{FF2B5EF4-FFF2-40B4-BE49-F238E27FC236}">
                    <a16:creationId xmlns:a16="http://schemas.microsoft.com/office/drawing/2014/main" id="{66012D53-B75B-4F6E-2CCA-E67B382FECCB}"/>
                  </a:ext>
                </a:extLst>
              </p:cNvPr>
              <p:cNvSpPr/>
              <p:nvPr/>
            </p:nvSpPr>
            <p:spPr>
              <a:xfrm>
                <a:off x="7983834" y="3597548"/>
                <a:ext cx="2518467" cy="1416594"/>
              </a:xfrm>
              <a:prstGeom prst="round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CN" altLang="en-US" i="1" smtClean="0">
                          <a:latin typeface="Cambria Math" panose="02040503050406030204" pitchFamily="18" charset="0"/>
                        </a:rPr>
                        <a:t>在此处键入公式。</a:t>
                      </a:fl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8" name="矩形: 圆角 277">
                <a:extLst>
                  <a:ext uri="{FF2B5EF4-FFF2-40B4-BE49-F238E27FC236}">
                    <a16:creationId xmlns:a16="http://schemas.microsoft.com/office/drawing/2014/main" id="{66012D53-B75B-4F6E-2CCA-E67B382FE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834" y="3597548"/>
                <a:ext cx="2518467" cy="141659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矩形: 圆角 278">
            <a:extLst>
              <a:ext uri="{FF2B5EF4-FFF2-40B4-BE49-F238E27FC236}">
                <a16:creationId xmlns:a16="http://schemas.microsoft.com/office/drawing/2014/main" id="{5FF19B9E-D7C3-F543-03E4-45E79F44061C}"/>
              </a:ext>
            </a:extLst>
          </p:cNvPr>
          <p:cNvSpPr/>
          <p:nvPr/>
        </p:nvSpPr>
        <p:spPr>
          <a:xfrm>
            <a:off x="8059132" y="5150285"/>
            <a:ext cx="3032422" cy="163562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80" name="对象 279">
            <a:extLst>
              <a:ext uri="{FF2B5EF4-FFF2-40B4-BE49-F238E27FC236}">
                <a16:creationId xmlns:a16="http://schemas.microsoft.com/office/drawing/2014/main" id="{8DC864A3-C972-EE48-879E-AA3A81FAB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4809"/>
              </p:ext>
            </p:extLst>
          </p:nvPr>
        </p:nvGraphicFramePr>
        <p:xfrm>
          <a:off x="8260847" y="4147277"/>
          <a:ext cx="1929488" cy="41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1435619" imgH="298001" progId="Equation.AxMath">
                  <p:embed/>
                </p:oleObj>
              </mc:Choice>
              <mc:Fallback>
                <p:oleObj name="AxMath" r:id="rId17" imgW="1435619" imgH="298001" progId="Equation.AxMath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0E54827C-0038-4118-3304-05863969F7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847" y="4147277"/>
                        <a:ext cx="1929488" cy="411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" name="文本框 280">
            <a:extLst>
              <a:ext uri="{FF2B5EF4-FFF2-40B4-BE49-F238E27FC236}">
                <a16:creationId xmlns:a16="http://schemas.microsoft.com/office/drawing/2014/main" id="{753B09ED-B98B-5884-9F3D-A94ECC4A2020}"/>
              </a:ext>
            </a:extLst>
          </p:cNvPr>
          <p:cNvSpPr txBox="1"/>
          <p:nvPr/>
        </p:nvSpPr>
        <p:spPr>
          <a:xfrm>
            <a:off x="8039770" y="3616280"/>
            <a:ext cx="246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Norm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Extraction Capability</a:t>
            </a:r>
            <a:endParaRPr lang="zh-CN" alt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B4A0D6ED-736E-BAF0-C189-C80B2EDE0297}"/>
                  </a:ext>
                </a:extLst>
              </p:cNvPr>
              <p:cNvSpPr txBox="1"/>
              <p:nvPr/>
            </p:nvSpPr>
            <p:spPr>
              <a:xfrm>
                <a:off x="8448673" y="4614666"/>
                <a:ext cx="6546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B4A0D6ED-736E-BAF0-C189-C80B2EDE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73" y="4614666"/>
                <a:ext cx="654610" cy="184666"/>
              </a:xfrm>
              <a:prstGeom prst="rect">
                <a:avLst/>
              </a:prstGeom>
              <a:blipFill>
                <a:blip r:embed="rId19"/>
                <a:stretch>
                  <a:fillRect t="-333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3" name="直接箭头连接符 282">
            <a:extLst>
              <a:ext uri="{FF2B5EF4-FFF2-40B4-BE49-F238E27FC236}">
                <a16:creationId xmlns:a16="http://schemas.microsoft.com/office/drawing/2014/main" id="{663D8CF2-532D-FBB7-42FE-3A1CB809462D}"/>
              </a:ext>
            </a:extLst>
          </p:cNvPr>
          <p:cNvCxnSpPr>
            <a:cxnSpLocks/>
          </p:cNvCxnSpPr>
          <p:nvPr/>
        </p:nvCxnSpPr>
        <p:spPr>
          <a:xfrm flipV="1">
            <a:off x="9085691" y="4520430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706147D3-0CC2-F57B-A3F6-2A6A83425920}"/>
                  </a:ext>
                </a:extLst>
              </p:cNvPr>
              <p:cNvSpPr txBox="1"/>
              <p:nvPr/>
            </p:nvSpPr>
            <p:spPr>
              <a:xfrm>
                <a:off x="9402213" y="4574456"/>
                <a:ext cx="311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706147D3-0CC2-F57B-A3F6-2A6A83425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213" y="4574456"/>
                <a:ext cx="311496" cy="215444"/>
              </a:xfrm>
              <a:prstGeom prst="rect">
                <a:avLst/>
              </a:prstGeom>
              <a:blipFill>
                <a:blip r:embed="rId20"/>
                <a:stretch>
                  <a:fillRect l="-11765" r="-1961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B0819AB2-3F0C-A2FA-E408-EAD95F8989CD}"/>
              </a:ext>
            </a:extLst>
          </p:cNvPr>
          <p:cNvCxnSpPr>
            <a:cxnSpLocks/>
          </p:cNvCxnSpPr>
          <p:nvPr/>
        </p:nvCxnSpPr>
        <p:spPr>
          <a:xfrm flipV="1">
            <a:off x="9770900" y="4516582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0" name="文本框 289">
            <a:extLst>
              <a:ext uri="{FF2B5EF4-FFF2-40B4-BE49-F238E27FC236}">
                <a16:creationId xmlns:a16="http://schemas.microsoft.com/office/drawing/2014/main" id="{AAA5BAF6-9FED-D42F-4FB2-102ED0A8E0C0}"/>
              </a:ext>
            </a:extLst>
          </p:cNvPr>
          <p:cNvSpPr txBox="1"/>
          <p:nvPr/>
        </p:nvSpPr>
        <p:spPr>
          <a:xfrm>
            <a:off x="8423442" y="5171954"/>
            <a:ext cx="246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Pearson correlation coefficient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Extraction Capability</a:t>
            </a:r>
            <a:endParaRPr lang="zh-CN" alt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1" name="对象 290">
            <a:extLst>
              <a:ext uri="{FF2B5EF4-FFF2-40B4-BE49-F238E27FC236}">
                <a16:creationId xmlns:a16="http://schemas.microsoft.com/office/drawing/2014/main" id="{7EBFF243-39EB-2947-6F7A-788C892AC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79341"/>
              </p:ext>
            </p:extLst>
          </p:nvPr>
        </p:nvGraphicFramePr>
        <p:xfrm>
          <a:off x="8133214" y="5594544"/>
          <a:ext cx="2849542" cy="84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1" imgW="3285570" imgH="966900" progId="Equation.AxMath">
                  <p:embed/>
                </p:oleObj>
              </mc:Choice>
              <mc:Fallback>
                <p:oleObj name="AxMath" r:id="rId21" imgW="3285570" imgH="966900" progId="Equation.AxMath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3C529D92-17DB-C4AD-5B6F-0E30A9126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214" y="5594544"/>
                        <a:ext cx="2849542" cy="84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8EF700FD-D45D-E675-9C6B-8F9BA380B400}"/>
                  </a:ext>
                </a:extLst>
              </p:cNvPr>
              <p:cNvSpPr txBox="1"/>
              <p:nvPr/>
            </p:nvSpPr>
            <p:spPr>
              <a:xfrm>
                <a:off x="8680408" y="6442277"/>
                <a:ext cx="263277" cy="235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8EF700FD-D45D-E675-9C6B-8F9BA380B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08" y="6442277"/>
                <a:ext cx="263277" cy="235642"/>
              </a:xfrm>
              <a:prstGeom prst="rect">
                <a:avLst/>
              </a:prstGeom>
              <a:blipFill>
                <a:blip r:embed="rId23"/>
                <a:stretch>
                  <a:fillRect l="-13953" r="-2326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直接箭头连接符 298">
            <a:extLst>
              <a:ext uri="{FF2B5EF4-FFF2-40B4-BE49-F238E27FC236}">
                <a16:creationId xmlns:a16="http://schemas.microsoft.com/office/drawing/2014/main" id="{0F6D2D51-24DB-BD32-091F-42526ACF891D}"/>
              </a:ext>
            </a:extLst>
          </p:cNvPr>
          <p:cNvCxnSpPr>
            <a:cxnSpLocks/>
          </p:cNvCxnSpPr>
          <p:nvPr/>
        </p:nvCxnSpPr>
        <p:spPr>
          <a:xfrm>
            <a:off x="9085691" y="6437017"/>
            <a:ext cx="0" cy="297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文本框 300">
                <a:extLst>
                  <a:ext uri="{FF2B5EF4-FFF2-40B4-BE49-F238E27FC236}">
                    <a16:creationId xmlns:a16="http://schemas.microsoft.com/office/drawing/2014/main" id="{590494C3-D2F5-7499-A874-FE8A608E4715}"/>
                  </a:ext>
                </a:extLst>
              </p:cNvPr>
              <p:cNvSpPr txBox="1"/>
              <p:nvPr/>
            </p:nvSpPr>
            <p:spPr>
              <a:xfrm>
                <a:off x="9398730" y="6482427"/>
                <a:ext cx="311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1" name="文本框 300">
                <a:extLst>
                  <a:ext uri="{FF2B5EF4-FFF2-40B4-BE49-F238E27FC236}">
                    <a16:creationId xmlns:a16="http://schemas.microsoft.com/office/drawing/2014/main" id="{590494C3-D2F5-7499-A874-FE8A608E4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30" y="6482427"/>
                <a:ext cx="311496" cy="215444"/>
              </a:xfrm>
              <a:prstGeom prst="rect">
                <a:avLst/>
              </a:prstGeom>
              <a:blipFill>
                <a:blip r:embed="rId24"/>
                <a:stretch>
                  <a:fillRect l="-11765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直接箭头连接符 301">
            <a:extLst>
              <a:ext uri="{FF2B5EF4-FFF2-40B4-BE49-F238E27FC236}">
                <a16:creationId xmlns:a16="http://schemas.microsoft.com/office/drawing/2014/main" id="{035B270C-CA56-A91A-341A-B376F7ECD895}"/>
              </a:ext>
            </a:extLst>
          </p:cNvPr>
          <p:cNvCxnSpPr>
            <a:cxnSpLocks/>
          </p:cNvCxnSpPr>
          <p:nvPr/>
        </p:nvCxnSpPr>
        <p:spPr>
          <a:xfrm flipV="1">
            <a:off x="9772366" y="6383948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785C-D4C7-ED45-6A53-3666FFEE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矩形: 圆角 236">
            <a:extLst>
              <a:ext uri="{FF2B5EF4-FFF2-40B4-BE49-F238E27FC236}">
                <a16:creationId xmlns:a16="http://schemas.microsoft.com/office/drawing/2014/main" id="{F4412FA1-94B3-4465-1D5B-5AE91645FE39}"/>
              </a:ext>
            </a:extLst>
          </p:cNvPr>
          <p:cNvSpPr/>
          <p:nvPr/>
        </p:nvSpPr>
        <p:spPr>
          <a:xfrm>
            <a:off x="615045" y="1168775"/>
            <a:ext cx="4794400" cy="186909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4C7C3-ECC0-F5B3-2ACB-799917E1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11276706" cy="587672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2.3 Gradient Proxies</a:t>
            </a:r>
            <a:endParaRPr lang="en-US" sz="24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DD5F23F-5C61-F716-BC01-B1D030953479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C37B3E-7542-3800-10CA-885DC102523A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2DEB43E0-44FD-6F1E-9E03-E33F9EF8456A}"/>
              </a:ext>
            </a:extLst>
          </p:cNvPr>
          <p:cNvSpPr txBox="1"/>
          <p:nvPr/>
        </p:nvSpPr>
        <p:spPr>
          <a:xfrm>
            <a:off x="6464446" y="979933"/>
            <a:ext cx="4603725" cy="8607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Stability of Gradient Propagation</a:t>
            </a:r>
            <a:endParaRPr lang="zh-CN" altLang="en-US" b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49A154B7-E9B2-C707-EA30-1CB97B345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17979"/>
              </p:ext>
            </p:extLst>
          </p:nvPr>
        </p:nvGraphicFramePr>
        <p:xfrm>
          <a:off x="814627" y="1609016"/>
          <a:ext cx="4238117" cy="82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3622320" imgH="707400" progId="Equation.AxMath">
                  <p:embed/>
                </p:oleObj>
              </mc:Choice>
              <mc:Fallback>
                <p:oleObj name="AxMath" r:id="rId3" imgW="3622320" imgH="707400" progId="Equation.AxMath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49A154B7-E9B2-C707-EA30-1CB97B345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27" y="1609016"/>
                        <a:ext cx="4238117" cy="822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>
            <a:extLst>
              <a:ext uri="{FF2B5EF4-FFF2-40B4-BE49-F238E27FC236}">
                <a16:creationId xmlns:a16="http://schemas.microsoft.com/office/drawing/2014/main" id="{44224D62-45C6-911D-54FF-7B42DBF284B4}"/>
              </a:ext>
            </a:extLst>
          </p:cNvPr>
          <p:cNvSpPr/>
          <p:nvPr/>
        </p:nvSpPr>
        <p:spPr>
          <a:xfrm>
            <a:off x="4286369" y="5320198"/>
            <a:ext cx="317375" cy="27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8">
            <a:extLst>
              <a:ext uri="{FF2B5EF4-FFF2-40B4-BE49-F238E27FC236}">
                <a16:creationId xmlns:a16="http://schemas.microsoft.com/office/drawing/2014/main" id="{6E58F5A7-8D26-762B-1174-CA50B06D73F6}"/>
              </a:ext>
            </a:extLst>
          </p:cNvPr>
          <p:cNvSpPr/>
          <p:nvPr/>
        </p:nvSpPr>
        <p:spPr>
          <a:xfrm>
            <a:off x="2664970" y="3176081"/>
            <a:ext cx="8319873" cy="2737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DCB9783D-84FF-48C1-2288-E03CF400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15" y="4098950"/>
            <a:ext cx="660309" cy="5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7298B605-75A0-95BF-332F-AABDF68C6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9416" r="7044" b="8928"/>
          <a:stretch/>
        </p:blipFill>
        <p:spPr bwMode="auto">
          <a:xfrm>
            <a:off x="3036668" y="4377513"/>
            <a:ext cx="1193391" cy="10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: 圆角 338">
            <a:extLst>
              <a:ext uri="{FF2B5EF4-FFF2-40B4-BE49-F238E27FC236}">
                <a16:creationId xmlns:a16="http://schemas.microsoft.com/office/drawing/2014/main" id="{3C10BC54-0639-080C-84EF-E15417BACCA7}"/>
              </a:ext>
            </a:extLst>
          </p:cNvPr>
          <p:cNvSpPr/>
          <p:nvPr/>
        </p:nvSpPr>
        <p:spPr>
          <a:xfrm>
            <a:off x="7098242" y="3388407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8CB6284-0F3F-8927-D1FD-FE3FE6E33F11}"/>
              </a:ext>
            </a:extLst>
          </p:cNvPr>
          <p:cNvSpPr txBox="1"/>
          <p:nvPr/>
        </p:nvSpPr>
        <p:spPr>
          <a:xfrm>
            <a:off x="9310861" y="3418330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Gradient Variation Rate Score</a:t>
            </a:r>
          </a:p>
        </p:txBody>
      </p:sp>
      <p:pic>
        <p:nvPicPr>
          <p:cNvPr id="56" name="Picture 16">
            <a:extLst>
              <a:ext uri="{FF2B5EF4-FFF2-40B4-BE49-F238E27FC236}">
                <a16:creationId xmlns:a16="http://schemas.microsoft.com/office/drawing/2014/main" id="{0217C4C0-FC35-5174-D62B-5B711A700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r="7179" b="16600"/>
          <a:stretch/>
        </p:blipFill>
        <p:spPr bwMode="auto">
          <a:xfrm>
            <a:off x="8876522" y="3336950"/>
            <a:ext cx="601027" cy="635511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1FE5AEFB-B79D-4EAA-4C79-0B30B96EF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8622064" y="3558662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矩形: 圆角 338">
            <a:extLst>
              <a:ext uri="{FF2B5EF4-FFF2-40B4-BE49-F238E27FC236}">
                <a16:creationId xmlns:a16="http://schemas.microsoft.com/office/drawing/2014/main" id="{89338576-C231-22D7-1697-FC727B36EB11}"/>
              </a:ext>
            </a:extLst>
          </p:cNvPr>
          <p:cNvSpPr/>
          <p:nvPr/>
        </p:nvSpPr>
        <p:spPr>
          <a:xfrm>
            <a:off x="2932851" y="3388407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D5BF693-EF1D-5CB6-7403-2E303C18713E}"/>
              </a:ext>
            </a:extLst>
          </p:cNvPr>
          <p:cNvSpPr txBox="1"/>
          <p:nvPr/>
        </p:nvSpPr>
        <p:spPr>
          <a:xfrm>
            <a:off x="3020961" y="3418330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Important Gradient Score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17AB0B07-723D-9259-5996-C18603987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/>
          <a:stretch/>
        </p:blipFill>
        <p:spPr bwMode="auto">
          <a:xfrm>
            <a:off x="4131242" y="3336950"/>
            <a:ext cx="688553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>
            <a:extLst>
              <a:ext uri="{FF2B5EF4-FFF2-40B4-BE49-F238E27FC236}">
                <a16:creationId xmlns:a16="http://schemas.microsoft.com/office/drawing/2014/main" id="{D667309F-2E3C-2F80-B0F3-AAAF155BB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811588" y="3558662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C3364426-F8A4-AA40-7981-8ED405F1F804}"/>
              </a:ext>
            </a:extLst>
          </p:cNvPr>
          <p:cNvGrpSpPr/>
          <p:nvPr/>
        </p:nvGrpSpPr>
        <p:grpSpPr>
          <a:xfrm>
            <a:off x="7277906" y="4384775"/>
            <a:ext cx="1185275" cy="1072731"/>
            <a:chOff x="6049370" y="4106939"/>
            <a:chExt cx="1185275" cy="1072731"/>
          </a:xfrm>
        </p:grpSpPr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AE780087-E7EF-0013-DE73-7536AFF0E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266413" y="410693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4906E4F-979E-B065-DB22-1CE291490B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192131" y="416180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C7604709-E82F-5B0D-9B31-FAF165C0B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096000" y="421667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A5B2B20-34A0-C0E0-9CE4-EC7C1363F985}"/>
                </a:ext>
              </a:extLst>
            </p:cNvPr>
            <p:cNvSpPr txBox="1"/>
            <p:nvPr/>
          </p:nvSpPr>
          <p:spPr>
            <a:xfrm>
              <a:off x="6049370" y="4378925"/>
              <a:ext cx="10729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zh-CN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Jacobian Matrix</a:t>
              </a:r>
              <a:endParaRPr lang="zh-CN" altLang="en-US" dirty="0"/>
            </a:p>
          </p:txBody>
        </p:sp>
      </p:grpSp>
      <p:cxnSp>
        <p:nvCxnSpPr>
          <p:cNvPr id="69" name="直线箭头连接符 1058">
            <a:extLst>
              <a:ext uri="{FF2B5EF4-FFF2-40B4-BE49-F238E27FC236}">
                <a16:creationId xmlns:a16="http://schemas.microsoft.com/office/drawing/2014/main" id="{55C30C1C-A979-CFA3-9B9E-09DC687020AC}"/>
              </a:ext>
            </a:extLst>
          </p:cNvPr>
          <p:cNvCxnSpPr>
            <a:cxnSpLocks/>
          </p:cNvCxnSpPr>
          <p:nvPr/>
        </p:nvCxnSpPr>
        <p:spPr>
          <a:xfrm flipH="1">
            <a:off x="8388899" y="4921140"/>
            <a:ext cx="10254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A0C7BAC8-DC87-47F4-7C8F-50999ACF001D}"/>
              </a:ext>
            </a:extLst>
          </p:cNvPr>
          <p:cNvSpPr txBox="1"/>
          <p:nvPr/>
        </p:nvSpPr>
        <p:spPr>
          <a:xfrm>
            <a:off x="8358028" y="4488160"/>
            <a:ext cx="1207168" cy="49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Rademacher random vector</a:t>
            </a:r>
            <a:endParaRPr lang="zh-CN" altLang="en-US" sz="1400" dirty="0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10CE449-4FF9-A33B-93FD-02482021122C}"/>
              </a:ext>
            </a:extLst>
          </p:cNvPr>
          <p:cNvGrpSpPr/>
          <p:nvPr/>
        </p:nvGrpSpPr>
        <p:grpSpPr>
          <a:xfrm>
            <a:off x="4689668" y="4372911"/>
            <a:ext cx="1682591" cy="1096459"/>
            <a:chOff x="3879495" y="4142479"/>
            <a:chExt cx="1205753" cy="1096459"/>
          </a:xfrm>
        </p:grpSpPr>
        <p:pic>
          <p:nvPicPr>
            <p:cNvPr id="72" name="Picture 8">
              <a:extLst>
                <a:ext uri="{FF2B5EF4-FFF2-40B4-BE49-F238E27FC236}">
                  <a16:creationId xmlns:a16="http://schemas.microsoft.com/office/drawing/2014/main" id="{AB0D6F27-981A-19CA-8766-AF6BC9FEF7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3879495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>
              <a:extLst>
                <a:ext uri="{FF2B5EF4-FFF2-40B4-BE49-F238E27FC236}">
                  <a16:creationId xmlns:a16="http://schemas.microsoft.com/office/drawing/2014/main" id="{C95DE706-ED35-EC09-C689-287C5DAD6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053657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>
              <a:extLst>
                <a:ext uri="{FF2B5EF4-FFF2-40B4-BE49-F238E27FC236}">
                  <a16:creationId xmlns:a16="http://schemas.microsoft.com/office/drawing/2014/main" id="{6A0C6B3D-F640-E81F-6360-97F536A13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227818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>
              <a:extLst>
                <a:ext uri="{FF2B5EF4-FFF2-40B4-BE49-F238E27FC236}">
                  <a16:creationId xmlns:a16="http://schemas.microsoft.com/office/drawing/2014/main" id="{61FC8836-07B6-3819-3A93-7109C23CE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401980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>
              <a:extLst>
                <a:ext uri="{FF2B5EF4-FFF2-40B4-BE49-F238E27FC236}">
                  <a16:creationId xmlns:a16="http://schemas.microsoft.com/office/drawing/2014/main" id="{A62400AB-37A8-4EA2-EFB2-AF63443B5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576141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8">
              <a:extLst>
                <a:ext uri="{FF2B5EF4-FFF2-40B4-BE49-F238E27FC236}">
                  <a16:creationId xmlns:a16="http://schemas.microsoft.com/office/drawing/2014/main" id="{72DD7E46-9DBF-CC58-E6FA-BC60EADEED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750302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C19D3D98-B1E1-3616-18D6-D1A2CB420D76}"/>
              </a:ext>
            </a:extLst>
          </p:cNvPr>
          <p:cNvSpPr/>
          <p:nvPr/>
        </p:nvSpPr>
        <p:spPr>
          <a:xfrm>
            <a:off x="7222999" y="3446266"/>
            <a:ext cx="1295089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Spectral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norms</a:t>
            </a:r>
            <a:endParaRPr lang="en" altLang="zh-CN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9" name="Picture 16">
            <a:extLst>
              <a:ext uri="{FF2B5EF4-FFF2-40B4-BE49-F238E27FC236}">
                <a16:creationId xmlns:a16="http://schemas.microsoft.com/office/drawing/2014/main" id="{2E52A540-282B-C753-F16F-57B637EAD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40249" r="62933" b="31483"/>
          <a:stretch/>
        </p:blipFill>
        <p:spPr bwMode="auto">
          <a:xfrm>
            <a:off x="8221116" y="3735516"/>
            <a:ext cx="295522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B8D20469-6522-E485-A3EA-06E7BD043C3C}"/>
              </a:ext>
            </a:extLst>
          </p:cNvPr>
          <p:cNvSpPr/>
          <p:nvPr/>
        </p:nvSpPr>
        <p:spPr>
          <a:xfrm>
            <a:off x="5086662" y="3446266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Variance</a:t>
            </a:r>
          </a:p>
        </p:txBody>
      </p:sp>
      <p:cxnSp>
        <p:nvCxnSpPr>
          <p:cNvPr id="83" name="直线连接符 1053">
            <a:extLst>
              <a:ext uri="{FF2B5EF4-FFF2-40B4-BE49-F238E27FC236}">
                <a16:creationId xmlns:a16="http://schemas.microsoft.com/office/drawing/2014/main" id="{61146427-AF38-17A8-BE3A-A480986EFB1F}"/>
              </a:ext>
            </a:extLst>
          </p:cNvPr>
          <p:cNvCxnSpPr>
            <a:cxnSpLocks/>
          </p:cNvCxnSpPr>
          <p:nvPr/>
        </p:nvCxnSpPr>
        <p:spPr>
          <a:xfrm>
            <a:off x="5086662" y="3717950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1085">
            <a:extLst>
              <a:ext uri="{FF2B5EF4-FFF2-40B4-BE49-F238E27FC236}">
                <a16:creationId xmlns:a16="http://schemas.microsoft.com/office/drawing/2014/main" id="{D76B7DE2-5712-D3A2-E585-F49B6B4B29EA}"/>
              </a:ext>
            </a:extLst>
          </p:cNvPr>
          <p:cNvCxnSpPr>
            <a:cxnSpLocks/>
            <a:stCxn id="56" idx="2"/>
            <a:endCxn id="76" idx="0"/>
          </p:cNvCxnSpPr>
          <p:nvPr/>
        </p:nvCxnSpPr>
        <p:spPr>
          <a:xfrm rot="5400000">
            <a:off x="7336053" y="2531928"/>
            <a:ext cx="400450" cy="32815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肘形连接符 1094">
            <a:extLst>
              <a:ext uri="{FF2B5EF4-FFF2-40B4-BE49-F238E27FC236}">
                <a16:creationId xmlns:a16="http://schemas.microsoft.com/office/drawing/2014/main" id="{448DB05B-C797-3BC6-6E27-B0A9CF6052D3}"/>
              </a:ext>
            </a:extLst>
          </p:cNvPr>
          <p:cNvCxnSpPr>
            <a:cxnSpLocks/>
            <a:stCxn id="56" idx="2"/>
            <a:endCxn id="75" idx="0"/>
          </p:cNvCxnSpPr>
          <p:nvPr/>
        </p:nvCxnSpPr>
        <p:spPr>
          <a:xfrm rot="5400000">
            <a:off x="7214535" y="2410410"/>
            <a:ext cx="400450" cy="352455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肘形连接符 1097">
            <a:extLst>
              <a:ext uri="{FF2B5EF4-FFF2-40B4-BE49-F238E27FC236}">
                <a16:creationId xmlns:a16="http://schemas.microsoft.com/office/drawing/2014/main" id="{267FB760-DD35-8B8B-CB2E-27FCA781F254}"/>
              </a:ext>
            </a:extLst>
          </p:cNvPr>
          <p:cNvCxnSpPr>
            <a:cxnSpLocks/>
            <a:stCxn id="56" idx="2"/>
            <a:endCxn id="73" idx="0"/>
          </p:cNvCxnSpPr>
          <p:nvPr/>
        </p:nvCxnSpPr>
        <p:spPr>
          <a:xfrm rot="5400000">
            <a:off x="6971498" y="2167373"/>
            <a:ext cx="400450" cy="401062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右箭头 1071">
            <a:extLst>
              <a:ext uri="{FF2B5EF4-FFF2-40B4-BE49-F238E27FC236}">
                <a16:creationId xmlns:a16="http://schemas.microsoft.com/office/drawing/2014/main" id="{B9530B3C-9D20-67B0-A6BB-B3E54D7ED91F}"/>
              </a:ext>
            </a:extLst>
          </p:cNvPr>
          <p:cNvSpPr/>
          <p:nvPr/>
        </p:nvSpPr>
        <p:spPr>
          <a:xfrm rot="16200000">
            <a:off x="7730027" y="4150013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389ED29-E89C-23EE-2316-ED20D0444B5D}"/>
              </a:ext>
            </a:extLst>
          </p:cNvPr>
          <p:cNvSpPr txBox="1"/>
          <p:nvPr/>
        </p:nvSpPr>
        <p:spPr>
          <a:xfrm>
            <a:off x="6300973" y="4481017"/>
            <a:ext cx="1070213" cy="56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 Selection</a:t>
            </a:r>
            <a:endParaRPr lang="zh-CN" altLang="en-US" sz="1400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6A6AD468-17A1-F3F7-15D2-1D31064364D8}"/>
              </a:ext>
            </a:extLst>
          </p:cNvPr>
          <p:cNvSpPr txBox="1"/>
          <p:nvPr/>
        </p:nvSpPr>
        <p:spPr>
          <a:xfrm>
            <a:off x="2957262" y="4597974"/>
            <a:ext cx="123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</a:t>
            </a:r>
            <a:endParaRPr lang="zh-CN" altLang="en-US" dirty="0"/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0C191430-AF8F-2627-D773-C5C5C5F42E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3190" y="5136195"/>
            <a:ext cx="351397" cy="351397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1349BF3-4DAA-8BBD-46C4-9A64586009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7398" y="5136195"/>
            <a:ext cx="351397" cy="351397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244C1306-86E5-783A-744C-13BB39E9A6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335107">
            <a:off x="8437839" y="4980449"/>
            <a:ext cx="351397" cy="351397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4B117134-1A49-595B-6734-C7A2920E1C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335107">
            <a:off x="10633096" y="4850706"/>
            <a:ext cx="351397" cy="351397"/>
          </a:xfrm>
          <a:prstGeom prst="rect">
            <a:avLst/>
          </a:prstGeom>
        </p:spPr>
      </p:pic>
      <p:pic>
        <p:nvPicPr>
          <p:cNvPr id="95" name="Picture 22">
            <a:extLst>
              <a:ext uri="{FF2B5EF4-FFF2-40B4-BE49-F238E27FC236}">
                <a16:creationId xmlns:a16="http://schemas.microsoft.com/office/drawing/2014/main" id="{8B82D738-5825-9F38-24DE-6015A3048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911" r="7970" b="8781"/>
          <a:stretch/>
        </p:blipFill>
        <p:spPr bwMode="auto">
          <a:xfrm>
            <a:off x="9414315" y="4377886"/>
            <a:ext cx="1246496" cy="10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右箭头 1108">
            <a:extLst>
              <a:ext uri="{FF2B5EF4-FFF2-40B4-BE49-F238E27FC236}">
                <a16:creationId xmlns:a16="http://schemas.microsoft.com/office/drawing/2014/main" id="{CF222B7D-68F6-C97B-7CDB-15CFA32BD15B}"/>
              </a:ext>
            </a:extLst>
          </p:cNvPr>
          <p:cNvSpPr/>
          <p:nvPr/>
        </p:nvSpPr>
        <p:spPr>
          <a:xfrm rot="16200000">
            <a:off x="3503236" y="4150013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8" name="肘形连接符 1109">
            <a:extLst>
              <a:ext uri="{FF2B5EF4-FFF2-40B4-BE49-F238E27FC236}">
                <a16:creationId xmlns:a16="http://schemas.microsoft.com/office/drawing/2014/main" id="{B1172A87-18E4-D36B-3375-1BAD24FD5433}"/>
              </a:ext>
            </a:extLst>
          </p:cNvPr>
          <p:cNvCxnSpPr>
            <a:cxnSpLocks/>
            <a:stCxn id="75" idx="2"/>
            <a:endCxn id="28" idx="2"/>
          </p:cNvCxnSpPr>
          <p:nvPr/>
        </p:nvCxnSpPr>
        <p:spPr>
          <a:xfrm rot="5400000" flipH="1">
            <a:off x="4636992" y="4453879"/>
            <a:ext cx="11864" cy="2019119"/>
          </a:xfrm>
          <a:prstGeom prst="bentConnector3">
            <a:avLst>
              <a:gd name="adj1" fmla="val -1864734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4">
            <a:extLst>
              <a:ext uri="{FF2B5EF4-FFF2-40B4-BE49-F238E27FC236}">
                <a16:creationId xmlns:a16="http://schemas.microsoft.com/office/drawing/2014/main" id="{BC362666-C41A-A8DA-7BFE-8AAB4F7CF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734159" y="3625636"/>
            <a:ext cx="181497" cy="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肘形连接符 1115">
            <a:extLst>
              <a:ext uri="{FF2B5EF4-FFF2-40B4-BE49-F238E27FC236}">
                <a16:creationId xmlns:a16="http://schemas.microsoft.com/office/drawing/2014/main" id="{E87D540B-CAD0-7777-4B76-1AC2E4F6E51D}"/>
              </a:ext>
            </a:extLst>
          </p:cNvPr>
          <p:cNvCxnSpPr>
            <a:cxnSpLocks/>
            <a:stCxn id="54" idx="1"/>
            <a:endCxn id="99" idx="3"/>
          </p:cNvCxnSpPr>
          <p:nvPr/>
        </p:nvCxnSpPr>
        <p:spPr>
          <a:xfrm rot="10800000">
            <a:off x="6915656" y="3712592"/>
            <a:ext cx="182586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肘形连接符 1118">
            <a:extLst>
              <a:ext uri="{FF2B5EF4-FFF2-40B4-BE49-F238E27FC236}">
                <a16:creationId xmlns:a16="http://schemas.microsoft.com/office/drawing/2014/main" id="{3A8CBE23-80ED-1EDB-0170-A41F26FF5639}"/>
              </a:ext>
            </a:extLst>
          </p:cNvPr>
          <p:cNvCxnSpPr>
            <a:cxnSpLocks/>
            <a:stCxn id="59" idx="3"/>
            <a:endCxn id="99" idx="1"/>
          </p:cNvCxnSpPr>
          <p:nvPr/>
        </p:nvCxnSpPr>
        <p:spPr>
          <a:xfrm flipV="1">
            <a:off x="6551574" y="3712591"/>
            <a:ext cx="182585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文本框 237">
            <a:extLst>
              <a:ext uri="{FF2B5EF4-FFF2-40B4-BE49-F238E27FC236}">
                <a16:creationId xmlns:a16="http://schemas.microsoft.com/office/drawing/2014/main" id="{BF9B4CF7-825D-1978-5977-7A37CD924E6B}"/>
              </a:ext>
            </a:extLst>
          </p:cNvPr>
          <p:cNvSpPr txBox="1"/>
          <p:nvPr/>
        </p:nvSpPr>
        <p:spPr>
          <a:xfrm>
            <a:off x="739303" y="1221285"/>
            <a:ext cx="438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Convergence and Generalization Capabilities</a:t>
            </a:r>
          </a:p>
          <a:p>
            <a:endParaRPr lang="zh-CN" altLang="en-US" dirty="0"/>
          </a:p>
        </p:txBody>
      </p:sp>
      <p:sp>
        <p:nvSpPr>
          <p:cNvPr id="239" name="箭头: 下 238">
            <a:extLst>
              <a:ext uri="{FF2B5EF4-FFF2-40B4-BE49-F238E27FC236}">
                <a16:creationId xmlns:a16="http://schemas.microsoft.com/office/drawing/2014/main" id="{079C669B-15C2-FC4B-AF8F-38389308ED2C}"/>
              </a:ext>
            </a:extLst>
          </p:cNvPr>
          <p:cNvSpPr/>
          <p:nvPr/>
        </p:nvSpPr>
        <p:spPr>
          <a:xfrm>
            <a:off x="3633362" y="3063713"/>
            <a:ext cx="247721" cy="33639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矩形: 圆角 244">
                <a:extLst>
                  <a:ext uri="{FF2B5EF4-FFF2-40B4-BE49-F238E27FC236}">
                    <a16:creationId xmlns:a16="http://schemas.microsoft.com/office/drawing/2014/main" id="{4F65CB95-ECCF-3147-051E-F45BEC918554}"/>
                  </a:ext>
                </a:extLst>
              </p:cNvPr>
              <p:cNvSpPr/>
              <p:nvPr/>
            </p:nvSpPr>
            <p:spPr>
              <a:xfrm>
                <a:off x="6681489" y="1132939"/>
                <a:ext cx="4006303" cy="1869098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CN" altLang="en-US" i="1" smtClean="0">
                          <a:latin typeface="Cambria Math" panose="02040503050406030204" pitchFamily="18" charset="0"/>
                        </a:rPr>
                        <a:t>在此处键入公式。</a:t>
                      </a:fl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5" name="矩形: 圆角 244">
                <a:extLst>
                  <a:ext uri="{FF2B5EF4-FFF2-40B4-BE49-F238E27FC236}">
                    <a16:creationId xmlns:a16="http://schemas.microsoft.com/office/drawing/2014/main" id="{4F65CB95-ECCF-3147-051E-F45BEC918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89" y="1132939"/>
                <a:ext cx="4006303" cy="186909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箭头: 下 245">
            <a:extLst>
              <a:ext uri="{FF2B5EF4-FFF2-40B4-BE49-F238E27FC236}">
                <a16:creationId xmlns:a16="http://schemas.microsoft.com/office/drawing/2014/main" id="{D7BBDB9C-E5A1-010D-907B-B39E545483CA}"/>
              </a:ext>
            </a:extLst>
          </p:cNvPr>
          <p:cNvSpPr/>
          <p:nvPr/>
        </p:nvSpPr>
        <p:spPr>
          <a:xfrm>
            <a:off x="8689212" y="3028256"/>
            <a:ext cx="247721" cy="33639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7" name="对象 246">
            <a:extLst>
              <a:ext uri="{FF2B5EF4-FFF2-40B4-BE49-F238E27FC236}">
                <a16:creationId xmlns:a16="http://schemas.microsoft.com/office/drawing/2014/main" id="{D1D07A84-D16D-3CEF-7DC5-C8E09D092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02991"/>
              </p:ext>
            </p:extLst>
          </p:nvPr>
        </p:nvGraphicFramePr>
        <p:xfrm>
          <a:off x="7776787" y="1573833"/>
          <a:ext cx="1979042" cy="65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1459567" imgH="484760" progId="Equation.AxMath">
                  <p:embed/>
                </p:oleObj>
              </mc:Choice>
              <mc:Fallback>
                <p:oleObj name="AxMath" r:id="rId17" imgW="1459567" imgH="48476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A5EF9D29-1768-231C-56E0-3860CD50A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787" y="1573833"/>
                        <a:ext cx="1979042" cy="655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3" name="直接箭头连接符 252">
            <a:extLst>
              <a:ext uri="{FF2B5EF4-FFF2-40B4-BE49-F238E27FC236}">
                <a16:creationId xmlns:a16="http://schemas.microsoft.com/office/drawing/2014/main" id="{4DF8859D-8C80-2FB7-1A80-60FA4E8D2ADE}"/>
              </a:ext>
            </a:extLst>
          </p:cNvPr>
          <p:cNvCxnSpPr>
            <a:cxnSpLocks/>
          </p:cNvCxnSpPr>
          <p:nvPr/>
        </p:nvCxnSpPr>
        <p:spPr>
          <a:xfrm flipH="1">
            <a:off x="8088147" y="2056474"/>
            <a:ext cx="996476" cy="3745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8A69C949-111D-F8BA-E73B-F1DE26417213}"/>
                  </a:ext>
                </a:extLst>
              </p:cNvPr>
              <p:cNvSpPr txBox="1"/>
              <p:nvPr/>
            </p:nvSpPr>
            <p:spPr>
              <a:xfrm>
                <a:off x="7386452" y="2624754"/>
                <a:ext cx="692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8A69C949-111D-F8BA-E73B-F1DE2641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452" y="2624754"/>
                <a:ext cx="692049" cy="276999"/>
              </a:xfrm>
              <a:prstGeom prst="rect">
                <a:avLst/>
              </a:prstGeom>
              <a:blipFill>
                <a:blip r:embed="rId19"/>
                <a:stretch>
                  <a:fillRect l="-3540" r="-7080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文本框 256">
            <a:extLst>
              <a:ext uri="{FF2B5EF4-FFF2-40B4-BE49-F238E27FC236}">
                <a16:creationId xmlns:a16="http://schemas.microsoft.com/office/drawing/2014/main" id="{F8E4AB51-B05E-12C9-218C-F19B9870FBE2}"/>
              </a:ext>
            </a:extLst>
          </p:cNvPr>
          <p:cNvSpPr txBox="1"/>
          <p:nvPr/>
        </p:nvSpPr>
        <p:spPr>
          <a:xfrm>
            <a:off x="7201402" y="2329477"/>
            <a:ext cx="210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 norms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1" name="直接箭头连接符 260">
            <a:extLst>
              <a:ext uri="{FF2B5EF4-FFF2-40B4-BE49-F238E27FC236}">
                <a16:creationId xmlns:a16="http://schemas.microsoft.com/office/drawing/2014/main" id="{871D39B7-E416-3B9E-3367-C5501ACA3878}"/>
              </a:ext>
            </a:extLst>
          </p:cNvPr>
          <p:cNvCxnSpPr/>
          <p:nvPr/>
        </p:nvCxnSpPr>
        <p:spPr>
          <a:xfrm flipH="1">
            <a:off x="1864426" y="1787236"/>
            <a:ext cx="1300493" cy="643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9DFC51BC-58E9-D7D1-02ED-1BAAFAA71116}"/>
                  </a:ext>
                </a:extLst>
              </p:cNvPr>
              <p:cNvSpPr txBox="1"/>
              <p:nvPr/>
            </p:nvSpPr>
            <p:spPr>
              <a:xfrm>
                <a:off x="955964" y="2431035"/>
                <a:ext cx="1300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 of Gradient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9DFC51BC-58E9-D7D1-02ED-1BAAFAA71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64" y="2431035"/>
                <a:ext cx="1300493" cy="461665"/>
              </a:xfrm>
              <a:prstGeom prst="rect">
                <a:avLst/>
              </a:prstGeom>
              <a:blipFill>
                <a:blip r:embed="rId20"/>
                <a:stretch>
                  <a:fillRect l="-469" t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直接箭头连接符 262">
            <a:extLst>
              <a:ext uri="{FF2B5EF4-FFF2-40B4-BE49-F238E27FC236}">
                <a16:creationId xmlns:a16="http://schemas.microsoft.com/office/drawing/2014/main" id="{F43BF7CA-A5B1-088A-96DE-B95E9D1A7B2F}"/>
              </a:ext>
            </a:extLst>
          </p:cNvPr>
          <p:cNvCxnSpPr>
            <a:cxnSpLocks/>
          </p:cNvCxnSpPr>
          <p:nvPr/>
        </p:nvCxnSpPr>
        <p:spPr>
          <a:xfrm flipH="1">
            <a:off x="3240243" y="2075638"/>
            <a:ext cx="77076" cy="3619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3A33ED62-08FE-7C8C-C054-93C57138CA89}"/>
                  </a:ext>
                </a:extLst>
              </p:cNvPr>
              <p:cNvSpPr txBox="1"/>
              <p:nvPr/>
            </p:nvSpPr>
            <p:spPr>
              <a:xfrm>
                <a:off x="2589996" y="2435787"/>
                <a:ext cx="1529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Variance of Gradient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3A33ED62-08FE-7C8C-C054-93C57138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996" y="2435787"/>
                <a:ext cx="1529250" cy="461665"/>
              </a:xfrm>
              <a:prstGeom prst="rect">
                <a:avLst/>
              </a:prstGeom>
              <a:blipFill>
                <a:blip r:embed="rId21"/>
                <a:stretch>
                  <a:fillRect l="-398" t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直接箭头连接符 269">
            <a:extLst>
              <a:ext uri="{FF2B5EF4-FFF2-40B4-BE49-F238E27FC236}">
                <a16:creationId xmlns:a16="http://schemas.microsoft.com/office/drawing/2014/main" id="{071A3096-7BDB-1FBF-F49F-DE2418140506}"/>
              </a:ext>
            </a:extLst>
          </p:cNvPr>
          <p:cNvCxnSpPr/>
          <p:nvPr/>
        </p:nvCxnSpPr>
        <p:spPr>
          <a:xfrm flipV="1">
            <a:off x="1977243" y="2643819"/>
            <a:ext cx="0" cy="186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DB6A026A-CB03-0E91-AE07-FD07BCD306CD}"/>
              </a:ext>
            </a:extLst>
          </p:cNvPr>
          <p:cNvCxnSpPr/>
          <p:nvPr/>
        </p:nvCxnSpPr>
        <p:spPr>
          <a:xfrm flipV="1">
            <a:off x="4967846" y="2631943"/>
            <a:ext cx="0" cy="186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6D675845-7390-DDD8-94B6-6427A3A40E0F}"/>
                  </a:ext>
                </a:extLst>
              </p:cNvPr>
              <p:cNvSpPr txBox="1"/>
              <p:nvPr/>
            </p:nvSpPr>
            <p:spPr>
              <a:xfrm>
                <a:off x="4578733" y="2613942"/>
                <a:ext cx="2842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𝐺𝐼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6D675845-7390-DDD8-94B6-6427A3A4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733" y="2613942"/>
                <a:ext cx="284244" cy="215444"/>
              </a:xfrm>
              <a:prstGeom prst="rect">
                <a:avLst/>
              </a:prstGeom>
              <a:blipFill>
                <a:blip r:embed="rId22"/>
                <a:stretch>
                  <a:fillRect l="-12766" r="-212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" name="箭头: 下 273">
            <a:extLst>
              <a:ext uri="{FF2B5EF4-FFF2-40B4-BE49-F238E27FC236}">
                <a16:creationId xmlns:a16="http://schemas.microsoft.com/office/drawing/2014/main" id="{59BF2DB2-4135-FCD8-0380-7B6AA7A8DFA1}"/>
              </a:ext>
            </a:extLst>
          </p:cNvPr>
          <p:cNvSpPr/>
          <p:nvPr/>
        </p:nvSpPr>
        <p:spPr>
          <a:xfrm>
            <a:off x="3767647" y="2677091"/>
            <a:ext cx="85924" cy="1867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D0F84DAC-8C91-C9C0-3A7E-6232306C6FD6}"/>
              </a:ext>
            </a:extLst>
          </p:cNvPr>
          <p:cNvGrpSpPr/>
          <p:nvPr/>
        </p:nvGrpSpPr>
        <p:grpSpPr>
          <a:xfrm>
            <a:off x="440037" y="3299387"/>
            <a:ext cx="1816405" cy="1246969"/>
            <a:chOff x="8669438" y="1137927"/>
            <a:chExt cx="2714140" cy="2099889"/>
          </a:xfrm>
        </p:grpSpPr>
        <p:sp>
          <p:nvSpPr>
            <p:cNvPr id="285" name="立方体 284">
              <a:extLst>
                <a:ext uri="{FF2B5EF4-FFF2-40B4-BE49-F238E27FC236}">
                  <a16:creationId xmlns:a16="http://schemas.microsoft.com/office/drawing/2014/main" id="{C1D7806B-3418-162F-DEE0-2866093EA89A}"/>
                </a:ext>
              </a:extLst>
            </p:cNvPr>
            <p:cNvSpPr/>
            <p:nvPr/>
          </p:nvSpPr>
          <p:spPr>
            <a:xfrm>
              <a:off x="8669438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立方体 285">
              <a:extLst>
                <a:ext uri="{FF2B5EF4-FFF2-40B4-BE49-F238E27FC236}">
                  <a16:creationId xmlns:a16="http://schemas.microsoft.com/office/drawing/2014/main" id="{CF84630F-7B4D-4B08-2C4B-69730B497551}"/>
                </a:ext>
              </a:extLst>
            </p:cNvPr>
            <p:cNvSpPr/>
            <p:nvPr/>
          </p:nvSpPr>
          <p:spPr>
            <a:xfrm>
              <a:off x="9040791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立方体 286">
              <a:extLst>
                <a:ext uri="{FF2B5EF4-FFF2-40B4-BE49-F238E27FC236}">
                  <a16:creationId xmlns:a16="http://schemas.microsoft.com/office/drawing/2014/main" id="{C48B6B5A-D18C-05AB-C429-FC3C9F7A3DA8}"/>
                </a:ext>
              </a:extLst>
            </p:cNvPr>
            <p:cNvSpPr/>
            <p:nvPr/>
          </p:nvSpPr>
          <p:spPr>
            <a:xfrm>
              <a:off x="9377935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立方体 287">
              <a:extLst>
                <a:ext uri="{FF2B5EF4-FFF2-40B4-BE49-F238E27FC236}">
                  <a16:creationId xmlns:a16="http://schemas.microsoft.com/office/drawing/2014/main" id="{5993C347-478E-741C-FAF7-02CA7B455739}"/>
                </a:ext>
              </a:extLst>
            </p:cNvPr>
            <p:cNvSpPr/>
            <p:nvPr/>
          </p:nvSpPr>
          <p:spPr>
            <a:xfrm>
              <a:off x="9716582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立方体 288">
              <a:extLst>
                <a:ext uri="{FF2B5EF4-FFF2-40B4-BE49-F238E27FC236}">
                  <a16:creationId xmlns:a16="http://schemas.microsoft.com/office/drawing/2014/main" id="{A1D6872E-488D-B981-478A-B734D1E241F5}"/>
                </a:ext>
              </a:extLst>
            </p:cNvPr>
            <p:cNvSpPr/>
            <p:nvPr/>
          </p:nvSpPr>
          <p:spPr>
            <a:xfrm>
              <a:off x="10053726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立方体 289">
              <a:extLst>
                <a:ext uri="{FF2B5EF4-FFF2-40B4-BE49-F238E27FC236}">
                  <a16:creationId xmlns:a16="http://schemas.microsoft.com/office/drawing/2014/main" id="{0F19E765-C6F3-E2A9-0777-6A63B2668352}"/>
                </a:ext>
              </a:extLst>
            </p:cNvPr>
            <p:cNvSpPr/>
            <p:nvPr/>
          </p:nvSpPr>
          <p:spPr>
            <a:xfrm>
              <a:off x="10389243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立方体 290">
              <a:extLst>
                <a:ext uri="{FF2B5EF4-FFF2-40B4-BE49-F238E27FC236}">
                  <a16:creationId xmlns:a16="http://schemas.microsoft.com/office/drawing/2014/main" id="{064A03BE-3FBF-FA89-A4C5-8C40DCC340E7}"/>
                </a:ext>
              </a:extLst>
            </p:cNvPr>
            <p:cNvSpPr/>
            <p:nvPr/>
          </p:nvSpPr>
          <p:spPr>
            <a:xfrm>
              <a:off x="10738351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文本框 292">
                <a:extLst>
                  <a:ext uri="{FF2B5EF4-FFF2-40B4-BE49-F238E27FC236}">
                    <a16:creationId xmlns:a16="http://schemas.microsoft.com/office/drawing/2014/main" id="{05E704E7-2C49-BD7D-B94F-1129D5BF36CE}"/>
                  </a:ext>
                </a:extLst>
              </p:cNvPr>
              <p:cNvSpPr txBox="1"/>
              <p:nvPr/>
            </p:nvSpPr>
            <p:spPr>
              <a:xfrm>
                <a:off x="135788" y="4718880"/>
                <a:ext cx="25743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Select Layer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Search Speed Enhancement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3" name="文本框 292">
                <a:extLst>
                  <a:ext uri="{FF2B5EF4-FFF2-40B4-BE49-F238E27FC236}">
                    <a16:creationId xmlns:a16="http://schemas.microsoft.com/office/drawing/2014/main" id="{05E704E7-2C49-BD7D-B94F-1129D5BF3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8" y="4718880"/>
                <a:ext cx="2574377" cy="615553"/>
              </a:xfrm>
              <a:prstGeom prst="rect">
                <a:avLst/>
              </a:prstGeom>
              <a:blipFill>
                <a:blip r:embed="rId23"/>
                <a:stretch>
                  <a:fillRect l="-1891" t="-4950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3576436-7449-42A4-E4B1-5FE3423A5A97}"/>
              </a:ext>
            </a:extLst>
          </p:cNvPr>
          <p:cNvCxnSpPr>
            <a:cxnSpLocks/>
          </p:cNvCxnSpPr>
          <p:nvPr/>
        </p:nvCxnSpPr>
        <p:spPr>
          <a:xfrm>
            <a:off x="7636556" y="2763253"/>
            <a:ext cx="2804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D80947-6928-978A-F055-E4E77DAC330E}"/>
                  </a:ext>
                </a:extLst>
              </p:cNvPr>
              <p:cNvSpPr txBox="1"/>
              <p:nvPr/>
            </p:nvSpPr>
            <p:spPr>
              <a:xfrm>
                <a:off x="9140116" y="2638637"/>
                <a:ext cx="3602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D80947-6928-978A-F055-E4E77DAC3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16" y="2638637"/>
                <a:ext cx="360291" cy="246221"/>
              </a:xfrm>
              <a:prstGeom prst="rect">
                <a:avLst/>
              </a:prstGeom>
              <a:blipFill>
                <a:blip r:embed="rId24"/>
                <a:stretch>
                  <a:fillRect l="-10169" r="-1695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CB0D105-B27A-073C-5571-694A8B503EDF}"/>
              </a:ext>
            </a:extLst>
          </p:cNvPr>
          <p:cNvCxnSpPr/>
          <p:nvPr/>
        </p:nvCxnSpPr>
        <p:spPr>
          <a:xfrm flipV="1">
            <a:off x="9565196" y="2675502"/>
            <a:ext cx="0" cy="186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19179</TotalTime>
  <Words>1820</Words>
  <Application>Microsoft Office PowerPoint</Application>
  <PresentationFormat>Widescreen</PresentationFormat>
  <Paragraphs>293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Cambria Math</vt:lpstr>
      <vt:lpstr>Times New Roman</vt:lpstr>
      <vt:lpstr>Wingdings</vt:lpstr>
      <vt:lpstr>Office 主题​​</vt:lpstr>
      <vt:lpstr>AxMath</vt:lpstr>
      <vt:lpstr>PowerPoint Presentation</vt:lpstr>
      <vt:lpstr>Outline</vt:lpstr>
      <vt:lpstr>1.1 What is NAS (Neural Architecture Search)?</vt:lpstr>
      <vt:lpstr>1.2 The Challenges of NAS</vt:lpstr>
      <vt:lpstr>1.3 The Challenges of Current Zero-cost Proxy NAS</vt:lpstr>
      <vt:lpstr>Outline</vt:lpstr>
      <vt:lpstr>2.1 Approach: FG-NAS(Featrue-Gradient Aggregated Zero-Cost Neural Architecture Search)</vt:lpstr>
      <vt:lpstr>2.2 Feature Proxies</vt:lpstr>
      <vt:lpstr>2.3 Gradient Proxies</vt:lpstr>
      <vt:lpstr>2.4 Dimensionality Reduction</vt:lpstr>
      <vt:lpstr>2.5 Jacobian Matrix</vt:lpstr>
      <vt:lpstr>PowerPoint Presentation</vt:lpstr>
      <vt:lpstr>Outline</vt:lpstr>
      <vt:lpstr>3.1 Experimental Environment and Search Space </vt:lpstr>
      <vt:lpstr>3.2 Baseline and Metrics</vt:lpstr>
      <vt:lpstr>3.5 Spearman ρ </vt:lpstr>
      <vt:lpstr>3.6 Top-1 Accuracy</vt:lpstr>
      <vt:lpstr>3.7 Search Time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 杨堃</dc:creator>
  <cp:lastModifiedBy>Jie Wu</cp:lastModifiedBy>
  <cp:revision>1637</cp:revision>
  <dcterms:created xsi:type="dcterms:W3CDTF">2020-02-09T17:19:12Z</dcterms:created>
  <dcterms:modified xsi:type="dcterms:W3CDTF">2025-10-09T15:59:45Z</dcterms:modified>
</cp:coreProperties>
</file>