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89" r:id="rId4"/>
  </p:sldMasterIdLst>
  <p:notesMasterIdLst>
    <p:notesMasterId r:id="rId31"/>
  </p:notesMasterIdLst>
  <p:handoutMasterIdLst>
    <p:handoutMasterId r:id="rId32"/>
  </p:handoutMasterIdLst>
  <p:sldIdLst>
    <p:sldId id="1374" r:id="rId5"/>
    <p:sldId id="1434" r:id="rId6"/>
    <p:sldId id="1424" r:id="rId7"/>
    <p:sldId id="1425" r:id="rId8"/>
    <p:sldId id="1426" r:id="rId9"/>
    <p:sldId id="1427" r:id="rId10"/>
    <p:sldId id="1428" r:id="rId11"/>
    <p:sldId id="1429" r:id="rId12"/>
    <p:sldId id="1430" r:id="rId13"/>
    <p:sldId id="1437" r:id="rId14"/>
    <p:sldId id="1412" r:id="rId15"/>
    <p:sldId id="1431" r:id="rId16"/>
    <p:sldId id="1417" r:id="rId17"/>
    <p:sldId id="1416" r:id="rId18"/>
    <p:sldId id="1439" r:id="rId19"/>
    <p:sldId id="1415" r:id="rId20"/>
    <p:sldId id="1422" r:id="rId21"/>
    <p:sldId id="1442" r:id="rId22"/>
    <p:sldId id="1432" r:id="rId23"/>
    <p:sldId id="1421" r:id="rId24"/>
    <p:sldId id="1445" r:id="rId25"/>
    <p:sldId id="1418" r:id="rId26"/>
    <p:sldId id="1419" r:id="rId27"/>
    <p:sldId id="1443" r:id="rId28"/>
    <p:sldId id="1444" r:id="rId29"/>
    <p:sldId id="1394" r:id="rId30"/>
  </p:sldIdLst>
  <p:sldSz cx="9144000" cy="6858000" type="screen4x3"/>
  <p:notesSz cx="6858000" cy="9144000"/>
  <p:defaultTextStyle>
    <a:defPPr>
      <a:defRPr lang="zh-CN"/>
    </a:defPPr>
    <a:lvl1pPr algn="l" rtl="0" eaLnBrk="0" fontAlgn="base" hangingPunct="0">
      <a:spcBef>
        <a:spcPct val="0"/>
      </a:spcBef>
      <a:spcAft>
        <a:spcPct val="0"/>
      </a:spcAft>
      <a:defRPr sz="2400" b="1" kern="1200">
        <a:solidFill>
          <a:srgbClr val="FF0000"/>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2400" b="1" kern="1200">
        <a:solidFill>
          <a:srgbClr val="FF0000"/>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2400" b="1" kern="1200">
        <a:solidFill>
          <a:srgbClr val="FF0000"/>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2400" b="1" kern="1200">
        <a:solidFill>
          <a:srgbClr val="FF0000"/>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2400" b="1" kern="1200">
        <a:solidFill>
          <a:srgbClr val="FF0000"/>
        </a:solidFill>
        <a:latin typeface="楷体_GB2312" pitchFamily="49" charset="-122"/>
        <a:ea typeface="楷体_GB2312" pitchFamily="49" charset="-122"/>
        <a:cs typeface="+mn-cs"/>
      </a:defRPr>
    </a:lvl5pPr>
    <a:lvl6pPr marL="2286000" algn="l" defTabSz="914400" rtl="0" eaLnBrk="1" latinLnBrk="0" hangingPunct="1">
      <a:defRPr sz="2400" b="1" kern="1200">
        <a:solidFill>
          <a:srgbClr val="FF0000"/>
        </a:solidFill>
        <a:latin typeface="楷体_GB2312" pitchFamily="49" charset="-122"/>
        <a:ea typeface="楷体_GB2312" pitchFamily="49" charset="-122"/>
        <a:cs typeface="+mn-cs"/>
      </a:defRPr>
    </a:lvl6pPr>
    <a:lvl7pPr marL="2743200" algn="l" defTabSz="914400" rtl="0" eaLnBrk="1" latinLnBrk="0" hangingPunct="1">
      <a:defRPr sz="2400" b="1" kern="1200">
        <a:solidFill>
          <a:srgbClr val="FF0000"/>
        </a:solidFill>
        <a:latin typeface="楷体_GB2312" pitchFamily="49" charset="-122"/>
        <a:ea typeface="楷体_GB2312" pitchFamily="49" charset="-122"/>
        <a:cs typeface="+mn-cs"/>
      </a:defRPr>
    </a:lvl7pPr>
    <a:lvl8pPr marL="3200400" algn="l" defTabSz="914400" rtl="0" eaLnBrk="1" latinLnBrk="0" hangingPunct="1">
      <a:defRPr sz="2400" b="1" kern="1200">
        <a:solidFill>
          <a:srgbClr val="FF0000"/>
        </a:solidFill>
        <a:latin typeface="楷体_GB2312" pitchFamily="49" charset="-122"/>
        <a:ea typeface="楷体_GB2312" pitchFamily="49" charset="-122"/>
        <a:cs typeface="+mn-cs"/>
      </a:defRPr>
    </a:lvl8pPr>
    <a:lvl9pPr marL="3657600" algn="l" defTabSz="914400" rtl="0" eaLnBrk="1" latinLnBrk="0" hangingPunct="1">
      <a:defRPr sz="2400" b="1" kern="1200">
        <a:solidFill>
          <a:srgbClr val="FF0000"/>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295"/>
    <a:srgbClr val="CC0000"/>
    <a:srgbClr val="D7C2E4"/>
    <a:srgbClr val="0E6EB8"/>
    <a:srgbClr val="A64646"/>
    <a:srgbClr val="5D7091"/>
    <a:srgbClr val="2F5597"/>
    <a:srgbClr val="006600"/>
    <a:srgbClr val="00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1069" autoAdjust="0"/>
  </p:normalViewPr>
  <p:slideViewPr>
    <p:cSldViewPr snapToObjects="1">
      <p:cViewPr varScale="1">
        <p:scale>
          <a:sx n="81" d="100"/>
          <a:sy n="81" d="100"/>
        </p:scale>
        <p:origin x="140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58"/>
    </p:cViewPr>
  </p:sorterViewPr>
  <p:notesViewPr>
    <p:cSldViewPr snapToObjects="1">
      <p:cViewPr varScale="1">
        <p:scale>
          <a:sx n="97" d="100"/>
          <a:sy n="97" d="100"/>
        </p:scale>
        <p:origin x="4008"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BA6DAA-D405-4F68-8E40-0848A63F2B8A}" type="datetimeFigureOut">
              <a:rPr lang="zh-CN" altLang="en-US" smtClean="0"/>
              <a:t>2021/9/23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70DF65-0B99-4A6F-89A8-36E5E57AA27E}" type="slidenum">
              <a:rPr lang="zh-CN" altLang="en-US" smtClean="0"/>
              <a:t>‹#›</a:t>
            </a:fld>
            <a:endParaRPr lang="zh-CN" altLang="en-US"/>
          </a:p>
        </p:txBody>
      </p:sp>
    </p:spTree>
    <p:extLst>
      <p:ext uri="{BB962C8B-B14F-4D97-AF65-F5344CB8AC3E}">
        <p14:creationId xmlns:p14="http://schemas.microsoft.com/office/powerpoint/2010/main" val="3918898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a:noFill/>
          </a:ln>
        </p:spPr>
        <p:txBody>
          <a:bodyPr vert="horz" wrap="square" lIns="91440" tIns="45720" rIns="91440" bIns="45720" numCol="1" anchor="t" anchorCtr="0" compatLnSpc="1"/>
          <a:lstStyle>
            <a:lvl1pPr algn="l" eaLnBrk="1" hangingPunct="1">
              <a:lnSpc>
                <a:spcPct val="100000"/>
              </a:lnSpc>
              <a:spcBef>
                <a:spcPct val="0"/>
              </a:spcBef>
              <a:buClrTx/>
              <a:buSzTx/>
              <a:buFontTx/>
              <a:buNone/>
              <a:defRPr sz="1200" b="0">
                <a:solidFill>
                  <a:schemeClr val="tx1"/>
                </a:solidFill>
                <a:latin typeface="Arial" panose="020B0604020202020204" pitchFamily="34" charset="0"/>
              </a:defRPr>
            </a:lvl1pPr>
          </a:lstStyle>
          <a:p>
            <a:pPr>
              <a:defRPr/>
            </a:pPr>
            <a:endParaRPr lang="zh-CN" altLang="en-US"/>
          </a:p>
        </p:txBody>
      </p:sp>
      <p:sp>
        <p:nvSpPr>
          <p:cNvPr id="2051" name="Rectangle 3"/>
          <p:cNvSpPr>
            <a:spLocks noGrp="1" noChangeArrowheads="1"/>
          </p:cNvSpPr>
          <p:nvPr>
            <p:ph type="dt" idx="1"/>
          </p:nvPr>
        </p:nvSpPr>
        <p:spPr bwMode="auto">
          <a:xfrm>
            <a:off x="3883025" y="0"/>
            <a:ext cx="2973388" cy="457200"/>
          </a:xfrm>
          <a:prstGeom prst="rect">
            <a:avLst/>
          </a:prstGeom>
          <a:noFill/>
          <a:ln>
            <a:noFill/>
          </a:ln>
        </p:spPr>
        <p:txBody>
          <a:bodyPr vert="horz" wrap="square" lIns="91440" tIns="45720" rIns="91440" bIns="45720" numCol="1" anchor="t" anchorCtr="0" compatLnSpc="1"/>
          <a:lstStyle>
            <a:lvl1pPr algn="r" eaLnBrk="1" hangingPunct="1">
              <a:lnSpc>
                <a:spcPct val="100000"/>
              </a:lnSpc>
              <a:spcBef>
                <a:spcPct val="0"/>
              </a:spcBef>
              <a:buClrTx/>
              <a:buSzTx/>
              <a:buFontTx/>
              <a:buNone/>
              <a:defRPr sz="1200" b="0">
                <a:solidFill>
                  <a:schemeClr val="tx1"/>
                </a:solidFill>
                <a:latin typeface="Arial" panose="020B0604020202020204" pitchFamily="34" charset="0"/>
              </a:defRPr>
            </a:lvl1pPr>
          </a:lstStyle>
          <a:p>
            <a:pPr>
              <a:defRPr/>
            </a:pPr>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Rectangle 6"/>
          <p:cNvSpPr>
            <a:spLocks noGrp="1" noChangeArrowheads="1"/>
          </p:cNvSpPr>
          <p:nvPr>
            <p:ph type="ftr" sz="quarter" idx="4"/>
          </p:nvPr>
        </p:nvSpPr>
        <p:spPr bwMode="auto">
          <a:xfrm>
            <a:off x="0" y="8685213"/>
            <a:ext cx="2970213" cy="457200"/>
          </a:xfrm>
          <a:prstGeom prst="rect">
            <a:avLst/>
          </a:prstGeom>
          <a:noFill/>
          <a:ln>
            <a:noFill/>
          </a:ln>
        </p:spPr>
        <p:txBody>
          <a:bodyPr vert="horz" wrap="square" lIns="91440" tIns="45720" rIns="91440" bIns="45720" numCol="1" anchor="b" anchorCtr="0" compatLnSpc="1"/>
          <a:lstStyle>
            <a:lvl1pPr algn="l" eaLnBrk="1" hangingPunct="1">
              <a:lnSpc>
                <a:spcPct val="100000"/>
              </a:lnSpc>
              <a:spcBef>
                <a:spcPct val="0"/>
              </a:spcBef>
              <a:buClrTx/>
              <a:buSzTx/>
              <a:buFontTx/>
              <a:buNone/>
              <a:defRPr sz="1200" b="0">
                <a:solidFill>
                  <a:schemeClr val="tx1"/>
                </a:solidFill>
                <a:latin typeface="Arial" panose="020B0604020202020204"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a:noFill/>
          </a:ln>
        </p:spPr>
        <p:txBody>
          <a:bodyPr vert="horz" wrap="square" lIns="91440" tIns="45720" rIns="91440" bIns="45720" numCol="1" anchor="b" anchorCtr="0" compatLnSpc="1"/>
          <a:lstStyle>
            <a:lvl1pPr algn="r" eaLnBrk="1" hangingPunct="1">
              <a:lnSpc>
                <a:spcPct val="100000"/>
              </a:lnSpc>
              <a:spcBef>
                <a:spcPct val="0"/>
              </a:spcBef>
              <a:buClrTx/>
              <a:buSzTx/>
              <a:buFontTx/>
              <a:buNone/>
              <a:defRPr sz="1200" b="0">
                <a:solidFill>
                  <a:schemeClr val="tx1"/>
                </a:solidFill>
                <a:latin typeface="Arial" panose="020B0604020202020204" pitchFamily="34" charset="0"/>
              </a:defRPr>
            </a:lvl1pPr>
          </a:lstStyle>
          <a:p>
            <a:pPr>
              <a:defRPr/>
            </a:pPr>
            <a:fld id="{ABBE2185-21A0-4C9E-953C-ADE23D2163DB}" type="slidenum">
              <a:rPr lang="zh-CN" altLang="en-US"/>
              <a:t>‹#›</a:t>
            </a:fld>
            <a:endParaRPr lang="en-US" altLang="zh-CN"/>
          </a:p>
        </p:txBody>
      </p:sp>
    </p:spTree>
    <p:extLst>
      <p:ext uri="{BB962C8B-B14F-4D97-AF65-F5344CB8AC3E}">
        <p14:creationId xmlns:p14="http://schemas.microsoft.com/office/powerpoint/2010/main" val="1386873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楷体_GB2312"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楷体_GB2312"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楷体_GB2312"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楷体_GB2312"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楷体_GB2312"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Hello everyone, my name is Huang </a:t>
            </a:r>
            <a:r>
              <a:rPr lang="en-US" altLang="zh-CN" sz="1800" dirty="0" err="1">
                <a:effectLst/>
                <a:latin typeface="等线" panose="02010600030101010101" pitchFamily="2" charset="-122"/>
                <a:cs typeface="Times New Roman" panose="02020603050405020304" pitchFamily="18" charset="0"/>
              </a:rPr>
              <a:t>Sijie</a:t>
            </a:r>
            <a:r>
              <a:rPr lang="en-US" altLang="zh-CN" sz="1800" dirty="0">
                <a:effectLst/>
                <a:latin typeface="等线" panose="02010600030101010101" pitchFamily="2" charset="-122"/>
                <a:cs typeface="Times New Roman" panose="02020603050405020304" pitchFamily="18" charset="0"/>
              </a:rPr>
              <a:t>, and I am from Soochow University. It is my honor to be able to present my paper here, titled “Stackelberg Game Based Resource Pricing and Scheduling in Edge-Assisted Blockchain Networks”. </a:t>
            </a:r>
            <a:endParaRPr lang="zh-CN" altLang="en-US"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1</a:t>
            </a:fld>
            <a:endParaRPr lang="en-US" altLang="zh-CN"/>
          </a:p>
        </p:txBody>
      </p:sp>
    </p:spTree>
    <p:extLst>
      <p:ext uri="{BB962C8B-B14F-4D97-AF65-F5344CB8AC3E}">
        <p14:creationId xmlns:p14="http://schemas.microsoft.com/office/powerpoint/2010/main" val="67713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200" dirty="0">
                <a:solidFill>
                  <a:schemeClr val="tx1"/>
                </a:solidFill>
                <a:effectLst/>
                <a:latin typeface="+mn-lt"/>
                <a:ea typeface="+mn-ea"/>
                <a:cs typeface="+mn-cs"/>
              </a:rPr>
              <a:t>Next, let us look at the details of model design.</a:t>
            </a:r>
            <a:endParaRPr lang="zh-CN" altLang="en-US" sz="1800"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10</a:t>
            </a:fld>
            <a:endParaRPr lang="en-US" altLang="zh-CN"/>
          </a:p>
        </p:txBody>
      </p:sp>
    </p:spTree>
    <p:extLst>
      <p:ext uri="{BB962C8B-B14F-4D97-AF65-F5344CB8AC3E}">
        <p14:creationId xmlns:p14="http://schemas.microsoft.com/office/powerpoint/2010/main" val="316997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our model, we consider the following scenarios.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There are n ESPs and a remote central cloud in the edge-assisted blockchain network. Besides, there are m users in the network trying to complete the mining process called miners. To complete the Proof of Work puzzle, the miners will purchase computing service from ESPs or CSP.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Firstly, miners upload the computing task to the ESPs and determine the amount of resources to lease. Every ESP has its maximum resource capacity, if the demands from users exceeds the capacity, it will upload the demand to the CSP. After that, if one ESP calculated the appropriate hash value, which means it packaged a block successfully, this ESP needs to broadcast the block to the other nodes as soon as possible.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It is worth noting that these n ESPs are distributed in different geographical locations in the network. According to the characteristics of propagation convergence, ESPs in different geographical locations will receive the broadcast of this block at different times, thus it will lead to inconsistency in convergence time.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Therefore, the ESP at the center of the network has a greater advantage during the propagation process, it can make the propagation block to be received by other nodes faster. Therefore, users will be more interested in it because it can increase the user’s probability of winning mining process.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11</a:t>
            </a:fld>
            <a:endParaRPr lang="en-US" altLang="zh-CN"/>
          </a:p>
        </p:txBody>
      </p:sp>
    </p:spTree>
    <p:extLst>
      <p:ext uri="{BB962C8B-B14F-4D97-AF65-F5344CB8AC3E}">
        <p14:creationId xmlns:p14="http://schemas.microsoft.com/office/powerpoint/2010/main" val="332328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We designed a multi-leader multi follower two-stage Stackelberg game to model the interaction between the service providers and miners. The ESPs are leaders with limited resources and variable prices. They set the price of its unit resource in the first stage. And then, the miners, followers, determine their optimal computing service request based on the prices and propagation delay of ESPs in second stage. If the service demand for one ESP exceeds its maximum resource capacity, it will upload the task to the CSP. We suppose that the CSP has unlimited computing resources and it has fixed price that will not change. After one ESP calculated the Proof of Work Puzzle, it will broadcast the block in the network.</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12</a:t>
            </a:fld>
            <a:endParaRPr lang="en-US" altLang="zh-CN"/>
          </a:p>
        </p:txBody>
      </p:sp>
    </p:spTree>
    <p:extLst>
      <p:ext uri="{BB962C8B-B14F-4D97-AF65-F5344CB8AC3E}">
        <p14:creationId xmlns:p14="http://schemas.microsoft.com/office/powerpoint/2010/main" val="305058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Next, let’s talk about the mathematical model in detail.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use t to present the propagation delay caused by geographical location. We suppose that t1 is less than t2 and sorted to tn. The central cloud has the maximum propagation delay due to the remote location.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use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x_i_j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to express the request for ESP j from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Request of miner I for all the ESPs denotes as uppercase X. </a:t>
                </a:r>
                <a14:m>
                  <m:oMath xmlns:m="http://schemas.openxmlformats.org/officeDocument/2006/math">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𝑗</m:t>
                        </m:r>
                      </m:sup>
                    </m:sSubSup>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indicate whether the request of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ESP j is accepted by this ESP. </a:t>
                </a:r>
                <a14:m>
                  <m:oMath xmlns:m="http://schemas.openxmlformats.org/officeDocument/2006/math">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𝑗</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=0</m:t>
                    </m:r>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means the request of miner I is exceed the maximum capacity of ESP j, and then it will be upload to the central cloud.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Next, let’s talk about the mathematical model in detail.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use t to present the propagation delay caused by geographical location. We suppose that t1 is less than t2 and sorted to tn. The central cloud has the maximum propagation delay due to the remote location.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use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x_i_j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to express the request for ESP j from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Request of miner I for all the ESPs denotes as uppercase X.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𝜏</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𝑖^𝑗</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indicate whether the request of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ESP j is accepted by this ESP.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𝜏</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𝑖^𝑗=0</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means the request of miner I is exceed the maximum capacity of ESP j, and then it will be upload to the central cloud.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13</a:t>
            </a:fld>
            <a:endParaRPr lang="en-US" altLang="zh-CN"/>
          </a:p>
        </p:txBody>
      </p:sp>
    </p:spTree>
    <p:extLst>
      <p:ext uri="{BB962C8B-B14F-4D97-AF65-F5344CB8AC3E}">
        <p14:creationId xmlns:p14="http://schemas.microsoft.com/office/powerpoint/2010/main" val="81666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list the explicit-form expressions of key issue. We use the ratio of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x_i_j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to the total request volume to represent the probability that the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calculates the hash value on the ESP j, called hash power.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consider that the block mining time follows the Poisson distribution, the orphaning probability on the propagation delay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tj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caused by ESP j, denoted as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P_orphan</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tj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W_i_j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denotes the winning probability of mining game. It composed of two parts: hash power and orphaning probability.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W_i_j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_’ indicate the winning probability for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on CSP. The utility of miner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the difference between profit and payment.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P_j</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denotes the unit price of ESP j. The electricity cost of ESP for calculating the hash value denotes as c and the cost for uploading to CSP denotes as h. Therefore, the utility of ESP j can be expressed explicitly.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14</a:t>
            </a:fld>
            <a:endParaRPr lang="en-US" altLang="zh-CN"/>
          </a:p>
        </p:txBody>
      </p:sp>
    </p:spTree>
    <p:extLst>
      <p:ext uri="{BB962C8B-B14F-4D97-AF65-F5344CB8AC3E}">
        <p14:creationId xmlns:p14="http://schemas.microsoft.com/office/powerpoint/2010/main" val="3896225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200" dirty="0">
                <a:solidFill>
                  <a:schemeClr val="tx1"/>
                </a:solidFill>
                <a:effectLst/>
                <a:latin typeface="+mn-lt"/>
                <a:ea typeface="+mn-ea"/>
                <a:cs typeface="+mn-cs"/>
              </a:rPr>
              <a:t>In the following, I will introduce the contributions and challenges of our paper.</a:t>
            </a:r>
            <a:endParaRPr lang="zh-CN" altLang="en-US"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15</a:t>
            </a:fld>
            <a:endParaRPr lang="en-US" altLang="zh-CN"/>
          </a:p>
        </p:txBody>
      </p:sp>
    </p:spTree>
    <p:extLst>
      <p:ext uri="{BB962C8B-B14F-4D97-AF65-F5344CB8AC3E}">
        <p14:creationId xmlns:p14="http://schemas.microsoft.com/office/powerpoint/2010/main" val="304142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surveyed the existing study for blockchain finding the following shortage: they only consider the case of single ESP or treat all ESPs as a whole part, so that all the ESPs have the identical price and undifferentiated geographical locations.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However, in real world, it may have multiple edge assistances distributed in every corner of the city. They are affected by geographic location and network delays when they communicate.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greatest innovation of our paper is to consider the propagation delay caused by geographic location, which is actually worth to consider. In addition, when a block is discarded due to falling behind in the propagation phase, we call it orphan block. We consider the orphan probability caused by propagation delay in block convergence stage in this paper. And then derive the explicit-form expressions of ESPs’ and miners’ utility.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16</a:t>
            </a:fld>
            <a:endParaRPr lang="en-US" altLang="zh-CN"/>
          </a:p>
        </p:txBody>
      </p:sp>
    </p:spTree>
    <p:extLst>
      <p:ext uri="{BB962C8B-B14F-4D97-AF65-F5344CB8AC3E}">
        <p14:creationId xmlns:p14="http://schemas.microsoft.com/office/powerpoint/2010/main" val="220449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To solve the problems above, we have to face the following challenges.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It is hard to model the interaction between multi-leader and multi-follower Stackelberg game. Each ESP has variable price, a user’s requests for different ESPs are also variable. That make the interaction between two parts becomes a multidimensional coupled mathematical problem. The existence and uniqueness of Nash Equilibrium is difficult to prove.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Besides, the probability of orphan block effect the miners’ utility, we should quantify the geographical location as propagation delay and mathematically measure the orphan rate. What’s more, the participation of central cloud makes the problem even more complicated.</a:t>
            </a:r>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17</a:t>
            </a:fld>
            <a:endParaRPr lang="en-US" altLang="zh-CN"/>
          </a:p>
        </p:txBody>
      </p:sp>
    </p:spTree>
    <p:extLst>
      <p:ext uri="{BB962C8B-B14F-4D97-AF65-F5344CB8AC3E}">
        <p14:creationId xmlns:p14="http://schemas.microsoft.com/office/powerpoint/2010/main" val="358394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Next, let’s see the algorithm to find the Nash equilibrium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18</a:t>
            </a:fld>
            <a:endParaRPr lang="en-US" altLang="zh-CN"/>
          </a:p>
        </p:txBody>
      </p:sp>
    </p:spTree>
    <p:extLst>
      <p:ext uri="{BB962C8B-B14F-4D97-AF65-F5344CB8AC3E}">
        <p14:creationId xmlns:p14="http://schemas.microsoft.com/office/powerpoint/2010/main" val="367482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skeleton of our algorithm is shown on the slide. In the first step, ESPs choose a random feasible price strategy. </a:t>
            </a:r>
          </a:p>
          <a:p>
            <a:pPr indent="266700"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second step, every miner predicts other miners’ optimal requests and adjusts his demand according to the prices of ESP. We use the gradient iteration methods to update the miners’ demand. </a:t>
            </a:r>
          </a:p>
          <a:p>
            <a:pPr indent="266700"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And then, ESP continues to adjust its price according to the new round of user requests. The new prices will feedback to miners for a new round of strategy adjustment. </a:t>
            </a:r>
          </a:p>
          <a:p>
            <a:pPr indent="266700"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iteration will stop when the difference of the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Frobenius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norms of the price strategy in previous round and that in this round is less than a given threshold.</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19</a:t>
            </a:fld>
            <a:endParaRPr lang="en-US" altLang="zh-CN"/>
          </a:p>
        </p:txBody>
      </p:sp>
    </p:spTree>
    <p:extLst>
      <p:ext uri="{BB962C8B-B14F-4D97-AF65-F5344CB8AC3E}">
        <p14:creationId xmlns:p14="http://schemas.microsoft.com/office/powerpoint/2010/main" val="281322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Today, in my presentation, I will first introduce the background of bitcoin and blockchain, and then briefly review some existing solutions and their limitations. After that, I’ll present our designed scheme and analyze its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first, we’ll introduce the research background and motivation.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2</a:t>
            </a:fld>
            <a:endParaRPr lang="en-US" altLang="zh-CN"/>
          </a:p>
        </p:txBody>
      </p:sp>
    </p:spTree>
    <p:extLst>
      <p:ext uri="{BB962C8B-B14F-4D97-AF65-F5344CB8AC3E}">
        <p14:creationId xmlns:p14="http://schemas.microsoft.com/office/powerpoint/2010/main" val="171059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We use this algorithm to find the Nash equilibrium. Line 3 to line 7 is the part of user adjusting strategy and the line 8 to line</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12 is the part of ESP pricing adjustment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20</a:t>
            </a:fld>
            <a:endParaRPr lang="en-US" altLang="zh-CN"/>
          </a:p>
        </p:txBody>
      </p:sp>
    </p:spTree>
    <p:extLst>
      <p:ext uri="{BB962C8B-B14F-4D97-AF65-F5344CB8AC3E}">
        <p14:creationId xmlns:p14="http://schemas.microsoft.com/office/powerpoint/2010/main" val="3308836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Now, </a:t>
            </a:r>
            <a:r>
              <a:rPr lang="en-US" altLang="zh-CN" sz="1200" kern="1200" dirty="0">
                <a:solidFill>
                  <a:schemeClr val="tx1"/>
                </a:solidFill>
                <a:effectLst/>
                <a:latin typeface="+mn-lt"/>
                <a:ea typeface="+mn-ea"/>
                <a:cs typeface="+mn-cs"/>
              </a:rPr>
              <a:t>let us look at the details of simulation</a:t>
            </a:r>
            <a:endParaRPr lang="zh-CN" altLang="en-US"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21</a:t>
            </a:fld>
            <a:endParaRPr lang="en-US" altLang="zh-CN"/>
          </a:p>
        </p:txBody>
      </p:sp>
    </p:spTree>
    <p:extLst>
      <p:ext uri="{BB962C8B-B14F-4D97-AF65-F5344CB8AC3E}">
        <p14:creationId xmlns:p14="http://schemas.microsoft.com/office/powerpoint/2010/main" val="253403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Next, we present the experiment results. We simulate the model and evaluate the performance of our approach. The experimental results show that our estimator works meet expectations.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When the budget of miners increased, the utility of both miners and ESPs raised. If the miners have more money to purchase the computing service, he increase the probability of solving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PoW</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problem and further enhances his profits. At the same time, higher demand for service will further increases the utility of ESPs.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Similarly, increasing the capacity of ESPs will incur more benefit and also enhance the miners’ utility. This is because more capacity allows the ESP to accept more requests and reduces the amount of the computing tasks uploading to the remote CSP. Which lower the risk of being orphan block and further raise the miners’ utility.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22</a:t>
            </a:fld>
            <a:endParaRPr lang="en-US" altLang="zh-CN"/>
          </a:p>
        </p:txBody>
      </p:sp>
    </p:spTree>
    <p:extLst>
      <p:ext uri="{BB962C8B-B14F-4D97-AF65-F5344CB8AC3E}">
        <p14:creationId xmlns:p14="http://schemas.microsoft.com/office/powerpoint/2010/main" val="62233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We also estimate the relation between demand and propagation delay. These results are within reasonable evaluation.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Besides, the impact of the number of users on the system efficiency were measured in picture. We adjust the threshold to observe different iteration rounds.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23</a:t>
            </a:fld>
            <a:endParaRPr lang="en-US" altLang="zh-CN"/>
          </a:p>
        </p:txBody>
      </p:sp>
    </p:spTree>
    <p:extLst>
      <p:ext uri="{BB962C8B-B14F-4D97-AF65-F5344CB8AC3E}">
        <p14:creationId xmlns:p14="http://schemas.microsoft.com/office/powerpoint/2010/main" val="2202049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200" dirty="0">
                <a:solidFill>
                  <a:schemeClr val="tx1"/>
                </a:solidFill>
                <a:effectLst/>
                <a:latin typeface="+mn-lt"/>
                <a:ea typeface="+mn-ea"/>
                <a:cs typeface="+mn-cs"/>
              </a:rPr>
              <a:t>At last, we make a concluding remark of our work.</a:t>
            </a:r>
            <a:endParaRPr lang="zh-CN" altLang="en-US" sz="1800"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24</a:t>
            </a:fld>
            <a:endParaRPr lang="en-US" altLang="zh-CN"/>
          </a:p>
        </p:txBody>
      </p:sp>
    </p:spTree>
    <p:extLst>
      <p:ext uri="{BB962C8B-B14F-4D97-AF65-F5344CB8AC3E}">
        <p14:creationId xmlns:p14="http://schemas.microsoft.com/office/powerpoint/2010/main" val="50028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Well, to sum up, this paper proposes an efficient system that model the resource pricing and scheduling in the edge-assisted blockchain networks. Base on existing study, we take the edge service providers’ geographical location into consideration. The proposed algorithm can help us to find the equilibriums point in this Stackelberg game.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25</a:t>
            </a:fld>
            <a:endParaRPr lang="en-US" altLang="zh-CN"/>
          </a:p>
        </p:txBody>
      </p:sp>
    </p:spTree>
    <p:extLst>
      <p:ext uri="{BB962C8B-B14F-4D97-AF65-F5344CB8AC3E}">
        <p14:creationId xmlns:p14="http://schemas.microsoft.com/office/powerpoint/2010/main" val="1129582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BBE2185-21A0-4C9E-953C-ADE23D2163DB}" type="slidenum">
              <a:rPr lang="zh-CN" altLang="en-US" smtClean="0"/>
              <a:t>26</a:t>
            </a:fld>
            <a:endParaRPr lang="en-US" altLang="zh-CN"/>
          </a:p>
        </p:txBody>
      </p:sp>
    </p:spTree>
    <p:extLst>
      <p:ext uri="{BB962C8B-B14F-4D97-AF65-F5344CB8AC3E}">
        <p14:creationId xmlns:p14="http://schemas.microsoft.com/office/powerpoint/2010/main" val="371090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As we know, traditional currency relies on government or third-party issuance. The existence of the third party brings additional cost of transactions and may even trigger the risk of financial crisis. Bitcoin is an decentralized encrypted electronic currency, it does not rely on third-party financial institutions.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Bitcoin has the advantage of </a:t>
            </a:r>
            <a:r>
              <a:rPr lang="en-US" altLang="zh-CN" sz="1200" kern="100" dirty="0">
                <a:solidFill>
                  <a:schemeClr val="accent1">
                    <a:lumMod val="50000"/>
                  </a:schemeClr>
                </a:solidFill>
                <a:effectLst>
                  <a:outerShdw blurRad="38100" dist="38100" dir="2700000" algn="tl">
                    <a:srgbClr val="000000">
                      <a:alpha val="43137"/>
                    </a:srgbClr>
                  </a:outerShdw>
                </a:effectLst>
                <a:latin typeface="Eras Demi ITC" panose="020B0805030504020804" pitchFamily="34" charset="0"/>
                <a:ea typeface="等线" panose="02010600030101010101" pitchFamily="2" charset="-122"/>
                <a:cs typeface="Times New Roman" panose="02020603050405020304" pitchFamily="18" charset="0"/>
              </a:rPr>
              <a:t>secure, irrevocable and does not contain sensitive personal information. It can circulate all over the world without worrying about being frozen by any financial institutions.</a:t>
            </a: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3</a:t>
            </a:fld>
            <a:endParaRPr lang="en-US" altLang="zh-CN"/>
          </a:p>
        </p:txBody>
      </p:sp>
    </p:spTree>
    <p:extLst>
      <p:ext uri="{BB962C8B-B14F-4D97-AF65-F5344CB8AC3E}">
        <p14:creationId xmlns:p14="http://schemas.microsoft.com/office/powerpoint/2010/main" val="217312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Bitcoin is a value transmission network, the users involved in the operation of the Bitcoin system can be regarded as nodes in the network. The transaction in bitcoin network can be seen as point to point 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Since there is no third-party accounting institution, every user in the Bitcoin network maintains a ledger. When the transaction occurs, every user in the network will record the transaction in their local ledger.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However, transactions happen all the time. It will be a waste of resources if everyone is busy keeping accounts.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4</a:t>
            </a:fld>
            <a:endParaRPr lang="en-US" altLang="zh-CN"/>
          </a:p>
        </p:txBody>
      </p:sp>
    </p:spTree>
    <p:extLst>
      <p:ext uri="{BB962C8B-B14F-4D97-AF65-F5344CB8AC3E}">
        <p14:creationId xmlns:p14="http://schemas.microsoft.com/office/powerpoint/2010/main" val="39024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Therefore, to avoid keeping accounts all the time, one person is responsible for recording all the transaction in a time slot. He will receive a bit of money for each transaction as reward.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5</a:t>
            </a:fld>
            <a:endParaRPr lang="en-US" altLang="zh-CN"/>
          </a:p>
        </p:txBody>
      </p:sp>
    </p:spTree>
    <p:extLst>
      <p:ext uri="{BB962C8B-B14F-4D97-AF65-F5344CB8AC3E}">
        <p14:creationId xmlns:p14="http://schemas.microsoft.com/office/powerpoint/2010/main" val="352750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ledger containing the transactions in this slot can be packaged into a block, The recorder links the block to the end of the existing blockchain to form a new blockchain and get the reward in return.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Many users want to compete to be the recorder to get the rewards. Therefore, the Proof of Work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PoW</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mechanism was developed to select the recorder. Every block has a 256-bit hash value at the head of each block. Each hash value uniquely identifies a block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input of the hash value includes the head of the previous block, the transaction in this time slot, the timestamp and a random number.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But it isn’t all hash values meet the requirements. If you want to pack a block, you can only continue to exhaust the random number until the appropriate hash value is calculated.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This process is so called Proof of Work puzzle.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6</a:t>
            </a:fld>
            <a:endParaRPr lang="en-US" altLang="zh-CN"/>
          </a:p>
        </p:txBody>
      </p:sp>
    </p:spTree>
    <p:extLst>
      <p:ext uri="{BB962C8B-B14F-4D97-AF65-F5344CB8AC3E}">
        <p14:creationId xmlns:p14="http://schemas.microsoft.com/office/powerpoint/2010/main" val="108524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After completing the Pow puzzle, the packager needs to announce the ledger to all other users so that they can verify the authenticity of the block. Only when a block is verified by the majority of users in this network, it can be considered to be added to the end of the blockchain successfully.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7</a:t>
            </a:fld>
            <a:endParaRPr lang="en-US" altLang="zh-CN"/>
          </a:p>
        </p:txBody>
      </p:sp>
    </p:spTree>
    <p:extLst>
      <p:ext uri="{BB962C8B-B14F-4D97-AF65-F5344CB8AC3E}">
        <p14:creationId xmlns:p14="http://schemas.microsoft.com/office/powerpoint/2010/main" val="231031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Since the Bitcoin system is a network, users in the network can communicate with each other and consult the ledger. The process of verifying and broadcasting the ledger can be regarded as the process of block propagation convergence.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8</a:t>
            </a:fld>
            <a:endParaRPr lang="en-US" altLang="zh-CN"/>
          </a:p>
        </p:txBody>
      </p:sp>
    </p:spTree>
    <p:extLst>
      <p:ext uri="{BB962C8B-B14F-4D97-AF65-F5344CB8AC3E}">
        <p14:creationId xmlns:p14="http://schemas.microsoft.com/office/powerpoint/2010/main" val="58416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Therefore, we can summarize as follows: In order to successfully package a block and link it to the end of the existing blockchain, you need to do the following two steps.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first step is to package the ledger and calculate the Proof of Work problem.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second step is broadcast the block to all the nodes in this network. The two steps above are called the mining process and it can be regarded as a speed game. Only the first one who finish the two steps in the competition can get rewards.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However, solving the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PoW</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problem needs a mass of computation and storage resources, it’s hard to be satisfied with a miner’s terminal devices. Thanks to the development of edge computing technique, the miners can lease some demand resources from the edge service provider.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ABBE2185-21A0-4C9E-953C-ADE23D2163DB}" type="slidenum">
              <a:rPr lang="zh-CN" altLang="en-US" smtClean="0"/>
              <a:t>9</a:t>
            </a:fld>
            <a:endParaRPr lang="en-US" altLang="zh-CN"/>
          </a:p>
        </p:txBody>
      </p:sp>
    </p:spTree>
    <p:extLst>
      <p:ext uri="{BB962C8B-B14F-4D97-AF65-F5344CB8AC3E}">
        <p14:creationId xmlns:p14="http://schemas.microsoft.com/office/powerpoint/2010/main" val="80887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423566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a:xfrm>
            <a:off x="0" y="6015990"/>
            <a:ext cx="9144000" cy="842010"/>
          </a:xfrm>
          <a:prstGeom prst="rect">
            <a:avLst/>
          </a:prstGeom>
          <a:solidFill>
            <a:srgbClr val="9F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spTree>
    <p:extLst>
      <p:ext uri="{BB962C8B-B14F-4D97-AF65-F5344CB8AC3E}">
        <p14:creationId xmlns:p14="http://schemas.microsoft.com/office/powerpoint/2010/main" val="80970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673413" y="150716"/>
            <a:ext cx="1346825" cy="2000458"/>
            <a:chOff x="-888701" y="1001818"/>
            <a:chExt cx="1795767" cy="2000458"/>
          </a:xfrm>
        </p:grpSpPr>
        <p:grpSp>
          <p:nvGrpSpPr>
            <p:cNvPr id="7" name="组合 6"/>
            <p:cNvGrpSpPr>
              <a:grpSpLocks noChangeAspect="1"/>
            </p:cNvGrpSpPr>
            <p:nvPr userDrawn="1"/>
          </p:nvGrpSpPr>
          <p:grpSpPr>
            <a:xfrm>
              <a:off x="-888701" y="1009438"/>
              <a:ext cx="1788147" cy="1992838"/>
              <a:chOff x="4125415" y="1353668"/>
              <a:chExt cx="1625588" cy="1811671"/>
            </a:xfrm>
          </p:grpSpPr>
          <p:sp>
            <p:nvSpPr>
              <p:cNvPr id="9" name="椭圆 8"/>
              <p:cNvSpPr>
                <a:spLocks noChangeAspect="1"/>
              </p:cNvSpPr>
              <p:nvPr userDrawn="1"/>
            </p:nvSpPr>
            <p:spPr>
              <a:xfrm>
                <a:off x="4127028" y="1541364"/>
                <a:ext cx="1623975" cy="1623975"/>
              </a:xfrm>
              <a:prstGeom prst="ellipse">
                <a:avLst/>
              </a:prstGeom>
              <a:solidFill>
                <a:srgbClr val="A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sp>
            <p:nvSpPr>
              <p:cNvPr id="10" name="椭圆 9"/>
              <p:cNvSpPr>
                <a:spLocks noChangeAspect="1"/>
              </p:cNvSpPr>
              <p:nvPr userDrawn="1"/>
            </p:nvSpPr>
            <p:spPr>
              <a:xfrm>
                <a:off x="4127028" y="1353668"/>
                <a:ext cx="1623975" cy="162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sp>
            <p:nvSpPr>
              <p:cNvPr id="11" name="矩形 10"/>
              <p:cNvSpPr/>
              <p:nvPr userDrawn="1"/>
            </p:nvSpPr>
            <p:spPr>
              <a:xfrm>
                <a:off x="4125415" y="1353668"/>
                <a:ext cx="813600" cy="181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grpSp>
        <p:pic>
          <p:nvPicPr>
            <p:cNvPr id="8" name="图片 7"/>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620" y="1001818"/>
              <a:ext cx="899446" cy="1812417"/>
            </a:xfrm>
            <a:prstGeom prst="rect">
              <a:avLst/>
            </a:prstGeom>
          </p:spPr>
        </p:pic>
      </p:grpSp>
      <p:sp>
        <p:nvSpPr>
          <p:cNvPr id="12" name="文本框 11"/>
          <p:cNvSpPr txBox="1"/>
          <p:nvPr userDrawn="1"/>
        </p:nvSpPr>
        <p:spPr>
          <a:xfrm>
            <a:off x="-46166" y="2357641"/>
            <a:ext cx="461665" cy="3850031"/>
          </a:xfrm>
          <a:prstGeom prst="rect">
            <a:avLst/>
          </a:prstGeom>
          <a:noFill/>
        </p:spPr>
        <p:txBody>
          <a:bodyPr vert="eaVert" wrap="square" rtlCol="0">
            <a:spAutoFit/>
          </a:bodyPr>
          <a:lstStyle/>
          <a:p>
            <a:pPr eaLnBrk="1" fontAlgn="auto" hangingPunct="1">
              <a:spcBef>
                <a:spcPts val="0"/>
              </a:spcBef>
              <a:spcAft>
                <a:spcPts val="0"/>
              </a:spcAft>
            </a:pPr>
            <a:r>
              <a:rPr lang="en-US" altLang="zh-CN" sz="1800" b="0" dirty="0">
                <a:solidFill>
                  <a:srgbClr val="E7E6E6">
                    <a:lumMod val="75000"/>
                  </a:srgbClr>
                </a:solidFill>
                <a:latin typeface="Arial" panose="020B0604020202020204" pitchFamily="34" charset="0"/>
                <a:ea typeface="Malgun Gothic Semilight" panose="020B0502040204020203" pitchFamily="34" charset="-122"/>
                <a:cs typeface="Arial" panose="020B0604020202020204" pitchFamily="34" charset="0"/>
              </a:rPr>
              <a:t>SOOCHOW   UNIVERSITY</a:t>
            </a:r>
            <a:endParaRPr lang="zh-CN" altLang="en-US" sz="1800" b="0" dirty="0">
              <a:solidFill>
                <a:srgbClr val="E7E6E6">
                  <a:lumMod val="75000"/>
                </a:srgbClr>
              </a:solidFill>
              <a:latin typeface="Arial" panose="020B0604020202020204" pitchFamily="34" charset="0"/>
              <a:ea typeface="Malgun Gothic Semilight" panose="020B0502040204020203" pitchFamily="34" charset="-122"/>
              <a:cs typeface="Arial" panose="020B0604020202020204" pitchFamily="34" charset="0"/>
            </a:endParaRPr>
          </a:p>
        </p:txBody>
      </p:sp>
      <p:cxnSp>
        <p:nvCxnSpPr>
          <p:cNvPr id="14" name="直接连接符 13"/>
          <p:cNvCxnSpPr/>
          <p:nvPr userDrawn="1"/>
        </p:nvCxnSpPr>
        <p:spPr>
          <a:xfrm>
            <a:off x="3488189" y="1027950"/>
            <a:ext cx="5648400" cy="0"/>
          </a:xfrm>
          <a:prstGeom prst="line">
            <a:avLst/>
          </a:prstGeom>
          <a:ln w="44450" cap="rnd">
            <a:solidFill>
              <a:srgbClr val="A5251F"/>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82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204864"/>
            <a:ext cx="9144000" cy="1325563"/>
          </a:xfrm>
        </p:spPr>
        <p:txBody>
          <a:bodyPr/>
          <a:lstStyle>
            <a:lvl1pPr algn="ctr">
              <a:defRPr/>
            </a:lvl1pPr>
          </a:lstStyle>
          <a:p>
            <a:r>
              <a:rPr lang="zh-CN" altLang="en-US" dirty="0"/>
              <a:t>单击此处编辑母版标题样式</a:t>
            </a:r>
          </a:p>
        </p:txBody>
      </p:sp>
    </p:spTree>
    <p:extLst>
      <p:ext uri="{BB962C8B-B14F-4D97-AF65-F5344CB8AC3E}">
        <p14:creationId xmlns:p14="http://schemas.microsoft.com/office/powerpoint/2010/main" val="339085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77354" y="0"/>
            <a:ext cx="6984776" cy="1052736"/>
          </a:xfrm>
        </p:spPr>
        <p:txBody>
          <a:bodyPr/>
          <a:lstStyle/>
          <a:p>
            <a:r>
              <a:rPr lang="zh-CN" altLang="en-US" dirty="0"/>
              <a:t>单击此处编辑母版标题样式</a:t>
            </a:r>
          </a:p>
        </p:txBody>
      </p:sp>
      <p:sp>
        <p:nvSpPr>
          <p:cNvPr id="3" name="内容占位符 2"/>
          <p:cNvSpPr>
            <a:spLocks noGrp="1"/>
          </p:cNvSpPr>
          <p:nvPr>
            <p:ph idx="1"/>
          </p:nvPr>
        </p:nvSpPr>
        <p:spPr>
          <a:xfrm>
            <a:off x="0" y="1052737"/>
            <a:ext cx="9144000" cy="4752527"/>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6634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10040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6715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825625"/>
            <a:ext cx="386715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92011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8737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84205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a:xfrm>
            <a:off x="0" y="6015990"/>
            <a:ext cx="9144000" cy="842010"/>
          </a:xfrm>
          <a:prstGeom prst="rect">
            <a:avLst/>
          </a:prstGeom>
          <a:solidFill>
            <a:srgbClr val="9F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803571" y="6015990"/>
            <a:ext cx="1997750" cy="842010"/>
          </a:xfrm>
          <a:prstGeom prst="rect">
            <a:avLst/>
          </a:prstGeom>
        </p:spPr>
      </p:pic>
    </p:spTree>
    <p:extLst>
      <p:ext uri="{BB962C8B-B14F-4D97-AF65-F5344CB8AC3E}">
        <p14:creationId xmlns:p14="http://schemas.microsoft.com/office/powerpoint/2010/main" val="75380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673413" y="150716"/>
            <a:ext cx="1346825" cy="2000458"/>
            <a:chOff x="-888701" y="1001818"/>
            <a:chExt cx="1795767" cy="2000458"/>
          </a:xfrm>
        </p:grpSpPr>
        <p:grpSp>
          <p:nvGrpSpPr>
            <p:cNvPr id="7" name="组合 6"/>
            <p:cNvGrpSpPr>
              <a:grpSpLocks noChangeAspect="1"/>
            </p:cNvGrpSpPr>
            <p:nvPr userDrawn="1"/>
          </p:nvGrpSpPr>
          <p:grpSpPr>
            <a:xfrm>
              <a:off x="-888701" y="1009438"/>
              <a:ext cx="1788147" cy="1992838"/>
              <a:chOff x="4125415" y="1353668"/>
              <a:chExt cx="1625588" cy="1811671"/>
            </a:xfrm>
          </p:grpSpPr>
          <p:sp>
            <p:nvSpPr>
              <p:cNvPr id="9" name="椭圆 8"/>
              <p:cNvSpPr>
                <a:spLocks noChangeAspect="1"/>
              </p:cNvSpPr>
              <p:nvPr userDrawn="1"/>
            </p:nvSpPr>
            <p:spPr>
              <a:xfrm>
                <a:off x="4127028" y="1541364"/>
                <a:ext cx="1623975" cy="1623975"/>
              </a:xfrm>
              <a:prstGeom prst="ellipse">
                <a:avLst/>
              </a:prstGeom>
              <a:solidFill>
                <a:srgbClr val="A5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sp>
            <p:nvSpPr>
              <p:cNvPr id="10" name="椭圆 9"/>
              <p:cNvSpPr>
                <a:spLocks noChangeAspect="1"/>
              </p:cNvSpPr>
              <p:nvPr userDrawn="1"/>
            </p:nvSpPr>
            <p:spPr>
              <a:xfrm>
                <a:off x="4127028" y="1353668"/>
                <a:ext cx="1623975" cy="162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sp>
            <p:nvSpPr>
              <p:cNvPr id="11" name="矩形 10"/>
              <p:cNvSpPr/>
              <p:nvPr userDrawn="1"/>
            </p:nvSpPr>
            <p:spPr>
              <a:xfrm>
                <a:off x="4125415" y="1353668"/>
                <a:ext cx="813600" cy="181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b="0">
                  <a:solidFill>
                    <a:prstClr val="white"/>
                  </a:solidFill>
                </a:endParaRPr>
              </a:p>
            </p:txBody>
          </p:sp>
        </p:grpSp>
        <p:pic>
          <p:nvPicPr>
            <p:cNvPr id="8" name="图片 7"/>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620" y="1001818"/>
              <a:ext cx="899446" cy="1812417"/>
            </a:xfrm>
            <a:prstGeom prst="rect">
              <a:avLst/>
            </a:prstGeom>
          </p:spPr>
        </p:pic>
      </p:grpSp>
      <p:sp>
        <p:nvSpPr>
          <p:cNvPr id="12" name="文本框 11"/>
          <p:cNvSpPr txBox="1"/>
          <p:nvPr userDrawn="1"/>
        </p:nvSpPr>
        <p:spPr>
          <a:xfrm>
            <a:off x="-46166" y="2357641"/>
            <a:ext cx="461665" cy="3850031"/>
          </a:xfrm>
          <a:prstGeom prst="rect">
            <a:avLst/>
          </a:prstGeom>
          <a:noFill/>
        </p:spPr>
        <p:txBody>
          <a:bodyPr vert="eaVert" wrap="square" rtlCol="0">
            <a:spAutoFit/>
          </a:bodyPr>
          <a:lstStyle/>
          <a:p>
            <a:pPr eaLnBrk="1" fontAlgn="auto" hangingPunct="1">
              <a:spcBef>
                <a:spcPts val="0"/>
              </a:spcBef>
              <a:spcAft>
                <a:spcPts val="0"/>
              </a:spcAft>
            </a:pPr>
            <a:r>
              <a:rPr lang="en-US" altLang="zh-CN" sz="1800" b="0" dirty="0">
                <a:solidFill>
                  <a:srgbClr val="E7E6E6">
                    <a:lumMod val="75000"/>
                  </a:srgbClr>
                </a:solidFill>
                <a:latin typeface="Arial" panose="020B0604020202020204" pitchFamily="34" charset="0"/>
                <a:ea typeface="Malgun Gothic Semilight" panose="020B0502040204020203" pitchFamily="34" charset="-122"/>
                <a:cs typeface="Arial" panose="020B0604020202020204" pitchFamily="34" charset="0"/>
              </a:rPr>
              <a:t>SOOCHOW   UNIVERSITY</a:t>
            </a:r>
            <a:endParaRPr lang="zh-CN" altLang="en-US" sz="1800" b="0" dirty="0">
              <a:solidFill>
                <a:srgbClr val="E7E6E6">
                  <a:lumMod val="75000"/>
                </a:srgbClr>
              </a:solidFill>
              <a:latin typeface="Arial" panose="020B0604020202020204" pitchFamily="34" charset="0"/>
              <a:ea typeface="Malgun Gothic Semilight" panose="020B0502040204020203" pitchFamily="34" charset="-122"/>
              <a:cs typeface="Arial" panose="020B0604020202020204" pitchFamily="34" charset="0"/>
            </a:endParaRPr>
          </a:p>
        </p:txBody>
      </p:sp>
      <p:cxnSp>
        <p:nvCxnSpPr>
          <p:cNvPr id="14" name="直接连接符 13"/>
          <p:cNvCxnSpPr/>
          <p:nvPr userDrawn="1"/>
        </p:nvCxnSpPr>
        <p:spPr>
          <a:xfrm>
            <a:off x="1691680" y="1027950"/>
            <a:ext cx="7416824" cy="0"/>
          </a:xfrm>
          <a:prstGeom prst="line">
            <a:avLst/>
          </a:prstGeom>
          <a:ln w="44450" cap="rnd">
            <a:solidFill>
              <a:srgbClr val="A5251F"/>
            </a:solidFill>
            <a:round/>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0" y="6525344"/>
            <a:ext cx="9144000" cy="332655"/>
          </a:xfrm>
          <a:prstGeom prst="rect">
            <a:avLst/>
          </a:prstGeom>
          <a:solidFill>
            <a:srgbClr val="9F2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53041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813227"/>
            <a:ext cx="9144000" cy="1044773"/>
          </a:xfrm>
          <a:prstGeom prst="rect">
            <a:avLst/>
          </a:prstGeom>
        </p:spPr>
      </p:pic>
    </p:spTree>
    <p:extLst>
      <p:ext uri="{BB962C8B-B14F-4D97-AF65-F5344CB8AC3E}">
        <p14:creationId xmlns:p14="http://schemas.microsoft.com/office/powerpoint/2010/main" val="261614348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84" r:id="rId3"/>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07703" y="1"/>
            <a:ext cx="7056785" cy="1052736"/>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899592" y="1268760"/>
            <a:ext cx="8064896" cy="4680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nvPr>
        </p:nvSpPr>
        <p:spPr>
          <a:xfrm>
            <a:off x="0" y="6492875"/>
            <a:ext cx="1259632" cy="365125"/>
          </a:xfrm>
          <a:prstGeom prst="rect">
            <a:avLst/>
          </a:prstGeom>
        </p:spPr>
        <p:txBody>
          <a:bodyPr vert="horz" lIns="91440" tIns="45720" rIns="91440" bIns="45720" rtlCol="0" anchor="ctr"/>
          <a:lstStyle>
            <a:lvl1pPr algn="ctr">
              <a:defRPr sz="1800" b="1" i="1" baseline="0">
                <a:solidFill>
                  <a:srgbClr val="C00000"/>
                </a:solidFill>
                <a:latin typeface="Calibri" panose="020F0502020204030204" pitchFamily="34" charset="0"/>
                <a:ea typeface="黑体" panose="02010609060101010101" pitchFamily="49" charset="-122"/>
              </a:defRPr>
            </a:lvl1pPr>
          </a:lstStyle>
          <a:p>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70D43-0FDE-497E-BCC5-463AD790E621}" type="datetimeFigureOut">
              <a:rPr lang="zh-CN" altLang="en-US" smtClean="0"/>
              <a:t>2021/9/23</a:t>
            </a:fld>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BC9A3-F1A6-4C8A-82E6-70FCE9C13A1B}" type="slidenum">
              <a:rPr lang="zh-CN" altLang="en-US" smtClean="0"/>
              <a:t>‹#›</a:t>
            </a:fld>
            <a:endParaRPr lang="zh-CN" altLang="en-US"/>
          </a:p>
        </p:txBody>
      </p:sp>
    </p:spTree>
    <p:extLst>
      <p:ext uri="{BB962C8B-B14F-4D97-AF65-F5344CB8AC3E}">
        <p14:creationId xmlns:p14="http://schemas.microsoft.com/office/powerpoint/2010/main" val="380707204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9" r:id="rId4"/>
  </p:sldLayoutIdLst>
  <p:txStyles>
    <p:titleStyle>
      <a:lvl1pPr algn="r" defTabSz="914400" rtl="0" eaLnBrk="1" latinLnBrk="0" hangingPunct="1">
        <a:lnSpc>
          <a:spcPct val="90000"/>
        </a:lnSpc>
        <a:spcBef>
          <a:spcPct val="0"/>
        </a:spcBef>
        <a:buNone/>
        <a:defRPr sz="4400" b="1" i="1" kern="1200" baseline="0">
          <a:solidFill>
            <a:srgbClr val="C00000"/>
          </a:solidFill>
          <a:latin typeface="Calibri" panose="020F0502020204030204" pitchFamily="34" charset="0"/>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574981"/>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145340"/>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sv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1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3.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46.png"/><Relationship Id="rId11" Type="http://schemas.openxmlformats.org/officeDocument/2006/relationships/image" Target="../media/image36.sv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35.png"/><Relationship Id="rId19" Type="http://schemas.openxmlformats.org/officeDocument/2006/relationships/image" Target="../media/image56.png"/><Relationship Id="rId4" Type="http://schemas.openxmlformats.org/officeDocument/2006/relationships/image" Target="../media/image25.svg"/><Relationship Id="rId9" Type="http://schemas.openxmlformats.org/officeDocument/2006/relationships/image" Target="../media/image31.sv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20205227091@suda.edu.cn"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2F8C87-FAE4-4494-9364-EB339E6B7865}"/>
              </a:ext>
            </a:extLst>
          </p:cNvPr>
          <p:cNvSpPr txBox="1"/>
          <p:nvPr/>
        </p:nvSpPr>
        <p:spPr>
          <a:xfrm>
            <a:off x="929403" y="1124744"/>
            <a:ext cx="7411641" cy="1569660"/>
          </a:xfrm>
          <a:prstGeom prst="rect">
            <a:avLst/>
          </a:prstGeom>
          <a:noFill/>
        </p:spPr>
        <p:txBody>
          <a:bodyPr wrap="square" rtlCol="0">
            <a:spAutoFit/>
          </a:bodyPr>
          <a:lstStyle/>
          <a:p>
            <a:pPr algn="ctr"/>
            <a:r>
              <a:rPr lang="en-US" altLang="zh-CN" sz="3200" b="1" dirty="0">
                <a:solidFill>
                  <a:srgbClr val="0070C0"/>
                </a:solidFill>
                <a:latin typeface="Times New Roman" panose="02020603050405020304" pitchFamily="18" charset="0"/>
                <a:cs typeface="Times New Roman" panose="02020603050405020304" pitchFamily="18" charset="0"/>
              </a:rPr>
              <a:t>Stackelberg Game Based Resource Pricing and Scheduling in Edge-Assisted Blockchain Networks</a:t>
            </a:r>
            <a:endParaRPr lang="zh-CN" alt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CC30D4F-DF05-4FF2-A45A-BB885ED728DD}"/>
              </a:ext>
            </a:extLst>
          </p:cNvPr>
          <p:cNvSpPr txBox="1"/>
          <p:nvPr/>
        </p:nvSpPr>
        <p:spPr>
          <a:xfrm>
            <a:off x="1043608" y="3246075"/>
            <a:ext cx="7297436" cy="830997"/>
          </a:xfrm>
          <a:prstGeom prst="rect">
            <a:avLst/>
          </a:prstGeom>
          <a:noFill/>
        </p:spPr>
        <p:txBody>
          <a:bodyPr wrap="square" rtlCol="0">
            <a:spAutoFit/>
          </a:bodyPr>
          <a:lstStyle/>
          <a:p>
            <a:pPr algn="ctr"/>
            <a:r>
              <a:rPr lang="en-US" altLang="zh-CN" i="1" dirty="0" err="1">
                <a:solidFill>
                  <a:srgbClr val="0070C0"/>
                </a:solidFill>
                <a:latin typeface="Times New Roman" panose="02020603050405020304" pitchFamily="18" charset="0"/>
                <a:cs typeface="Times New Roman" panose="02020603050405020304" pitchFamily="18" charset="0"/>
              </a:rPr>
              <a:t>Sijie</a:t>
            </a:r>
            <a:r>
              <a:rPr lang="en-US" altLang="zh-CN" i="1" dirty="0">
                <a:solidFill>
                  <a:srgbClr val="0070C0"/>
                </a:solidFill>
                <a:latin typeface="Times New Roman" panose="02020603050405020304" pitchFamily="18" charset="0"/>
                <a:cs typeface="Times New Roman" panose="02020603050405020304" pitchFamily="18" charset="0"/>
              </a:rPr>
              <a:t> Huang</a:t>
            </a:r>
            <a:r>
              <a:rPr lang="en-US" altLang="zh-CN" baseline="30000" dirty="0">
                <a:solidFill>
                  <a:schemeClr val="tx1"/>
                </a:solidFill>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He Huang</a:t>
            </a:r>
            <a:r>
              <a:rPr lang="en-US" altLang="zh-CN" baseline="30000" dirty="0">
                <a:solidFill>
                  <a:schemeClr val="tx1"/>
                </a:solidFill>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err="1">
                <a:solidFill>
                  <a:schemeClr val="tx1"/>
                </a:solidFill>
                <a:latin typeface="Times New Roman" panose="02020603050405020304" pitchFamily="18" charset="0"/>
                <a:cs typeface="Times New Roman" panose="02020603050405020304" pitchFamily="18" charset="0"/>
              </a:rPr>
              <a:t>Guoju</a:t>
            </a:r>
            <a:r>
              <a:rPr lang="en-US" altLang="zh-CN" dirty="0">
                <a:solidFill>
                  <a:schemeClr val="tx1"/>
                </a:solidFill>
                <a:latin typeface="Times New Roman" panose="02020603050405020304" pitchFamily="18" charset="0"/>
                <a:cs typeface="Times New Roman" panose="02020603050405020304" pitchFamily="18" charset="0"/>
              </a:rPr>
              <a:t> Gao</a:t>
            </a:r>
            <a:r>
              <a:rPr lang="en-US" altLang="zh-CN" baseline="30000" dirty="0">
                <a:solidFill>
                  <a:schemeClr val="tx1"/>
                </a:solidFill>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a:t>
            </a:r>
          </a:p>
          <a:p>
            <a:pPr algn="ctr"/>
            <a:r>
              <a:rPr lang="en-US" altLang="zh-CN" dirty="0">
                <a:solidFill>
                  <a:schemeClr val="tx1"/>
                </a:solidFill>
                <a:latin typeface="Times New Roman" panose="02020603050405020304" pitchFamily="18" charset="0"/>
                <a:cs typeface="Times New Roman" panose="02020603050405020304" pitchFamily="18" charset="0"/>
              </a:rPr>
              <a:t>Yu-E Sun</a:t>
            </a:r>
            <a:r>
              <a:rPr lang="en-US" altLang="zh-CN" baseline="30000" dirty="0">
                <a:solidFill>
                  <a:schemeClr val="tx1"/>
                </a:solidFill>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Yang Du</a:t>
            </a:r>
            <a:r>
              <a:rPr lang="en-US" altLang="zh-CN" baseline="30000" dirty="0">
                <a:solidFill>
                  <a:schemeClr val="tx1"/>
                </a:solidFill>
                <a:latin typeface="Times New Roman" panose="02020603050405020304" pitchFamily="18" charset="0"/>
                <a:cs typeface="Times New Roman" panose="02020603050405020304" pitchFamily="18" charset="0"/>
              </a:rPr>
              <a:t>1</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err="1">
                <a:solidFill>
                  <a:schemeClr val="tx1"/>
                </a:solidFill>
                <a:latin typeface="Times New Roman" panose="02020603050405020304" pitchFamily="18" charset="0"/>
                <a:cs typeface="Times New Roman" panose="02020603050405020304" pitchFamily="18" charset="0"/>
              </a:rPr>
              <a:t>Jie</a:t>
            </a:r>
            <a:r>
              <a:rPr lang="en-US" altLang="zh-CN" dirty="0">
                <a:solidFill>
                  <a:schemeClr val="tx1"/>
                </a:solidFill>
                <a:latin typeface="Times New Roman" panose="02020603050405020304" pitchFamily="18" charset="0"/>
                <a:cs typeface="Times New Roman" panose="02020603050405020304" pitchFamily="18" charset="0"/>
              </a:rPr>
              <a:t> Wu</a:t>
            </a:r>
            <a:r>
              <a:rPr lang="en-US" altLang="zh-CN" baseline="30000" dirty="0">
                <a:solidFill>
                  <a:schemeClr val="tx1"/>
                </a:solidFill>
                <a:latin typeface="Times New Roman" panose="02020603050405020304" pitchFamily="18" charset="0"/>
                <a:cs typeface="Times New Roman" panose="02020603050405020304" pitchFamily="18" charset="0"/>
              </a:rPr>
              <a:t>2</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176756" y="4351828"/>
            <a:ext cx="7164288" cy="461665"/>
          </a:xfrm>
          <a:prstGeom prst="rect">
            <a:avLst/>
          </a:prstGeom>
          <a:noFill/>
        </p:spPr>
        <p:txBody>
          <a:bodyPr wrap="square" rtlCol="0">
            <a:spAutoFit/>
          </a:bodyPr>
          <a:lstStyle>
            <a:defPPr>
              <a:defRPr lang="zh-CN"/>
            </a:defPPr>
            <a:lvl1pPr algn="ctr">
              <a:defRPr sz="3200">
                <a:solidFill>
                  <a:srgbClr val="0070C0"/>
                </a:solidFill>
                <a:latin typeface="Century Schoolbook" panose="02040604050505020304" pitchFamily="18" charset="0"/>
                <a:cs typeface="Times New Roman" panose="02020603050405020304" pitchFamily="18" charset="0"/>
              </a:defRPr>
            </a:lvl1pPr>
          </a:lstStyle>
          <a:p>
            <a:r>
              <a:rPr lang="en-US" altLang="zh-CN" sz="2400" baseline="30000" dirty="0">
                <a:solidFill>
                  <a:schemeClr val="tx1"/>
                </a:solidFill>
                <a:latin typeface="Times New Roman" panose="02020603050405020304" pitchFamily="18" charset="0"/>
              </a:rPr>
              <a:t>1 </a:t>
            </a:r>
            <a:r>
              <a:rPr lang="en-US" altLang="zh-CN" sz="2400" dirty="0">
                <a:solidFill>
                  <a:schemeClr val="tx1"/>
                </a:solidFill>
                <a:latin typeface="Times New Roman" panose="02020603050405020304" pitchFamily="18" charset="0"/>
              </a:rPr>
              <a:t>Soochow University,   </a:t>
            </a:r>
            <a:r>
              <a:rPr lang="en-US" altLang="zh-CN" sz="2400" baseline="30000" dirty="0">
                <a:solidFill>
                  <a:schemeClr val="tx1"/>
                </a:solidFill>
                <a:latin typeface="Times New Roman" panose="02020603050405020304" pitchFamily="18" charset="0"/>
              </a:rPr>
              <a:t>2 </a:t>
            </a:r>
            <a:r>
              <a:rPr lang="en-US" altLang="zh-CN" sz="2400" dirty="0">
                <a:solidFill>
                  <a:schemeClr val="tx1"/>
                </a:solidFill>
                <a:latin typeface="Times New Roman" panose="02020603050405020304" pitchFamily="18" charset="0"/>
              </a:rPr>
              <a:t>Temple University</a:t>
            </a:r>
            <a:endParaRPr lang="zh-CN" altLang="en-US" sz="2400" dirty="0">
              <a:solidFill>
                <a:schemeClr val="tx1"/>
              </a:solidFill>
              <a:latin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5220072" y="6021288"/>
            <a:ext cx="2520280" cy="836711"/>
          </a:xfrm>
          <a:prstGeom prst="rect">
            <a:avLst/>
          </a:prstGeom>
        </p:spPr>
      </p:pic>
      <p:pic>
        <p:nvPicPr>
          <p:cNvPr id="8" name="图片 7"/>
          <p:cNvPicPr>
            <a:picLocks noChangeAspect="1"/>
          </p:cNvPicPr>
          <p:nvPr/>
        </p:nvPicPr>
        <p:blipFill>
          <a:blip r:embed="rId4"/>
          <a:stretch>
            <a:fillRect/>
          </a:stretch>
        </p:blipFill>
        <p:spPr>
          <a:xfrm>
            <a:off x="1619672" y="6021288"/>
            <a:ext cx="2330769" cy="836712"/>
          </a:xfrm>
          <a:prstGeom prst="rect">
            <a:avLst/>
          </a:prstGeom>
        </p:spPr>
      </p:pic>
    </p:spTree>
    <p:extLst>
      <p:ext uri="{BB962C8B-B14F-4D97-AF65-F5344CB8AC3E}">
        <p14:creationId xmlns:p14="http://schemas.microsoft.com/office/powerpoint/2010/main" val="232293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Outline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4" name="文本框 3"/>
          <p:cNvSpPr txBox="1"/>
          <p:nvPr/>
        </p:nvSpPr>
        <p:spPr>
          <a:xfrm>
            <a:off x="8328292" y="6525344"/>
            <a:ext cx="792088" cy="338554"/>
          </a:xfrm>
          <a:prstGeom prst="rect">
            <a:avLst/>
          </a:prstGeom>
          <a:noFill/>
        </p:spPr>
        <p:txBody>
          <a:bodyPr wrap="square" rtlCol="0">
            <a:spAutoFit/>
          </a:bodyPr>
          <a:lstStyle/>
          <a:p>
            <a:r>
              <a:rPr lang="en-US" altLang="zh-CN" sz="1600" dirty="0">
                <a:solidFill>
                  <a:schemeClr val="tx1"/>
                </a:solidFill>
              </a:rPr>
              <a:t>2/20</a:t>
            </a:r>
            <a:endParaRPr lang="zh-CN" altLang="en-US" sz="1600" dirty="0">
              <a:solidFill>
                <a:schemeClr val="tx1"/>
              </a:solidFill>
            </a:endParaRPr>
          </a:p>
        </p:txBody>
      </p:sp>
      <p:sp>
        <p:nvSpPr>
          <p:cNvPr id="7" name="内容占位符 1">
            <a:extLst>
              <a:ext uri="{FF2B5EF4-FFF2-40B4-BE49-F238E27FC236}">
                <a16:creationId xmlns:a16="http://schemas.microsoft.com/office/drawing/2014/main" id="{42C9ADD4-4691-4CA6-8C22-464AF5494728}"/>
              </a:ext>
            </a:extLst>
          </p:cNvPr>
          <p:cNvSpPr txBox="1">
            <a:spLocks/>
          </p:cNvSpPr>
          <p:nvPr/>
        </p:nvSpPr>
        <p:spPr>
          <a:xfrm>
            <a:off x="1691680" y="1700808"/>
            <a:ext cx="6480720" cy="3889573"/>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400"/>
              </a:spcBef>
              <a:spcAft>
                <a:spcPts val="0"/>
              </a:spcAft>
              <a:buFont typeface="Wingdings" panose="05000000000000000000" pitchFamily="2" charset="2"/>
              <a:buChar char="n"/>
            </a:pPr>
            <a:r>
              <a:rPr lang="zh-CN" altLang="en-US"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Motivation</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&amp; Problem</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Challenge</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Simulations</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a:t>
            </a:r>
          </a:p>
        </p:txBody>
      </p:sp>
      <p:sp>
        <p:nvSpPr>
          <p:cNvPr id="8" name="文本框 7">
            <a:extLst>
              <a:ext uri="{FF2B5EF4-FFF2-40B4-BE49-F238E27FC236}">
                <a16:creationId xmlns:a16="http://schemas.microsoft.com/office/drawing/2014/main" id="{549EA18A-861E-46F7-BD7D-DADD6ACE43EE}"/>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23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5084FA25-0289-4E1E-A92B-B61D6A42BC07}"/>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Edge-Assisted Blockchain Networks</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pic>
        <p:nvPicPr>
          <p:cNvPr id="3" name="图形 5" descr="云">
            <a:extLst>
              <a:ext uri="{FF2B5EF4-FFF2-40B4-BE49-F238E27FC236}">
                <a16:creationId xmlns:a16="http://schemas.microsoft.com/office/drawing/2014/main" id="{760A3B43-BE36-4AB0-93A4-B68E22B87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9501" y="3179187"/>
            <a:ext cx="929859" cy="929859"/>
          </a:xfrm>
          <a:prstGeom prst="rect">
            <a:avLst/>
          </a:prstGeom>
        </p:spPr>
      </p:pic>
      <p:pic>
        <p:nvPicPr>
          <p:cNvPr id="4" name="图形 6" descr="云">
            <a:extLst>
              <a:ext uri="{FF2B5EF4-FFF2-40B4-BE49-F238E27FC236}">
                <a16:creationId xmlns:a16="http://schemas.microsoft.com/office/drawing/2014/main" id="{1BEE5B2F-5D2B-4977-ADD5-CD658F1205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6543" y="1894391"/>
            <a:ext cx="894186" cy="894186"/>
          </a:xfrm>
          <a:prstGeom prst="rect">
            <a:avLst/>
          </a:prstGeom>
        </p:spPr>
      </p:pic>
      <p:pic>
        <p:nvPicPr>
          <p:cNvPr id="5" name="图形 7" descr="云">
            <a:extLst>
              <a:ext uri="{FF2B5EF4-FFF2-40B4-BE49-F238E27FC236}">
                <a16:creationId xmlns:a16="http://schemas.microsoft.com/office/drawing/2014/main" id="{AC108648-D4DE-47B8-8287-DD270F1EAF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9366" y="3107685"/>
            <a:ext cx="983042" cy="983042"/>
          </a:xfrm>
          <a:prstGeom prst="rect">
            <a:avLst/>
          </a:prstGeom>
        </p:spPr>
      </p:pic>
      <p:pic>
        <p:nvPicPr>
          <p:cNvPr id="6" name="图形 8" descr="云">
            <a:extLst>
              <a:ext uri="{FF2B5EF4-FFF2-40B4-BE49-F238E27FC236}">
                <a16:creationId xmlns:a16="http://schemas.microsoft.com/office/drawing/2014/main" id="{C98DB370-1567-498C-8411-3E1320E508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1383" y="1838553"/>
            <a:ext cx="995909" cy="995909"/>
          </a:xfrm>
          <a:prstGeom prst="rect">
            <a:avLst/>
          </a:prstGeom>
        </p:spPr>
      </p:pic>
      <p:pic>
        <p:nvPicPr>
          <p:cNvPr id="7" name="图形 9" descr="云">
            <a:extLst>
              <a:ext uri="{FF2B5EF4-FFF2-40B4-BE49-F238E27FC236}">
                <a16:creationId xmlns:a16="http://schemas.microsoft.com/office/drawing/2014/main" id="{75ABA098-26AC-40CC-A0A9-8F30C01DDC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8759" y="4380184"/>
            <a:ext cx="952392" cy="952392"/>
          </a:xfrm>
          <a:prstGeom prst="rect">
            <a:avLst/>
          </a:prstGeom>
        </p:spPr>
      </p:pic>
      <p:pic>
        <p:nvPicPr>
          <p:cNvPr id="8" name="图形 10" descr="云">
            <a:extLst>
              <a:ext uri="{FF2B5EF4-FFF2-40B4-BE49-F238E27FC236}">
                <a16:creationId xmlns:a16="http://schemas.microsoft.com/office/drawing/2014/main" id="{6977E721-2C93-445A-B6B1-E8C94583861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5381" y="4282468"/>
            <a:ext cx="952392" cy="952392"/>
          </a:xfrm>
          <a:prstGeom prst="rect">
            <a:avLst/>
          </a:prstGeom>
        </p:spPr>
      </p:pic>
      <p:pic>
        <p:nvPicPr>
          <p:cNvPr id="9" name="图形 11" descr="云">
            <a:extLst>
              <a:ext uri="{FF2B5EF4-FFF2-40B4-BE49-F238E27FC236}">
                <a16:creationId xmlns:a16="http://schemas.microsoft.com/office/drawing/2014/main" id="{708B66A9-B4B0-4E90-A7AD-200F08F713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4636" y="3106003"/>
            <a:ext cx="952392" cy="952392"/>
          </a:xfrm>
          <a:prstGeom prst="rect">
            <a:avLst/>
          </a:prstGeom>
        </p:spPr>
      </p:pic>
      <p:cxnSp>
        <p:nvCxnSpPr>
          <p:cNvPr id="10" name="直接连接符 9">
            <a:extLst>
              <a:ext uri="{FF2B5EF4-FFF2-40B4-BE49-F238E27FC236}">
                <a16:creationId xmlns:a16="http://schemas.microsoft.com/office/drawing/2014/main" id="{DC8D6A68-FABD-4238-B7FD-47BC6D9B3103}"/>
              </a:ext>
            </a:extLst>
          </p:cNvPr>
          <p:cNvCxnSpPr>
            <a:cxnSpLocks/>
            <a:stCxn id="3" idx="0"/>
            <a:endCxn id="4" idx="2"/>
          </p:cNvCxnSpPr>
          <p:nvPr/>
        </p:nvCxnSpPr>
        <p:spPr>
          <a:xfrm flipV="1">
            <a:off x="2334431" y="2788577"/>
            <a:ext cx="279205" cy="390610"/>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94A935B4-0E41-44F7-8485-B5D092EBEC7E}"/>
              </a:ext>
            </a:extLst>
          </p:cNvPr>
          <p:cNvCxnSpPr>
            <a:cxnSpLocks/>
            <a:stCxn id="4" idx="3"/>
            <a:endCxn id="6" idx="1"/>
          </p:cNvCxnSpPr>
          <p:nvPr/>
        </p:nvCxnSpPr>
        <p:spPr>
          <a:xfrm flipV="1">
            <a:off x="3060729" y="2336508"/>
            <a:ext cx="1390654" cy="4976"/>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134213-019E-4F18-B719-B3A9173DF488}"/>
              </a:ext>
            </a:extLst>
          </p:cNvPr>
          <p:cNvCxnSpPr>
            <a:cxnSpLocks/>
            <a:stCxn id="3" idx="3"/>
            <a:endCxn id="5" idx="1"/>
          </p:cNvCxnSpPr>
          <p:nvPr/>
        </p:nvCxnSpPr>
        <p:spPr>
          <a:xfrm flipV="1">
            <a:off x="2799360" y="3599206"/>
            <a:ext cx="970006" cy="44911"/>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98332D7-5676-4F04-BC91-5AAA4F10D643}"/>
              </a:ext>
            </a:extLst>
          </p:cNvPr>
          <p:cNvCxnSpPr>
            <a:cxnSpLocks/>
            <a:stCxn id="7" idx="3"/>
          </p:cNvCxnSpPr>
          <p:nvPr/>
        </p:nvCxnSpPr>
        <p:spPr>
          <a:xfrm flipV="1">
            <a:off x="4361151" y="4822626"/>
            <a:ext cx="1156109" cy="33754"/>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9568EBC-EDD0-4710-96A1-AEE82364C686}"/>
              </a:ext>
            </a:extLst>
          </p:cNvPr>
          <p:cNvCxnSpPr>
            <a:cxnSpLocks/>
          </p:cNvCxnSpPr>
          <p:nvPr/>
        </p:nvCxnSpPr>
        <p:spPr>
          <a:xfrm flipV="1">
            <a:off x="6047700" y="3899718"/>
            <a:ext cx="143132" cy="489015"/>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F5AE5B7-989C-43EB-AFB1-26323E3F557D}"/>
              </a:ext>
            </a:extLst>
          </p:cNvPr>
          <p:cNvCxnSpPr>
            <a:cxnSpLocks/>
          </p:cNvCxnSpPr>
          <p:nvPr/>
        </p:nvCxnSpPr>
        <p:spPr>
          <a:xfrm flipV="1">
            <a:off x="3960511" y="3965350"/>
            <a:ext cx="192122" cy="617356"/>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DB290F1-5625-4530-8AE4-F9C4AC6C336B}"/>
              </a:ext>
            </a:extLst>
          </p:cNvPr>
          <p:cNvCxnSpPr>
            <a:cxnSpLocks/>
          </p:cNvCxnSpPr>
          <p:nvPr/>
        </p:nvCxnSpPr>
        <p:spPr>
          <a:xfrm>
            <a:off x="2357575" y="3946274"/>
            <a:ext cx="1183164" cy="720295"/>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0DE3285-E819-461E-9963-121461303E97}"/>
              </a:ext>
            </a:extLst>
          </p:cNvPr>
          <p:cNvCxnSpPr>
            <a:cxnSpLocks/>
          </p:cNvCxnSpPr>
          <p:nvPr/>
        </p:nvCxnSpPr>
        <p:spPr>
          <a:xfrm flipH="1">
            <a:off x="4271942" y="2692318"/>
            <a:ext cx="470978" cy="587066"/>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9BE6C01-384E-4838-98E0-3F8096BB5E7A}"/>
              </a:ext>
            </a:extLst>
          </p:cNvPr>
          <p:cNvCxnSpPr>
            <a:cxnSpLocks/>
          </p:cNvCxnSpPr>
          <p:nvPr/>
        </p:nvCxnSpPr>
        <p:spPr>
          <a:xfrm>
            <a:off x="5366327" y="2653931"/>
            <a:ext cx="666410" cy="590904"/>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3EA3CEC-8744-4974-9A1F-90B560077609}"/>
              </a:ext>
            </a:extLst>
          </p:cNvPr>
          <p:cNvCxnSpPr>
            <a:cxnSpLocks/>
          </p:cNvCxnSpPr>
          <p:nvPr/>
        </p:nvCxnSpPr>
        <p:spPr>
          <a:xfrm>
            <a:off x="4572000" y="3928097"/>
            <a:ext cx="994595" cy="574461"/>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7F099C0-06FC-4031-BE2E-B5E02FAB0220}"/>
              </a:ext>
            </a:extLst>
          </p:cNvPr>
          <p:cNvCxnSpPr>
            <a:cxnSpLocks/>
            <a:stCxn id="5" idx="3"/>
            <a:endCxn id="9" idx="1"/>
          </p:cNvCxnSpPr>
          <p:nvPr/>
        </p:nvCxnSpPr>
        <p:spPr>
          <a:xfrm flipV="1">
            <a:off x="4752408" y="3582199"/>
            <a:ext cx="962228" cy="17007"/>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9493B13-1453-41EE-97BC-75DBA1CBCE49}"/>
              </a:ext>
            </a:extLst>
          </p:cNvPr>
          <p:cNvCxnSpPr>
            <a:cxnSpLocks/>
          </p:cNvCxnSpPr>
          <p:nvPr/>
        </p:nvCxnSpPr>
        <p:spPr>
          <a:xfrm>
            <a:off x="2985607" y="2588798"/>
            <a:ext cx="1062882" cy="705834"/>
          </a:xfrm>
          <a:prstGeom prst="line">
            <a:avLst/>
          </a:prstGeom>
          <a:ln w="38100">
            <a:solidFill>
              <a:srgbClr val="0D8295"/>
            </a:solidFill>
            <a:prstDash val="sysDot"/>
          </a:ln>
        </p:spPr>
        <p:style>
          <a:lnRef idx="1">
            <a:schemeClr val="accent1"/>
          </a:lnRef>
          <a:fillRef idx="0">
            <a:schemeClr val="accent1"/>
          </a:fillRef>
          <a:effectRef idx="0">
            <a:schemeClr val="accent1"/>
          </a:effectRef>
          <a:fontRef idx="minor">
            <a:schemeClr val="tx1"/>
          </a:fontRef>
        </p:style>
      </p:cxnSp>
      <p:pic>
        <p:nvPicPr>
          <p:cNvPr id="22" name="图形 93" descr="用户">
            <a:extLst>
              <a:ext uri="{FF2B5EF4-FFF2-40B4-BE49-F238E27FC236}">
                <a16:creationId xmlns:a16="http://schemas.microsoft.com/office/drawing/2014/main" id="{406A96B7-3735-45EB-A5F6-7900F321DD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05214" y="3061715"/>
            <a:ext cx="805750" cy="884559"/>
          </a:xfrm>
          <a:prstGeom prst="rect">
            <a:avLst/>
          </a:prstGeom>
        </p:spPr>
      </p:pic>
      <p:pic>
        <p:nvPicPr>
          <p:cNvPr id="23" name="图形 96" descr="用户">
            <a:extLst>
              <a:ext uri="{FF2B5EF4-FFF2-40B4-BE49-F238E27FC236}">
                <a16:creationId xmlns:a16="http://schemas.microsoft.com/office/drawing/2014/main" id="{1549CC6B-93FB-429C-B095-5752C734408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0328" y="4943143"/>
            <a:ext cx="763655" cy="763655"/>
          </a:xfrm>
          <a:prstGeom prst="rect">
            <a:avLst/>
          </a:prstGeom>
        </p:spPr>
      </p:pic>
      <p:pic>
        <p:nvPicPr>
          <p:cNvPr id="24" name="图形 97" descr="用户">
            <a:extLst>
              <a:ext uri="{FF2B5EF4-FFF2-40B4-BE49-F238E27FC236}">
                <a16:creationId xmlns:a16="http://schemas.microsoft.com/office/drawing/2014/main" id="{E554183A-B55A-477D-9145-05A06628014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7846" y="3791118"/>
            <a:ext cx="791588" cy="791588"/>
          </a:xfrm>
          <a:prstGeom prst="rect">
            <a:avLst/>
          </a:prstGeom>
        </p:spPr>
      </p:pic>
      <p:pic>
        <p:nvPicPr>
          <p:cNvPr id="25" name="图形 98" descr="用户">
            <a:extLst>
              <a:ext uri="{FF2B5EF4-FFF2-40B4-BE49-F238E27FC236}">
                <a16:creationId xmlns:a16="http://schemas.microsoft.com/office/drawing/2014/main" id="{B1D9849D-79E9-4D07-93DA-11C006A650A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40456" y="5234825"/>
            <a:ext cx="845151" cy="845151"/>
          </a:xfrm>
          <a:prstGeom prst="rect">
            <a:avLst/>
          </a:prstGeom>
        </p:spPr>
      </p:pic>
      <p:pic>
        <p:nvPicPr>
          <p:cNvPr id="64" name="图形 82" descr="云">
            <a:extLst>
              <a:ext uri="{FF2B5EF4-FFF2-40B4-BE49-F238E27FC236}">
                <a16:creationId xmlns:a16="http://schemas.microsoft.com/office/drawing/2014/main" id="{AF768142-87E2-48EB-9E3F-ABAAAD40EDE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51672" y="885926"/>
            <a:ext cx="2217678" cy="1375681"/>
          </a:xfrm>
          <a:prstGeom prst="rect">
            <a:avLst/>
          </a:prstGeom>
        </p:spPr>
      </p:pic>
      <p:sp>
        <p:nvSpPr>
          <p:cNvPr id="67" name="文本框 66">
            <a:extLst>
              <a:ext uri="{FF2B5EF4-FFF2-40B4-BE49-F238E27FC236}">
                <a16:creationId xmlns:a16="http://schemas.microsoft.com/office/drawing/2014/main" id="{9495B1F7-0BDB-4DF9-9B9D-2C8A68FDEF76}"/>
              </a:ext>
            </a:extLst>
          </p:cNvPr>
          <p:cNvSpPr txBox="1"/>
          <p:nvPr/>
        </p:nvSpPr>
        <p:spPr>
          <a:xfrm>
            <a:off x="5233522" y="1353896"/>
            <a:ext cx="2470652" cy="461665"/>
          </a:xfrm>
          <a:prstGeom prst="rect">
            <a:avLst/>
          </a:prstGeom>
          <a:noFill/>
        </p:spPr>
        <p:txBody>
          <a:bodyPr wrap="square" rtlCol="0">
            <a:spAutoFit/>
          </a:bodyPr>
          <a:lstStyle/>
          <a:p>
            <a:r>
              <a:rPr lang="en-US" altLang="zh-CN" dirty="0">
                <a:solidFill>
                  <a:schemeClr val="tx1"/>
                </a:solidFill>
                <a:latin typeface="Arial" panose="020B0604020202020204" pitchFamily="34" charset="0"/>
                <a:cs typeface="Arial" panose="020B0604020202020204" pitchFamily="34" charset="0"/>
              </a:rPr>
              <a:t>Central Cloud</a:t>
            </a:r>
            <a:endParaRPr lang="zh-CN" altLang="en-US" dirty="0">
              <a:solidFill>
                <a:schemeClr val="tx1"/>
              </a:solidFill>
              <a:latin typeface="Arial" panose="020B0604020202020204" pitchFamily="34" charset="0"/>
              <a:cs typeface="Arial" panose="020B0604020202020204" pitchFamily="34" charset="0"/>
            </a:endParaRPr>
          </a:p>
        </p:txBody>
      </p:sp>
      <p:sp>
        <p:nvSpPr>
          <p:cNvPr id="74" name="文本框 73">
            <a:extLst>
              <a:ext uri="{FF2B5EF4-FFF2-40B4-BE49-F238E27FC236}">
                <a16:creationId xmlns:a16="http://schemas.microsoft.com/office/drawing/2014/main" id="{069B5B06-50C9-4BA5-8FBA-2227DD5A5BDC}"/>
              </a:ext>
            </a:extLst>
          </p:cNvPr>
          <p:cNvSpPr txBox="1"/>
          <p:nvPr/>
        </p:nvSpPr>
        <p:spPr>
          <a:xfrm>
            <a:off x="6968781" y="4461324"/>
            <a:ext cx="1197847" cy="461665"/>
          </a:xfrm>
          <a:prstGeom prst="rect">
            <a:avLst/>
          </a:prstGeom>
          <a:noFill/>
        </p:spPr>
        <p:txBody>
          <a:bodyPr wrap="square" rtlCol="0">
            <a:spAutoFit/>
          </a:bodyPr>
          <a:lstStyle/>
          <a:p>
            <a:r>
              <a:rPr lang="en-US" altLang="zh-CN" dirty="0">
                <a:solidFill>
                  <a:schemeClr val="tx1"/>
                </a:solidFill>
                <a:latin typeface="Arial" panose="020B0604020202020204" pitchFamily="34" charset="0"/>
                <a:cs typeface="Arial" panose="020B0604020202020204" pitchFamily="34" charset="0"/>
              </a:rPr>
              <a:t>Miner</a:t>
            </a:r>
            <a:endParaRPr lang="zh-CN" altLang="en-US" dirty="0">
              <a:solidFill>
                <a:schemeClr val="tx1"/>
              </a:solidFill>
              <a:latin typeface="Arial" panose="020B0604020202020204" pitchFamily="34" charset="0"/>
              <a:cs typeface="Arial" panose="020B0604020202020204" pitchFamily="34" charset="0"/>
            </a:endParaRPr>
          </a:p>
        </p:txBody>
      </p:sp>
      <p:sp>
        <p:nvSpPr>
          <p:cNvPr id="75" name="文本框 74">
            <a:extLst>
              <a:ext uri="{FF2B5EF4-FFF2-40B4-BE49-F238E27FC236}">
                <a16:creationId xmlns:a16="http://schemas.microsoft.com/office/drawing/2014/main" id="{5097B347-8754-4607-B709-F648A5FC24AE}"/>
              </a:ext>
            </a:extLst>
          </p:cNvPr>
          <p:cNvSpPr txBox="1"/>
          <p:nvPr/>
        </p:nvSpPr>
        <p:spPr>
          <a:xfrm>
            <a:off x="1152044" y="2094795"/>
            <a:ext cx="1197847" cy="461665"/>
          </a:xfrm>
          <a:prstGeom prst="rect">
            <a:avLst/>
          </a:prstGeom>
          <a:noFill/>
        </p:spPr>
        <p:txBody>
          <a:bodyPr wrap="square" rtlCol="0">
            <a:spAutoFit/>
          </a:bodyPr>
          <a:lstStyle/>
          <a:p>
            <a:r>
              <a:rPr lang="en-US" altLang="zh-CN" dirty="0">
                <a:solidFill>
                  <a:schemeClr val="tx1"/>
                </a:solidFill>
                <a:latin typeface="Arial" panose="020B0604020202020204" pitchFamily="34" charset="0"/>
                <a:cs typeface="Arial" panose="020B0604020202020204" pitchFamily="34" charset="0"/>
              </a:rPr>
              <a:t>Edge</a:t>
            </a:r>
            <a:endParaRPr lang="zh-CN" altLang="en-US" dirty="0">
              <a:solidFill>
                <a:schemeClr val="tx1"/>
              </a:solidFill>
              <a:latin typeface="Arial" panose="020B0604020202020204" pitchFamily="34" charset="0"/>
              <a:cs typeface="Arial" panose="020B0604020202020204" pitchFamily="34" charset="0"/>
            </a:endParaRPr>
          </a:p>
        </p:txBody>
      </p:sp>
      <p:cxnSp>
        <p:nvCxnSpPr>
          <p:cNvPr id="78" name="直接箭头连接符 77">
            <a:extLst>
              <a:ext uri="{FF2B5EF4-FFF2-40B4-BE49-F238E27FC236}">
                <a16:creationId xmlns:a16="http://schemas.microsoft.com/office/drawing/2014/main" id="{84BCD6ED-BC7B-41A7-ADD1-F1E36D2C6DF7}"/>
              </a:ext>
            </a:extLst>
          </p:cNvPr>
          <p:cNvCxnSpPr>
            <a:cxnSpLocks/>
          </p:cNvCxnSpPr>
          <p:nvPr/>
        </p:nvCxnSpPr>
        <p:spPr>
          <a:xfrm flipV="1">
            <a:off x="1529499" y="3854406"/>
            <a:ext cx="362366" cy="277000"/>
          </a:xfrm>
          <a:prstGeom prst="straightConnector1">
            <a:avLst/>
          </a:prstGeom>
          <a:ln w="38100">
            <a:prstDash val="sysDot"/>
            <a:tailEnd type="triangle"/>
          </a:ln>
        </p:spPr>
        <p:style>
          <a:lnRef idx="3">
            <a:schemeClr val="dk1"/>
          </a:lnRef>
          <a:fillRef idx="0">
            <a:schemeClr val="dk1"/>
          </a:fillRef>
          <a:effectRef idx="2">
            <a:schemeClr val="dk1"/>
          </a:effectRef>
          <a:fontRef idx="minor">
            <a:schemeClr val="tx1"/>
          </a:fontRef>
        </p:style>
      </p:cxnSp>
      <p:cxnSp>
        <p:nvCxnSpPr>
          <p:cNvPr id="80" name="直接箭头连接符 79">
            <a:extLst>
              <a:ext uri="{FF2B5EF4-FFF2-40B4-BE49-F238E27FC236}">
                <a16:creationId xmlns:a16="http://schemas.microsoft.com/office/drawing/2014/main" id="{EA018610-123E-467C-A3F2-1C5AF2FBC08D}"/>
              </a:ext>
            </a:extLst>
          </p:cNvPr>
          <p:cNvCxnSpPr>
            <a:cxnSpLocks/>
            <a:stCxn id="25" idx="3"/>
          </p:cNvCxnSpPr>
          <p:nvPr/>
        </p:nvCxnSpPr>
        <p:spPr>
          <a:xfrm flipV="1">
            <a:off x="2985607" y="5157195"/>
            <a:ext cx="555132" cy="500206"/>
          </a:xfrm>
          <a:prstGeom prst="straightConnector1">
            <a:avLst/>
          </a:prstGeom>
          <a:ln w="38100">
            <a:prstDash val="sysDot"/>
            <a:tailEnd type="triangle"/>
          </a:ln>
        </p:spPr>
        <p:style>
          <a:lnRef idx="3">
            <a:schemeClr val="dk1"/>
          </a:lnRef>
          <a:fillRef idx="0">
            <a:schemeClr val="dk1"/>
          </a:fillRef>
          <a:effectRef idx="2">
            <a:schemeClr val="dk1"/>
          </a:effectRef>
          <a:fontRef idx="minor">
            <a:schemeClr val="tx1"/>
          </a:fontRef>
        </p:style>
      </p:cxnSp>
      <p:cxnSp>
        <p:nvCxnSpPr>
          <p:cNvPr id="82" name="直接箭头连接符 81">
            <a:extLst>
              <a:ext uri="{FF2B5EF4-FFF2-40B4-BE49-F238E27FC236}">
                <a16:creationId xmlns:a16="http://schemas.microsoft.com/office/drawing/2014/main" id="{56E91EE2-0918-440F-8B59-FD5D7EB628D4}"/>
              </a:ext>
            </a:extLst>
          </p:cNvPr>
          <p:cNvCxnSpPr>
            <a:cxnSpLocks/>
          </p:cNvCxnSpPr>
          <p:nvPr/>
        </p:nvCxnSpPr>
        <p:spPr>
          <a:xfrm flipH="1" flipV="1">
            <a:off x="6705814" y="3498648"/>
            <a:ext cx="655644" cy="19076"/>
          </a:xfrm>
          <a:prstGeom prst="straightConnector1">
            <a:avLst/>
          </a:prstGeom>
          <a:ln w="38100">
            <a:prstDash val="sysDot"/>
            <a:tailEnd type="triangle"/>
          </a:ln>
        </p:spPr>
        <p:style>
          <a:lnRef idx="3">
            <a:schemeClr val="dk1"/>
          </a:lnRef>
          <a:fillRef idx="0">
            <a:schemeClr val="dk1"/>
          </a:fillRef>
          <a:effectRef idx="2">
            <a:schemeClr val="dk1"/>
          </a:effectRef>
          <a:fontRef idx="minor">
            <a:schemeClr val="tx1"/>
          </a:fontRef>
        </p:style>
      </p:cxnSp>
      <p:cxnSp>
        <p:nvCxnSpPr>
          <p:cNvPr id="86" name="直接箭头连接符 85">
            <a:extLst>
              <a:ext uri="{FF2B5EF4-FFF2-40B4-BE49-F238E27FC236}">
                <a16:creationId xmlns:a16="http://schemas.microsoft.com/office/drawing/2014/main" id="{86FBF55D-00AB-4A69-AC2B-7AE262EAD9A6}"/>
              </a:ext>
            </a:extLst>
          </p:cNvPr>
          <p:cNvCxnSpPr>
            <a:cxnSpLocks/>
          </p:cNvCxnSpPr>
          <p:nvPr/>
        </p:nvCxnSpPr>
        <p:spPr>
          <a:xfrm flipH="1" flipV="1">
            <a:off x="6415359" y="5054023"/>
            <a:ext cx="580910" cy="381828"/>
          </a:xfrm>
          <a:prstGeom prst="straightConnector1">
            <a:avLst/>
          </a:prstGeom>
          <a:ln w="38100">
            <a:prstDash val="sysDot"/>
            <a:tailEnd type="triangle"/>
          </a:ln>
        </p:spPr>
        <p:style>
          <a:lnRef idx="3">
            <a:schemeClr val="dk1"/>
          </a:lnRef>
          <a:fillRef idx="0">
            <a:schemeClr val="dk1"/>
          </a:fillRef>
          <a:effectRef idx="2">
            <a:schemeClr val="dk1"/>
          </a:effectRef>
          <a:fontRef idx="minor">
            <a:schemeClr val="tx1"/>
          </a:fontRef>
        </p:style>
      </p:cxnSp>
      <p:pic>
        <p:nvPicPr>
          <p:cNvPr id="98" name="图形 97" descr="智能手机">
            <a:extLst>
              <a:ext uri="{FF2B5EF4-FFF2-40B4-BE49-F238E27FC236}">
                <a16:creationId xmlns:a16="http://schemas.microsoft.com/office/drawing/2014/main" id="{1FFC0E64-3AB8-44BC-A2B3-46A09E6BA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81530" y="5123982"/>
            <a:ext cx="510899" cy="510899"/>
          </a:xfrm>
          <a:prstGeom prst="rect">
            <a:avLst/>
          </a:prstGeom>
        </p:spPr>
      </p:pic>
      <p:pic>
        <p:nvPicPr>
          <p:cNvPr id="100" name="图形 99" descr="监视器">
            <a:extLst>
              <a:ext uri="{FF2B5EF4-FFF2-40B4-BE49-F238E27FC236}">
                <a16:creationId xmlns:a16="http://schemas.microsoft.com/office/drawing/2014/main" id="{48D08988-0AF1-4F2A-A3F3-A5EE4E871A5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54475" y="5429028"/>
            <a:ext cx="597810" cy="597810"/>
          </a:xfrm>
          <a:prstGeom prst="rect">
            <a:avLst/>
          </a:prstGeom>
        </p:spPr>
      </p:pic>
      <p:pic>
        <p:nvPicPr>
          <p:cNvPr id="102" name="图形 101" descr="笔记本电脑">
            <a:extLst>
              <a:ext uri="{FF2B5EF4-FFF2-40B4-BE49-F238E27FC236}">
                <a16:creationId xmlns:a16="http://schemas.microsoft.com/office/drawing/2014/main" id="{6C7A9809-C2D8-4AFD-9BF6-08D4145257C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35637" y="3258293"/>
            <a:ext cx="598298" cy="598298"/>
          </a:xfrm>
          <a:prstGeom prst="rect">
            <a:avLst/>
          </a:prstGeom>
        </p:spPr>
      </p:pic>
      <p:pic>
        <p:nvPicPr>
          <p:cNvPr id="103" name="图形 102" descr="智能手机">
            <a:extLst>
              <a:ext uri="{FF2B5EF4-FFF2-40B4-BE49-F238E27FC236}">
                <a16:creationId xmlns:a16="http://schemas.microsoft.com/office/drawing/2014/main" id="{EA8F8438-8CD4-4032-B3A4-6B78AB875F6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2338" y="3963655"/>
            <a:ext cx="529587" cy="529587"/>
          </a:xfrm>
          <a:prstGeom prst="rect">
            <a:avLst/>
          </a:prstGeom>
        </p:spPr>
      </p:pic>
      <p:sp>
        <p:nvSpPr>
          <p:cNvPr id="109" name="文本框 108">
            <a:extLst>
              <a:ext uri="{FF2B5EF4-FFF2-40B4-BE49-F238E27FC236}">
                <a16:creationId xmlns:a16="http://schemas.microsoft.com/office/drawing/2014/main" id="{0F0502BC-215F-45ED-891D-B42F48E4D6AC}"/>
              </a:ext>
            </a:extLst>
          </p:cNvPr>
          <p:cNvSpPr txBox="1"/>
          <p:nvPr/>
        </p:nvSpPr>
        <p:spPr>
          <a:xfrm>
            <a:off x="3322780" y="5348358"/>
            <a:ext cx="2280483" cy="646331"/>
          </a:xfrm>
          <a:prstGeom prst="rect">
            <a:avLst/>
          </a:prstGeom>
          <a:noFill/>
        </p:spPr>
        <p:txBody>
          <a:bodyPr wrap="square" rtlCol="0">
            <a:spAutoFit/>
          </a:bodyPr>
          <a:lstStyle/>
          <a:p>
            <a:r>
              <a:rPr lang="en-US" altLang="zh-CN" sz="1800" dirty="0">
                <a:solidFill>
                  <a:schemeClr val="tx1"/>
                </a:solidFill>
                <a:latin typeface="Arial" panose="020B0604020202020204" pitchFamily="34" charset="0"/>
                <a:cs typeface="Arial" panose="020B0604020202020204" pitchFamily="34" charset="0"/>
              </a:rPr>
              <a:t>Upload the </a:t>
            </a:r>
            <a:r>
              <a:rPr lang="en-US" altLang="zh-CN" sz="1800" dirty="0" err="1">
                <a:solidFill>
                  <a:schemeClr val="tx1"/>
                </a:solidFill>
                <a:latin typeface="Arial" panose="020B0604020202020204" pitchFamily="34" charset="0"/>
                <a:cs typeface="Arial" panose="020B0604020202020204" pitchFamily="34" charset="0"/>
              </a:rPr>
              <a:t>PoW</a:t>
            </a:r>
            <a:r>
              <a:rPr lang="en-US" altLang="zh-CN" sz="1800" dirty="0">
                <a:solidFill>
                  <a:schemeClr val="tx1"/>
                </a:solidFill>
                <a:latin typeface="Arial" panose="020B0604020202020204" pitchFamily="34" charset="0"/>
                <a:cs typeface="Arial" panose="020B0604020202020204" pitchFamily="34" charset="0"/>
              </a:rPr>
              <a:t> Computing Task </a:t>
            </a:r>
            <a:endParaRPr lang="zh-CN" altLang="en-US" sz="1800" dirty="0">
              <a:solidFill>
                <a:schemeClr val="tx1"/>
              </a:solidFill>
              <a:latin typeface="Arial" panose="020B0604020202020204" pitchFamily="34" charset="0"/>
              <a:cs typeface="Arial" panose="020B0604020202020204" pitchFamily="34" charset="0"/>
            </a:endParaRPr>
          </a:p>
        </p:txBody>
      </p:sp>
      <p:sp>
        <p:nvSpPr>
          <p:cNvPr id="112" name="矩形: 圆角 111">
            <a:extLst>
              <a:ext uri="{FF2B5EF4-FFF2-40B4-BE49-F238E27FC236}">
                <a16:creationId xmlns:a16="http://schemas.microsoft.com/office/drawing/2014/main" id="{3985F887-A09C-438E-85DD-3585FBF3FBBF}"/>
              </a:ext>
            </a:extLst>
          </p:cNvPr>
          <p:cNvSpPr/>
          <p:nvPr/>
        </p:nvSpPr>
        <p:spPr>
          <a:xfrm>
            <a:off x="1853735" y="3271516"/>
            <a:ext cx="732970" cy="36548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t>Block </a:t>
            </a:r>
            <a:endParaRPr lang="zh-CN" altLang="en-US" sz="1800" dirty="0"/>
          </a:p>
        </p:txBody>
      </p:sp>
      <p:sp>
        <p:nvSpPr>
          <p:cNvPr id="115" name="矩形: 圆角 114">
            <a:extLst>
              <a:ext uri="{FF2B5EF4-FFF2-40B4-BE49-F238E27FC236}">
                <a16:creationId xmlns:a16="http://schemas.microsoft.com/office/drawing/2014/main" id="{2EDF1340-56E8-41E6-BFE3-53C304235B48}"/>
              </a:ext>
            </a:extLst>
          </p:cNvPr>
          <p:cNvSpPr/>
          <p:nvPr/>
        </p:nvSpPr>
        <p:spPr>
          <a:xfrm>
            <a:off x="1845528" y="3266102"/>
            <a:ext cx="732970" cy="36548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t>Block </a:t>
            </a:r>
            <a:endParaRPr lang="zh-CN" altLang="en-US" sz="1800" dirty="0"/>
          </a:p>
        </p:txBody>
      </p:sp>
      <p:sp>
        <p:nvSpPr>
          <p:cNvPr id="116" name="矩形: 圆角 115">
            <a:extLst>
              <a:ext uri="{FF2B5EF4-FFF2-40B4-BE49-F238E27FC236}">
                <a16:creationId xmlns:a16="http://schemas.microsoft.com/office/drawing/2014/main" id="{EAA4B361-A93C-4CF7-8929-BB26774194CF}"/>
              </a:ext>
            </a:extLst>
          </p:cNvPr>
          <p:cNvSpPr/>
          <p:nvPr/>
        </p:nvSpPr>
        <p:spPr>
          <a:xfrm>
            <a:off x="1842937" y="3264745"/>
            <a:ext cx="732970" cy="36548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t>Block </a:t>
            </a:r>
            <a:endParaRPr lang="zh-CN" altLang="en-US" sz="1800" dirty="0"/>
          </a:p>
        </p:txBody>
      </p:sp>
      <p:sp>
        <p:nvSpPr>
          <p:cNvPr id="128" name="文本框 127">
            <a:extLst>
              <a:ext uri="{FF2B5EF4-FFF2-40B4-BE49-F238E27FC236}">
                <a16:creationId xmlns:a16="http://schemas.microsoft.com/office/drawing/2014/main" id="{4D38F5B5-29B3-42A6-900C-A5DCC8AA5CA0}"/>
              </a:ext>
            </a:extLst>
          </p:cNvPr>
          <p:cNvSpPr txBox="1"/>
          <p:nvPr/>
        </p:nvSpPr>
        <p:spPr>
          <a:xfrm>
            <a:off x="5517260" y="2284599"/>
            <a:ext cx="2583132" cy="369332"/>
          </a:xfrm>
          <a:prstGeom prst="rect">
            <a:avLst/>
          </a:prstGeom>
          <a:noFill/>
        </p:spPr>
        <p:txBody>
          <a:bodyPr wrap="square" rtlCol="0">
            <a:spAutoFit/>
          </a:bodyPr>
          <a:lstStyle/>
          <a:p>
            <a:r>
              <a:rPr lang="en-US" altLang="zh-CN" sz="1800" dirty="0">
                <a:solidFill>
                  <a:schemeClr val="tx1"/>
                </a:solidFill>
                <a:latin typeface="Arial" panose="020B0604020202020204" pitchFamily="34" charset="0"/>
                <a:cs typeface="Arial" panose="020B0604020202020204" pitchFamily="34" charset="0"/>
              </a:rPr>
              <a:t>Broadcast the Block</a:t>
            </a:r>
            <a:endParaRPr lang="zh-CN" altLang="en-US" sz="1800" dirty="0">
              <a:solidFill>
                <a:schemeClr val="tx1"/>
              </a:solidFill>
              <a:latin typeface="Arial" panose="020B0604020202020204" pitchFamily="34" charset="0"/>
              <a:cs typeface="Arial" panose="020B0604020202020204" pitchFamily="34" charset="0"/>
            </a:endParaRPr>
          </a:p>
        </p:txBody>
      </p:sp>
      <p:sp>
        <p:nvSpPr>
          <p:cNvPr id="129" name="文本框 128">
            <a:extLst>
              <a:ext uri="{FF2B5EF4-FFF2-40B4-BE49-F238E27FC236}">
                <a16:creationId xmlns:a16="http://schemas.microsoft.com/office/drawing/2014/main" id="{A1145458-E0E5-4650-BB87-E58890AE336E}"/>
              </a:ext>
            </a:extLst>
          </p:cNvPr>
          <p:cNvSpPr txBox="1"/>
          <p:nvPr/>
        </p:nvSpPr>
        <p:spPr>
          <a:xfrm>
            <a:off x="328536" y="2934332"/>
            <a:ext cx="2217678" cy="369332"/>
          </a:xfrm>
          <a:prstGeom prst="rect">
            <a:avLst/>
          </a:prstGeom>
          <a:noFill/>
        </p:spPr>
        <p:txBody>
          <a:bodyPr wrap="square" rtlCol="0">
            <a:spAutoFit/>
          </a:bodyPr>
          <a:lstStyle/>
          <a:p>
            <a:r>
              <a:rPr lang="en-US" altLang="zh-CN" sz="1800" dirty="0">
                <a:solidFill>
                  <a:schemeClr val="tx1"/>
                </a:solidFill>
                <a:latin typeface="Arial" panose="020B0604020202020204" pitchFamily="34" charset="0"/>
                <a:cs typeface="Arial" panose="020B0604020202020204" pitchFamily="34" charset="0"/>
              </a:rPr>
              <a:t>Package a Block</a:t>
            </a:r>
            <a:endParaRPr lang="zh-CN" altLang="en-US" sz="1800" dirty="0">
              <a:solidFill>
                <a:schemeClr val="tx1"/>
              </a:solidFill>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96825CE5-A51F-430A-8F3E-997779C57E25}"/>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46" name="直接箭头连接符 45">
            <a:extLst>
              <a:ext uri="{FF2B5EF4-FFF2-40B4-BE49-F238E27FC236}">
                <a16:creationId xmlns:a16="http://schemas.microsoft.com/office/drawing/2014/main" id="{15C5B7C9-43EF-4C93-A553-71D1D3B1D53B}"/>
              </a:ext>
            </a:extLst>
          </p:cNvPr>
          <p:cNvCxnSpPr>
            <a:cxnSpLocks/>
          </p:cNvCxnSpPr>
          <p:nvPr/>
        </p:nvCxnSpPr>
        <p:spPr>
          <a:xfrm flipH="1" flipV="1">
            <a:off x="3941855" y="1929496"/>
            <a:ext cx="630145" cy="332111"/>
          </a:xfrm>
          <a:prstGeom prst="straightConnector1">
            <a:avLst/>
          </a:prstGeom>
          <a:ln w="38100">
            <a:solidFill>
              <a:srgbClr val="0D8295"/>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50" name="直接箭头连接符 49">
            <a:extLst>
              <a:ext uri="{FF2B5EF4-FFF2-40B4-BE49-F238E27FC236}">
                <a16:creationId xmlns:a16="http://schemas.microsoft.com/office/drawing/2014/main" id="{D27C8B62-33EB-4A70-A7D9-6F84A43C86EA}"/>
              </a:ext>
            </a:extLst>
          </p:cNvPr>
          <p:cNvCxnSpPr>
            <a:cxnSpLocks/>
          </p:cNvCxnSpPr>
          <p:nvPr/>
        </p:nvCxnSpPr>
        <p:spPr>
          <a:xfrm flipV="1">
            <a:off x="2841231" y="1915679"/>
            <a:ext cx="699508" cy="288730"/>
          </a:xfrm>
          <a:prstGeom prst="straightConnector1">
            <a:avLst/>
          </a:prstGeom>
          <a:ln w="38100">
            <a:solidFill>
              <a:srgbClr val="0D8295"/>
            </a:solidFill>
            <a:prstDash val="sysDot"/>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28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par>
                                <p:cTn id="37" presetID="10"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par>
                                <p:cTn id="43" presetID="10"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500"/>
                                        <p:tgtEl>
                                          <p:spTgt spid="1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fade">
                                      <p:cBhvr>
                                        <p:cTn id="70" dur="500"/>
                                        <p:tgtEl>
                                          <p:spTgt spid="129"/>
                                        </p:tgtEl>
                                      </p:cBhvr>
                                    </p:animEffect>
                                  </p:childTnLst>
                                </p:cTn>
                              </p:par>
                            </p:childTnLst>
                          </p:cTn>
                        </p:par>
                      </p:childTnLst>
                    </p:cTn>
                  </p:par>
                  <p:par>
                    <p:cTn id="71" fill="hold">
                      <p:stCondLst>
                        <p:cond delay="indefinite"/>
                      </p:stCondLst>
                      <p:childTnLst>
                        <p:par>
                          <p:cTn id="72" fill="hold">
                            <p:stCondLst>
                              <p:cond delay="0"/>
                            </p:stCondLst>
                            <p:childTnLst>
                              <p:par>
                                <p:cTn id="73" presetID="56" presetClass="path" presetSubtype="0" accel="50000" decel="50000" fill="hold" grpId="1" nodeType="clickEffect">
                                  <p:stCondLst>
                                    <p:cond delay="0"/>
                                  </p:stCondLst>
                                  <p:childTnLst>
                                    <p:animMotion origin="layout" path="M 1.66667E-6 -3.7037E-6 L 0.03889 -0.15393 " pathEditMode="relative" rAng="0" ptsTypes="AA">
                                      <p:cBhvr>
                                        <p:cTn id="74" dur="2000" fill="hold"/>
                                        <p:tgtEl>
                                          <p:spTgt spid="112"/>
                                        </p:tgtEl>
                                        <p:attrNameLst>
                                          <p:attrName>ppt_x</p:attrName>
                                          <p:attrName>ppt_y</p:attrName>
                                        </p:attrNameLst>
                                      </p:cBhvr>
                                      <p:rCtr x="1944" y="-7708"/>
                                    </p:animMotion>
                                  </p:childTnLst>
                                </p:cTn>
                              </p:par>
                              <p:par>
                                <p:cTn id="75" presetID="49" presetClass="path" presetSubtype="0" accel="50000" decel="50000" fill="hold" grpId="1" nodeType="withEffect">
                                  <p:stCondLst>
                                    <p:cond delay="0"/>
                                  </p:stCondLst>
                                  <p:childTnLst>
                                    <p:animMotion origin="layout" path="M 3.33333E-6 2.22222E-6 L 0.16736 0.18264 " pathEditMode="relative" rAng="0" ptsTypes="AA">
                                      <p:cBhvr>
                                        <p:cTn id="76" dur="2000" fill="hold"/>
                                        <p:tgtEl>
                                          <p:spTgt spid="116"/>
                                        </p:tgtEl>
                                        <p:attrNameLst>
                                          <p:attrName>ppt_x</p:attrName>
                                          <p:attrName>ppt_y</p:attrName>
                                        </p:attrNameLst>
                                      </p:cBhvr>
                                      <p:rCtr x="8368" y="9120"/>
                                    </p:animMotion>
                                  </p:childTnLst>
                                </p:cTn>
                              </p:par>
                              <p:par>
                                <p:cTn id="77" presetID="63" presetClass="path" presetSubtype="0" accel="50000" decel="50000" fill="hold" grpId="1" nodeType="withEffect">
                                  <p:stCondLst>
                                    <p:cond delay="0"/>
                                  </p:stCondLst>
                                  <p:childTnLst>
                                    <p:animMotion origin="layout" path="M -2.77778E-7 2.22222E-6 L 0.21059 -0.01852 " pathEditMode="relative" rAng="0" ptsTypes="AA">
                                      <p:cBhvr>
                                        <p:cTn id="78" dur="2000" fill="hold"/>
                                        <p:tgtEl>
                                          <p:spTgt spid="115"/>
                                        </p:tgtEl>
                                        <p:attrNameLst>
                                          <p:attrName>ppt_x</p:attrName>
                                          <p:attrName>ppt_y</p:attrName>
                                        </p:attrNameLst>
                                      </p:cBhvr>
                                      <p:rCtr x="10521" y="-926"/>
                                    </p:animMotion>
                                  </p:childTnLst>
                                </p:cTn>
                              </p:par>
                              <p:par>
                                <p:cTn id="79" presetID="1" presetClass="emph" presetSubtype="2" nodeType="withEffect">
                                  <p:stCondLst>
                                    <p:cond delay="0"/>
                                  </p:stCondLst>
                                  <p:childTnLst>
                                    <p:animClr clrSpc="rgb" dir="cw">
                                      <p:cBhvr>
                                        <p:cTn id="80" dur="500" fill="hold"/>
                                        <p:tgtEl>
                                          <p:spTgt spid="10"/>
                                        </p:tgtEl>
                                        <p:attrNameLst>
                                          <p:attrName>fillcolor</p:attrName>
                                        </p:attrNameLst>
                                      </p:cBhvr>
                                      <p:to>
                                        <a:schemeClr val="accent2"/>
                                      </p:to>
                                    </p:animClr>
                                    <p:set>
                                      <p:cBhvr>
                                        <p:cTn id="81" dur="500" fill="hold"/>
                                        <p:tgtEl>
                                          <p:spTgt spid="10"/>
                                        </p:tgtEl>
                                        <p:attrNameLst>
                                          <p:attrName>fill.type</p:attrName>
                                        </p:attrNameLst>
                                      </p:cBhvr>
                                      <p:to>
                                        <p:strVal val="solid"/>
                                      </p:to>
                                    </p:set>
                                    <p:set>
                                      <p:cBhvr>
                                        <p:cTn id="82" dur="500" fill="hold"/>
                                        <p:tgtEl>
                                          <p:spTgt spid="10"/>
                                        </p:tgtEl>
                                        <p:attrNameLst>
                                          <p:attrName>fill.on</p:attrName>
                                        </p:attrNameLst>
                                      </p:cBhvr>
                                      <p:to>
                                        <p:strVal val="true"/>
                                      </p:to>
                                    </p:set>
                                  </p:childTnLst>
                                  <p:subTnLst>
                                    <p:animClr clrSpc="rgb" dir="cw">
                                      <p:cBhvr override="childStyle">
                                        <p:cTn dur="1" fill="hold" display="0" masterRel="nextClick" afterEffect="1"/>
                                        <p:tgtEl>
                                          <p:spTgt spid="10"/>
                                        </p:tgtEl>
                                        <p:attrNameLst>
                                          <p:attrName>ppt_c</p:attrName>
                                        </p:attrNameLst>
                                      </p:cBhvr>
                                      <p:to>
                                        <a:schemeClr val="accent2"/>
                                      </p:to>
                                    </p:animClr>
                                  </p:subTnLst>
                                </p:cTn>
                              </p:par>
                              <p:par>
                                <p:cTn id="83" presetID="1" presetClass="emph" presetSubtype="2" nodeType="withEffect">
                                  <p:stCondLst>
                                    <p:cond delay="0"/>
                                  </p:stCondLst>
                                  <p:childTnLst>
                                    <p:animClr clrSpc="rgb" dir="cw">
                                      <p:cBhvr>
                                        <p:cTn id="84" dur="500" fill="hold"/>
                                        <p:tgtEl>
                                          <p:spTgt spid="12"/>
                                        </p:tgtEl>
                                        <p:attrNameLst>
                                          <p:attrName>fillcolor</p:attrName>
                                        </p:attrNameLst>
                                      </p:cBhvr>
                                      <p:to>
                                        <a:schemeClr val="accent2"/>
                                      </p:to>
                                    </p:animClr>
                                    <p:set>
                                      <p:cBhvr>
                                        <p:cTn id="85" dur="500" fill="hold"/>
                                        <p:tgtEl>
                                          <p:spTgt spid="12"/>
                                        </p:tgtEl>
                                        <p:attrNameLst>
                                          <p:attrName>fill.type</p:attrName>
                                        </p:attrNameLst>
                                      </p:cBhvr>
                                      <p:to>
                                        <p:strVal val="solid"/>
                                      </p:to>
                                    </p:set>
                                    <p:set>
                                      <p:cBhvr>
                                        <p:cTn id="86" dur="500" fill="hold"/>
                                        <p:tgtEl>
                                          <p:spTgt spid="12"/>
                                        </p:tgtEl>
                                        <p:attrNameLst>
                                          <p:attrName>fill.on</p:attrName>
                                        </p:attrNameLst>
                                      </p:cBhvr>
                                      <p:to>
                                        <p:strVal val="true"/>
                                      </p:to>
                                    </p:set>
                                  </p:childTnLst>
                                  <p:subTnLst>
                                    <p:animClr clrSpc="rgb" dir="cw">
                                      <p:cBhvr override="childStyle">
                                        <p:cTn dur="1" fill="hold" display="0" masterRel="nextClick" afterEffect="1"/>
                                        <p:tgtEl>
                                          <p:spTgt spid="12"/>
                                        </p:tgtEl>
                                        <p:attrNameLst>
                                          <p:attrName>ppt_c</p:attrName>
                                        </p:attrNameLst>
                                      </p:cBhvr>
                                      <p:to>
                                        <a:schemeClr val="accent2"/>
                                      </p:to>
                                    </p:animClr>
                                  </p:subTnLst>
                                </p:cTn>
                              </p:par>
                              <p:par>
                                <p:cTn id="87" presetID="1" presetClass="emph" presetSubtype="2" nodeType="withEffect">
                                  <p:stCondLst>
                                    <p:cond delay="0"/>
                                  </p:stCondLst>
                                  <p:childTnLst>
                                    <p:animClr clrSpc="rgb" dir="cw">
                                      <p:cBhvr>
                                        <p:cTn id="88" dur="500" fill="hold"/>
                                        <p:tgtEl>
                                          <p:spTgt spid="16"/>
                                        </p:tgtEl>
                                        <p:attrNameLst>
                                          <p:attrName>fillcolor</p:attrName>
                                        </p:attrNameLst>
                                      </p:cBhvr>
                                      <p:to>
                                        <a:schemeClr val="accent2"/>
                                      </p:to>
                                    </p:animClr>
                                    <p:set>
                                      <p:cBhvr>
                                        <p:cTn id="89" dur="500" fill="hold"/>
                                        <p:tgtEl>
                                          <p:spTgt spid="16"/>
                                        </p:tgtEl>
                                        <p:attrNameLst>
                                          <p:attrName>fill.type</p:attrName>
                                        </p:attrNameLst>
                                      </p:cBhvr>
                                      <p:to>
                                        <p:strVal val="solid"/>
                                      </p:to>
                                    </p:set>
                                    <p:set>
                                      <p:cBhvr>
                                        <p:cTn id="90" dur="500" fill="hold"/>
                                        <p:tgtEl>
                                          <p:spTgt spid="16"/>
                                        </p:tgtEl>
                                        <p:attrNameLst>
                                          <p:attrName>fill.on</p:attrName>
                                        </p:attrNameLst>
                                      </p:cBhvr>
                                      <p:to>
                                        <p:strVal val="true"/>
                                      </p:to>
                                    </p:set>
                                  </p:childTnLst>
                                  <p:subTnLst>
                                    <p:animClr clrSpc="rgb" dir="cw">
                                      <p:cBhvr override="childStyle">
                                        <p:cTn dur="1" fill="hold" display="0" masterRel="nextClick" afterEffect="1"/>
                                        <p:tgtEl>
                                          <p:spTgt spid="16"/>
                                        </p:tgtEl>
                                        <p:attrNameLst>
                                          <p:attrName>ppt_c</p:attrName>
                                        </p:attrNameLst>
                                      </p:cBhvr>
                                      <p:to>
                                        <a:schemeClr val="accent2"/>
                                      </p:to>
                                    </p:animClr>
                                  </p:subTnLst>
                                </p:cTn>
                              </p:par>
                            </p:childTnLst>
                          </p:cTn>
                        </p:par>
                        <p:par>
                          <p:cTn id="91" fill="hold">
                            <p:stCondLst>
                              <p:cond delay="2000"/>
                            </p:stCondLst>
                            <p:childTnLst>
                              <p:par>
                                <p:cTn id="92" presetID="63" presetClass="path" presetSubtype="0" accel="50000" decel="50000" fill="hold" grpId="2" nodeType="afterEffect">
                                  <p:stCondLst>
                                    <p:cond delay="0"/>
                                  </p:stCondLst>
                                  <p:childTnLst>
                                    <p:animMotion origin="layout" path="M 0.03889 -0.15393 L 0.28351 -0.18426 " pathEditMode="relative" rAng="0" ptsTypes="AA">
                                      <p:cBhvr>
                                        <p:cTn id="93" dur="2000" fill="hold"/>
                                        <p:tgtEl>
                                          <p:spTgt spid="112"/>
                                        </p:tgtEl>
                                        <p:attrNameLst>
                                          <p:attrName>ppt_x</p:attrName>
                                          <p:attrName>ppt_y</p:attrName>
                                        </p:attrNameLst>
                                      </p:cBhvr>
                                      <p:rCtr x="12222" y="-1528"/>
                                    </p:animMotion>
                                  </p:childTnLst>
                                </p:cTn>
                              </p:par>
                              <p:par>
                                <p:cTn id="94" presetID="63" presetClass="path" presetSubtype="0" accel="50000" decel="50000" fill="hold" grpId="2" nodeType="withEffect">
                                  <p:stCondLst>
                                    <p:cond delay="0"/>
                                  </p:stCondLst>
                                  <p:childTnLst>
                                    <p:animMotion origin="layout" path="M 0.21059 -0.01852 L 0.46181 0.01227 " pathEditMode="relative" rAng="0" ptsTypes="AA">
                                      <p:cBhvr>
                                        <p:cTn id="95" dur="2000" fill="hold"/>
                                        <p:tgtEl>
                                          <p:spTgt spid="115"/>
                                        </p:tgtEl>
                                        <p:attrNameLst>
                                          <p:attrName>ppt_x</p:attrName>
                                          <p:attrName>ppt_y</p:attrName>
                                        </p:attrNameLst>
                                      </p:cBhvr>
                                      <p:rCtr x="12552" y="1528"/>
                                    </p:animMotion>
                                  </p:childTnLst>
                                </p:cTn>
                              </p:par>
                              <p:par>
                                <p:cTn id="96" presetID="63" presetClass="path" presetSubtype="0" accel="50000" decel="50000" fill="hold" grpId="2" nodeType="withEffect">
                                  <p:stCondLst>
                                    <p:cond delay="0"/>
                                  </p:stCondLst>
                                  <p:childTnLst>
                                    <p:animMotion origin="layout" path="M 0.16736 0.18264 L 0.41718 0.18379 " pathEditMode="relative" rAng="0" ptsTypes="AA">
                                      <p:cBhvr>
                                        <p:cTn id="97" dur="2000" fill="hold"/>
                                        <p:tgtEl>
                                          <p:spTgt spid="116"/>
                                        </p:tgtEl>
                                        <p:attrNameLst>
                                          <p:attrName>ppt_x</p:attrName>
                                          <p:attrName>ppt_y</p:attrName>
                                        </p:attrNameLst>
                                      </p:cBhvr>
                                      <p:rCtr x="12483" y="46"/>
                                    </p:animMotion>
                                  </p:childTnLst>
                                </p:cTn>
                              </p:par>
                              <p:par>
                                <p:cTn id="98" presetID="10" presetClass="entr" presetSubtype="0" fill="hold" grpId="0" nodeType="withEffect">
                                  <p:stCondLst>
                                    <p:cond delay="0"/>
                                  </p:stCondLst>
                                  <p:childTnLst>
                                    <p:set>
                                      <p:cBhvr>
                                        <p:cTn id="99" dur="1" fill="hold">
                                          <p:stCondLst>
                                            <p:cond delay="0"/>
                                          </p:stCondLst>
                                        </p:cTn>
                                        <p:tgtEl>
                                          <p:spTgt spid="128"/>
                                        </p:tgtEl>
                                        <p:attrNameLst>
                                          <p:attrName>style.visibility</p:attrName>
                                        </p:attrNameLst>
                                      </p:cBhvr>
                                      <p:to>
                                        <p:strVal val="visible"/>
                                      </p:to>
                                    </p:set>
                                    <p:animEffect transition="in" filter="fade">
                                      <p:cBhvr>
                                        <p:cTn id="100" dur="500"/>
                                        <p:tgtEl>
                                          <p:spTgt spid="128"/>
                                        </p:tgtEl>
                                      </p:cBhvr>
                                    </p:animEffect>
                                  </p:childTnLst>
                                </p:cTn>
                              </p:par>
                              <p:par>
                                <p:cTn id="101" presetID="1" presetClass="emph" presetSubtype="2" nodeType="withEffect">
                                  <p:stCondLst>
                                    <p:cond delay="0"/>
                                  </p:stCondLst>
                                  <p:childTnLst>
                                    <p:animClr clrSpc="rgb" dir="cw">
                                      <p:cBhvr>
                                        <p:cTn id="102" dur="500" fill="hold"/>
                                        <p:tgtEl>
                                          <p:spTgt spid="13"/>
                                        </p:tgtEl>
                                        <p:attrNameLst>
                                          <p:attrName>fillcolor</p:attrName>
                                        </p:attrNameLst>
                                      </p:cBhvr>
                                      <p:to>
                                        <a:schemeClr val="accent2"/>
                                      </p:to>
                                    </p:animClr>
                                    <p:set>
                                      <p:cBhvr>
                                        <p:cTn id="103" dur="500" fill="hold"/>
                                        <p:tgtEl>
                                          <p:spTgt spid="13"/>
                                        </p:tgtEl>
                                        <p:attrNameLst>
                                          <p:attrName>fill.type</p:attrName>
                                        </p:attrNameLst>
                                      </p:cBhvr>
                                      <p:to>
                                        <p:strVal val="solid"/>
                                      </p:to>
                                    </p:set>
                                    <p:set>
                                      <p:cBhvr>
                                        <p:cTn id="104" dur="5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chemeClr val="accent2"/>
                                      </p:to>
                                    </p:animClr>
                                  </p:subTnLst>
                                </p:cTn>
                              </p:par>
                              <p:par>
                                <p:cTn id="105" presetID="1" presetClass="emph" presetSubtype="2" nodeType="withEffect">
                                  <p:stCondLst>
                                    <p:cond delay="0"/>
                                  </p:stCondLst>
                                  <p:childTnLst>
                                    <p:animClr clrSpc="rgb" dir="cw">
                                      <p:cBhvr>
                                        <p:cTn id="106" dur="500" fill="hold"/>
                                        <p:tgtEl>
                                          <p:spTgt spid="20"/>
                                        </p:tgtEl>
                                        <p:attrNameLst>
                                          <p:attrName>fillcolor</p:attrName>
                                        </p:attrNameLst>
                                      </p:cBhvr>
                                      <p:to>
                                        <a:schemeClr val="accent2"/>
                                      </p:to>
                                    </p:animClr>
                                    <p:set>
                                      <p:cBhvr>
                                        <p:cTn id="107" dur="500" fill="hold"/>
                                        <p:tgtEl>
                                          <p:spTgt spid="20"/>
                                        </p:tgtEl>
                                        <p:attrNameLst>
                                          <p:attrName>fill.type</p:attrName>
                                        </p:attrNameLst>
                                      </p:cBhvr>
                                      <p:to>
                                        <p:strVal val="solid"/>
                                      </p:to>
                                    </p:set>
                                    <p:set>
                                      <p:cBhvr>
                                        <p:cTn id="108" dur="500" fill="hold"/>
                                        <p:tgtEl>
                                          <p:spTgt spid="20"/>
                                        </p:tgtEl>
                                        <p:attrNameLst>
                                          <p:attrName>fill.on</p:attrName>
                                        </p:attrNameLst>
                                      </p:cBhvr>
                                      <p:to>
                                        <p:strVal val="true"/>
                                      </p:to>
                                    </p:set>
                                  </p:childTnLst>
                                  <p:subTnLst>
                                    <p:animClr clrSpc="rgb" dir="cw">
                                      <p:cBhvr override="childStyle">
                                        <p:cTn dur="1" fill="hold" display="0" masterRel="nextClick" afterEffect="1"/>
                                        <p:tgtEl>
                                          <p:spTgt spid="20"/>
                                        </p:tgtEl>
                                        <p:attrNameLst>
                                          <p:attrName>ppt_c</p:attrName>
                                        </p:attrNameLst>
                                      </p:cBhvr>
                                      <p:to>
                                        <a:schemeClr val="accent2"/>
                                      </p:to>
                                    </p:animClr>
                                  </p:subTnLst>
                                </p:cTn>
                              </p:par>
                              <p:par>
                                <p:cTn id="109" presetID="1" presetClass="emph" presetSubtype="2" nodeType="withEffect">
                                  <p:stCondLst>
                                    <p:cond delay="0"/>
                                  </p:stCondLst>
                                  <p:childTnLst>
                                    <p:animClr clrSpc="rgb" dir="cw">
                                      <p:cBhvr>
                                        <p:cTn id="110" dur="500" fill="hold"/>
                                        <p:tgtEl>
                                          <p:spTgt spid="11"/>
                                        </p:tgtEl>
                                        <p:attrNameLst>
                                          <p:attrName>fillcolor</p:attrName>
                                        </p:attrNameLst>
                                      </p:cBhvr>
                                      <p:to>
                                        <a:schemeClr val="accent2"/>
                                      </p:to>
                                    </p:animClr>
                                    <p:set>
                                      <p:cBhvr>
                                        <p:cTn id="111" dur="500" fill="hold"/>
                                        <p:tgtEl>
                                          <p:spTgt spid="11"/>
                                        </p:tgtEl>
                                        <p:attrNameLst>
                                          <p:attrName>fill.type</p:attrName>
                                        </p:attrNameLst>
                                      </p:cBhvr>
                                      <p:to>
                                        <p:strVal val="solid"/>
                                      </p:to>
                                    </p:set>
                                    <p:set>
                                      <p:cBhvr>
                                        <p:cTn id="112" dur="500" fill="hold"/>
                                        <p:tgtEl>
                                          <p:spTgt spid="11"/>
                                        </p:tgtEl>
                                        <p:attrNameLst>
                                          <p:attrName>fill.on</p:attrName>
                                        </p:attrNameLst>
                                      </p:cBhvr>
                                      <p:to>
                                        <p:strVal val="true"/>
                                      </p:to>
                                    </p:set>
                                  </p:childTnLst>
                                  <p:subTnLst>
                                    <p:animClr clrSpc="rgb" dir="cw">
                                      <p:cBhvr override="childStyle">
                                        <p:cTn dur="1" fill="hold" display="0" masterRel="nextClick" afterEffect="1"/>
                                        <p:tgtEl>
                                          <p:spTgt spid="11"/>
                                        </p:tgtEl>
                                        <p:attrNameLst>
                                          <p:attrName>ppt_c</p:attrName>
                                        </p:attrNameLst>
                                      </p:cBhvr>
                                      <p:to>
                                        <a:schemeClr val="accent2"/>
                                      </p:to>
                                    </p:animClr>
                                  </p:subTnLst>
                                </p:cTn>
                              </p:par>
                              <p:par>
                                <p:cTn id="113" presetID="1" presetClass="emph" presetSubtype="2" nodeType="withEffect">
                                  <p:stCondLst>
                                    <p:cond delay="0"/>
                                  </p:stCondLst>
                                  <p:childTnLst>
                                    <p:animClr clrSpc="rgb" dir="cw">
                                      <p:cBhvr>
                                        <p:cTn id="114" dur="500" fill="hold"/>
                                        <p:tgtEl>
                                          <p:spTgt spid="17"/>
                                        </p:tgtEl>
                                        <p:attrNameLst>
                                          <p:attrName>fillcolor</p:attrName>
                                        </p:attrNameLst>
                                      </p:cBhvr>
                                      <p:to>
                                        <a:schemeClr val="accent2"/>
                                      </p:to>
                                    </p:animClr>
                                    <p:set>
                                      <p:cBhvr>
                                        <p:cTn id="115" dur="500" fill="hold"/>
                                        <p:tgtEl>
                                          <p:spTgt spid="17"/>
                                        </p:tgtEl>
                                        <p:attrNameLst>
                                          <p:attrName>fill.type</p:attrName>
                                        </p:attrNameLst>
                                      </p:cBhvr>
                                      <p:to>
                                        <p:strVal val="solid"/>
                                      </p:to>
                                    </p:set>
                                    <p:set>
                                      <p:cBhvr>
                                        <p:cTn id="116" dur="500" fill="hold"/>
                                        <p:tgtEl>
                                          <p:spTgt spid="17"/>
                                        </p:tgtEl>
                                        <p:attrNameLst>
                                          <p:attrName>fill.on</p:attrName>
                                        </p:attrNameLst>
                                      </p:cBhvr>
                                      <p:to>
                                        <p:strVal val="true"/>
                                      </p:to>
                                    </p:set>
                                  </p:childTnLst>
                                  <p:subTnLst>
                                    <p:animClr clrSpc="rgb" dir="cw">
                                      <p:cBhvr override="childStyle">
                                        <p:cTn dur="1" fill="hold" display="0" masterRel="nextClick" afterEffect="1"/>
                                        <p:tgtEl>
                                          <p:spTgt spid="17"/>
                                        </p:tgtEl>
                                        <p:attrNameLst>
                                          <p:attrName>ppt_c</p:attrName>
                                        </p:attrNameLst>
                                      </p:cBhvr>
                                      <p:to>
                                        <a:schemeClr val="accent2"/>
                                      </p:to>
                                    </p:animClr>
                                  </p:subTnLst>
                                </p:cTn>
                              </p:par>
                              <p:par>
                                <p:cTn id="117" presetID="1" presetClass="emph" presetSubtype="2" nodeType="withEffect">
                                  <p:stCondLst>
                                    <p:cond delay="0"/>
                                  </p:stCondLst>
                                  <p:childTnLst>
                                    <p:animClr clrSpc="rgb" dir="cw">
                                      <p:cBhvr>
                                        <p:cTn id="118" dur="500" fill="hold"/>
                                        <p:tgtEl>
                                          <p:spTgt spid="15"/>
                                        </p:tgtEl>
                                        <p:attrNameLst>
                                          <p:attrName>fillcolor</p:attrName>
                                        </p:attrNameLst>
                                      </p:cBhvr>
                                      <p:to>
                                        <a:schemeClr val="accent2"/>
                                      </p:to>
                                    </p:animClr>
                                    <p:set>
                                      <p:cBhvr>
                                        <p:cTn id="119" dur="500" fill="hold"/>
                                        <p:tgtEl>
                                          <p:spTgt spid="15"/>
                                        </p:tgtEl>
                                        <p:attrNameLst>
                                          <p:attrName>fill.type</p:attrName>
                                        </p:attrNameLst>
                                      </p:cBhvr>
                                      <p:to>
                                        <p:strVal val="solid"/>
                                      </p:to>
                                    </p:set>
                                    <p:set>
                                      <p:cBhvr>
                                        <p:cTn id="120" dur="500" fill="hold"/>
                                        <p:tgtEl>
                                          <p:spTgt spid="15"/>
                                        </p:tgtEl>
                                        <p:attrNameLst>
                                          <p:attrName>fill.on</p:attrName>
                                        </p:attrNameLst>
                                      </p:cBhvr>
                                      <p:to>
                                        <p:strVal val="true"/>
                                      </p:to>
                                    </p:set>
                                  </p:childTnLst>
                                  <p:subTnLst>
                                    <p:animClr clrSpc="rgb" dir="cw">
                                      <p:cBhvr override="childStyle">
                                        <p:cTn dur="1" fill="hold" display="0" masterRel="nextClick" afterEffect="1"/>
                                        <p:tgtEl>
                                          <p:spTgt spid="15"/>
                                        </p:tgtEl>
                                        <p:attrNameLst>
                                          <p:attrName>ppt_c</p:attrName>
                                        </p:attrNameLst>
                                      </p:cBhvr>
                                      <p:to>
                                        <a:schemeClr val="accent2"/>
                                      </p:to>
                                    </p:animClr>
                                  </p:subTnLst>
                                </p:cTn>
                              </p:par>
                              <p:par>
                                <p:cTn id="121" presetID="1" presetClass="emph" presetSubtype="2" nodeType="withEffect">
                                  <p:stCondLst>
                                    <p:cond delay="0"/>
                                  </p:stCondLst>
                                  <p:childTnLst>
                                    <p:animClr clrSpc="rgb" dir="cw">
                                      <p:cBhvr>
                                        <p:cTn id="122" dur="500" fill="hold"/>
                                        <p:tgtEl>
                                          <p:spTgt spid="21"/>
                                        </p:tgtEl>
                                        <p:attrNameLst>
                                          <p:attrName>fillcolor</p:attrName>
                                        </p:attrNameLst>
                                      </p:cBhvr>
                                      <p:to>
                                        <a:schemeClr val="accent2"/>
                                      </p:to>
                                    </p:animClr>
                                    <p:set>
                                      <p:cBhvr>
                                        <p:cTn id="123" dur="500" fill="hold"/>
                                        <p:tgtEl>
                                          <p:spTgt spid="21"/>
                                        </p:tgtEl>
                                        <p:attrNameLst>
                                          <p:attrName>fill.type</p:attrName>
                                        </p:attrNameLst>
                                      </p:cBhvr>
                                      <p:to>
                                        <p:strVal val="solid"/>
                                      </p:to>
                                    </p:set>
                                    <p:set>
                                      <p:cBhvr>
                                        <p:cTn id="124" dur="500" fill="hold"/>
                                        <p:tgtEl>
                                          <p:spTgt spid="21"/>
                                        </p:tgtEl>
                                        <p:attrNameLst>
                                          <p:attrName>fill.on</p:attrName>
                                        </p:attrNameLst>
                                      </p:cBhvr>
                                      <p:to>
                                        <p:strVal val="true"/>
                                      </p:to>
                                    </p:set>
                                  </p:childTnLst>
                                  <p:subTnLst>
                                    <p:animClr clrSpc="rgb" dir="cw">
                                      <p:cBhvr override="childStyle">
                                        <p:cTn dur="1" fill="hold" display="0" masterRel="nextClick" afterEffect="1"/>
                                        <p:tgtEl>
                                          <p:spTgt spid="21"/>
                                        </p:tgtEl>
                                        <p:attrNameLst>
                                          <p:attrName>ppt_c</p:attrName>
                                        </p:attrNameLst>
                                      </p:cBhvr>
                                      <p:to>
                                        <a:schemeClr val="accent2"/>
                                      </p:to>
                                    </p:animClr>
                                  </p:subTnLst>
                                </p:cTn>
                              </p:par>
                              <p:par>
                                <p:cTn id="125" presetID="1" presetClass="emph" presetSubtype="2" nodeType="withEffect">
                                  <p:stCondLst>
                                    <p:cond delay="0"/>
                                  </p:stCondLst>
                                  <p:childTnLst>
                                    <p:animClr clrSpc="rgb" dir="cw">
                                      <p:cBhvr>
                                        <p:cTn id="126" dur="500" fill="hold"/>
                                        <p:tgtEl>
                                          <p:spTgt spid="19"/>
                                        </p:tgtEl>
                                        <p:attrNameLst>
                                          <p:attrName>fillcolor</p:attrName>
                                        </p:attrNameLst>
                                      </p:cBhvr>
                                      <p:to>
                                        <a:schemeClr val="accent2"/>
                                      </p:to>
                                    </p:animClr>
                                    <p:set>
                                      <p:cBhvr>
                                        <p:cTn id="127" dur="500" fill="hold"/>
                                        <p:tgtEl>
                                          <p:spTgt spid="19"/>
                                        </p:tgtEl>
                                        <p:attrNameLst>
                                          <p:attrName>fill.type</p:attrName>
                                        </p:attrNameLst>
                                      </p:cBhvr>
                                      <p:to>
                                        <p:strVal val="solid"/>
                                      </p:to>
                                    </p:set>
                                    <p:set>
                                      <p:cBhvr>
                                        <p:cTn id="128" dur="500" fill="hold"/>
                                        <p:tgtEl>
                                          <p:spTgt spid="19"/>
                                        </p:tgtEl>
                                        <p:attrNameLst>
                                          <p:attrName>fill.on</p:attrName>
                                        </p:attrNameLst>
                                      </p:cBhvr>
                                      <p:to>
                                        <p:strVal val="true"/>
                                      </p:to>
                                    </p:set>
                                  </p:childTnLst>
                                  <p:subTnLst>
                                    <p:animClr clrSpc="rgb" dir="cw">
                                      <p:cBhvr override="childStyle">
                                        <p:cTn dur="1" fill="hold" display="0" masterRel="nextClick" afterEffect="1"/>
                                        <p:tgtEl>
                                          <p:spTgt spid="19"/>
                                        </p:tgtEl>
                                        <p:attrNameLst>
                                          <p:attrName>ppt_c</p:attrName>
                                        </p:attrNameLst>
                                      </p:cBhvr>
                                      <p:to>
                                        <a:schemeClr val="accent2"/>
                                      </p:to>
                                    </p:animClr>
                                  </p:subTnLst>
                                </p:cTn>
                              </p:par>
                            </p:childTnLst>
                          </p:cTn>
                        </p:par>
                        <p:par>
                          <p:cTn id="129" fill="hold">
                            <p:stCondLst>
                              <p:cond delay="4000"/>
                            </p:stCondLst>
                            <p:childTnLst>
                              <p:par>
                                <p:cTn id="130" presetID="49" presetClass="path" presetSubtype="0" accel="50000" decel="50000" fill="hold" grpId="3" nodeType="afterEffect">
                                  <p:stCondLst>
                                    <p:cond delay="0"/>
                                  </p:stCondLst>
                                  <p:childTnLst>
                                    <p:animMotion origin="layout" path="M 0.28351 -0.18426 L 0.45816 0.00857 " pathEditMode="relative" rAng="0" ptsTypes="AA">
                                      <p:cBhvr>
                                        <p:cTn id="131" dur="2000" fill="hold"/>
                                        <p:tgtEl>
                                          <p:spTgt spid="112"/>
                                        </p:tgtEl>
                                        <p:attrNameLst>
                                          <p:attrName>ppt_x</p:attrName>
                                          <p:attrName>ppt_y</p:attrName>
                                        </p:attrNameLst>
                                      </p:cBhvr>
                                      <p:rCtr x="8733" y="9630"/>
                                    </p:animMotion>
                                  </p:childTnLst>
                                </p:cTn>
                              </p:par>
                              <p:par>
                                <p:cTn id="132" presetID="56" presetClass="path" presetSubtype="0" accel="50000" decel="50000" fill="hold" grpId="3" nodeType="withEffect">
                                  <p:stCondLst>
                                    <p:cond delay="0"/>
                                  </p:stCondLst>
                                  <p:childTnLst>
                                    <p:animMotion origin="layout" path="M 0.41718 0.18379 L 0.45764 0.01666 " pathEditMode="relative" rAng="0" ptsTypes="AA">
                                      <p:cBhvr>
                                        <p:cTn id="133" dur="2000" fill="hold"/>
                                        <p:tgtEl>
                                          <p:spTgt spid="116"/>
                                        </p:tgtEl>
                                        <p:attrNameLst>
                                          <p:attrName>ppt_x</p:attrName>
                                          <p:attrName>ppt_y</p:attrName>
                                        </p:attrNameLst>
                                      </p:cBhvr>
                                      <p:rCtr x="2014" y="-8356"/>
                                    </p:animMotion>
                                  </p:childTnLst>
                                </p:cTn>
                              </p:par>
                              <p:par>
                                <p:cTn id="134" presetID="1" presetClass="emph" presetSubtype="2" nodeType="withEffect">
                                  <p:stCondLst>
                                    <p:cond delay="0"/>
                                  </p:stCondLst>
                                  <p:childTnLst>
                                    <p:animClr clrSpc="rgb" dir="cw">
                                      <p:cBhvr>
                                        <p:cTn id="135" dur="500" fill="hold"/>
                                        <p:tgtEl>
                                          <p:spTgt spid="18"/>
                                        </p:tgtEl>
                                        <p:attrNameLst>
                                          <p:attrName>fillcolor</p:attrName>
                                        </p:attrNameLst>
                                      </p:cBhvr>
                                      <p:to>
                                        <a:schemeClr val="accent2"/>
                                      </p:to>
                                    </p:animClr>
                                    <p:set>
                                      <p:cBhvr>
                                        <p:cTn id="136" dur="500" fill="hold"/>
                                        <p:tgtEl>
                                          <p:spTgt spid="18"/>
                                        </p:tgtEl>
                                        <p:attrNameLst>
                                          <p:attrName>fill.type</p:attrName>
                                        </p:attrNameLst>
                                      </p:cBhvr>
                                      <p:to>
                                        <p:strVal val="solid"/>
                                      </p:to>
                                    </p:set>
                                    <p:set>
                                      <p:cBhvr>
                                        <p:cTn id="137" dur="500" fill="hold"/>
                                        <p:tgtEl>
                                          <p:spTgt spid="18"/>
                                        </p:tgtEl>
                                        <p:attrNameLst>
                                          <p:attrName>fill.on</p:attrName>
                                        </p:attrNameLst>
                                      </p:cBhvr>
                                      <p:to>
                                        <p:strVal val="true"/>
                                      </p:to>
                                    </p:set>
                                  </p:childTnLst>
                                  <p:subTnLst>
                                    <p:animClr clrSpc="rgb" dir="cw">
                                      <p:cBhvr override="childStyle">
                                        <p:cTn dur="1" fill="hold" display="0" masterRel="nextClick" afterEffect="1"/>
                                        <p:tgtEl>
                                          <p:spTgt spid="18"/>
                                        </p:tgtEl>
                                        <p:attrNameLst>
                                          <p:attrName>ppt_c</p:attrName>
                                        </p:attrNameLst>
                                      </p:cBhvr>
                                      <p:to>
                                        <a:schemeClr val="accent2"/>
                                      </p:to>
                                    </p:animClr>
                                  </p:subTnLst>
                                </p:cTn>
                              </p:par>
                              <p:par>
                                <p:cTn id="138" presetID="1" presetClass="emph" presetSubtype="2" nodeType="withEffect">
                                  <p:stCondLst>
                                    <p:cond delay="0"/>
                                  </p:stCondLst>
                                  <p:childTnLst>
                                    <p:animClr clrSpc="rgb" dir="cw">
                                      <p:cBhvr>
                                        <p:cTn id="139" dur="500" fill="hold"/>
                                        <p:tgtEl>
                                          <p:spTgt spid="14"/>
                                        </p:tgtEl>
                                        <p:attrNameLst>
                                          <p:attrName>fillcolor</p:attrName>
                                        </p:attrNameLst>
                                      </p:cBhvr>
                                      <p:to>
                                        <a:schemeClr val="accent2"/>
                                      </p:to>
                                    </p:animClr>
                                    <p:set>
                                      <p:cBhvr>
                                        <p:cTn id="140" dur="500" fill="hold"/>
                                        <p:tgtEl>
                                          <p:spTgt spid="14"/>
                                        </p:tgtEl>
                                        <p:attrNameLst>
                                          <p:attrName>fill.type</p:attrName>
                                        </p:attrNameLst>
                                      </p:cBhvr>
                                      <p:to>
                                        <p:strVal val="solid"/>
                                      </p:to>
                                    </p:set>
                                    <p:set>
                                      <p:cBhvr>
                                        <p:cTn id="141" dur="500" fill="hold"/>
                                        <p:tgtEl>
                                          <p:spTgt spid="14"/>
                                        </p:tgtEl>
                                        <p:attrNameLst>
                                          <p:attrName>fill.on</p:attrName>
                                        </p:attrNameLst>
                                      </p:cBhvr>
                                      <p:to>
                                        <p:strVal val="true"/>
                                      </p:to>
                                    </p:set>
                                  </p:childTnLst>
                                  <p:subTnLst>
                                    <p:animClr clrSpc="rgb" dir="cw">
                                      <p:cBhvr override="childStyle">
                                        <p:cTn dur="1" fill="hold" display="0" masterRel="nextClick" afterEffect="1"/>
                                        <p:tgtEl>
                                          <p:spTgt spid="14"/>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9" grpId="0"/>
      <p:bldP spid="112" grpId="0" animBg="1"/>
      <p:bldP spid="112" grpId="1" animBg="1"/>
      <p:bldP spid="112" grpId="2" animBg="1"/>
      <p:bldP spid="112" grpId="3" animBg="1"/>
      <p:bldP spid="115" grpId="0" animBg="1"/>
      <p:bldP spid="115" grpId="1" animBg="1"/>
      <p:bldP spid="115" grpId="2" animBg="1"/>
      <p:bldP spid="116" grpId="0" animBg="1"/>
      <p:bldP spid="116" grpId="1" animBg="1"/>
      <p:bldP spid="116" grpId="2" animBg="1"/>
      <p:bldP spid="116" grpId="3" animBg="1"/>
      <p:bldP spid="128" grpId="0"/>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7387109-9863-4995-80C4-131221D8EB99}"/>
              </a:ext>
            </a:extLst>
          </p:cNvPr>
          <p:cNvSpPr txBox="1"/>
          <p:nvPr/>
        </p:nvSpPr>
        <p:spPr>
          <a:xfrm>
            <a:off x="1020892" y="1357588"/>
            <a:ext cx="5609494" cy="5813066"/>
          </a:xfrm>
          <a:prstGeom prst="rect">
            <a:avLst/>
          </a:prstGeom>
          <a:noFill/>
        </p:spPr>
        <p:txBody>
          <a:bodyPr wrap="square" rtlCol="0">
            <a:spAutoFit/>
          </a:bodyPr>
          <a:lstStyle/>
          <a:p>
            <a:pPr marL="342900" indent="-342900">
              <a:lnSpc>
                <a:spcPct val="114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Central cloud</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Amount of Computing Resources</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Fixed Price</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Remote Location</a:t>
            </a:r>
          </a:p>
          <a:p>
            <a:pPr marL="457200" indent="-457200" algn="l">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Edge cloud: </a:t>
            </a:r>
            <a:r>
              <a:rPr lang="en-US" altLang="zh-CN" sz="2800" kern="100" dirty="0">
                <a:latin typeface="Arial" panose="020B0604020202020204" pitchFamily="34" charset="0"/>
                <a:cs typeface="Arial" panose="020B0604020202020204" pitchFamily="34" charset="0"/>
              </a:rPr>
              <a:t>leader</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Limited Resources</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Variable Prices</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Different Geographic Locations</a:t>
            </a:r>
            <a:endParaRPr lang="en-US" altLang="zh-CN" sz="1050"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457200" indent="-457200" algn="l">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Miners: </a:t>
            </a:r>
            <a:r>
              <a:rPr lang="en-US" altLang="zh-CN" sz="2800" kern="100" dirty="0">
                <a:latin typeface="Arial" panose="020B0604020202020204" pitchFamily="34" charset="0"/>
                <a:cs typeface="Arial" panose="020B0604020202020204" pitchFamily="34" charset="0"/>
              </a:rPr>
              <a:t>follower</a:t>
            </a:r>
          </a:p>
          <a:p>
            <a:pPr marL="800100" lvl="1" indent="-342900">
              <a:lnSpc>
                <a:spcPct val="114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Selfish and rational</a:t>
            </a:r>
          </a:p>
          <a:p>
            <a:pPr lvl="1">
              <a:lnSpc>
                <a:spcPct val="114000"/>
              </a:lnSpc>
            </a:pPr>
            <a:endParaRPr lang="zh-CN" altLang="en-US" kern="100" dirty="0">
              <a:solidFill>
                <a:schemeClr val="accent1">
                  <a:lumMod val="50000"/>
                </a:schemeClr>
              </a:solidFill>
              <a:effectLst>
                <a:outerShdw blurRad="38100" dist="38100" dir="2700000" algn="tl">
                  <a:srgbClr val="000000">
                    <a:alpha val="43137"/>
                  </a:srgbClr>
                </a:outerShdw>
              </a:effectLst>
              <a:latin typeface="Eras Demi ITC" panose="020B0805030504020804" pitchFamily="34" charset="0"/>
              <a:ea typeface="等线" panose="02010600030101010101" pitchFamily="2" charset="-122"/>
              <a:cs typeface="Times New Roman" panose="02020603050405020304" pitchFamily="18" charset="0"/>
            </a:endParaRPr>
          </a:p>
          <a:p>
            <a:pPr marL="457200" indent="-457200" algn="l">
              <a:buFont typeface="Wingdings" panose="05000000000000000000" pitchFamily="2" charset="2"/>
              <a:buChar char="p"/>
            </a:pPr>
            <a:endParaRPr lang="en-US" altLang="zh-CN" sz="3200" kern="100" dirty="0">
              <a:solidFill>
                <a:schemeClr val="tx1"/>
              </a:solidFill>
              <a:latin typeface="Eras Demi ITC" panose="020B0805030504020804" pitchFamily="34" charset="0"/>
              <a:cs typeface="Ebrima" panose="02000000000000000000" pitchFamily="2" charset="0"/>
            </a:endParaRPr>
          </a:p>
        </p:txBody>
      </p:sp>
      <p:sp>
        <p:nvSpPr>
          <p:cNvPr id="3" name="标题 4">
            <a:extLst>
              <a:ext uri="{FF2B5EF4-FFF2-40B4-BE49-F238E27FC236}">
                <a16:creationId xmlns:a16="http://schemas.microsoft.com/office/drawing/2014/main" id="{38C98A51-3DF9-4416-B783-B2366B4771A0}"/>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Two-stage Stackelberg Game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32" name="矩形: 圆角 31">
            <a:extLst>
              <a:ext uri="{FF2B5EF4-FFF2-40B4-BE49-F238E27FC236}">
                <a16:creationId xmlns:a16="http://schemas.microsoft.com/office/drawing/2014/main" id="{2697B39B-0433-4DE7-8EC3-C1EF52246CF5}"/>
              </a:ext>
            </a:extLst>
          </p:cNvPr>
          <p:cNvSpPr/>
          <p:nvPr/>
        </p:nvSpPr>
        <p:spPr>
          <a:xfrm>
            <a:off x="6043790" y="2001487"/>
            <a:ext cx="2351890" cy="66567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Central Cloud</a:t>
            </a:r>
            <a:endParaRPr lang="zh-CN" altLang="en-US" sz="2000" dirty="0"/>
          </a:p>
        </p:txBody>
      </p:sp>
      <p:sp>
        <p:nvSpPr>
          <p:cNvPr id="33" name="矩形: 圆角 32">
            <a:extLst>
              <a:ext uri="{FF2B5EF4-FFF2-40B4-BE49-F238E27FC236}">
                <a16:creationId xmlns:a16="http://schemas.microsoft.com/office/drawing/2014/main" id="{6622ABD0-0E92-40EC-BC2E-C895E21072C1}"/>
              </a:ext>
            </a:extLst>
          </p:cNvPr>
          <p:cNvSpPr/>
          <p:nvPr/>
        </p:nvSpPr>
        <p:spPr>
          <a:xfrm>
            <a:off x="6015262" y="3704504"/>
            <a:ext cx="2351890" cy="606555"/>
          </a:xfrm>
          <a:prstGeom prst="roundRect">
            <a:avLst/>
          </a:prstGeom>
          <a:solidFill>
            <a:srgbClr val="0D8295"/>
          </a:solidFill>
          <a:ln>
            <a:solidFill>
              <a:srgbClr val="0D8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Edge Cloud </a:t>
            </a:r>
            <a:endParaRPr lang="zh-CN" altLang="en-US" sz="2000" dirty="0"/>
          </a:p>
        </p:txBody>
      </p:sp>
      <p:sp>
        <p:nvSpPr>
          <p:cNvPr id="34" name="矩形: 圆角 33">
            <a:extLst>
              <a:ext uri="{FF2B5EF4-FFF2-40B4-BE49-F238E27FC236}">
                <a16:creationId xmlns:a16="http://schemas.microsoft.com/office/drawing/2014/main" id="{1F2D8555-7866-449E-8EAB-521F070B8013}"/>
              </a:ext>
            </a:extLst>
          </p:cNvPr>
          <p:cNvSpPr/>
          <p:nvPr/>
        </p:nvSpPr>
        <p:spPr>
          <a:xfrm>
            <a:off x="6077525" y="5373216"/>
            <a:ext cx="2351890" cy="554724"/>
          </a:xfrm>
          <a:prstGeom prst="roundRect">
            <a:avLst/>
          </a:prstGeom>
          <a:solidFill>
            <a:schemeClr val="tx1">
              <a:lumMod val="75000"/>
              <a:lumOff val="25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a:t>Miners</a:t>
            </a:r>
            <a:endParaRPr lang="zh-CN" altLang="en-US" sz="2000" dirty="0"/>
          </a:p>
        </p:txBody>
      </p:sp>
      <p:sp>
        <p:nvSpPr>
          <p:cNvPr id="35" name="箭头: 上 34">
            <a:extLst>
              <a:ext uri="{FF2B5EF4-FFF2-40B4-BE49-F238E27FC236}">
                <a16:creationId xmlns:a16="http://schemas.microsoft.com/office/drawing/2014/main" id="{D0EB1B25-0CFF-4BCE-AF72-6C3401EE3CC3}"/>
              </a:ext>
            </a:extLst>
          </p:cNvPr>
          <p:cNvSpPr/>
          <p:nvPr/>
        </p:nvSpPr>
        <p:spPr>
          <a:xfrm>
            <a:off x="7603392" y="4360622"/>
            <a:ext cx="327170" cy="949234"/>
          </a:xfrm>
          <a:prstGeom prst="up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36" name="箭头: 下 35">
            <a:extLst>
              <a:ext uri="{FF2B5EF4-FFF2-40B4-BE49-F238E27FC236}">
                <a16:creationId xmlns:a16="http://schemas.microsoft.com/office/drawing/2014/main" id="{64F98112-F817-46BC-B5E0-50569EBE85CA}"/>
              </a:ext>
            </a:extLst>
          </p:cNvPr>
          <p:cNvSpPr/>
          <p:nvPr/>
        </p:nvSpPr>
        <p:spPr>
          <a:xfrm>
            <a:off x="6556641" y="4374419"/>
            <a:ext cx="327171" cy="998797"/>
          </a:xfrm>
          <a:prstGeom prst="downArrow">
            <a:avLst/>
          </a:prstGeom>
          <a:solidFill>
            <a:srgbClr val="0D8295"/>
          </a:solidFill>
          <a:ln>
            <a:solidFill>
              <a:srgbClr val="0D8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37" name="文本框 36">
            <a:extLst>
              <a:ext uri="{FF2B5EF4-FFF2-40B4-BE49-F238E27FC236}">
                <a16:creationId xmlns:a16="http://schemas.microsoft.com/office/drawing/2014/main" id="{AE1B63D8-FA10-4164-ACA5-80EBCE9D8283}"/>
              </a:ext>
            </a:extLst>
          </p:cNvPr>
          <p:cNvSpPr txBox="1"/>
          <p:nvPr/>
        </p:nvSpPr>
        <p:spPr>
          <a:xfrm>
            <a:off x="5565145" y="4541968"/>
            <a:ext cx="1292617" cy="369332"/>
          </a:xfrm>
          <a:prstGeom prst="rect">
            <a:avLst/>
          </a:prstGeom>
          <a:noFill/>
        </p:spPr>
        <p:txBody>
          <a:bodyPr wrap="square" rtlCol="0">
            <a:spAutoFit/>
          </a:bodyPr>
          <a:lstStyle/>
          <a:p>
            <a:r>
              <a:rPr lang="en-US" altLang="zh-CN" sz="1800" dirty="0">
                <a:solidFill>
                  <a:srgbClr val="0D8295"/>
                </a:solidFill>
                <a:latin typeface="Arial" panose="020B0604020202020204" pitchFamily="34" charset="0"/>
                <a:cs typeface="Arial" panose="020B0604020202020204" pitchFamily="34" charset="0"/>
              </a:rPr>
              <a:t>set price</a:t>
            </a:r>
          </a:p>
        </p:txBody>
      </p:sp>
      <p:sp>
        <p:nvSpPr>
          <p:cNvPr id="38" name="文本框 37">
            <a:extLst>
              <a:ext uri="{FF2B5EF4-FFF2-40B4-BE49-F238E27FC236}">
                <a16:creationId xmlns:a16="http://schemas.microsoft.com/office/drawing/2014/main" id="{27DC9E06-EB70-47AB-B04A-2A7186A6492E}"/>
              </a:ext>
            </a:extLst>
          </p:cNvPr>
          <p:cNvSpPr txBox="1"/>
          <p:nvPr/>
        </p:nvSpPr>
        <p:spPr>
          <a:xfrm>
            <a:off x="7942803" y="4555764"/>
            <a:ext cx="1800343" cy="646331"/>
          </a:xfrm>
          <a:prstGeom prst="rect">
            <a:avLst/>
          </a:prstGeom>
          <a:noFill/>
        </p:spPr>
        <p:txBody>
          <a:bodyPr wrap="square" rtlCol="0">
            <a:spAutoFit/>
          </a:bodyPr>
          <a:lstStyle/>
          <a:p>
            <a:r>
              <a:rPr lang="en-US" altLang="zh-CN" sz="1800" dirty="0">
                <a:solidFill>
                  <a:schemeClr val="tx1">
                    <a:lumMod val="75000"/>
                    <a:lumOff val="25000"/>
                  </a:schemeClr>
                </a:solidFill>
                <a:latin typeface="Arial" panose="020B0604020202020204" pitchFamily="34" charset="0"/>
                <a:cs typeface="Arial" panose="020B0604020202020204" pitchFamily="34" charset="0"/>
              </a:rPr>
              <a:t>lease resources </a:t>
            </a:r>
          </a:p>
        </p:txBody>
      </p:sp>
      <p:sp>
        <p:nvSpPr>
          <p:cNvPr id="39" name="箭头: 上 38">
            <a:extLst>
              <a:ext uri="{FF2B5EF4-FFF2-40B4-BE49-F238E27FC236}">
                <a16:creationId xmlns:a16="http://schemas.microsoft.com/office/drawing/2014/main" id="{5809C3BA-DC5F-4987-AB2F-79A98ED70E18}"/>
              </a:ext>
            </a:extLst>
          </p:cNvPr>
          <p:cNvSpPr/>
          <p:nvPr/>
        </p:nvSpPr>
        <p:spPr>
          <a:xfrm>
            <a:off x="7024886" y="2729112"/>
            <a:ext cx="317823" cy="974607"/>
          </a:xfrm>
          <a:prstGeom prst="upArrow">
            <a:avLst>
              <a:gd name="adj1" fmla="val 50000"/>
              <a:gd name="adj2" fmla="val 50000"/>
            </a:avLst>
          </a:prstGeom>
          <a:solidFill>
            <a:srgbClr val="0D8295"/>
          </a:solidFill>
          <a:ln>
            <a:solidFill>
              <a:srgbClr val="0D8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40" name="文本框 39">
            <a:extLst>
              <a:ext uri="{FF2B5EF4-FFF2-40B4-BE49-F238E27FC236}">
                <a16:creationId xmlns:a16="http://schemas.microsoft.com/office/drawing/2014/main" id="{CFB58740-D9A1-41CA-822F-0BE12B6355B3}"/>
              </a:ext>
            </a:extLst>
          </p:cNvPr>
          <p:cNvSpPr txBox="1"/>
          <p:nvPr/>
        </p:nvSpPr>
        <p:spPr>
          <a:xfrm>
            <a:off x="7393143" y="2711178"/>
            <a:ext cx="1948017" cy="738664"/>
          </a:xfrm>
          <a:prstGeom prst="rect">
            <a:avLst/>
          </a:prstGeom>
          <a:noFill/>
        </p:spPr>
        <p:txBody>
          <a:bodyPr wrap="square" rtlCol="0">
            <a:spAutoFit/>
          </a:bodyPr>
          <a:lstStyle/>
          <a:p>
            <a:r>
              <a:rPr lang="en-US" altLang="zh-CN" sz="1400" dirty="0">
                <a:solidFill>
                  <a:srgbClr val="0D8295"/>
                </a:solidFill>
                <a:latin typeface="Arial" panose="020B0604020202020204" pitchFamily="34" charset="0"/>
                <a:cs typeface="Arial" panose="020B0604020202020204" pitchFamily="34" charset="0"/>
              </a:rPr>
              <a:t>upload the task when it exceed the resource capacity </a:t>
            </a:r>
          </a:p>
        </p:txBody>
      </p:sp>
      <p:sp>
        <p:nvSpPr>
          <p:cNvPr id="41" name="箭头: 上弧形 40">
            <a:extLst>
              <a:ext uri="{FF2B5EF4-FFF2-40B4-BE49-F238E27FC236}">
                <a16:creationId xmlns:a16="http://schemas.microsoft.com/office/drawing/2014/main" id="{E3EB8B3C-5ABE-4271-B325-4E289AE25BB6}"/>
              </a:ext>
            </a:extLst>
          </p:cNvPr>
          <p:cNvSpPr/>
          <p:nvPr/>
        </p:nvSpPr>
        <p:spPr>
          <a:xfrm>
            <a:off x="6643982" y="3379611"/>
            <a:ext cx="1218977" cy="324109"/>
          </a:xfrm>
          <a:prstGeom prst="curvedDownArrow">
            <a:avLst>
              <a:gd name="adj1" fmla="val 35144"/>
              <a:gd name="adj2" fmla="val 107663"/>
              <a:gd name="adj3" fmla="val 33625"/>
            </a:avLst>
          </a:prstGeom>
          <a:solidFill>
            <a:srgbClr val="0D8295"/>
          </a:solidFill>
          <a:ln>
            <a:solidFill>
              <a:srgbClr val="0D8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2" name="箭头: 左弧形 41">
            <a:extLst>
              <a:ext uri="{FF2B5EF4-FFF2-40B4-BE49-F238E27FC236}">
                <a16:creationId xmlns:a16="http://schemas.microsoft.com/office/drawing/2014/main" id="{F8205C9C-3A48-4B08-864E-22C8891701F9}"/>
              </a:ext>
            </a:extLst>
          </p:cNvPr>
          <p:cNvSpPr/>
          <p:nvPr/>
        </p:nvSpPr>
        <p:spPr>
          <a:xfrm>
            <a:off x="5321931" y="2671820"/>
            <a:ext cx="699211" cy="1445926"/>
          </a:xfrm>
          <a:prstGeom prst="curved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3" name="文本框 42">
            <a:extLst>
              <a:ext uri="{FF2B5EF4-FFF2-40B4-BE49-F238E27FC236}">
                <a16:creationId xmlns:a16="http://schemas.microsoft.com/office/drawing/2014/main" id="{0080A885-C1DF-47CE-88FC-600C9C2DDB36}"/>
              </a:ext>
            </a:extLst>
          </p:cNvPr>
          <p:cNvSpPr txBox="1"/>
          <p:nvPr/>
        </p:nvSpPr>
        <p:spPr>
          <a:xfrm>
            <a:off x="5356231" y="3081572"/>
            <a:ext cx="1281558" cy="584775"/>
          </a:xfrm>
          <a:prstGeom prst="rect">
            <a:avLst/>
          </a:prstGeom>
          <a:noFill/>
          <a:effectLst>
            <a:glow rad="127000">
              <a:schemeClr val="accent2"/>
            </a:glow>
            <a:outerShdw blurRad="50800" dist="38100" dir="2700000" algn="tl" rotWithShape="0">
              <a:schemeClr val="accent2">
                <a:alpha val="40000"/>
              </a:schemeClr>
            </a:outerShdw>
          </a:effectLst>
        </p:spPr>
        <p:txBody>
          <a:bodyPr wrap="square" rtlCol="0">
            <a:spAutoFit/>
          </a:bodyPr>
          <a:lstStyle/>
          <a:p>
            <a:r>
              <a:rPr lang="en-US" altLang="zh-CN" sz="1600" dirty="0">
                <a:solidFill>
                  <a:srgbClr val="0D8295"/>
                </a:solidFill>
                <a:latin typeface="Arial" panose="020B0604020202020204" pitchFamily="34" charset="0"/>
                <a:cs typeface="Arial" panose="020B0604020202020204" pitchFamily="34" charset="0"/>
              </a:rPr>
              <a:t>broadcast the block</a:t>
            </a:r>
            <a:endParaRPr lang="zh-CN" altLang="en-US" sz="1600" dirty="0">
              <a:solidFill>
                <a:srgbClr val="0D8295"/>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EA32FA5D-4322-4A47-A4CB-F2E9544B859A}"/>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06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39" grpId="0" animBg="1"/>
      <p:bldP spid="40" grpId="0"/>
      <p:bldP spid="41" grpId="0" animBg="1"/>
      <p:bldP spid="4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a:extLst>
              <a:ext uri="{FF2B5EF4-FFF2-40B4-BE49-F238E27FC236}">
                <a16:creationId xmlns:a16="http://schemas.microsoft.com/office/drawing/2014/main" id="{9AA51921-97FD-47F4-9130-DC21746502DA}"/>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Problem Formulation</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9" name="文本框 8">
            <a:extLst>
              <a:ext uri="{FF2B5EF4-FFF2-40B4-BE49-F238E27FC236}">
                <a16:creationId xmlns:a16="http://schemas.microsoft.com/office/drawing/2014/main" id="{FCF46B13-A555-4040-94BD-5C0AC37534DA}"/>
              </a:ext>
            </a:extLst>
          </p:cNvPr>
          <p:cNvSpPr txBox="1"/>
          <p:nvPr/>
        </p:nvSpPr>
        <p:spPr>
          <a:xfrm>
            <a:off x="3104744" y="2784518"/>
            <a:ext cx="792088" cy="461665"/>
          </a:xfrm>
          <a:prstGeom prst="rect">
            <a:avLst/>
          </a:prstGeom>
          <a:noFill/>
        </p:spPr>
        <p:txBody>
          <a:bodyPr wrap="square" rtlCol="0">
            <a:spAutoFit/>
          </a:bodyPr>
          <a:lstStyle/>
          <a:p>
            <a:r>
              <a:rPr lang="en-US" altLang="zh-CN" dirty="0">
                <a:solidFill>
                  <a:schemeClr val="tx1"/>
                </a:solidFill>
              </a:rPr>
              <a:t>…</a:t>
            </a:r>
            <a:endParaRPr lang="zh-CN" altLang="en-US" dirty="0">
              <a:solidFill>
                <a:schemeClr val="tx1"/>
              </a:solidFill>
            </a:endParaRPr>
          </a:p>
        </p:txBody>
      </p:sp>
      <p:grpSp>
        <p:nvGrpSpPr>
          <p:cNvPr id="11" name="组合 10">
            <a:extLst>
              <a:ext uri="{FF2B5EF4-FFF2-40B4-BE49-F238E27FC236}">
                <a16:creationId xmlns:a16="http://schemas.microsoft.com/office/drawing/2014/main" id="{70FD8C49-0B41-4F9B-8C50-6F3F6FCDC671}"/>
              </a:ext>
            </a:extLst>
          </p:cNvPr>
          <p:cNvGrpSpPr/>
          <p:nvPr/>
        </p:nvGrpSpPr>
        <p:grpSpPr>
          <a:xfrm>
            <a:off x="790296" y="2498753"/>
            <a:ext cx="1035731" cy="1156972"/>
            <a:chOff x="1614500" y="2570966"/>
            <a:chExt cx="833691" cy="953728"/>
          </a:xfrm>
        </p:grpSpPr>
        <p:pic>
          <p:nvPicPr>
            <p:cNvPr id="6" name="图形 6" descr="云">
              <a:extLst>
                <a:ext uri="{FF2B5EF4-FFF2-40B4-BE49-F238E27FC236}">
                  <a16:creationId xmlns:a16="http://schemas.microsoft.com/office/drawing/2014/main" id="{3452F160-ADDD-477B-B32A-DFCB9E8187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500" y="2570966"/>
              <a:ext cx="739065" cy="739065"/>
            </a:xfrm>
            <a:prstGeom prst="rect">
              <a:avLst/>
            </a:prstGeom>
          </p:spPr>
        </p:pic>
        <p:sp>
          <p:nvSpPr>
            <p:cNvPr id="10" name="文本框 9">
              <a:extLst>
                <a:ext uri="{FF2B5EF4-FFF2-40B4-BE49-F238E27FC236}">
                  <a16:creationId xmlns:a16="http://schemas.microsoft.com/office/drawing/2014/main" id="{220734C8-55DB-46C7-8E2B-4A0C36E7F8CF}"/>
                </a:ext>
              </a:extLst>
            </p:cNvPr>
            <p:cNvSpPr txBox="1"/>
            <p:nvPr/>
          </p:nvSpPr>
          <p:spPr>
            <a:xfrm>
              <a:off x="1656103" y="3220242"/>
              <a:ext cx="792088" cy="304452"/>
            </a:xfrm>
            <a:prstGeom prst="rect">
              <a:avLst/>
            </a:prstGeom>
            <a:noFill/>
          </p:spPr>
          <p:txBody>
            <a:bodyPr wrap="square" rtlCol="0">
              <a:spAutoFit/>
            </a:bodyPr>
            <a:lstStyle/>
            <a:p>
              <a:r>
                <a:rPr lang="en-US" altLang="zh-CN" sz="1800" dirty="0">
                  <a:solidFill>
                    <a:schemeClr val="tx1"/>
                  </a:solidFill>
                  <a:latin typeface="Arial" panose="020B0604020202020204" pitchFamily="34" charset="0"/>
                  <a:cs typeface="Arial" panose="020B0604020202020204" pitchFamily="34" charset="0"/>
                </a:rPr>
                <a:t>ESP</a:t>
              </a:r>
              <a:r>
                <a:rPr lang="en-US" altLang="zh-CN" sz="2000" baseline="-25000" dirty="0">
                  <a:solidFill>
                    <a:schemeClr val="tx1"/>
                  </a:solidFill>
                  <a:latin typeface="Arial" panose="020B0604020202020204" pitchFamily="34" charset="0"/>
                  <a:cs typeface="Arial" panose="020B0604020202020204" pitchFamily="34" charset="0"/>
                </a:rPr>
                <a:t>1</a:t>
              </a:r>
              <a:endParaRPr lang="zh-CN" altLang="en-US" sz="2000" baseline="-25000" dirty="0">
                <a:solidFill>
                  <a:schemeClr val="tx1"/>
                </a:solidFill>
                <a:latin typeface="Arial" panose="020B0604020202020204" pitchFamily="34" charset="0"/>
                <a:cs typeface="Arial" panose="020B0604020202020204" pitchFamily="34" charset="0"/>
              </a:endParaRPr>
            </a:p>
          </p:txBody>
        </p:sp>
      </p:grpSp>
      <p:grpSp>
        <p:nvGrpSpPr>
          <p:cNvPr id="12" name="组合 11">
            <a:extLst>
              <a:ext uri="{FF2B5EF4-FFF2-40B4-BE49-F238E27FC236}">
                <a16:creationId xmlns:a16="http://schemas.microsoft.com/office/drawing/2014/main" id="{1450D881-00BF-40E6-B312-0AC0A0CF3E2E}"/>
              </a:ext>
            </a:extLst>
          </p:cNvPr>
          <p:cNvGrpSpPr/>
          <p:nvPr/>
        </p:nvGrpSpPr>
        <p:grpSpPr>
          <a:xfrm>
            <a:off x="1946170" y="2498752"/>
            <a:ext cx="1040537" cy="1129410"/>
            <a:chOff x="1614500" y="2570966"/>
            <a:chExt cx="869268" cy="938201"/>
          </a:xfrm>
        </p:grpSpPr>
        <p:pic>
          <p:nvPicPr>
            <p:cNvPr id="13" name="图形 6" descr="云">
              <a:extLst>
                <a:ext uri="{FF2B5EF4-FFF2-40B4-BE49-F238E27FC236}">
                  <a16:creationId xmlns:a16="http://schemas.microsoft.com/office/drawing/2014/main" id="{F5C44904-262B-4E18-854D-5A4CEA687C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500" y="2570966"/>
              <a:ext cx="739065" cy="739065"/>
            </a:xfrm>
            <a:prstGeom prst="rect">
              <a:avLst/>
            </a:prstGeom>
          </p:spPr>
        </p:pic>
        <p:sp>
          <p:nvSpPr>
            <p:cNvPr id="14" name="文本框 13">
              <a:extLst>
                <a:ext uri="{FF2B5EF4-FFF2-40B4-BE49-F238E27FC236}">
                  <a16:creationId xmlns:a16="http://schemas.microsoft.com/office/drawing/2014/main" id="{F164E3D1-8130-487F-A0EF-3A33EFCFBA10}"/>
                </a:ext>
              </a:extLst>
            </p:cNvPr>
            <p:cNvSpPr txBox="1"/>
            <p:nvPr/>
          </p:nvSpPr>
          <p:spPr>
            <a:xfrm>
              <a:off x="1691680" y="3202363"/>
              <a:ext cx="792088" cy="306804"/>
            </a:xfrm>
            <a:prstGeom prst="rect">
              <a:avLst/>
            </a:prstGeom>
            <a:noFill/>
          </p:spPr>
          <p:txBody>
            <a:bodyPr wrap="square" rtlCol="0">
              <a:spAutoFit/>
            </a:bodyPr>
            <a:lstStyle/>
            <a:p>
              <a:r>
                <a:rPr lang="en-US" altLang="zh-CN" sz="1800" dirty="0">
                  <a:solidFill>
                    <a:schemeClr val="tx1"/>
                  </a:solidFill>
                  <a:latin typeface="Arial" panose="020B0604020202020204" pitchFamily="34" charset="0"/>
                  <a:cs typeface="Arial" panose="020B0604020202020204" pitchFamily="34" charset="0"/>
                </a:rPr>
                <a:t>ESP</a:t>
              </a:r>
              <a:r>
                <a:rPr lang="en-US" altLang="zh-CN" sz="1800" baseline="-25000" dirty="0">
                  <a:solidFill>
                    <a:schemeClr val="tx1"/>
                  </a:solidFill>
                  <a:latin typeface="Arial" panose="020B0604020202020204" pitchFamily="34" charset="0"/>
                  <a:cs typeface="Arial" panose="020B0604020202020204" pitchFamily="34" charset="0"/>
                </a:rPr>
                <a:t>2</a:t>
              </a:r>
              <a:endParaRPr lang="zh-CN" altLang="en-US" sz="1800" baseline="-25000" dirty="0">
                <a:solidFill>
                  <a:schemeClr val="tx1"/>
                </a:solidFill>
                <a:latin typeface="Arial" panose="020B0604020202020204" pitchFamily="34" charset="0"/>
                <a:cs typeface="Arial" panose="020B0604020202020204" pitchFamily="34" charset="0"/>
              </a:endParaRPr>
            </a:p>
          </p:txBody>
        </p:sp>
      </p:grpSp>
      <p:grpSp>
        <p:nvGrpSpPr>
          <p:cNvPr id="15" name="组合 14">
            <a:extLst>
              <a:ext uri="{FF2B5EF4-FFF2-40B4-BE49-F238E27FC236}">
                <a16:creationId xmlns:a16="http://schemas.microsoft.com/office/drawing/2014/main" id="{54F31B03-1027-4A73-94F5-478BC820B600}"/>
              </a:ext>
            </a:extLst>
          </p:cNvPr>
          <p:cNvGrpSpPr/>
          <p:nvPr/>
        </p:nvGrpSpPr>
        <p:grpSpPr>
          <a:xfrm>
            <a:off x="3619317" y="2463296"/>
            <a:ext cx="1046205" cy="1099841"/>
            <a:chOff x="1614500" y="2570966"/>
            <a:chExt cx="869268" cy="950620"/>
          </a:xfrm>
        </p:grpSpPr>
        <p:pic>
          <p:nvPicPr>
            <p:cNvPr id="16" name="图形 6" descr="云">
              <a:extLst>
                <a:ext uri="{FF2B5EF4-FFF2-40B4-BE49-F238E27FC236}">
                  <a16:creationId xmlns:a16="http://schemas.microsoft.com/office/drawing/2014/main" id="{98EC18A7-DF78-401D-A798-589646C595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500" y="2570966"/>
              <a:ext cx="739065" cy="739065"/>
            </a:xfrm>
            <a:prstGeom prst="rect">
              <a:avLst/>
            </a:prstGeom>
          </p:spPr>
        </p:pic>
        <p:sp>
          <p:nvSpPr>
            <p:cNvPr id="17" name="文本框 16">
              <a:extLst>
                <a:ext uri="{FF2B5EF4-FFF2-40B4-BE49-F238E27FC236}">
                  <a16:creationId xmlns:a16="http://schemas.microsoft.com/office/drawing/2014/main" id="{A7155092-F7AD-4183-B03E-1AD98E508E7C}"/>
                </a:ext>
              </a:extLst>
            </p:cNvPr>
            <p:cNvSpPr txBox="1"/>
            <p:nvPr/>
          </p:nvSpPr>
          <p:spPr>
            <a:xfrm>
              <a:off x="1691680" y="3202363"/>
              <a:ext cx="792088" cy="319223"/>
            </a:xfrm>
            <a:prstGeom prst="rect">
              <a:avLst/>
            </a:prstGeom>
            <a:noFill/>
          </p:spPr>
          <p:txBody>
            <a:bodyPr wrap="square" rtlCol="0">
              <a:spAutoFit/>
            </a:bodyPr>
            <a:lstStyle>
              <a:defPPr>
                <a:defRPr lang="zh-CN"/>
              </a:defPPr>
              <a:lvl1pPr>
                <a:defRPr sz="1800">
                  <a:solidFill>
                    <a:schemeClr val="tx1"/>
                  </a:solidFill>
                  <a:latin typeface="Arial" panose="020B0604020202020204" pitchFamily="34" charset="0"/>
                  <a:cs typeface="Arial" panose="020B0604020202020204" pitchFamily="34" charset="0"/>
                </a:defRPr>
              </a:lvl1pPr>
            </a:lstStyle>
            <a:p>
              <a:r>
                <a:rPr lang="en-US" altLang="zh-CN" dirty="0" err="1"/>
                <a:t>ESP</a:t>
              </a:r>
              <a:r>
                <a:rPr lang="en-US" altLang="zh-CN" baseline="-25000" dirty="0" err="1"/>
                <a:t>j</a:t>
              </a:r>
              <a:endParaRPr lang="zh-CN" altLang="en-US" baseline="-25000" dirty="0"/>
            </a:p>
          </p:txBody>
        </p:sp>
      </p:grpSp>
      <p:grpSp>
        <p:nvGrpSpPr>
          <p:cNvPr id="18" name="组合 17">
            <a:extLst>
              <a:ext uri="{FF2B5EF4-FFF2-40B4-BE49-F238E27FC236}">
                <a16:creationId xmlns:a16="http://schemas.microsoft.com/office/drawing/2014/main" id="{DD56954B-72E0-4E9E-A823-B56919D9AC59}"/>
              </a:ext>
            </a:extLst>
          </p:cNvPr>
          <p:cNvGrpSpPr/>
          <p:nvPr/>
        </p:nvGrpSpPr>
        <p:grpSpPr>
          <a:xfrm>
            <a:off x="5245537" y="2453688"/>
            <a:ext cx="1019671" cy="1119532"/>
            <a:chOff x="1614500" y="2570966"/>
            <a:chExt cx="869268" cy="942241"/>
          </a:xfrm>
        </p:grpSpPr>
        <p:pic>
          <p:nvPicPr>
            <p:cNvPr id="19" name="图形 6" descr="云">
              <a:extLst>
                <a:ext uri="{FF2B5EF4-FFF2-40B4-BE49-F238E27FC236}">
                  <a16:creationId xmlns:a16="http://schemas.microsoft.com/office/drawing/2014/main" id="{D9D2FA80-108C-4DB4-BCA4-4BFE110548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500" y="2570966"/>
              <a:ext cx="739065" cy="739065"/>
            </a:xfrm>
            <a:prstGeom prst="rect">
              <a:avLst/>
            </a:prstGeom>
          </p:spPr>
        </p:pic>
        <p:sp>
          <p:nvSpPr>
            <p:cNvPr id="20" name="文本框 19">
              <a:extLst>
                <a:ext uri="{FF2B5EF4-FFF2-40B4-BE49-F238E27FC236}">
                  <a16:creationId xmlns:a16="http://schemas.microsoft.com/office/drawing/2014/main" id="{4C38E2D6-39E4-45F5-B505-4B695A401AF1}"/>
                </a:ext>
              </a:extLst>
            </p:cNvPr>
            <p:cNvSpPr txBox="1"/>
            <p:nvPr/>
          </p:nvSpPr>
          <p:spPr>
            <a:xfrm>
              <a:off x="1691680" y="3202363"/>
              <a:ext cx="792088" cy="310844"/>
            </a:xfrm>
            <a:prstGeom prst="rect">
              <a:avLst/>
            </a:prstGeom>
            <a:noFill/>
          </p:spPr>
          <p:txBody>
            <a:bodyPr wrap="square" rtlCol="0">
              <a:spAutoFit/>
            </a:bodyPr>
            <a:lstStyle>
              <a:defPPr>
                <a:defRPr lang="zh-CN"/>
              </a:defPPr>
              <a:lvl1pPr>
                <a:defRPr sz="1800">
                  <a:solidFill>
                    <a:schemeClr val="tx1"/>
                  </a:solidFill>
                  <a:latin typeface="Arial" panose="020B0604020202020204" pitchFamily="34" charset="0"/>
                  <a:cs typeface="Arial" panose="020B0604020202020204" pitchFamily="34" charset="0"/>
                </a:defRPr>
              </a:lvl1pPr>
            </a:lstStyle>
            <a:p>
              <a:r>
                <a:rPr lang="en-US" altLang="zh-CN" dirty="0" err="1"/>
                <a:t>ESP</a:t>
              </a:r>
              <a:r>
                <a:rPr lang="en-US" altLang="zh-CN" baseline="-25000" dirty="0" err="1"/>
                <a:t>n</a:t>
              </a:r>
              <a:endParaRPr lang="zh-CN" altLang="en-US" baseline="-25000" dirty="0"/>
            </a:p>
          </p:txBody>
        </p:sp>
      </p:grpSp>
      <p:grpSp>
        <p:nvGrpSpPr>
          <p:cNvPr id="22" name="组合 21">
            <a:extLst>
              <a:ext uri="{FF2B5EF4-FFF2-40B4-BE49-F238E27FC236}">
                <a16:creationId xmlns:a16="http://schemas.microsoft.com/office/drawing/2014/main" id="{888AF8FE-5B9A-46CE-8589-02DB5E9CCA31}"/>
              </a:ext>
            </a:extLst>
          </p:cNvPr>
          <p:cNvGrpSpPr/>
          <p:nvPr/>
        </p:nvGrpSpPr>
        <p:grpSpPr>
          <a:xfrm>
            <a:off x="874187" y="4673011"/>
            <a:ext cx="1054253" cy="1008912"/>
            <a:chOff x="1614500" y="4097425"/>
            <a:chExt cx="936104" cy="934221"/>
          </a:xfrm>
        </p:grpSpPr>
        <p:pic>
          <p:nvPicPr>
            <p:cNvPr id="5" name="图形 97" descr="用户">
              <a:extLst>
                <a:ext uri="{FF2B5EF4-FFF2-40B4-BE49-F238E27FC236}">
                  <a16:creationId xmlns:a16="http://schemas.microsoft.com/office/drawing/2014/main" id="{78E3BB76-571C-4B30-8479-2BC283B649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9332" y="4097425"/>
              <a:ext cx="609399" cy="609399"/>
            </a:xfrm>
            <a:prstGeom prst="rect">
              <a:avLst/>
            </a:prstGeom>
          </p:spPr>
        </p:pic>
        <p:sp>
          <p:nvSpPr>
            <p:cNvPr id="21" name="文本框 20">
              <a:extLst>
                <a:ext uri="{FF2B5EF4-FFF2-40B4-BE49-F238E27FC236}">
                  <a16:creationId xmlns:a16="http://schemas.microsoft.com/office/drawing/2014/main" id="{B7A7C0CA-9E98-4B48-8DFE-A00FBE44F5FA}"/>
                </a:ext>
              </a:extLst>
            </p:cNvPr>
            <p:cNvSpPr txBox="1"/>
            <p:nvPr/>
          </p:nvSpPr>
          <p:spPr>
            <a:xfrm>
              <a:off x="1614500" y="4689656"/>
              <a:ext cx="936104" cy="369332"/>
            </a:xfrm>
            <a:prstGeom prst="rect">
              <a:avLst/>
            </a:prstGeom>
            <a:noFill/>
          </p:spPr>
          <p:txBody>
            <a:bodyPr wrap="square" rtlCol="0">
              <a:spAutoFit/>
            </a:bodyPr>
            <a:lstStyle>
              <a:defPPr>
                <a:defRPr lang="zh-CN"/>
              </a:defPPr>
              <a:lvl1pPr>
                <a:defRPr sz="1800">
                  <a:solidFill>
                    <a:schemeClr val="tx1"/>
                  </a:solidFill>
                  <a:latin typeface="Arial" panose="020B0604020202020204" pitchFamily="34" charset="0"/>
                  <a:cs typeface="Arial" panose="020B0604020202020204" pitchFamily="34" charset="0"/>
                </a:defRPr>
              </a:lvl1pPr>
            </a:lstStyle>
            <a:p>
              <a:r>
                <a:rPr lang="en-US" altLang="zh-CN" dirty="0"/>
                <a:t>Miner</a:t>
              </a:r>
              <a:r>
                <a:rPr lang="en-US" altLang="zh-CN" baseline="-25000" dirty="0"/>
                <a:t>1</a:t>
              </a:r>
              <a:endParaRPr lang="zh-CN" altLang="en-US" baseline="-25000" dirty="0"/>
            </a:p>
          </p:txBody>
        </p:sp>
      </p:grpSp>
      <p:sp>
        <p:nvSpPr>
          <p:cNvPr id="32" name="文本框 31">
            <a:extLst>
              <a:ext uri="{FF2B5EF4-FFF2-40B4-BE49-F238E27FC236}">
                <a16:creationId xmlns:a16="http://schemas.microsoft.com/office/drawing/2014/main" id="{9BCE098E-5DCF-41E9-9029-2F6A874B6606}"/>
              </a:ext>
            </a:extLst>
          </p:cNvPr>
          <p:cNvSpPr txBox="1"/>
          <p:nvPr/>
        </p:nvSpPr>
        <p:spPr>
          <a:xfrm>
            <a:off x="4744600" y="2768648"/>
            <a:ext cx="792088" cy="461665"/>
          </a:xfrm>
          <a:prstGeom prst="rect">
            <a:avLst/>
          </a:prstGeom>
          <a:noFill/>
        </p:spPr>
        <p:txBody>
          <a:bodyPr wrap="square" rtlCol="0">
            <a:spAutoFit/>
          </a:bodyPr>
          <a:lstStyle/>
          <a:p>
            <a:r>
              <a:rPr lang="en-US" altLang="zh-CN" dirty="0">
                <a:solidFill>
                  <a:schemeClr val="tx1"/>
                </a:solidFill>
              </a:rPr>
              <a:t>…</a:t>
            </a:r>
            <a:endParaRPr lang="zh-CN" altLang="en-US" dirty="0">
              <a:solidFill>
                <a:schemeClr val="tx1"/>
              </a:solidFill>
            </a:endParaRPr>
          </a:p>
        </p:txBody>
      </p:sp>
      <p:sp>
        <p:nvSpPr>
          <p:cNvPr id="33" name="文本框 32">
            <a:extLst>
              <a:ext uri="{FF2B5EF4-FFF2-40B4-BE49-F238E27FC236}">
                <a16:creationId xmlns:a16="http://schemas.microsoft.com/office/drawing/2014/main" id="{3D52A629-565B-4E3F-91A2-EF8764392CC5}"/>
              </a:ext>
            </a:extLst>
          </p:cNvPr>
          <p:cNvSpPr txBox="1"/>
          <p:nvPr/>
        </p:nvSpPr>
        <p:spPr>
          <a:xfrm>
            <a:off x="3080802" y="4649594"/>
            <a:ext cx="792088" cy="461665"/>
          </a:xfrm>
          <a:prstGeom prst="rect">
            <a:avLst/>
          </a:prstGeom>
          <a:noFill/>
        </p:spPr>
        <p:txBody>
          <a:bodyPr wrap="square" rtlCol="0">
            <a:spAutoFit/>
          </a:bodyPr>
          <a:lstStyle/>
          <a:p>
            <a:r>
              <a:rPr lang="en-US" altLang="zh-CN" dirty="0">
                <a:solidFill>
                  <a:schemeClr val="tx1"/>
                </a:solidFill>
              </a:rPr>
              <a:t>…</a:t>
            </a:r>
            <a:endParaRPr lang="zh-CN" altLang="en-US" dirty="0">
              <a:solidFill>
                <a:schemeClr val="tx1"/>
              </a:solidFill>
            </a:endParaRPr>
          </a:p>
        </p:txBody>
      </p:sp>
      <p:sp>
        <p:nvSpPr>
          <p:cNvPr id="34" name="文本框 33">
            <a:extLst>
              <a:ext uri="{FF2B5EF4-FFF2-40B4-BE49-F238E27FC236}">
                <a16:creationId xmlns:a16="http://schemas.microsoft.com/office/drawing/2014/main" id="{26058A23-0E41-4460-BFDC-7D379D056209}"/>
              </a:ext>
            </a:extLst>
          </p:cNvPr>
          <p:cNvSpPr txBox="1"/>
          <p:nvPr/>
        </p:nvSpPr>
        <p:spPr>
          <a:xfrm>
            <a:off x="4750840" y="4649593"/>
            <a:ext cx="792088" cy="461665"/>
          </a:xfrm>
          <a:prstGeom prst="rect">
            <a:avLst/>
          </a:prstGeom>
          <a:noFill/>
        </p:spPr>
        <p:txBody>
          <a:bodyPr wrap="square" rtlCol="0">
            <a:spAutoFit/>
          </a:bodyPr>
          <a:lstStyle/>
          <a:p>
            <a:r>
              <a:rPr lang="en-US" altLang="zh-CN" dirty="0">
                <a:solidFill>
                  <a:schemeClr val="tx1"/>
                </a:solidFill>
              </a:rPr>
              <a:t>…</a:t>
            </a:r>
            <a:endParaRPr lang="zh-CN" altLang="en-US" dirty="0">
              <a:solidFill>
                <a:schemeClr val="tx1"/>
              </a:solidFill>
            </a:endParaRPr>
          </a:p>
        </p:txBody>
      </p:sp>
      <p:pic>
        <p:nvPicPr>
          <p:cNvPr id="35" name="图形 82" descr="云">
            <a:extLst>
              <a:ext uri="{FF2B5EF4-FFF2-40B4-BE49-F238E27FC236}">
                <a16:creationId xmlns:a16="http://schemas.microsoft.com/office/drawing/2014/main" id="{DEF967C0-E830-49D6-98DE-3106F18A3C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03076" y="836712"/>
            <a:ext cx="2781161" cy="1671300"/>
          </a:xfrm>
          <a:prstGeom prst="rect">
            <a:avLst/>
          </a:prstGeom>
        </p:spPr>
      </p:pic>
      <p:sp>
        <p:nvSpPr>
          <p:cNvPr id="38" name="文本框 37">
            <a:extLst>
              <a:ext uri="{FF2B5EF4-FFF2-40B4-BE49-F238E27FC236}">
                <a16:creationId xmlns:a16="http://schemas.microsoft.com/office/drawing/2014/main" id="{C3C8FB0E-0E17-4372-9AA3-2B111F704120}"/>
              </a:ext>
            </a:extLst>
          </p:cNvPr>
          <p:cNvSpPr txBox="1"/>
          <p:nvPr/>
        </p:nvSpPr>
        <p:spPr>
          <a:xfrm>
            <a:off x="1037502" y="3544805"/>
            <a:ext cx="5670776" cy="400110"/>
          </a:xfrm>
          <a:prstGeom prst="rect">
            <a:avLst/>
          </a:prstGeom>
          <a:noFill/>
        </p:spPr>
        <p:txBody>
          <a:bodyPr wrap="square" rtlCol="0">
            <a:spAutoFit/>
          </a:bodyPr>
          <a:lstStyle/>
          <a:p>
            <a:r>
              <a:rPr lang="en-US" altLang="zh-CN" sz="2000" dirty="0">
                <a:solidFill>
                  <a:schemeClr val="tx1"/>
                </a:solidFill>
                <a:latin typeface="Arial" panose="020B0604020202020204" pitchFamily="34" charset="0"/>
                <a:cs typeface="Arial" panose="020B0604020202020204" pitchFamily="34" charset="0"/>
              </a:rPr>
              <a:t>t</a:t>
            </a:r>
            <a:r>
              <a:rPr lang="en-US" altLang="zh-CN" sz="2000" baseline="-25000" dirty="0">
                <a:solidFill>
                  <a:schemeClr val="tx1"/>
                </a:solidFill>
                <a:latin typeface="Arial" panose="020B0604020202020204" pitchFamily="34" charset="0"/>
                <a:cs typeface="Arial" panose="020B0604020202020204" pitchFamily="34" charset="0"/>
              </a:rPr>
              <a:t>1</a:t>
            </a:r>
            <a:r>
              <a:rPr lang="en-US" altLang="zh-CN" sz="2000" dirty="0">
                <a:solidFill>
                  <a:schemeClr val="tx1"/>
                </a:solidFill>
                <a:latin typeface="Arial" panose="020B0604020202020204" pitchFamily="34" charset="0"/>
                <a:cs typeface="Arial" panose="020B0604020202020204" pitchFamily="34" charset="0"/>
              </a:rPr>
              <a:t>     &lt;      t</a:t>
            </a:r>
            <a:r>
              <a:rPr lang="en-US" altLang="zh-CN" sz="2000" baseline="-25000" dirty="0">
                <a:solidFill>
                  <a:schemeClr val="tx1"/>
                </a:solidFill>
                <a:latin typeface="Arial" panose="020B0604020202020204" pitchFamily="34" charset="0"/>
                <a:cs typeface="Arial" panose="020B0604020202020204" pitchFamily="34" charset="0"/>
              </a:rPr>
              <a:t>2 </a:t>
            </a:r>
            <a:r>
              <a:rPr lang="en-US" altLang="zh-CN" sz="2000" dirty="0">
                <a:solidFill>
                  <a:schemeClr val="tx1"/>
                </a:solidFill>
                <a:latin typeface="Arial" panose="020B0604020202020204" pitchFamily="34" charset="0"/>
                <a:cs typeface="Arial" panose="020B0604020202020204" pitchFamily="34" charset="0"/>
              </a:rPr>
              <a:t>    &lt;   …   &lt;     </a:t>
            </a:r>
            <a:r>
              <a:rPr lang="en-US" altLang="zh-CN" sz="2000" dirty="0" err="1">
                <a:solidFill>
                  <a:schemeClr val="tx1"/>
                </a:solidFill>
                <a:latin typeface="Arial" panose="020B0604020202020204" pitchFamily="34" charset="0"/>
                <a:cs typeface="Arial" panose="020B0604020202020204" pitchFamily="34" charset="0"/>
              </a:rPr>
              <a:t>t</a:t>
            </a:r>
            <a:r>
              <a:rPr lang="en-US" altLang="zh-CN" sz="2000" baseline="-25000" dirty="0" err="1">
                <a:solidFill>
                  <a:schemeClr val="tx1"/>
                </a:solidFill>
                <a:latin typeface="Arial" panose="020B0604020202020204" pitchFamily="34" charset="0"/>
                <a:cs typeface="Arial" panose="020B0604020202020204" pitchFamily="34" charset="0"/>
              </a:rPr>
              <a:t>j</a:t>
            </a:r>
            <a:r>
              <a:rPr lang="en-US" altLang="zh-CN" sz="2000" baseline="-25000"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   &lt;   …     &lt;   </a:t>
            </a:r>
            <a:r>
              <a:rPr lang="en-US" altLang="zh-CN" sz="2000" dirty="0" err="1">
                <a:solidFill>
                  <a:schemeClr val="tx1"/>
                </a:solidFill>
                <a:latin typeface="Arial" panose="020B0604020202020204" pitchFamily="34" charset="0"/>
                <a:cs typeface="Arial" panose="020B0604020202020204" pitchFamily="34" charset="0"/>
              </a:rPr>
              <a:t>t</a:t>
            </a:r>
            <a:r>
              <a:rPr lang="en-US" altLang="zh-CN" sz="2000" baseline="-25000" dirty="0" err="1">
                <a:solidFill>
                  <a:schemeClr val="tx1"/>
                </a:solidFill>
                <a:latin typeface="Arial" panose="020B0604020202020204" pitchFamily="34" charset="0"/>
                <a:cs typeface="Arial" panose="020B0604020202020204" pitchFamily="34" charset="0"/>
              </a:rPr>
              <a:t>n</a:t>
            </a:r>
            <a:r>
              <a:rPr lang="en-US" altLang="zh-CN" sz="2000" baseline="-25000"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   </a:t>
            </a:r>
            <a:endParaRPr lang="zh-CN" altLang="en-US" sz="2000" dirty="0">
              <a:solidFill>
                <a:schemeClr val="tx1"/>
              </a:solidFill>
              <a:latin typeface="Arial" panose="020B0604020202020204" pitchFamily="34" charset="0"/>
              <a:cs typeface="Arial" panose="020B0604020202020204" pitchFamily="34" charset="0"/>
            </a:endParaRPr>
          </a:p>
        </p:txBody>
      </p:sp>
      <p:grpSp>
        <p:nvGrpSpPr>
          <p:cNvPr id="40" name="组合 39">
            <a:extLst>
              <a:ext uri="{FF2B5EF4-FFF2-40B4-BE49-F238E27FC236}">
                <a16:creationId xmlns:a16="http://schemas.microsoft.com/office/drawing/2014/main" id="{36D9357A-D7AF-4121-9CB4-5098B1CF8C94}"/>
              </a:ext>
            </a:extLst>
          </p:cNvPr>
          <p:cNvGrpSpPr/>
          <p:nvPr/>
        </p:nvGrpSpPr>
        <p:grpSpPr>
          <a:xfrm>
            <a:off x="3721428" y="4687945"/>
            <a:ext cx="972123" cy="984980"/>
            <a:chOff x="1614500" y="4097425"/>
            <a:chExt cx="936104" cy="961563"/>
          </a:xfrm>
        </p:grpSpPr>
        <p:pic>
          <p:nvPicPr>
            <p:cNvPr id="41" name="图形 97" descr="用户">
              <a:extLst>
                <a:ext uri="{FF2B5EF4-FFF2-40B4-BE49-F238E27FC236}">
                  <a16:creationId xmlns:a16="http://schemas.microsoft.com/office/drawing/2014/main" id="{0E4E8809-6F7A-4872-B704-B1C1B7F381B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9332" y="4097425"/>
              <a:ext cx="609399" cy="609399"/>
            </a:xfrm>
            <a:prstGeom prst="rect">
              <a:avLst/>
            </a:prstGeom>
          </p:spPr>
        </p:pic>
        <p:sp>
          <p:nvSpPr>
            <p:cNvPr id="42" name="文本框 41">
              <a:extLst>
                <a:ext uri="{FF2B5EF4-FFF2-40B4-BE49-F238E27FC236}">
                  <a16:creationId xmlns:a16="http://schemas.microsoft.com/office/drawing/2014/main" id="{BF10B086-8E03-4F07-BB18-9AB1A0B749A9}"/>
                </a:ext>
              </a:extLst>
            </p:cNvPr>
            <p:cNvSpPr txBox="1"/>
            <p:nvPr/>
          </p:nvSpPr>
          <p:spPr>
            <a:xfrm>
              <a:off x="1614500" y="4689656"/>
              <a:ext cx="936104" cy="369332"/>
            </a:xfrm>
            <a:prstGeom prst="rect">
              <a:avLst/>
            </a:prstGeom>
            <a:noFill/>
          </p:spPr>
          <p:txBody>
            <a:bodyPr wrap="square" rtlCol="0">
              <a:spAutoFit/>
            </a:bodyPr>
            <a:lstStyle>
              <a:defPPr>
                <a:defRPr lang="zh-CN"/>
              </a:defPPr>
              <a:lvl1pPr>
                <a:defRPr sz="1800">
                  <a:solidFill>
                    <a:schemeClr val="tx1"/>
                  </a:solidFill>
                  <a:latin typeface="Arial" panose="020B0604020202020204" pitchFamily="34" charset="0"/>
                  <a:cs typeface="Arial" panose="020B0604020202020204" pitchFamily="34" charset="0"/>
                </a:defRPr>
              </a:lvl1pPr>
            </a:lstStyle>
            <a:p>
              <a:r>
                <a:rPr lang="en-US" altLang="zh-CN" dirty="0" err="1"/>
                <a:t>Miner</a:t>
              </a:r>
              <a:r>
                <a:rPr lang="en-US" altLang="zh-CN" baseline="-25000" dirty="0" err="1"/>
                <a:t>i</a:t>
              </a:r>
              <a:endParaRPr lang="zh-CN" altLang="en-US" baseline="-25000" dirty="0"/>
            </a:p>
          </p:txBody>
        </p:sp>
      </p:grpSp>
      <p:grpSp>
        <p:nvGrpSpPr>
          <p:cNvPr id="43" name="组合 42">
            <a:extLst>
              <a:ext uri="{FF2B5EF4-FFF2-40B4-BE49-F238E27FC236}">
                <a16:creationId xmlns:a16="http://schemas.microsoft.com/office/drawing/2014/main" id="{D8D3F810-1CBF-4ECA-97FA-0F906E401BBD}"/>
              </a:ext>
            </a:extLst>
          </p:cNvPr>
          <p:cNvGrpSpPr/>
          <p:nvPr/>
        </p:nvGrpSpPr>
        <p:grpSpPr>
          <a:xfrm>
            <a:off x="1986234" y="4656961"/>
            <a:ext cx="1041379" cy="1013176"/>
            <a:chOff x="1614500" y="4097425"/>
            <a:chExt cx="936104" cy="931956"/>
          </a:xfrm>
        </p:grpSpPr>
        <p:pic>
          <p:nvPicPr>
            <p:cNvPr id="44" name="图形 97" descr="用户">
              <a:extLst>
                <a:ext uri="{FF2B5EF4-FFF2-40B4-BE49-F238E27FC236}">
                  <a16:creationId xmlns:a16="http://schemas.microsoft.com/office/drawing/2014/main" id="{726CB63E-DEA9-4FD7-9F63-BEC470A2C3D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9332" y="4097425"/>
              <a:ext cx="609399" cy="609399"/>
            </a:xfrm>
            <a:prstGeom prst="rect">
              <a:avLst/>
            </a:prstGeom>
          </p:spPr>
        </p:pic>
        <p:sp>
          <p:nvSpPr>
            <p:cNvPr id="45" name="文本框 44">
              <a:extLst>
                <a:ext uri="{FF2B5EF4-FFF2-40B4-BE49-F238E27FC236}">
                  <a16:creationId xmlns:a16="http://schemas.microsoft.com/office/drawing/2014/main" id="{89342E3E-39EE-48D1-B5D4-98F8562B3118}"/>
                </a:ext>
              </a:extLst>
            </p:cNvPr>
            <p:cNvSpPr txBox="1"/>
            <p:nvPr/>
          </p:nvSpPr>
          <p:spPr>
            <a:xfrm>
              <a:off x="1614500" y="4689656"/>
              <a:ext cx="936104" cy="369332"/>
            </a:xfrm>
            <a:prstGeom prst="rect">
              <a:avLst/>
            </a:prstGeom>
            <a:noFill/>
          </p:spPr>
          <p:txBody>
            <a:bodyPr wrap="square" rtlCol="0">
              <a:spAutoFit/>
            </a:bodyPr>
            <a:lstStyle>
              <a:defPPr>
                <a:defRPr lang="zh-CN"/>
              </a:defPPr>
              <a:lvl1pPr>
                <a:defRPr sz="1800">
                  <a:solidFill>
                    <a:schemeClr val="tx1"/>
                  </a:solidFill>
                  <a:latin typeface="Arial" panose="020B0604020202020204" pitchFamily="34" charset="0"/>
                  <a:cs typeface="Arial" panose="020B0604020202020204" pitchFamily="34" charset="0"/>
                </a:defRPr>
              </a:lvl1pPr>
            </a:lstStyle>
            <a:p>
              <a:r>
                <a:rPr lang="en-US" altLang="zh-CN" dirty="0"/>
                <a:t>Miner</a:t>
              </a:r>
              <a:r>
                <a:rPr lang="en-US" altLang="zh-CN" baseline="-25000" dirty="0"/>
                <a:t>2</a:t>
              </a:r>
              <a:endParaRPr lang="zh-CN" altLang="en-US" baseline="-25000" dirty="0"/>
            </a:p>
          </p:txBody>
        </p:sp>
      </p:grpSp>
      <p:grpSp>
        <p:nvGrpSpPr>
          <p:cNvPr id="46" name="组合 45">
            <a:extLst>
              <a:ext uri="{FF2B5EF4-FFF2-40B4-BE49-F238E27FC236}">
                <a16:creationId xmlns:a16="http://schemas.microsoft.com/office/drawing/2014/main" id="{68786227-7EF2-464C-9A88-303F00A95887}"/>
              </a:ext>
            </a:extLst>
          </p:cNvPr>
          <p:cNvGrpSpPr/>
          <p:nvPr/>
        </p:nvGrpSpPr>
        <p:grpSpPr>
          <a:xfrm>
            <a:off x="5356509" y="4673011"/>
            <a:ext cx="936104" cy="961563"/>
            <a:chOff x="1614500" y="4097425"/>
            <a:chExt cx="936104" cy="961563"/>
          </a:xfrm>
        </p:grpSpPr>
        <p:pic>
          <p:nvPicPr>
            <p:cNvPr id="47" name="图形 97" descr="用户">
              <a:extLst>
                <a:ext uri="{FF2B5EF4-FFF2-40B4-BE49-F238E27FC236}">
                  <a16:creationId xmlns:a16="http://schemas.microsoft.com/office/drawing/2014/main" id="{C6D7271A-E756-4681-A6D5-E104BDB043E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9332" y="4097425"/>
              <a:ext cx="609399" cy="609399"/>
            </a:xfrm>
            <a:prstGeom prst="rect">
              <a:avLst/>
            </a:prstGeom>
          </p:spPr>
        </p:pic>
        <p:sp>
          <p:nvSpPr>
            <p:cNvPr id="48" name="文本框 47">
              <a:extLst>
                <a:ext uri="{FF2B5EF4-FFF2-40B4-BE49-F238E27FC236}">
                  <a16:creationId xmlns:a16="http://schemas.microsoft.com/office/drawing/2014/main" id="{E4269703-58F4-4BFB-A0C2-1D788A25AE28}"/>
                </a:ext>
              </a:extLst>
            </p:cNvPr>
            <p:cNvSpPr txBox="1"/>
            <p:nvPr/>
          </p:nvSpPr>
          <p:spPr>
            <a:xfrm>
              <a:off x="1614500" y="4689656"/>
              <a:ext cx="936104" cy="369332"/>
            </a:xfrm>
            <a:prstGeom prst="rect">
              <a:avLst/>
            </a:prstGeom>
            <a:noFill/>
          </p:spPr>
          <p:txBody>
            <a:bodyPr wrap="square" rtlCol="0">
              <a:spAutoFit/>
            </a:bodyPr>
            <a:lstStyle>
              <a:defPPr>
                <a:defRPr lang="zh-CN"/>
              </a:defPPr>
              <a:lvl1pPr>
                <a:defRPr sz="1800">
                  <a:solidFill>
                    <a:schemeClr val="tx1"/>
                  </a:solidFill>
                  <a:latin typeface="Arial" panose="020B0604020202020204" pitchFamily="34" charset="0"/>
                  <a:cs typeface="Arial" panose="020B0604020202020204" pitchFamily="34" charset="0"/>
                </a:defRPr>
              </a:lvl1pPr>
            </a:lstStyle>
            <a:p>
              <a:r>
                <a:rPr lang="en-US" altLang="zh-CN" dirty="0" err="1"/>
                <a:t>Miner</a:t>
              </a:r>
              <a:r>
                <a:rPr lang="en-US" altLang="zh-CN" baseline="-25000" dirty="0" err="1"/>
                <a:t>n</a:t>
              </a:r>
              <a:endParaRPr lang="zh-CN" altLang="en-US" baseline="-25000" dirty="0"/>
            </a:p>
          </p:txBody>
        </p:sp>
      </p:grpSp>
      <p:cxnSp>
        <p:nvCxnSpPr>
          <p:cNvPr id="51" name="直接箭头连接符 50">
            <a:extLst>
              <a:ext uri="{FF2B5EF4-FFF2-40B4-BE49-F238E27FC236}">
                <a16:creationId xmlns:a16="http://schemas.microsoft.com/office/drawing/2014/main" id="{B9035DF4-050E-48DA-9218-D0DC6BFCFD4A}"/>
              </a:ext>
            </a:extLst>
          </p:cNvPr>
          <p:cNvCxnSpPr>
            <a:stCxn id="5" idx="0"/>
          </p:cNvCxnSpPr>
          <p:nvPr/>
        </p:nvCxnSpPr>
        <p:spPr>
          <a:xfrm flipV="1">
            <a:off x="1290359" y="4012495"/>
            <a:ext cx="71509" cy="66051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53" name="直接箭头连接符 52">
            <a:extLst>
              <a:ext uri="{FF2B5EF4-FFF2-40B4-BE49-F238E27FC236}">
                <a16:creationId xmlns:a16="http://schemas.microsoft.com/office/drawing/2014/main" id="{A7964F93-5100-4D25-86CA-739640C53131}"/>
              </a:ext>
            </a:extLst>
          </p:cNvPr>
          <p:cNvCxnSpPr>
            <a:cxnSpLocks/>
            <a:stCxn id="5" idx="0"/>
          </p:cNvCxnSpPr>
          <p:nvPr/>
        </p:nvCxnSpPr>
        <p:spPr>
          <a:xfrm flipV="1">
            <a:off x="1290359" y="3974941"/>
            <a:ext cx="1046709" cy="69807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55" name="直接箭头连接符 54">
            <a:extLst>
              <a:ext uri="{FF2B5EF4-FFF2-40B4-BE49-F238E27FC236}">
                <a16:creationId xmlns:a16="http://schemas.microsoft.com/office/drawing/2014/main" id="{FD3DE773-EFD2-4269-BAF0-6014EAFB9768}"/>
              </a:ext>
            </a:extLst>
          </p:cNvPr>
          <p:cNvCxnSpPr>
            <a:cxnSpLocks/>
            <a:stCxn id="5" idx="0"/>
          </p:cNvCxnSpPr>
          <p:nvPr/>
        </p:nvCxnSpPr>
        <p:spPr>
          <a:xfrm flipV="1">
            <a:off x="1290359" y="4012495"/>
            <a:ext cx="2798850" cy="66051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57" name="直接箭头连接符 56">
            <a:extLst>
              <a:ext uri="{FF2B5EF4-FFF2-40B4-BE49-F238E27FC236}">
                <a16:creationId xmlns:a16="http://schemas.microsoft.com/office/drawing/2014/main" id="{B31C8584-3CC7-40EC-8049-109EC290D80D}"/>
              </a:ext>
            </a:extLst>
          </p:cNvPr>
          <p:cNvCxnSpPr>
            <a:cxnSpLocks/>
            <a:stCxn id="5" idx="0"/>
          </p:cNvCxnSpPr>
          <p:nvPr/>
        </p:nvCxnSpPr>
        <p:spPr>
          <a:xfrm flipV="1">
            <a:off x="1290359" y="4050727"/>
            <a:ext cx="4317401" cy="62228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621DE957-AAD2-4333-8778-AF2F694C32A3}"/>
                  </a:ext>
                </a:extLst>
              </p:cNvPr>
              <p:cNvSpPr txBox="1"/>
              <p:nvPr/>
            </p:nvSpPr>
            <p:spPr>
              <a:xfrm>
                <a:off x="941735" y="4115702"/>
                <a:ext cx="357856" cy="3849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solidFill>
                                <a:schemeClr val="tx1"/>
                              </a:solidFill>
                              <a:latin typeface="Cambria Math" panose="02040503050406030204" pitchFamily="18" charset="0"/>
                            </a:rPr>
                          </m:ctrlPr>
                        </m:sSubSupPr>
                        <m:e>
                          <m:r>
                            <a:rPr lang="en-US" altLang="zh-CN" sz="2000" b="1" i="1" smtClean="0">
                              <a:solidFill>
                                <a:schemeClr val="tx1"/>
                              </a:solidFill>
                              <a:latin typeface="Cambria Math" panose="02040503050406030204" pitchFamily="18" charset="0"/>
                            </a:rPr>
                            <m:t>𝒙</m:t>
                          </m:r>
                        </m:e>
                        <m:sub>
                          <m:r>
                            <a:rPr lang="en-US" altLang="zh-CN" sz="2000" b="1" i="1" smtClean="0">
                              <a:solidFill>
                                <a:schemeClr val="tx1"/>
                              </a:solidFill>
                              <a:latin typeface="Cambria Math" panose="02040503050406030204" pitchFamily="18" charset="0"/>
                            </a:rPr>
                            <m:t>𝒊</m:t>
                          </m:r>
                        </m:sub>
                        <m:sup>
                          <m:r>
                            <a:rPr lang="en-US" altLang="zh-CN" sz="2000" b="1" i="1" smtClean="0">
                              <a:solidFill>
                                <a:schemeClr val="tx1"/>
                              </a:solidFill>
                              <a:latin typeface="Cambria Math" panose="02040503050406030204" pitchFamily="18" charset="0"/>
                            </a:rPr>
                            <m:t>𝒋</m:t>
                          </m:r>
                        </m:sup>
                      </m:sSubSup>
                    </m:oMath>
                  </m:oMathPara>
                </a14:m>
                <a:endParaRPr lang="zh-CN" altLang="en-US" dirty="0"/>
              </a:p>
            </p:txBody>
          </p:sp>
        </mc:Choice>
        <mc:Fallback xmlns="">
          <p:sp>
            <p:nvSpPr>
              <p:cNvPr id="66" name="文本框 65">
                <a:extLst>
                  <a:ext uri="{FF2B5EF4-FFF2-40B4-BE49-F238E27FC236}">
                    <a16:creationId xmlns:a16="http://schemas.microsoft.com/office/drawing/2014/main" id="{621DE957-AAD2-4333-8778-AF2F694C32A3}"/>
                  </a:ext>
                </a:extLst>
              </p:cNvPr>
              <p:cNvSpPr txBox="1">
                <a:spLocks noRot="1" noChangeAspect="1" noMove="1" noResize="1" noEditPoints="1" noAdjustHandles="1" noChangeArrowheads="1" noChangeShapeType="1" noTextEdit="1"/>
              </p:cNvSpPr>
              <p:nvPr/>
            </p:nvSpPr>
            <p:spPr>
              <a:xfrm>
                <a:off x="941735" y="4115702"/>
                <a:ext cx="357856" cy="384914"/>
              </a:xfrm>
              <a:prstGeom prst="rect">
                <a:avLst/>
              </a:prstGeom>
              <a:blipFill>
                <a:blip r:embed="rId15"/>
                <a:stretch>
                  <a:fillRect t="-3175" r="-5085" b="-174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BD52C7D4-6B8A-4FB8-9238-40BCC899FD2E}"/>
                  </a:ext>
                </a:extLst>
              </p:cNvPr>
              <p:cNvSpPr txBox="1"/>
              <p:nvPr/>
            </p:nvSpPr>
            <p:spPr>
              <a:xfrm>
                <a:off x="959103" y="5838566"/>
                <a:ext cx="4597284" cy="348622"/>
              </a:xfrm>
              <a:prstGeom prst="rect">
                <a:avLst/>
              </a:prstGeom>
              <a:solidFill>
                <a:schemeClr val="bg2">
                  <a:lumMod val="75000"/>
                </a:schemeClr>
              </a:solidFill>
            </p:spPr>
            <p:txBody>
              <a:bodyPr wrap="none" lIns="0" tIns="0" rIns="0" bIns="0" rtlCol="0">
                <a:spAutoFit/>
              </a:bodyPr>
              <a:lstStyle/>
              <a:p>
                <a:r>
                  <a:rPr lang="en-US" altLang="zh-CN" sz="2000" dirty="0">
                    <a:solidFill>
                      <a:schemeClr val="tx1"/>
                    </a:solidFill>
                    <a:latin typeface="Arial" panose="020B0604020202020204" pitchFamily="34" charset="0"/>
                    <a:cs typeface="Arial" panose="020B0604020202020204" pitchFamily="34" charset="0"/>
                  </a:rPr>
                  <a:t>Request of Miner </a:t>
                </a:r>
                <a:r>
                  <a:rPr lang="en-US" altLang="zh-CN" sz="2000" dirty="0" err="1">
                    <a:solidFill>
                      <a:schemeClr val="tx1"/>
                    </a:solidFill>
                    <a:latin typeface="Arial" panose="020B0604020202020204" pitchFamily="34" charset="0"/>
                    <a:cs typeface="Arial" panose="020B0604020202020204" pitchFamily="34" charset="0"/>
                  </a:rPr>
                  <a:t>i</a:t>
                </a:r>
                <a:r>
                  <a:rPr lang="en-US" altLang="zh-CN"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2000" i="1">
                            <a:solidFill>
                              <a:schemeClr val="tx1"/>
                            </a:solidFill>
                            <a:latin typeface="Cambria Math" panose="02040503050406030204" pitchFamily="18" charset="0"/>
                            <a:cs typeface="Arial" panose="020B0604020202020204" pitchFamily="34" charset="0"/>
                          </a:rPr>
                        </m:ctrlPr>
                      </m:sSubPr>
                      <m:e>
                        <m:r>
                          <a:rPr lang="en-US" altLang="zh-CN" sz="2000">
                            <a:solidFill>
                              <a:schemeClr val="tx1"/>
                            </a:solidFill>
                            <a:latin typeface="Cambria Math" panose="02040503050406030204" pitchFamily="18" charset="0"/>
                            <a:cs typeface="Arial" panose="020B0604020202020204" pitchFamily="34" charset="0"/>
                          </a:rPr>
                          <m:t>𝑿</m:t>
                        </m:r>
                      </m:e>
                      <m:sub>
                        <m:r>
                          <a:rPr lang="en-US" altLang="zh-CN" sz="2000">
                            <a:solidFill>
                              <a:schemeClr val="tx1"/>
                            </a:solidFill>
                            <a:latin typeface="Cambria Math" panose="02040503050406030204" pitchFamily="18" charset="0"/>
                            <a:cs typeface="Arial" panose="020B0604020202020204" pitchFamily="34" charset="0"/>
                          </a:rPr>
                          <m:t>𝒊</m:t>
                        </m:r>
                      </m:sub>
                    </m:sSub>
                    <m:r>
                      <a:rPr lang="en-US" altLang="zh-CN" sz="2000">
                        <a:solidFill>
                          <a:schemeClr val="tx1"/>
                        </a:solidFill>
                        <a:latin typeface="Cambria Math" panose="02040503050406030204" pitchFamily="18" charset="0"/>
                        <a:cs typeface="Arial" panose="020B0604020202020204" pitchFamily="34" charset="0"/>
                      </a:rPr>
                      <m:t>=</m:t>
                    </m:r>
                    <m:d>
                      <m:dPr>
                        <m:ctrlPr>
                          <a:rPr lang="en-US" altLang="zh-CN" sz="2000" i="1">
                            <a:solidFill>
                              <a:schemeClr val="tx1"/>
                            </a:solidFill>
                            <a:latin typeface="Cambria Math" panose="02040503050406030204" pitchFamily="18" charset="0"/>
                            <a:cs typeface="Arial" panose="020B0604020202020204" pitchFamily="34" charset="0"/>
                          </a:rPr>
                        </m:ctrlPr>
                      </m:dPr>
                      <m:e>
                        <m:sSubSup>
                          <m:sSubSupPr>
                            <m:ctrlPr>
                              <a:rPr lang="en-US" altLang="zh-CN" sz="2000" i="1">
                                <a:solidFill>
                                  <a:schemeClr val="tx1"/>
                                </a:solidFill>
                                <a:latin typeface="Cambria Math" panose="02040503050406030204" pitchFamily="18" charset="0"/>
                                <a:cs typeface="Arial" panose="020B0604020202020204" pitchFamily="34" charset="0"/>
                              </a:rPr>
                            </m:ctrlPr>
                          </m:sSubSupPr>
                          <m:e>
                            <m:r>
                              <a:rPr lang="en-US" altLang="zh-CN" sz="2000">
                                <a:solidFill>
                                  <a:schemeClr val="tx1"/>
                                </a:solidFill>
                                <a:latin typeface="Cambria Math" panose="02040503050406030204" pitchFamily="18" charset="0"/>
                                <a:cs typeface="Arial" panose="020B0604020202020204" pitchFamily="34" charset="0"/>
                              </a:rPr>
                              <m:t>𝒙</m:t>
                            </m:r>
                          </m:e>
                          <m:sub>
                            <m:r>
                              <a:rPr lang="en-US" altLang="zh-CN" sz="2000">
                                <a:solidFill>
                                  <a:schemeClr val="tx1"/>
                                </a:solidFill>
                                <a:latin typeface="Cambria Math" panose="02040503050406030204" pitchFamily="18" charset="0"/>
                                <a:cs typeface="Arial" panose="020B0604020202020204" pitchFamily="34" charset="0"/>
                              </a:rPr>
                              <m:t>𝒊</m:t>
                            </m:r>
                          </m:sub>
                          <m:sup>
                            <m:r>
                              <a:rPr lang="en-US" altLang="zh-CN" sz="2000">
                                <a:solidFill>
                                  <a:schemeClr val="tx1"/>
                                </a:solidFill>
                                <a:latin typeface="Cambria Math" panose="02040503050406030204" pitchFamily="18" charset="0"/>
                                <a:cs typeface="Arial" panose="020B0604020202020204" pitchFamily="34" charset="0"/>
                              </a:rPr>
                              <m:t>𝟏</m:t>
                            </m:r>
                          </m:sup>
                        </m:sSubSup>
                        <m:r>
                          <a:rPr lang="en-US" altLang="zh-CN" sz="2000">
                            <a:solidFill>
                              <a:schemeClr val="tx1"/>
                            </a:solidFill>
                            <a:latin typeface="Cambria Math" panose="02040503050406030204" pitchFamily="18" charset="0"/>
                            <a:cs typeface="Arial" panose="020B0604020202020204" pitchFamily="34" charset="0"/>
                          </a:rPr>
                          <m:t>,</m:t>
                        </m:r>
                        <m:sSubSup>
                          <m:sSubSupPr>
                            <m:ctrlPr>
                              <a:rPr lang="en-US" altLang="zh-CN" sz="2000" i="1">
                                <a:solidFill>
                                  <a:schemeClr val="tx1"/>
                                </a:solidFill>
                                <a:latin typeface="Cambria Math" panose="02040503050406030204" pitchFamily="18" charset="0"/>
                                <a:cs typeface="Arial" panose="020B0604020202020204" pitchFamily="34" charset="0"/>
                              </a:rPr>
                            </m:ctrlPr>
                          </m:sSubSupPr>
                          <m:e>
                            <m:r>
                              <a:rPr lang="en-US" altLang="zh-CN" sz="2000">
                                <a:solidFill>
                                  <a:schemeClr val="tx1"/>
                                </a:solidFill>
                                <a:latin typeface="Cambria Math" panose="02040503050406030204" pitchFamily="18" charset="0"/>
                                <a:cs typeface="Arial" panose="020B0604020202020204" pitchFamily="34" charset="0"/>
                              </a:rPr>
                              <m:t>𝒙</m:t>
                            </m:r>
                          </m:e>
                          <m:sub>
                            <m:r>
                              <a:rPr lang="en-US" altLang="zh-CN" sz="2000">
                                <a:solidFill>
                                  <a:schemeClr val="tx1"/>
                                </a:solidFill>
                                <a:latin typeface="Cambria Math" panose="02040503050406030204" pitchFamily="18" charset="0"/>
                                <a:cs typeface="Arial" panose="020B0604020202020204" pitchFamily="34" charset="0"/>
                              </a:rPr>
                              <m:t>𝒊</m:t>
                            </m:r>
                          </m:sub>
                          <m:sup>
                            <m:r>
                              <a:rPr lang="en-US" altLang="zh-CN" sz="2000">
                                <a:solidFill>
                                  <a:schemeClr val="tx1"/>
                                </a:solidFill>
                                <a:latin typeface="Cambria Math" panose="02040503050406030204" pitchFamily="18" charset="0"/>
                                <a:cs typeface="Arial" panose="020B0604020202020204" pitchFamily="34" charset="0"/>
                              </a:rPr>
                              <m:t>𝟐</m:t>
                            </m:r>
                          </m:sup>
                        </m:sSubSup>
                        <m:r>
                          <a:rPr lang="en-US" altLang="zh-CN" sz="2000">
                            <a:solidFill>
                              <a:schemeClr val="tx1"/>
                            </a:solidFill>
                            <a:latin typeface="Cambria Math" panose="02040503050406030204" pitchFamily="18" charset="0"/>
                            <a:cs typeface="Arial" panose="020B0604020202020204" pitchFamily="34" charset="0"/>
                          </a:rPr>
                          <m:t>, …,</m:t>
                        </m:r>
                        <m:sSubSup>
                          <m:sSubSupPr>
                            <m:ctrlPr>
                              <a:rPr lang="en-US" altLang="zh-CN" sz="2000" i="1">
                                <a:solidFill>
                                  <a:schemeClr val="tx1"/>
                                </a:solidFill>
                                <a:latin typeface="Cambria Math" panose="02040503050406030204" pitchFamily="18" charset="0"/>
                                <a:cs typeface="Arial" panose="020B0604020202020204" pitchFamily="34" charset="0"/>
                              </a:rPr>
                            </m:ctrlPr>
                          </m:sSubSupPr>
                          <m:e>
                            <m:r>
                              <a:rPr lang="en-US" altLang="zh-CN" sz="2000">
                                <a:solidFill>
                                  <a:schemeClr val="tx1"/>
                                </a:solidFill>
                                <a:latin typeface="Cambria Math" panose="02040503050406030204" pitchFamily="18" charset="0"/>
                                <a:cs typeface="Arial" panose="020B0604020202020204" pitchFamily="34" charset="0"/>
                              </a:rPr>
                              <m:t>𝒙</m:t>
                            </m:r>
                          </m:e>
                          <m:sub>
                            <m:r>
                              <a:rPr lang="en-US" altLang="zh-CN" sz="2000">
                                <a:solidFill>
                                  <a:schemeClr val="tx1"/>
                                </a:solidFill>
                                <a:latin typeface="Cambria Math" panose="02040503050406030204" pitchFamily="18" charset="0"/>
                                <a:cs typeface="Arial" panose="020B0604020202020204" pitchFamily="34" charset="0"/>
                              </a:rPr>
                              <m:t>𝒊</m:t>
                            </m:r>
                          </m:sub>
                          <m:sup>
                            <m:r>
                              <a:rPr lang="en-US" altLang="zh-CN" sz="2000">
                                <a:solidFill>
                                  <a:schemeClr val="tx1"/>
                                </a:solidFill>
                                <a:latin typeface="Cambria Math" panose="02040503050406030204" pitchFamily="18" charset="0"/>
                                <a:cs typeface="Arial" panose="020B0604020202020204" pitchFamily="34" charset="0"/>
                              </a:rPr>
                              <m:t>𝒏</m:t>
                            </m:r>
                          </m:sup>
                        </m:sSubSup>
                      </m:e>
                    </m:d>
                  </m:oMath>
                </a14:m>
                <a:endParaRPr lang="zh-CN" altLang="en-US" sz="1600" dirty="0">
                  <a:solidFill>
                    <a:schemeClr val="tx1"/>
                  </a:solidFill>
                  <a:latin typeface="Arial" panose="020B0604020202020204" pitchFamily="34" charset="0"/>
                  <a:cs typeface="Arial" panose="020B0604020202020204" pitchFamily="34" charset="0"/>
                </a:endParaRPr>
              </a:p>
            </p:txBody>
          </p:sp>
        </mc:Choice>
        <mc:Fallback xmlns="">
          <p:sp>
            <p:nvSpPr>
              <p:cNvPr id="70" name="文本框 69">
                <a:extLst>
                  <a:ext uri="{FF2B5EF4-FFF2-40B4-BE49-F238E27FC236}">
                    <a16:creationId xmlns:a16="http://schemas.microsoft.com/office/drawing/2014/main" id="{BD52C7D4-6B8A-4FB8-9238-40BCC899FD2E}"/>
                  </a:ext>
                </a:extLst>
              </p:cNvPr>
              <p:cNvSpPr txBox="1">
                <a:spLocks noRot="1" noChangeAspect="1" noMove="1" noResize="1" noEditPoints="1" noAdjustHandles="1" noChangeArrowheads="1" noChangeShapeType="1" noTextEdit="1"/>
              </p:cNvSpPr>
              <p:nvPr/>
            </p:nvSpPr>
            <p:spPr>
              <a:xfrm>
                <a:off x="959103" y="5838566"/>
                <a:ext cx="4597284" cy="348622"/>
              </a:xfrm>
              <a:prstGeom prst="rect">
                <a:avLst/>
              </a:prstGeom>
              <a:blipFill>
                <a:blip r:embed="rId16"/>
                <a:stretch>
                  <a:fillRect l="-3316" t="-17544" b="-36842"/>
                </a:stretch>
              </a:blipFill>
            </p:spPr>
            <p:txBody>
              <a:bodyPr/>
              <a:lstStyle/>
              <a:p>
                <a:r>
                  <a:rPr lang="zh-CN" altLang="en-US">
                    <a:noFill/>
                  </a:rPr>
                  <a:t> </a:t>
                </a:r>
              </a:p>
            </p:txBody>
          </p:sp>
        </mc:Fallback>
      </mc:AlternateContent>
      <p:cxnSp>
        <p:nvCxnSpPr>
          <p:cNvPr id="72" name="直接箭头连接符 71">
            <a:extLst>
              <a:ext uri="{FF2B5EF4-FFF2-40B4-BE49-F238E27FC236}">
                <a16:creationId xmlns:a16="http://schemas.microsoft.com/office/drawing/2014/main" id="{171B429F-07B6-461B-A093-395ACAAAF296}"/>
              </a:ext>
            </a:extLst>
          </p:cNvPr>
          <p:cNvCxnSpPr>
            <a:stCxn id="16" idx="0"/>
          </p:cNvCxnSpPr>
          <p:nvPr/>
        </p:nvCxnSpPr>
        <p:spPr>
          <a:xfrm flipH="1" flipV="1">
            <a:off x="3916397" y="2201900"/>
            <a:ext cx="147670" cy="26139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4" name="直接箭头连接符 73">
            <a:extLst>
              <a:ext uri="{FF2B5EF4-FFF2-40B4-BE49-F238E27FC236}">
                <a16:creationId xmlns:a16="http://schemas.microsoft.com/office/drawing/2014/main" id="{1D5B0743-1CBF-4222-BD89-E5088220F4DF}"/>
              </a:ext>
            </a:extLst>
          </p:cNvPr>
          <p:cNvCxnSpPr>
            <a:stCxn id="13" idx="0"/>
          </p:cNvCxnSpPr>
          <p:nvPr/>
        </p:nvCxnSpPr>
        <p:spPr>
          <a:xfrm flipV="1">
            <a:off x="2388511" y="2264593"/>
            <a:ext cx="383038" cy="234158"/>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6" name="直接箭头连接符 75">
            <a:extLst>
              <a:ext uri="{FF2B5EF4-FFF2-40B4-BE49-F238E27FC236}">
                <a16:creationId xmlns:a16="http://schemas.microsoft.com/office/drawing/2014/main" id="{9A65D22E-373B-4BF5-8B71-A3B876D5AB44}"/>
              </a:ext>
            </a:extLst>
          </p:cNvPr>
          <p:cNvCxnSpPr>
            <a:stCxn id="6" idx="0"/>
          </p:cNvCxnSpPr>
          <p:nvPr/>
        </p:nvCxnSpPr>
        <p:spPr>
          <a:xfrm flipV="1">
            <a:off x="1249383" y="2154743"/>
            <a:ext cx="1126302" cy="344008"/>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8" name="直接箭头连接符 77">
            <a:extLst>
              <a:ext uri="{FF2B5EF4-FFF2-40B4-BE49-F238E27FC236}">
                <a16:creationId xmlns:a16="http://schemas.microsoft.com/office/drawing/2014/main" id="{6C7B8DD3-C3BB-4A59-AB4A-EF8558854D6E}"/>
              </a:ext>
            </a:extLst>
          </p:cNvPr>
          <p:cNvCxnSpPr>
            <a:cxnSpLocks/>
            <a:stCxn id="19" idx="0"/>
          </p:cNvCxnSpPr>
          <p:nvPr/>
        </p:nvCxnSpPr>
        <p:spPr>
          <a:xfrm flipH="1" flipV="1">
            <a:off x="4509625" y="2108814"/>
            <a:ext cx="1169382" cy="34487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ADC9BBD2-D363-4FD4-AE44-2C424AE36B94}"/>
                  </a:ext>
                </a:extLst>
              </p:cNvPr>
              <p:cNvSpPr txBox="1"/>
              <p:nvPr/>
            </p:nvSpPr>
            <p:spPr>
              <a:xfrm>
                <a:off x="6462629" y="4115702"/>
                <a:ext cx="2200538" cy="592663"/>
              </a:xfrm>
              <a:prstGeom prst="rect">
                <a:avLst/>
              </a:prstGeom>
              <a:solidFill>
                <a:schemeClr val="bg2">
                  <a:lumMod val="75000"/>
                </a:schemeClr>
              </a:solidFill>
            </p:spPr>
            <p:txBody>
              <a:bodyPr wrap="square" lIns="0" tIns="0" rIns="0" bIns="0" rtlCol="0">
                <a:spAutoFit/>
              </a:bodyPr>
              <a:lstStyle/>
              <a:p>
                <a14:m>
                  <m:oMath xmlns:m="http://schemas.openxmlformats.org/officeDocument/2006/math">
                    <m:sSubSup>
                      <m:sSubSupPr>
                        <m:ctrlPr>
                          <a:rPr lang="en-US" altLang="zh-CN" sz="1800" i="1" smtClean="0">
                            <a:solidFill>
                              <a:schemeClr val="tx1"/>
                            </a:solidFill>
                            <a:latin typeface="Cambria Math" panose="02040503050406030204" pitchFamily="18" charset="0"/>
                          </a:rPr>
                        </m:ctrlPr>
                      </m:sSubSupPr>
                      <m:e>
                        <m:r>
                          <a:rPr lang="zh-CN" altLang="en-US" sz="1800" i="1">
                            <a:solidFill>
                              <a:schemeClr val="tx1"/>
                            </a:solidFill>
                            <a:latin typeface="Cambria Math" panose="02040503050406030204" pitchFamily="18" charset="0"/>
                          </a:rPr>
                          <m:t>𝝉</m:t>
                        </m:r>
                      </m:e>
                      <m:sub>
                        <m:r>
                          <a:rPr lang="en-US" altLang="zh-CN" sz="1800" i="1">
                            <a:solidFill>
                              <a:schemeClr val="tx1"/>
                            </a:solidFill>
                            <a:latin typeface="Cambria Math" panose="02040503050406030204" pitchFamily="18" charset="0"/>
                          </a:rPr>
                          <m:t>𝒊</m:t>
                        </m:r>
                      </m:sub>
                      <m:sup>
                        <m:r>
                          <a:rPr lang="en-US" altLang="zh-CN" sz="1800" b="1" i="1" smtClean="0">
                            <a:solidFill>
                              <a:schemeClr val="tx1"/>
                            </a:solidFill>
                            <a:latin typeface="Cambria Math" panose="02040503050406030204" pitchFamily="18" charset="0"/>
                          </a:rPr>
                          <m:t>𝒋</m:t>
                        </m:r>
                      </m:sup>
                    </m:sSubSup>
                  </m:oMath>
                </a14:m>
                <a:r>
                  <a:rPr lang="en-US" altLang="zh-CN" sz="1800" dirty="0">
                    <a:solidFill>
                      <a:schemeClr val="tx1"/>
                    </a:solidFill>
                    <a:latin typeface="Arial" panose="020B0604020202020204" pitchFamily="34" charset="0"/>
                    <a:cs typeface="Arial" panose="020B0604020202020204" pitchFamily="34" charset="0"/>
                  </a:rPr>
                  <a:t>=</a:t>
                </a:r>
                <a:r>
                  <a:rPr lang="en-US" altLang="zh-CN" sz="1600" dirty="0">
                    <a:solidFill>
                      <a:schemeClr val="tx1"/>
                    </a:solidFill>
                    <a:latin typeface="Arial" panose="020B0604020202020204" pitchFamily="34" charset="0"/>
                    <a:cs typeface="Arial" panose="020B0604020202020204" pitchFamily="34" charset="0"/>
                  </a:rPr>
                  <a:t>1:   ESP j accept the request of miner </a:t>
                </a:r>
                <a:r>
                  <a:rPr lang="en-US" altLang="zh-CN" sz="1600" dirty="0" err="1">
                    <a:solidFill>
                      <a:schemeClr val="tx1"/>
                    </a:solidFill>
                    <a:latin typeface="Arial" panose="020B0604020202020204" pitchFamily="34" charset="0"/>
                    <a:cs typeface="Arial" panose="020B0604020202020204" pitchFamily="34" charset="0"/>
                  </a:rPr>
                  <a:t>i</a:t>
                </a:r>
                <a:endParaRPr lang="zh-CN" altLang="en-US" sz="2800" dirty="0">
                  <a:latin typeface="Arial" panose="020B0604020202020204" pitchFamily="34" charset="0"/>
                  <a:cs typeface="Arial" panose="020B0604020202020204" pitchFamily="34" charset="0"/>
                </a:endParaRPr>
              </a:p>
            </p:txBody>
          </p:sp>
        </mc:Choice>
        <mc:Fallback xmlns="">
          <p:sp>
            <p:nvSpPr>
              <p:cNvPr id="82" name="文本框 81">
                <a:extLst>
                  <a:ext uri="{FF2B5EF4-FFF2-40B4-BE49-F238E27FC236}">
                    <a16:creationId xmlns:a16="http://schemas.microsoft.com/office/drawing/2014/main" id="{ADC9BBD2-D363-4FD4-AE44-2C424AE36B94}"/>
                  </a:ext>
                </a:extLst>
              </p:cNvPr>
              <p:cNvSpPr txBox="1">
                <a:spLocks noRot="1" noChangeAspect="1" noMove="1" noResize="1" noEditPoints="1" noAdjustHandles="1" noChangeArrowheads="1" noChangeShapeType="1" noTextEdit="1"/>
              </p:cNvSpPr>
              <p:nvPr/>
            </p:nvSpPr>
            <p:spPr>
              <a:xfrm>
                <a:off x="6462629" y="4115702"/>
                <a:ext cx="2200538" cy="592663"/>
              </a:xfrm>
              <a:prstGeom prst="rect">
                <a:avLst/>
              </a:prstGeom>
              <a:blipFill>
                <a:blip r:embed="rId17"/>
                <a:stretch>
                  <a:fillRect l="-5540" t="-5155" b="-21649"/>
                </a:stretch>
              </a:blipFill>
            </p:spPr>
            <p:txBody>
              <a:bodyPr/>
              <a:lstStyle/>
              <a:p>
                <a:r>
                  <a:rPr lang="zh-CN" altLang="en-US">
                    <a:noFill/>
                  </a:rPr>
                  <a:t> </a:t>
                </a:r>
              </a:p>
            </p:txBody>
          </p:sp>
        </mc:Fallback>
      </mc:AlternateContent>
      <p:cxnSp>
        <p:nvCxnSpPr>
          <p:cNvPr id="84" name="直接箭头连接符 83">
            <a:extLst>
              <a:ext uri="{FF2B5EF4-FFF2-40B4-BE49-F238E27FC236}">
                <a16:creationId xmlns:a16="http://schemas.microsoft.com/office/drawing/2014/main" id="{071653DC-6A28-4222-B12D-6778AF258E71}"/>
              </a:ext>
            </a:extLst>
          </p:cNvPr>
          <p:cNvCxnSpPr>
            <a:endCxn id="47" idx="0"/>
          </p:cNvCxnSpPr>
          <p:nvPr/>
        </p:nvCxnSpPr>
        <p:spPr>
          <a:xfrm flipH="1">
            <a:off x="5726041" y="4042926"/>
            <a:ext cx="32375" cy="63008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86" name="直接箭头连接符 85">
            <a:extLst>
              <a:ext uri="{FF2B5EF4-FFF2-40B4-BE49-F238E27FC236}">
                <a16:creationId xmlns:a16="http://schemas.microsoft.com/office/drawing/2014/main" id="{82C8B94E-14FD-45C0-8E18-6477DA0E1FEC}"/>
              </a:ext>
            </a:extLst>
          </p:cNvPr>
          <p:cNvCxnSpPr>
            <a:cxnSpLocks/>
          </p:cNvCxnSpPr>
          <p:nvPr/>
        </p:nvCxnSpPr>
        <p:spPr>
          <a:xfrm flipH="1">
            <a:off x="4276758" y="4050727"/>
            <a:ext cx="1449282" cy="59886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EC81FACF-9025-4833-8C50-B503CFC8AB62}"/>
                  </a:ext>
                </a:extLst>
              </p:cNvPr>
              <p:cNvSpPr txBox="1"/>
              <p:nvPr/>
            </p:nvSpPr>
            <p:spPr>
              <a:xfrm>
                <a:off x="5829232" y="4288097"/>
                <a:ext cx="291170" cy="3849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solidFill>
                                <a:schemeClr val="tx1"/>
                              </a:solidFill>
                              <a:latin typeface="Cambria Math" panose="02040503050406030204" pitchFamily="18" charset="0"/>
                            </a:rPr>
                          </m:ctrlPr>
                        </m:sSubSupPr>
                        <m:e>
                          <m:r>
                            <a:rPr lang="zh-CN" altLang="en-US" sz="2000" i="1" smtClean="0">
                              <a:solidFill>
                                <a:schemeClr val="tx1"/>
                              </a:solidFill>
                              <a:latin typeface="Cambria Math" panose="02040503050406030204" pitchFamily="18" charset="0"/>
                            </a:rPr>
                            <m:t>𝝉</m:t>
                          </m:r>
                        </m:e>
                        <m:sub>
                          <m:r>
                            <a:rPr lang="en-US" altLang="zh-CN" sz="2000" b="1" i="1" smtClean="0">
                              <a:solidFill>
                                <a:schemeClr val="tx1"/>
                              </a:solidFill>
                              <a:latin typeface="Cambria Math" panose="02040503050406030204" pitchFamily="18" charset="0"/>
                            </a:rPr>
                            <m:t>𝒊</m:t>
                          </m:r>
                        </m:sub>
                        <m:sup>
                          <m:r>
                            <a:rPr lang="en-US" altLang="zh-CN" sz="2000" b="1" i="1" smtClean="0">
                              <a:solidFill>
                                <a:schemeClr val="tx1"/>
                              </a:solidFill>
                              <a:latin typeface="Cambria Math" panose="02040503050406030204" pitchFamily="18" charset="0"/>
                            </a:rPr>
                            <m:t>𝒋</m:t>
                          </m:r>
                        </m:sup>
                      </m:sSubSup>
                    </m:oMath>
                  </m:oMathPara>
                </a14:m>
                <a:endParaRPr lang="zh-CN" altLang="en-US" dirty="0"/>
              </a:p>
            </p:txBody>
          </p:sp>
        </mc:Choice>
        <mc:Fallback xmlns="">
          <p:sp>
            <p:nvSpPr>
              <p:cNvPr id="91" name="文本框 90">
                <a:extLst>
                  <a:ext uri="{FF2B5EF4-FFF2-40B4-BE49-F238E27FC236}">
                    <a16:creationId xmlns:a16="http://schemas.microsoft.com/office/drawing/2014/main" id="{EC81FACF-9025-4833-8C50-B503CFC8AB62}"/>
                  </a:ext>
                </a:extLst>
              </p:cNvPr>
              <p:cNvSpPr txBox="1">
                <a:spLocks noRot="1" noChangeAspect="1" noMove="1" noResize="1" noEditPoints="1" noAdjustHandles="1" noChangeArrowheads="1" noChangeShapeType="1" noTextEdit="1"/>
              </p:cNvSpPr>
              <p:nvPr/>
            </p:nvSpPr>
            <p:spPr>
              <a:xfrm>
                <a:off x="5829232" y="4288097"/>
                <a:ext cx="291170" cy="384914"/>
              </a:xfrm>
              <a:prstGeom prst="rect">
                <a:avLst/>
              </a:prstGeom>
              <a:blipFill>
                <a:blip r:embed="rId18"/>
                <a:stretch>
                  <a:fillRect l="-10417" t="-3125" r="-12500" b="-15625"/>
                </a:stretch>
              </a:blipFill>
            </p:spPr>
            <p:txBody>
              <a:bodyPr/>
              <a:lstStyle/>
              <a:p>
                <a:r>
                  <a:rPr lang="zh-CN" altLang="en-US">
                    <a:noFill/>
                  </a:rPr>
                  <a:t> </a:t>
                </a:r>
              </a:p>
            </p:txBody>
          </p:sp>
        </mc:Fallback>
      </mc:AlternateContent>
      <p:sp>
        <p:nvSpPr>
          <p:cNvPr id="96" name="文本框 95">
            <a:extLst>
              <a:ext uri="{FF2B5EF4-FFF2-40B4-BE49-F238E27FC236}">
                <a16:creationId xmlns:a16="http://schemas.microsoft.com/office/drawing/2014/main" id="{51900F87-621F-4F70-A869-16CB9F103D39}"/>
              </a:ext>
            </a:extLst>
          </p:cNvPr>
          <p:cNvSpPr txBox="1"/>
          <p:nvPr/>
        </p:nvSpPr>
        <p:spPr>
          <a:xfrm>
            <a:off x="6363966" y="3544805"/>
            <a:ext cx="2200538" cy="369332"/>
          </a:xfrm>
          <a:prstGeom prst="rect">
            <a:avLst/>
          </a:prstGeom>
          <a:noFill/>
        </p:spPr>
        <p:txBody>
          <a:bodyPr wrap="square">
            <a:spAutoFit/>
          </a:bodyPr>
          <a:lstStyle/>
          <a:p>
            <a:r>
              <a:rPr lang="en-US" altLang="zh-CN" sz="1800" dirty="0">
                <a:solidFill>
                  <a:schemeClr val="tx1"/>
                </a:solidFill>
                <a:latin typeface="Arial" panose="020B0604020202020204" pitchFamily="34" charset="0"/>
                <a:cs typeface="Arial" panose="020B0604020202020204" pitchFamily="34" charset="0"/>
              </a:rPr>
              <a:t>Propagation delay </a:t>
            </a:r>
            <a:endParaRPr lang="zh-CN" altLang="en-US" sz="1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6461FE06-138E-471C-8E24-44E0C54450C4}"/>
                  </a:ext>
                </a:extLst>
              </p:cNvPr>
              <p:cNvSpPr txBox="1"/>
              <p:nvPr/>
            </p:nvSpPr>
            <p:spPr>
              <a:xfrm>
                <a:off x="6363966" y="1487863"/>
                <a:ext cx="2742440" cy="838884"/>
              </a:xfrm>
              <a:prstGeom prst="rect">
                <a:avLst/>
              </a:prstGeom>
              <a:solidFill>
                <a:schemeClr val="bg2">
                  <a:lumMod val="75000"/>
                </a:schemeClr>
              </a:solidFill>
            </p:spPr>
            <p:txBody>
              <a:bodyPr wrap="square" lIns="0" tIns="0" rIns="0" bIns="0" rtlCol="0">
                <a:spAutoFit/>
              </a:bodyPr>
              <a:lstStyle/>
              <a:p>
                <a14:m>
                  <m:oMath xmlns:m="http://schemas.openxmlformats.org/officeDocument/2006/math">
                    <m:sSubSup>
                      <m:sSubSupPr>
                        <m:ctrlPr>
                          <a:rPr lang="en-US" altLang="zh-CN" sz="1800" i="1" smtClean="0">
                            <a:solidFill>
                              <a:schemeClr val="tx1"/>
                            </a:solidFill>
                            <a:latin typeface="Cambria Math" panose="02040503050406030204" pitchFamily="18" charset="0"/>
                          </a:rPr>
                        </m:ctrlPr>
                      </m:sSubSupPr>
                      <m:e>
                        <m:r>
                          <a:rPr lang="zh-CN" altLang="en-US" sz="1800" i="1">
                            <a:solidFill>
                              <a:schemeClr val="tx1"/>
                            </a:solidFill>
                            <a:latin typeface="Cambria Math" panose="02040503050406030204" pitchFamily="18" charset="0"/>
                          </a:rPr>
                          <m:t>𝝉</m:t>
                        </m:r>
                      </m:e>
                      <m:sub>
                        <m:r>
                          <a:rPr lang="en-US" altLang="zh-CN" sz="1800" i="1">
                            <a:solidFill>
                              <a:schemeClr val="tx1"/>
                            </a:solidFill>
                            <a:latin typeface="Cambria Math" panose="02040503050406030204" pitchFamily="18" charset="0"/>
                          </a:rPr>
                          <m:t>𝒊</m:t>
                        </m:r>
                      </m:sub>
                      <m:sup>
                        <m:r>
                          <a:rPr lang="en-US" altLang="zh-CN" sz="1800" b="1" i="1" smtClean="0">
                            <a:solidFill>
                              <a:schemeClr val="tx1"/>
                            </a:solidFill>
                            <a:latin typeface="Cambria Math" panose="02040503050406030204" pitchFamily="18" charset="0"/>
                          </a:rPr>
                          <m:t>𝒋</m:t>
                        </m:r>
                      </m:sup>
                    </m:sSubSup>
                  </m:oMath>
                </a14:m>
                <a:r>
                  <a:rPr lang="en-US" altLang="zh-CN" sz="1800" dirty="0">
                    <a:solidFill>
                      <a:schemeClr val="tx1"/>
                    </a:solidFill>
                    <a:latin typeface="Arial" panose="020B0604020202020204" pitchFamily="34" charset="0"/>
                    <a:cs typeface="Arial" panose="020B0604020202020204" pitchFamily="34" charset="0"/>
                  </a:rPr>
                  <a:t>=</a:t>
                </a:r>
                <a:r>
                  <a:rPr lang="en-US" altLang="zh-CN" sz="1600" dirty="0">
                    <a:solidFill>
                      <a:schemeClr val="tx1"/>
                    </a:solidFill>
                    <a:latin typeface="Arial" panose="020B0604020202020204" pitchFamily="34" charset="0"/>
                    <a:cs typeface="Arial" panose="020B0604020202020204" pitchFamily="34" charset="0"/>
                  </a:rPr>
                  <a:t>0:   ESP j upload the request of miner </a:t>
                </a:r>
                <a:r>
                  <a:rPr lang="en-US" altLang="zh-CN" sz="1600" dirty="0" err="1">
                    <a:solidFill>
                      <a:schemeClr val="tx1"/>
                    </a:solidFill>
                    <a:latin typeface="Arial" panose="020B0604020202020204" pitchFamily="34" charset="0"/>
                    <a:cs typeface="Arial" panose="020B0604020202020204" pitchFamily="34" charset="0"/>
                  </a:rPr>
                  <a:t>i</a:t>
                </a:r>
                <a:r>
                  <a:rPr lang="en-US" altLang="zh-CN" sz="1600" dirty="0">
                    <a:solidFill>
                      <a:schemeClr val="tx1"/>
                    </a:solidFill>
                    <a:latin typeface="Arial" panose="020B0604020202020204" pitchFamily="34" charset="0"/>
                    <a:cs typeface="Arial" panose="020B0604020202020204" pitchFamily="34" charset="0"/>
                  </a:rPr>
                  <a:t> to CSP due to the limited resource</a:t>
                </a:r>
                <a:endParaRPr lang="zh-CN" altLang="en-US" sz="2800" dirty="0">
                  <a:latin typeface="Arial" panose="020B0604020202020204" pitchFamily="34" charset="0"/>
                  <a:cs typeface="Arial" panose="020B0604020202020204" pitchFamily="34" charset="0"/>
                </a:endParaRPr>
              </a:p>
            </p:txBody>
          </p:sp>
        </mc:Choice>
        <mc:Fallback xmlns="">
          <p:sp>
            <p:nvSpPr>
              <p:cNvPr id="97" name="文本框 96">
                <a:extLst>
                  <a:ext uri="{FF2B5EF4-FFF2-40B4-BE49-F238E27FC236}">
                    <a16:creationId xmlns:a16="http://schemas.microsoft.com/office/drawing/2014/main" id="{6461FE06-138E-471C-8E24-44E0C54450C4}"/>
                  </a:ext>
                </a:extLst>
              </p:cNvPr>
              <p:cNvSpPr txBox="1">
                <a:spLocks noRot="1" noChangeAspect="1" noMove="1" noResize="1" noEditPoints="1" noAdjustHandles="1" noChangeArrowheads="1" noChangeShapeType="1" noTextEdit="1"/>
              </p:cNvSpPr>
              <p:nvPr/>
            </p:nvSpPr>
            <p:spPr>
              <a:xfrm>
                <a:off x="6363966" y="1487863"/>
                <a:ext cx="2742440" cy="838884"/>
              </a:xfrm>
              <a:prstGeom prst="rect">
                <a:avLst/>
              </a:prstGeom>
              <a:blipFill>
                <a:blip r:embed="rId19"/>
                <a:stretch>
                  <a:fillRect l="-4667" t="-3623" b="-144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1E97800D-13B8-4650-924B-2F301381C172}"/>
                  </a:ext>
                </a:extLst>
              </p:cNvPr>
              <p:cNvSpPr txBox="1"/>
              <p:nvPr/>
            </p:nvSpPr>
            <p:spPr>
              <a:xfrm>
                <a:off x="3277120" y="2141165"/>
                <a:ext cx="18434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000" i="1" smtClean="0">
                              <a:solidFill>
                                <a:schemeClr val="tx1"/>
                              </a:solidFill>
                              <a:latin typeface="Cambria Math" panose="02040503050406030204" pitchFamily="18" charset="0"/>
                            </a:rPr>
                          </m:ctrlPr>
                        </m:accPr>
                        <m:e>
                          <m:r>
                            <a:rPr lang="en-US" altLang="zh-CN" sz="2000" b="1" i="1" smtClean="0">
                              <a:solidFill>
                                <a:schemeClr val="tx1"/>
                              </a:solidFill>
                              <a:latin typeface="Cambria Math" panose="02040503050406030204" pitchFamily="18" charset="0"/>
                            </a:rPr>
                            <m:t>𝒕</m:t>
                          </m:r>
                        </m:e>
                      </m:acc>
                    </m:oMath>
                  </m:oMathPara>
                </a14:m>
                <a:endParaRPr lang="zh-CN" altLang="en-US" sz="1800" dirty="0">
                  <a:solidFill>
                    <a:schemeClr val="tx1"/>
                  </a:solidFill>
                </a:endParaRPr>
              </a:p>
            </p:txBody>
          </p:sp>
        </mc:Choice>
        <mc:Fallback xmlns="">
          <p:sp>
            <p:nvSpPr>
              <p:cNvPr id="99" name="文本框 98">
                <a:extLst>
                  <a:ext uri="{FF2B5EF4-FFF2-40B4-BE49-F238E27FC236}">
                    <a16:creationId xmlns:a16="http://schemas.microsoft.com/office/drawing/2014/main" id="{1E97800D-13B8-4650-924B-2F301381C172}"/>
                  </a:ext>
                </a:extLst>
              </p:cNvPr>
              <p:cNvSpPr txBox="1">
                <a:spLocks noRot="1" noChangeAspect="1" noMove="1" noResize="1" noEditPoints="1" noAdjustHandles="1" noChangeArrowheads="1" noChangeShapeType="1" noTextEdit="1"/>
              </p:cNvSpPr>
              <p:nvPr/>
            </p:nvSpPr>
            <p:spPr>
              <a:xfrm>
                <a:off x="3277120" y="2141165"/>
                <a:ext cx="184346" cy="307777"/>
              </a:xfrm>
              <a:prstGeom prst="rect">
                <a:avLst/>
              </a:prstGeom>
              <a:blipFill>
                <a:blip r:embed="rId20"/>
                <a:stretch>
                  <a:fillRect l="-26667" r="-86667" b="-5882"/>
                </a:stretch>
              </a:blipFill>
            </p:spPr>
            <p:txBody>
              <a:bodyPr/>
              <a:lstStyle/>
              <a:p>
                <a:r>
                  <a:rPr lang="zh-CN" altLang="en-US">
                    <a:noFill/>
                  </a:rPr>
                  <a:t> </a:t>
                </a:r>
              </a:p>
            </p:txBody>
          </p:sp>
        </mc:Fallback>
      </mc:AlternateContent>
      <p:sp>
        <p:nvSpPr>
          <p:cNvPr id="58" name="文本框 57">
            <a:extLst>
              <a:ext uri="{FF2B5EF4-FFF2-40B4-BE49-F238E27FC236}">
                <a16:creationId xmlns:a16="http://schemas.microsoft.com/office/drawing/2014/main" id="{35191669-E1E1-49FB-B6F1-C2AF13DFF023}"/>
              </a:ext>
            </a:extLst>
          </p:cNvPr>
          <p:cNvSpPr txBox="1"/>
          <p:nvPr/>
        </p:nvSpPr>
        <p:spPr>
          <a:xfrm>
            <a:off x="2337068" y="1600164"/>
            <a:ext cx="2470652" cy="461665"/>
          </a:xfrm>
          <a:prstGeom prst="rect">
            <a:avLst/>
          </a:prstGeom>
          <a:noFill/>
        </p:spPr>
        <p:txBody>
          <a:bodyPr wrap="square" rtlCol="0">
            <a:spAutoFit/>
          </a:bodyPr>
          <a:lstStyle/>
          <a:p>
            <a:r>
              <a:rPr lang="en-US" altLang="zh-CN" dirty="0">
                <a:solidFill>
                  <a:schemeClr val="tx1"/>
                </a:solidFill>
                <a:latin typeface="Arial" panose="020B0604020202020204" pitchFamily="34" charset="0"/>
                <a:cs typeface="Arial" panose="020B0604020202020204" pitchFamily="34" charset="0"/>
              </a:rPr>
              <a:t>Central Cloud</a:t>
            </a:r>
            <a:endParaRPr lang="zh-CN" altLang="en-US" dirty="0">
              <a:solidFill>
                <a:schemeClr val="tx1"/>
              </a:solidFill>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755546B1-7275-43BA-A6C7-44364B9729E7}"/>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15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500"/>
                                        <p:tgtEl>
                                          <p:spTgt spid="97"/>
                                        </p:tgtEl>
                                      </p:cBhvr>
                                    </p:animEffect>
                                  </p:childTnLst>
                                </p:cTn>
                              </p:par>
                              <p:par>
                                <p:cTn id="57" presetID="10"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par>
                                <p:cTn id="60" presetID="10"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6" grpId="0"/>
      <p:bldP spid="70" grpId="0" animBg="1"/>
      <p:bldP spid="82" grpId="0" animBg="1"/>
      <p:bldP spid="91" grpId="0"/>
      <p:bldP spid="96" grpId="0"/>
      <p:bldP spid="97" grpId="0" animBg="1"/>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34BD950-1D6F-46BE-8F91-E8BA814F065C}"/>
              </a:ext>
            </a:extLst>
          </p:cNvPr>
          <p:cNvPicPr>
            <a:picLocks noChangeAspect="1"/>
          </p:cNvPicPr>
          <p:nvPr/>
        </p:nvPicPr>
        <p:blipFill>
          <a:blip r:embed="rId3"/>
          <a:stretch>
            <a:fillRect/>
          </a:stretch>
        </p:blipFill>
        <p:spPr>
          <a:xfrm>
            <a:off x="1907704" y="2060848"/>
            <a:ext cx="1960638" cy="624148"/>
          </a:xfrm>
          <a:prstGeom prst="rect">
            <a:avLst/>
          </a:prstGeom>
        </p:spPr>
      </p:pic>
      <p:grpSp>
        <p:nvGrpSpPr>
          <p:cNvPr id="11" name="组合 10">
            <a:extLst>
              <a:ext uri="{FF2B5EF4-FFF2-40B4-BE49-F238E27FC236}">
                <a16:creationId xmlns:a16="http://schemas.microsoft.com/office/drawing/2014/main" id="{1C0022F7-F8E1-4C95-9E0E-24B09AB5DE85}"/>
              </a:ext>
            </a:extLst>
          </p:cNvPr>
          <p:cNvGrpSpPr/>
          <p:nvPr/>
        </p:nvGrpSpPr>
        <p:grpSpPr>
          <a:xfrm>
            <a:off x="1238555" y="1859452"/>
            <a:ext cx="7077861" cy="4377860"/>
            <a:chOff x="1361495" y="1844824"/>
            <a:chExt cx="7488832" cy="3600400"/>
          </a:xfrm>
        </p:grpSpPr>
        <p:cxnSp>
          <p:nvCxnSpPr>
            <p:cNvPr id="5" name="直接箭头连接符 4">
              <a:extLst>
                <a:ext uri="{FF2B5EF4-FFF2-40B4-BE49-F238E27FC236}">
                  <a16:creationId xmlns:a16="http://schemas.microsoft.com/office/drawing/2014/main" id="{59BC43B0-58C1-468D-8037-62364D0BC2D5}"/>
                </a:ext>
              </a:extLst>
            </p:cNvPr>
            <p:cNvCxnSpPr>
              <a:cxnSpLocks/>
              <a:stCxn id="6" idx="2"/>
            </p:cNvCxnSpPr>
            <p:nvPr/>
          </p:nvCxnSpPr>
          <p:spPr>
            <a:xfrm flipH="1" flipV="1">
              <a:off x="5064825" y="1844824"/>
              <a:ext cx="41086" cy="3600400"/>
            </a:xfrm>
            <a:prstGeom prst="straightConnector1">
              <a:avLst/>
            </a:prstGeom>
            <a:ln w="254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44A41E33-E87C-4850-B21F-8AA5DE5CCAE8}"/>
                </a:ext>
              </a:extLst>
            </p:cNvPr>
            <p:cNvSpPr/>
            <p:nvPr/>
          </p:nvSpPr>
          <p:spPr>
            <a:xfrm>
              <a:off x="1361495" y="1855012"/>
              <a:ext cx="7488832" cy="3590212"/>
            </a:xfrm>
            <a:prstGeom prst="rect">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id="{40687185-58C5-4303-A088-AE7A12AA6A0C}"/>
              </a:ext>
            </a:extLst>
          </p:cNvPr>
          <p:cNvPicPr>
            <a:picLocks noChangeAspect="1"/>
          </p:cNvPicPr>
          <p:nvPr/>
        </p:nvPicPr>
        <p:blipFill>
          <a:blip r:embed="rId4"/>
          <a:stretch>
            <a:fillRect/>
          </a:stretch>
        </p:blipFill>
        <p:spPr>
          <a:xfrm>
            <a:off x="1539035" y="3303854"/>
            <a:ext cx="2996388" cy="513080"/>
          </a:xfrm>
          <a:prstGeom prst="rect">
            <a:avLst/>
          </a:prstGeom>
        </p:spPr>
      </p:pic>
      <p:pic>
        <p:nvPicPr>
          <p:cNvPr id="15" name="图片 14">
            <a:extLst>
              <a:ext uri="{FF2B5EF4-FFF2-40B4-BE49-F238E27FC236}">
                <a16:creationId xmlns:a16="http://schemas.microsoft.com/office/drawing/2014/main" id="{8BEFF0C0-E9B6-4DF5-880C-238B9E4D9216}"/>
              </a:ext>
            </a:extLst>
          </p:cNvPr>
          <p:cNvPicPr>
            <a:picLocks noChangeAspect="1"/>
          </p:cNvPicPr>
          <p:nvPr/>
        </p:nvPicPr>
        <p:blipFill>
          <a:blip r:embed="rId5"/>
          <a:stretch>
            <a:fillRect/>
          </a:stretch>
        </p:blipFill>
        <p:spPr>
          <a:xfrm>
            <a:off x="1793093" y="2763262"/>
            <a:ext cx="2075249" cy="440690"/>
          </a:xfrm>
          <a:prstGeom prst="rect">
            <a:avLst/>
          </a:prstGeom>
        </p:spPr>
      </p:pic>
      <p:pic>
        <p:nvPicPr>
          <p:cNvPr id="17" name="图片 16">
            <a:extLst>
              <a:ext uri="{FF2B5EF4-FFF2-40B4-BE49-F238E27FC236}">
                <a16:creationId xmlns:a16="http://schemas.microsoft.com/office/drawing/2014/main" id="{2E456447-B419-487D-AA34-E7D64D50FC47}"/>
              </a:ext>
            </a:extLst>
          </p:cNvPr>
          <p:cNvPicPr>
            <a:picLocks noChangeAspect="1"/>
          </p:cNvPicPr>
          <p:nvPr/>
        </p:nvPicPr>
        <p:blipFill>
          <a:blip r:embed="rId6"/>
          <a:stretch>
            <a:fillRect/>
          </a:stretch>
        </p:blipFill>
        <p:spPr>
          <a:xfrm>
            <a:off x="1889990" y="3942384"/>
            <a:ext cx="1817213" cy="523036"/>
          </a:xfrm>
          <a:prstGeom prst="rect">
            <a:avLst/>
          </a:prstGeom>
        </p:spPr>
      </p:pic>
      <p:pic>
        <p:nvPicPr>
          <p:cNvPr id="19" name="图片 18">
            <a:extLst>
              <a:ext uri="{FF2B5EF4-FFF2-40B4-BE49-F238E27FC236}">
                <a16:creationId xmlns:a16="http://schemas.microsoft.com/office/drawing/2014/main" id="{D6EA134A-0FB5-47E2-9A67-0880593D6F42}"/>
              </a:ext>
            </a:extLst>
          </p:cNvPr>
          <p:cNvPicPr>
            <a:picLocks noChangeAspect="1"/>
          </p:cNvPicPr>
          <p:nvPr/>
        </p:nvPicPr>
        <p:blipFill>
          <a:blip r:embed="rId7"/>
          <a:stretch>
            <a:fillRect/>
          </a:stretch>
        </p:blipFill>
        <p:spPr>
          <a:xfrm>
            <a:off x="1398836" y="4615363"/>
            <a:ext cx="3154875" cy="579215"/>
          </a:xfrm>
          <a:prstGeom prst="rect">
            <a:avLst/>
          </a:prstGeom>
        </p:spPr>
      </p:pic>
      <p:pic>
        <p:nvPicPr>
          <p:cNvPr id="23" name="图片 22">
            <a:extLst>
              <a:ext uri="{FF2B5EF4-FFF2-40B4-BE49-F238E27FC236}">
                <a16:creationId xmlns:a16="http://schemas.microsoft.com/office/drawing/2014/main" id="{E3BB82F0-1E49-490C-BE95-C4F5908892B8}"/>
              </a:ext>
            </a:extLst>
          </p:cNvPr>
          <p:cNvPicPr>
            <a:picLocks noChangeAspect="1"/>
          </p:cNvPicPr>
          <p:nvPr/>
        </p:nvPicPr>
        <p:blipFill>
          <a:blip r:embed="rId8"/>
          <a:stretch>
            <a:fillRect/>
          </a:stretch>
        </p:blipFill>
        <p:spPr>
          <a:xfrm>
            <a:off x="1313352" y="5428632"/>
            <a:ext cx="3222071" cy="671836"/>
          </a:xfrm>
          <a:prstGeom prst="rect">
            <a:avLst/>
          </a:prstGeom>
        </p:spPr>
      </p:pic>
      <p:pic>
        <p:nvPicPr>
          <p:cNvPr id="27" name="图片 26">
            <a:extLst>
              <a:ext uri="{FF2B5EF4-FFF2-40B4-BE49-F238E27FC236}">
                <a16:creationId xmlns:a16="http://schemas.microsoft.com/office/drawing/2014/main" id="{69EE952D-B21F-4A86-A899-D633A09A6EBA}"/>
              </a:ext>
            </a:extLst>
          </p:cNvPr>
          <p:cNvPicPr>
            <a:picLocks noChangeAspect="1"/>
          </p:cNvPicPr>
          <p:nvPr/>
        </p:nvPicPr>
        <p:blipFill>
          <a:blip r:embed="rId9"/>
          <a:stretch>
            <a:fillRect/>
          </a:stretch>
        </p:blipFill>
        <p:spPr>
          <a:xfrm>
            <a:off x="4807260" y="2204864"/>
            <a:ext cx="3470324" cy="648072"/>
          </a:xfrm>
          <a:prstGeom prst="rect">
            <a:avLst/>
          </a:prstGeom>
        </p:spPr>
      </p:pic>
      <p:sp>
        <p:nvSpPr>
          <p:cNvPr id="29" name="文本框 28">
            <a:extLst>
              <a:ext uri="{FF2B5EF4-FFF2-40B4-BE49-F238E27FC236}">
                <a16:creationId xmlns:a16="http://schemas.microsoft.com/office/drawing/2014/main" id="{3C25C62D-D402-474C-8C4B-C8D1E2FBBFA6}"/>
              </a:ext>
            </a:extLst>
          </p:cNvPr>
          <p:cNvSpPr txBox="1"/>
          <p:nvPr/>
        </p:nvSpPr>
        <p:spPr>
          <a:xfrm>
            <a:off x="1245249" y="1398505"/>
            <a:ext cx="3581301" cy="369332"/>
          </a:xfrm>
          <a:prstGeom prst="rect">
            <a:avLst/>
          </a:prstGeom>
          <a:noFill/>
        </p:spPr>
        <p:txBody>
          <a:bodyPr wrap="square" rtlCol="0">
            <a:spAutoFit/>
          </a:bodyPr>
          <a:lstStyle/>
          <a:p>
            <a:r>
              <a:rPr lang="en-US" altLang="zh-CN" sz="1800" dirty="0">
                <a:solidFill>
                  <a:schemeClr val="tx1"/>
                </a:solidFill>
              </a:rPr>
              <a:t>Miner Side Utility in Stage I</a:t>
            </a:r>
            <a:endParaRPr lang="zh-CN" altLang="en-US" sz="1800" dirty="0">
              <a:solidFill>
                <a:schemeClr val="tx1"/>
              </a:solidFill>
            </a:endParaRPr>
          </a:p>
        </p:txBody>
      </p:sp>
      <p:sp>
        <p:nvSpPr>
          <p:cNvPr id="30" name="文本框 29">
            <a:extLst>
              <a:ext uri="{FF2B5EF4-FFF2-40B4-BE49-F238E27FC236}">
                <a16:creationId xmlns:a16="http://schemas.microsoft.com/office/drawing/2014/main" id="{3CE5F73B-6222-4D8A-95E8-5184F6EEF5B1}"/>
              </a:ext>
            </a:extLst>
          </p:cNvPr>
          <p:cNvSpPr txBox="1"/>
          <p:nvPr/>
        </p:nvSpPr>
        <p:spPr>
          <a:xfrm>
            <a:off x="4884474" y="1398505"/>
            <a:ext cx="3647966" cy="369332"/>
          </a:xfrm>
          <a:prstGeom prst="rect">
            <a:avLst/>
          </a:prstGeom>
          <a:noFill/>
        </p:spPr>
        <p:txBody>
          <a:bodyPr wrap="square" rtlCol="0">
            <a:spAutoFit/>
          </a:bodyPr>
          <a:lstStyle/>
          <a:p>
            <a:r>
              <a:rPr lang="en-US" altLang="zh-CN" sz="1800" dirty="0">
                <a:solidFill>
                  <a:schemeClr val="tx1"/>
                </a:solidFill>
              </a:rPr>
              <a:t>ESP Side Utility in Stage II</a:t>
            </a:r>
            <a:endParaRPr lang="zh-CN" altLang="en-US" sz="1800" dirty="0"/>
          </a:p>
        </p:txBody>
      </p:sp>
      <p:sp>
        <p:nvSpPr>
          <p:cNvPr id="31" name="对话气泡: 矩形 30">
            <a:extLst>
              <a:ext uri="{FF2B5EF4-FFF2-40B4-BE49-F238E27FC236}">
                <a16:creationId xmlns:a16="http://schemas.microsoft.com/office/drawing/2014/main" id="{9FA18248-2C13-4CC0-825A-907AC093D3CE}"/>
              </a:ext>
            </a:extLst>
          </p:cNvPr>
          <p:cNvSpPr/>
          <p:nvPr/>
        </p:nvSpPr>
        <p:spPr>
          <a:xfrm>
            <a:off x="226098" y="1874707"/>
            <a:ext cx="1328743" cy="474173"/>
          </a:xfrm>
          <a:prstGeom prst="wedgeRectCallout">
            <a:avLst>
              <a:gd name="adj1" fmla="val 76312"/>
              <a:gd name="adj2" fmla="val 48015"/>
            </a:avLst>
          </a:prstGeom>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Hash power</a:t>
            </a:r>
            <a:endParaRPr lang="zh-CN" altLang="en-US" sz="1600" dirty="0">
              <a:latin typeface="Arial" panose="020B0604020202020204" pitchFamily="34" charset="0"/>
              <a:cs typeface="Arial" panose="020B0604020202020204" pitchFamily="34" charset="0"/>
            </a:endParaRPr>
          </a:p>
        </p:txBody>
      </p:sp>
      <p:sp>
        <p:nvSpPr>
          <p:cNvPr id="32" name="对话气泡: 矩形 31">
            <a:extLst>
              <a:ext uri="{FF2B5EF4-FFF2-40B4-BE49-F238E27FC236}">
                <a16:creationId xmlns:a16="http://schemas.microsoft.com/office/drawing/2014/main" id="{53B85500-A0D9-4464-984D-D61CC8EB8493}"/>
              </a:ext>
            </a:extLst>
          </p:cNvPr>
          <p:cNvSpPr/>
          <p:nvPr/>
        </p:nvSpPr>
        <p:spPr>
          <a:xfrm>
            <a:off x="15455" y="2881331"/>
            <a:ext cx="1454976" cy="1584089"/>
          </a:xfrm>
          <a:prstGeom prst="wedgeRectCallout">
            <a:avLst>
              <a:gd name="adj1" fmla="val 68417"/>
              <a:gd name="adj2" fmla="val -37060"/>
            </a:avLst>
          </a:prstGeom>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orphaning probability on the propagation delay </a:t>
            </a:r>
            <a:r>
              <a:rPr lang="en-US" altLang="zh-CN" sz="1600" dirty="0" err="1">
                <a:latin typeface="Arial" panose="020B0604020202020204" pitchFamily="34" charset="0"/>
                <a:cs typeface="Arial" panose="020B0604020202020204" pitchFamily="34" charset="0"/>
              </a:rPr>
              <a:t>tj</a:t>
            </a:r>
            <a:endParaRPr lang="zh-CN" altLang="en-US" sz="1600" dirty="0">
              <a:latin typeface="Arial" panose="020B0604020202020204" pitchFamily="34" charset="0"/>
              <a:cs typeface="Arial" panose="020B0604020202020204" pitchFamily="34" charset="0"/>
            </a:endParaRPr>
          </a:p>
        </p:txBody>
      </p:sp>
      <p:sp>
        <p:nvSpPr>
          <p:cNvPr id="33" name="对话气泡: 矩形 32">
            <a:extLst>
              <a:ext uri="{FF2B5EF4-FFF2-40B4-BE49-F238E27FC236}">
                <a16:creationId xmlns:a16="http://schemas.microsoft.com/office/drawing/2014/main" id="{D1569829-2CCF-47F6-9169-F39B85226364}"/>
              </a:ext>
            </a:extLst>
          </p:cNvPr>
          <p:cNvSpPr/>
          <p:nvPr/>
        </p:nvSpPr>
        <p:spPr>
          <a:xfrm>
            <a:off x="4858691" y="3085280"/>
            <a:ext cx="3301279" cy="614559"/>
          </a:xfrm>
          <a:prstGeom prst="wedgeRectCallout">
            <a:avLst>
              <a:gd name="adj1" fmla="val -59869"/>
              <a:gd name="adj2" fmla="val 33943"/>
            </a:avLst>
          </a:prstGeom>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winning probability of mining game for miner </a:t>
            </a:r>
            <a:r>
              <a:rPr lang="en-US" altLang="zh-CN" sz="1600" dirty="0" err="1">
                <a:latin typeface="Arial" panose="020B0604020202020204" pitchFamily="34" charset="0"/>
                <a:cs typeface="Arial" panose="020B0604020202020204" pitchFamily="34" charset="0"/>
              </a:rPr>
              <a:t>i</a:t>
            </a:r>
            <a:r>
              <a:rPr lang="en-US" altLang="zh-CN" sz="1600" dirty="0">
                <a:latin typeface="Arial" panose="020B0604020202020204" pitchFamily="34" charset="0"/>
                <a:cs typeface="Arial" panose="020B0604020202020204" pitchFamily="34" charset="0"/>
              </a:rPr>
              <a:t> on ESP j</a:t>
            </a:r>
            <a:endParaRPr lang="zh-CN" altLang="en-US" sz="1600" dirty="0">
              <a:latin typeface="Arial" panose="020B0604020202020204" pitchFamily="34" charset="0"/>
              <a:cs typeface="Arial" panose="020B0604020202020204" pitchFamily="34" charset="0"/>
            </a:endParaRPr>
          </a:p>
        </p:txBody>
      </p:sp>
      <p:sp>
        <p:nvSpPr>
          <p:cNvPr id="34" name="对话气泡: 矩形 33">
            <a:extLst>
              <a:ext uri="{FF2B5EF4-FFF2-40B4-BE49-F238E27FC236}">
                <a16:creationId xmlns:a16="http://schemas.microsoft.com/office/drawing/2014/main" id="{6C34CC00-D6D1-4232-A6E9-07E16193670F}"/>
              </a:ext>
            </a:extLst>
          </p:cNvPr>
          <p:cNvSpPr/>
          <p:nvPr/>
        </p:nvSpPr>
        <p:spPr>
          <a:xfrm>
            <a:off x="4283968" y="3912651"/>
            <a:ext cx="4176464" cy="538238"/>
          </a:xfrm>
          <a:prstGeom prst="wedgeRectCallout">
            <a:avLst>
              <a:gd name="adj1" fmla="val -64334"/>
              <a:gd name="adj2" fmla="val 26078"/>
            </a:avLst>
          </a:prstGeom>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winning probability for miner </a:t>
            </a:r>
            <a:r>
              <a:rPr lang="en-US" altLang="zh-CN" sz="1600" dirty="0" err="1">
                <a:latin typeface="Arial" panose="020B0604020202020204" pitchFamily="34" charset="0"/>
                <a:cs typeface="Arial" panose="020B0604020202020204" pitchFamily="34" charset="0"/>
              </a:rPr>
              <a:t>i</a:t>
            </a:r>
            <a:r>
              <a:rPr lang="en-US" altLang="zh-CN" sz="1600" dirty="0">
                <a:latin typeface="Arial" panose="020B0604020202020204" pitchFamily="34" charset="0"/>
                <a:cs typeface="Arial" panose="020B0604020202020204" pitchFamily="34" charset="0"/>
              </a:rPr>
              <a:t> on the CSP</a:t>
            </a:r>
            <a:endParaRPr lang="zh-CN" altLang="en-US" sz="1600" dirty="0">
              <a:latin typeface="Arial" panose="020B0604020202020204" pitchFamily="34" charset="0"/>
              <a:cs typeface="Arial" panose="020B0604020202020204" pitchFamily="34" charset="0"/>
            </a:endParaRPr>
          </a:p>
        </p:txBody>
      </p:sp>
      <p:sp>
        <p:nvSpPr>
          <p:cNvPr id="35" name="对话气泡: 矩形 34">
            <a:extLst>
              <a:ext uri="{FF2B5EF4-FFF2-40B4-BE49-F238E27FC236}">
                <a16:creationId xmlns:a16="http://schemas.microsoft.com/office/drawing/2014/main" id="{928D8D36-F03E-4DD7-A0BD-51F02AAF72E5}"/>
              </a:ext>
            </a:extLst>
          </p:cNvPr>
          <p:cNvSpPr/>
          <p:nvPr/>
        </p:nvSpPr>
        <p:spPr>
          <a:xfrm>
            <a:off x="4803021" y="4615363"/>
            <a:ext cx="3968081" cy="579215"/>
          </a:xfrm>
          <a:prstGeom prst="wedgeRectCallout">
            <a:avLst>
              <a:gd name="adj1" fmla="val -57610"/>
              <a:gd name="adj2" fmla="val 26078"/>
            </a:avLst>
          </a:prstGeom>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winning probability of miner </a:t>
            </a:r>
            <a:r>
              <a:rPr lang="en-US" altLang="zh-CN" sz="1600" dirty="0" err="1">
                <a:latin typeface="Arial" panose="020B0604020202020204" pitchFamily="34" charset="0"/>
                <a:cs typeface="Arial" panose="020B0604020202020204" pitchFamily="34" charset="0"/>
              </a:rPr>
              <a:t>i</a:t>
            </a:r>
            <a:r>
              <a:rPr lang="en-US" altLang="zh-CN" sz="1600" dirty="0">
                <a:latin typeface="Arial" panose="020B0604020202020204" pitchFamily="34" charset="0"/>
                <a:cs typeface="Arial" panose="020B0604020202020204" pitchFamily="34" charset="0"/>
              </a:rPr>
              <a:t> on all service providers </a:t>
            </a:r>
            <a:endParaRPr lang="zh-CN" altLang="en-US" sz="1600" dirty="0">
              <a:latin typeface="Arial" panose="020B0604020202020204" pitchFamily="34" charset="0"/>
              <a:cs typeface="Arial" panose="020B0604020202020204" pitchFamily="34" charset="0"/>
            </a:endParaRPr>
          </a:p>
        </p:txBody>
      </p:sp>
      <p:sp>
        <p:nvSpPr>
          <p:cNvPr id="36" name="对话气泡: 矩形 35">
            <a:extLst>
              <a:ext uri="{FF2B5EF4-FFF2-40B4-BE49-F238E27FC236}">
                <a16:creationId xmlns:a16="http://schemas.microsoft.com/office/drawing/2014/main" id="{4DDCC2E1-E818-43EF-BACF-B0D6F3D44A21}"/>
              </a:ext>
            </a:extLst>
          </p:cNvPr>
          <p:cNvSpPr/>
          <p:nvPr/>
        </p:nvSpPr>
        <p:spPr>
          <a:xfrm>
            <a:off x="4777743" y="5583716"/>
            <a:ext cx="1732817" cy="516752"/>
          </a:xfrm>
          <a:prstGeom prst="wedgeRectCallout">
            <a:avLst>
              <a:gd name="adj1" fmla="val -73244"/>
              <a:gd name="adj2" fmla="val 21627"/>
            </a:avLst>
          </a:prstGeom>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miner </a:t>
            </a:r>
            <a:r>
              <a:rPr lang="en-US" altLang="zh-CN" sz="1600" dirty="0" err="1">
                <a:latin typeface="Arial" panose="020B0604020202020204" pitchFamily="34" charset="0"/>
                <a:cs typeface="Arial" panose="020B0604020202020204" pitchFamily="34" charset="0"/>
              </a:rPr>
              <a:t>i</a:t>
            </a:r>
            <a:r>
              <a:rPr lang="en-US" altLang="zh-CN" sz="1600" dirty="0">
                <a:latin typeface="Arial" panose="020B0604020202020204" pitchFamily="34" charset="0"/>
                <a:cs typeface="Arial" panose="020B0604020202020204" pitchFamily="34" charset="0"/>
              </a:rPr>
              <a:t> ’s utility </a:t>
            </a:r>
            <a:endParaRPr lang="zh-CN" altLang="en-US" sz="1600" dirty="0">
              <a:latin typeface="Arial" panose="020B0604020202020204" pitchFamily="34" charset="0"/>
              <a:cs typeface="Arial" panose="020B0604020202020204" pitchFamily="34" charset="0"/>
            </a:endParaRPr>
          </a:p>
        </p:txBody>
      </p:sp>
      <p:sp>
        <p:nvSpPr>
          <p:cNvPr id="37" name="对话气泡: 矩形 36">
            <a:extLst>
              <a:ext uri="{FF2B5EF4-FFF2-40B4-BE49-F238E27FC236}">
                <a16:creationId xmlns:a16="http://schemas.microsoft.com/office/drawing/2014/main" id="{0E3C3187-CEAC-4B1E-A9DB-633DDC1D23F6}"/>
              </a:ext>
            </a:extLst>
          </p:cNvPr>
          <p:cNvSpPr/>
          <p:nvPr/>
        </p:nvSpPr>
        <p:spPr>
          <a:xfrm>
            <a:off x="6850168" y="1093553"/>
            <a:ext cx="2097166" cy="420016"/>
          </a:xfrm>
          <a:prstGeom prst="wedgeRectCallout">
            <a:avLst>
              <a:gd name="adj1" fmla="val -36478"/>
              <a:gd name="adj2" fmla="val 218039"/>
            </a:avLst>
          </a:prstGeom>
          <a:solidFill>
            <a:schemeClr val="bg1"/>
          </a:solidFill>
          <a:ln w="19050"/>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600" dirty="0">
                <a:latin typeface="Arial" panose="020B0604020202020204" pitchFamily="34" charset="0"/>
                <a:cs typeface="Arial" panose="020B0604020202020204" pitchFamily="34" charset="0"/>
              </a:rPr>
              <a:t>ESP j ’s utility </a:t>
            </a:r>
            <a:endParaRPr lang="zh-CN" altLang="en-US" sz="1600" dirty="0">
              <a:latin typeface="Arial" panose="020B0604020202020204" pitchFamily="34" charset="0"/>
              <a:cs typeface="Arial" panose="020B0604020202020204" pitchFamily="34" charset="0"/>
            </a:endParaRPr>
          </a:p>
        </p:txBody>
      </p:sp>
      <p:sp>
        <p:nvSpPr>
          <p:cNvPr id="24" name="标题 4">
            <a:extLst>
              <a:ext uri="{FF2B5EF4-FFF2-40B4-BE49-F238E27FC236}">
                <a16:creationId xmlns:a16="http://schemas.microsoft.com/office/drawing/2014/main" id="{301C204F-E54B-424C-8EA4-0D3E2E0F0A81}"/>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Problem Formulation</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25" name="文本框 24">
            <a:extLst>
              <a:ext uri="{FF2B5EF4-FFF2-40B4-BE49-F238E27FC236}">
                <a16:creationId xmlns:a16="http://schemas.microsoft.com/office/drawing/2014/main" id="{DC8E94B1-2F75-4F14-848F-0A4126C601FF}"/>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5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Outline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8" name="内容占位符 1">
            <a:extLst>
              <a:ext uri="{FF2B5EF4-FFF2-40B4-BE49-F238E27FC236}">
                <a16:creationId xmlns:a16="http://schemas.microsoft.com/office/drawing/2014/main" id="{2E81EF33-313E-464D-BC6C-E908C5A5B90F}"/>
              </a:ext>
            </a:extLst>
          </p:cNvPr>
          <p:cNvSpPr txBox="1">
            <a:spLocks/>
          </p:cNvSpPr>
          <p:nvPr/>
        </p:nvSpPr>
        <p:spPr>
          <a:xfrm>
            <a:off x="1691680" y="1700808"/>
            <a:ext cx="6480720" cy="3889573"/>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400"/>
              </a:spcBef>
              <a:spcAft>
                <a:spcPts val="0"/>
              </a:spcAft>
              <a:buFont typeface="Wingdings" panose="05000000000000000000" pitchFamily="2" charset="2"/>
              <a:buChar char="n"/>
            </a:pPr>
            <a:r>
              <a:rPr lang="zh-CN" altLang="en-US"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Motivation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&amp; Problem</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Challenge</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Simulations</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a:t>
            </a:r>
          </a:p>
        </p:txBody>
      </p:sp>
      <p:sp>
        <p:nvSpPr>
          <p:cNvPr id="5" name="文本框 4">
            <a:extLst>
              <a:ext uri="{FF2B5EF4-FFF2-40B4-BE49-F238E27FC236}">
                <a16:creationId xmlns:a16="http://schemas.microsoft.com/office/drawing/2014/main" id="{B7D8AD14-D6A7-4263-A57E-C09558DFF18E}"/>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34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EE30C75F-BD67-4362-BB39-DF77A01F1EF0}"/>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Contributions</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3" name="内容占位符 1">
            <a:extLst>
              <a:ext uri="{FF2B5EF4-FFF2-40B4-BE49-F238E27FC236}">
                <a16:creationId xmlns:a16="http://schemas.microsoft.com/office/drawing/2014/main" id="{21F19337-A37D-4D9C-BDAE-7BC6430F4C7F}"/>
              </a:ext>
            </a:extLst>
          </p:cNvPr>
          <p:cNvSpPr txBox="1">
            <a:spLocks/>
          </p:cNvSpPr>
          <p:nvPr/>
        </p:nvSpPr>
        <p:spPr>
          <a:xfrm>
            <a:off x="801518" y="1293324"/>
            <a:ext cx="7815111" cy="2242098"/>
          </a:xfrm>
          <a:prstGeom prst="rect">
            <a:avLst/>
          </a:prstGeom>
          <a:solidFill>
            <a:schemeClr val="bg1">
              <a:lumMod val="75000"/>
            </a:schemeClr>
          </a:solidFill>
          <a:ln w="25400">
            <a:solidFill>
              <a:schemeClr val="tx1"/>
            </a:solidFill>
          </a:ln>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ts val="2400"/>
              </a:spcBef>
              <a:spcAft>
                <a:spcPts val="0"/>
              </a:spcAft>
              <a:buNone/>
            </a:pPr>
            <a:r>
              <a:rPr lang="en-US" altLang="zh-CN" sz="26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Existing Study for Blockchain:</a:t>
            </a:r>
          </a:p>
          <a:p>
            <a:pPr marL="531450" lvl="2" indent="-342900" fontAlgn="auto">
              <a:spcBef>
                <a:spcPts val="1200"/>
              </a:spcBef>
              <a:spcAft>
                <a:spcPts val="0"/>
              </a:spcAft>
              <a:buFont typeface="Wingdings" panose="05000000000000000000" pitchFamily="2" charset="2"/>
              <a:buChar char="Ø"/>
            </a:pPr>
            <a:r>
              <a:rPr lang="en-US" altLang="zh-CN" sz="2200" b="0" dirty="0">
                <a:latin typeface="Arial" panose="020B0604020202020204" pitchFamily="34" charset="0"/>
                <a:cs typeface="Arial" panose="020B0604020202020204" pitchFamily="34" charset="0"/>
              </a:rPr>
              <a:t>Only consider the case of one edge service provider (ESP)</a:t>
            </a:r>
          </a:p>
          <a:p>
            <a:pPr marL="531450" lvl="2" indent="-342900" fontAlgn="auto">
              <a:spcBef>
                <a:spcPts val="1200"/>
              </a:spcBef>
              <a:spcAft>
                <a:spcPts val="0"/>
              </a:spcAft>
              <a:buFont typeface="Wingdings" panose="05000000000000000000" pitchFamily="2" charset="2"/>
              <a:buChar char="Ø"/>
            </a:pPr>
            <a:r>
              <a:rPr lang="en-US" altLang="zh-CN" sz="2200" b="0" dirty="0">
                <a:latin typeface="Arial" panose="020B0604020202020204" pitchFamily="34" charset="0"/>
                <a:cs typeface="Arial" panose="020B0604020202020204" pitchFamily="34" charset="0"/>
              </a:rPr>
              <a:t>Each ESP has consistent price</a:t>
            </a:r>
          </a:p>
          <a:p>
            <a:pPr marL="531450" lvl="2" indent="-342900" fontAlgn="auto">
              <a:spcBef>
                <a:spcPts val="1200"/>
              </a:spcBef>
              <a:spcAft>
                <a:spcPts val="0"/>
              </a:spcAft>
              <a:buFont typeface="Wingdings" panose="05000000000000000000" pitchFamily="2" charset="2"/>
              <a:buChar char="Ø"/>
            </a:pPr>
            <a:r>
              <a:rPr lang="en-US" altLang="zh-CN" sz="2200" b="0" dirty="0">
                <a:latin typeface="Arial" panose="020B0604020202020204" pitchFamily="34" charset="0"/>
                <a:cs typeface="Arial" panose="020B0604020202020204" pitchFamily="34" charset="0"/>
              </a:rPr>
              <a:t>Assumed that all ESPs have a uniform propagation delay</a:t>
            </a:r>
          </a:p>
          <a:p>
            <a:pPr marL="531450" lvl="2" indent="-342900" fontAlgn="auto">
              <a:spcBef>
                <a:spcPts val="1200"/>
              </a:spcBef>
              <a:spcAft>
                <a:spcPts val="0"/>
              </a:spcAft>
              <a:buFont typeface="Wingdings" panose="05000000000000000000" pitchFamily="2" charset="2"/>
              <a:buChar char="Ø"/>
            </a:pPr>
            <a:r>
              <a:rPr lang="en-US" altLang="zh-CN" sz="2200" b="0" dirty="0">
                <a:latin typeface="Arial" panose="020B0604020202020204" pitchFamily="34" charset="0"/>
                <a:cs typeface="Arial" panose="020B0604020202020204" pitchFamily="34" charset="0"/>
              </a:rPr>
              <a:t>Did not consider the delay factor due to geographical location</a:t>
            </a:r>
          </a:p>
        </p:txBody>
      </p:sp>
      <p:sp>
        <p:nvSpPr>
          <p:cNvPr id="4" name="内容占位符 1">
            <a:extLst>
              <a:ext uri="{FF2B5EF4-FFF2-40B4-BE49-F238E27FC236}">
                <a16:creationId xmlns:a16="http://schemas.microsoft.com/office/drawing/2014/main" id="{E3979057-536C-42E3-B719-D691C4E21607}"/>
              </a:ext>
            </a:extLst>
          </p:cNvPr>
          <p:cNvSpPr txBox="1">
            <a:spLocks/>
          </p:cNvSpPr>
          <p:nvPr/>
        </p:nvSpPr>
        <p:spPr>
          <a:xfrm>
            <a:off x="801517" y="3997731"/>
            <a:ext cx="7815111" cy="2520280"/>
          </a:xfrm>
          <a:prstGeom prst="rect">
            <a:avLst/>
          </a:prstGeom>
          <a:solidFill>
            <a:schemeClr val="bg1">
              <a:lumMod val="75000"/>
            </a:schemeClr>
          </a:solidFill>
          <a:ln w="25400">
            <a:solidFill>
              <a:schemeClr val="tx1"/>
            </a:solidFill>
          </a:ln>
        </p:spPr>
        <p:txBody>
          <a:bodyPr>
            <a:normAutofit fontScale="5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10000"/>
              </a:lnSpc>
              <a:spcBef>
                <a:spcPts val="2400"/>
              </a:spcBef>
              <a:spcAft>
                <a:spcPts val="0"/>
              </a:spcAft>
              <a:buNone/>
            </a:pPr>
            <a:r>
              <a:rPr lang="en-US" altLang="zh-CN" sz="4400" b="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Work:</a:t>
            </a:r>
          </a:p>
          <a:p>
            <a:pPr marL="531450" lvl="2" indent="-342900" fontAlgn="auto">
              <a:lnSpc>
                <a:spcPct val="100000"/>
              </a:lnSpc>
              <a:spcBef>
                <a:spcPts val="1200"/>
              </a:spcBef>
              <a:spcAft>
                <a:spcPts val="0"/>
              </a:spcAft>
              <a:buFont typeface="Wingdings" panose="05000000000000000000" pitchFamily="2" charset="2"/>
              <a:buChar char="Ø"/>
            </a:pPr>
            <a:r>
              <a:rPr lang="en-US" altLang="zh-CN" sz="3600" b="0" dirty="0">
                <a:latin typeface="Arial" panose="020B0604020202020204" pitchFamily="34" charset="0"/>
                <a:cs typeface="Arial" panose="020B0604020202020204" pitchFamily="34" charset="0"/>
              </a:rPr>
              <a:t>We consider the interaction between the multi-users and multi-ESPs</a:t>
            </a:r>
          </a:p>
          <a:p>
            <a:pPr marL="531450" lvl="2" indent="-342900" fontAlgn="auto">
              <a:lnSpc>
                <a:spcPct val="100000"/>
              </a:lnSpc>
              <a:spcBef>
                <a:spcPts val="1200"/>
              </a:spcBef>
              <a:spcAft>
                <a:spcPts val="0"/>
              </a:spcAft>
              <a:buFont typeface="Wingdings" panose="05000000000000000000" pitchFamily="2" charset="2"/>
              <a:buChar char="Ø"/>
            </a:pPr>
            <a:r>
              <a:rPr lang="en-US" altLang="zh-CN" sz="3600" b="0" dirty="0">
                <a:latin typeface="Arial" panose="020B0604020202020204" pitchFamily="34" charset="0"/>
                <a:cs typeface="Arial" panose="020B0604020202020204" pitchFamily="34" charset="0"/>
              </a:rPr>
              <a:t>Each ESP sets variable price</a:t>
            </a:r>
          </a:p>
          <a:p>
            <a:pPr marL="531450" lvl="2" indent="-342900" fontAlgn="auto">
              <a:lnSpc>
                <a:spcPct val="100000"/>
              </a:lnSpc>
              <a:spcBef>
                <a:spcPts val="1200"/>
              </a:spcBef>
              <a:spcAft>
                <a:spcPts val="0"/>
              </a:spcAft>
              <a:buFont typeface="Wingdings" panose="05000000000000000000" pitchFamily="2" charset="2"/>
              <a:buChar char="Ø"/>
            </a:pPr>
            <a:r>
              <a:rPr lang="en-US" altLang="zh-CN" sz="3600" b="0" dirty="0">
                <a:latin typeface="Arial" panose="020B0604020202020204" pitchFamily="34" charset="0"/>
                <a:cs typeface="Arial" panose="020B0604020202020204" pitchFamily="34" charset="0"/>
              </a:rPr>
              <a:t>Consider the orphan probability in propagation process</a:t>
            </a:r>
          </a:p>
          <a:p>
            <a:pPr marL="531450" lvl="2" indent="-342900" fontAlgn="auto">
              <a:lnSpc>
                <a:spcPct val="100000"/>
              </a:lnSpc>
              <a:spcBef>
                <a:spcPts val="1200"/>
              </a:spcBef>
              <a:spcAft>
                <a:spcPts val="0"/>
              </a:spcAft>
              <a:buFont typeface="Wingdings" panose="05000000000000000000" pitchFamily="2" charset="2"/>
              <a:buChar char="Ø"/>
            </a:pPr>
            <a:r>
              <a:rPr lang="en-US" altLang="zh-CN" sz="3600" b="0" dirty="0">
                <a:latin typeface="Arial" panose="020B0604020202020204" pitchFamily="34" charset="0"/>
                <a:cs typeface="Arial" panose="020B0604020202020204" pitchFamily="34" charset="0"/>
              </a:rPr>
              <a:t>Consider the propagation delay due to the different geographical locations of ESPs</a:t>
            </a:r>
          </a:p>
        </p:txBody>
      </p:sp>
      <p:sp>
        <p:nvSpPr>
          <p:cNvPr id="5" name="下箭头 5">
            <a:extLst>
              <a:ext uri="{FF2B5EF4-FFF2-40B4-BE49-F238E27FC236}">
                <a16:creationId xmlns:a16="http://schemas.microsoft.com/office/drawing/2014/main" id="{D6E6D205-F175-446F-A91B-A08A1EEAEA60}"/>
              </a:ext>
            </a:extLst>
          </p:cNvPr>
          <p:cNvSpPr/>
          <p:nvPr/>
        </p:nvSpPr>
        <p:spPr>
          <a:xfrm>
            <a:off x="4440634" y="3603059"/>
            <a:ext cx="268440" cy="359637"/>
          </a:xfrm>
          <a:prstGeom prst="downArrow">
            <a:avLst>
              <a:gd name="adj1" fmla="val 50000"/>
              <a:gd name="adj2" fmla="val 55718"/>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96313B20-EACB-4516-83AB-F441ECEE4CC8}"/>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5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AC1BED94-C5C7-45E0-A9E6-0BBDF2C25F42}"/>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Challenges</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21C8D26F-D1F2-4EA1-B668-481B897194B9}"/>
              </a:ext>
            </a:extLst>
          </p:cNvPr>
          <p:cNvSpPr txBox="1"/>
          <p:nvPr/>
        </p:nvSpPr>
        <p:spPr>
          <a:xfrm>
            <a:off x="971600" y="1351765"/>
            <a:ext cx="8064896" cy="5279843"/>
          </a:xfrm>
          <a:prstGeom prst="rect">
            <a:avLst/>
          </a:prstGeom>
          <a:noFill/>
        </p:spPr>
        <p:txBody>
          <a:bodyPr wrap="square" rtlCol="0">
            <a:spAutoFit/>
          </a:bodyPr>
          <a:lstStyle/>
          <a:p>
            <a:pPr marL="342900" indent="-342900">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Multi-Leader and  multi-follower Stackelberg game</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Existence and uniqueness of Nash Equilibrium</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Variable prices</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Multiple requests from one user</a:t>
            </a:r>
          </a:p>
          <a:p>
            <a:pPr marL="800100" lvl="1" indent="-342900">
              <a:lnSpc>
                <a:spcPct val="120000"/>
              </a:lnSpc>
              <a:buFont typeface="Wingdings" panose="05000000000000000000" pitchFamily="2" charset="2"/>
              <a:buChar char="Ø"/>
            </a:pPr>
            <a:endParaRPr lang="en-US" altLang="zh-CN" sz="1100" dirty="0">
              <a:solidFill>
                <a:schemeClr val="tx1"/>
              </a:solidFill>
              <a:latin typeface="Arial" panose="020B0604020202020204" pitchFamily="34" charset="0"/>
              <a:cs typeface="Arial" panose="020B0604020202020204" pitchFamily="34" charset="0"/>
            </a:endParaRPr>
          </a:p>
          <a:p>
            <a:pPr marL="342900" indent="-342900">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Variable winning probabilities brought about by different geographical locations delay</a:t>
            </a:r>
          </a:p>
          <a:p>
            <a:pPr marL="342900" indent="-342900">
              <a:lnSpc>
                <a:spcPct val="120000"/>
              </a:lnSpc>
              <a:buFont typeface="Wingdings" panose="05000000000000000000" pitchFamily="2" charset="2"/>
              <a:buChar char="p"/>
            </a:pPr>
            <a:endParaRPr lang="en-US" altLang="zh-CN" sz="1100" dirty="0">
              <a:solidFill>
                <a:schemeClr val="tx1"/>
              </a:solidFill>
              <a:latin typeface="Arial" panose="020B0604020202020204" pitchFamily="34" charset="0"/>
              <a:cs typeface="Arial" panose="020B0604020202020204" pitchFamily="34" charset="0"/>
            </a:endParaRPr>
          </a:p>
          <a:p>
            <a:pPr marL="342900" indent="-342900">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Central Cloud Participation</a:t>
            </a:r>
          </a:p>
          <a:p>
            <a:pPr marL="285750" indent="-285750">
              <a:lnSpc>
                <a:spcPct val="150000"/>
              </a:lnSpc>
              <a:buFont typeface="Wingdings" panose="05000000000000000000" pitchFamily="2" charset="2"/>
              <a:buChar char="n"/>
            </a:pPr>
            <a:endParaRPr lang="en-US" altLang="zh-CN" sz="2000" dirty="0">
              <a:solidFill>
                <a:schemeClr val="tx1"/>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altLang="zh-CN" sz="2000" dirty="0">
              <a:solidFill>
                <a:schemeClr val="tx1"/>
              </a:solidFill>
              <a:latin typeface="Arial" panose="020B0604020202020204" pitchFamily="34" charset="0"/>
              <a:cs typeface="Arial" panose="020B0604020202020204" pitchFamily="34" charset="0"/>
            </a:endParaRPr>
          </a:p>
        </p:txBody>
      </p:sp>
      <p:pic>
        <p:nvPicPr>
          <p:cNvPr id="4" name="Picture 3" descr="C:\Users\Mars\Desktop\6a00d834fea96653ef00e54f3be5b68833-800wi.gif">
            <a:extLst>
              <a:ext uri="{FF2B5EF4-FFF2-40B4-BE49-F238E27FC236}">
                <a16:creationId xmlns:a16="http://schemas.microsoft.com/office/drawing/2014/main" id="{C5FEC9D4-06DD-4D36-8155-35F67EDEAC3D}"/>
              </a:ext>
            </a:extLst>
          </p:cNvPr>
          <p:cNvPicPr>
            <a:picLocks noChangeAspect="1" noChangeArrowheads="1"/>
          </p:cNvPicPr>
          <p:nvPr/>
        </p:nvPicPr>
        <p:blipFill>
          <a:blip r:embed="rId3"/>
          <a:srcRect/>
          <a:stretch>
            <a:fillRect/>
          </a:stretch>
        </p:blipFill>
        <p:spPr bwMode="auto">
          <a:xfrm>
            <a:off x="7020272" y="4852929"/>
            <a:ext cx="1622669" cy="1306612"/>
          </a:xfrm>
          <a:prstGeom prst="rect">
            <a:avLst/>
          </a:prstGeom>
          <a:noFill/>
          <a:ln w="9525">
            <a:noFill/>
            <a:miter lim="800000"/>
            <a:headEnd/>
            <a:tailEnd/>
          </a:ln>
        </p:spPr>
      </p:pic>
      <p:sp>
        <p:nvSpPr>
          <p:cNvPr id="6" name="文本框 5">
            <a:extLst>
              <a:ext uri="{FF2B5EF4-FFF2-40B4-BE49-F238E27FC236}">
                <a16:creationId xmlns:a16="http://schemas.microsoft.com/office/drawing/2014/main" id="{C7A8FD22-613D-48A1-842D-6D74C8B4E83C}"/>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1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Outline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8" name="内容占位符 1">
            <a:extLst>
              <a:ext uri="{FF2B5EF4-FFF2-40B4-BE49-F238E27FC236}">
                <a16:creationId xmlns:a16="http://schemas.microsoft.com/office/drawing/2014/main" id="{636A55F3-C3CE-4B0F-ACCF-6343E39271AC}"/>
              </a:ext>
            </a:extLst>
          </p:cNvPr>
          <p:cNvSpPr txBox="1">
            <a:spLocks/>
          </p:cNvSpPr>
          <p:nvPr/>
        </p:nvSpPr>
        <p:spPr>
          <a:xfrm>
            <a:off x="1691680" y="1700808"/>
            <a:ext cx="6480720" cy="3889573"/>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400"/>
              </a:spcBef>
              <a:spcAft>
                <a:spcPts val="0"/>
              </a:spcAft>
              <a:buFont typeface="Wingdings" panose="05000000000000000000" pitchFamily="2" charset="2"/>
              <a:buChar char="n"/>
            </a:pPr>
            <a:r>
              <a:rPr lang="zh-CN" altLang="en-US"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Motivation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&amp; Problem</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Challenge</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Simulations</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a:t>
            </a:r>
          </a:p>
        </p:txBody>
      </p:sp>
      <p:sp>
        <p:nvSpPr>
          <p:cNvPr id="5" name="文本框 4">
            <a:extLst>
              <a:ext uri="{FF2B5EF4-FFF2-40B4-BE49-F238E27FC236}">
                <a16:creationId xmlns:a16="http://schemas.microsoft.com/office/drawing/2014/main" id="{0826E0AE-66C0-4743-A1E2-D493256B2B41}"/>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48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6E58DB40-194B-45AE-8728-D165D4E944BA}"/>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Solution for Nash Equilibrium</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CD79FC11-0141-430D-A983-F15FDDD83C8B}"/>
              </a:ext>
            </a:extLst>
          </p:cNvPr>
          <p:cNvSpPr txBox="1"/>
          <p:nvPr/>
        </p:nvSpPr>
        <p:spPr>
          <a:xfrm>
            <a:off x="841482" y="1399187"/>
            <a:ext cx="8160657" cy="5041380"/>
          </a:xfrm>
          <a:prstGeom prst="rect">
            <a:avLst/>
          </a:prstGeom>
          <a:noFill/>
        </p:spPr>
        <p:txBody>
          <a:bodyPr wrap="square" rtlCol="0">
            <a:spAutoFit/>
          </a:bodyPr>
          <a:lstStyle/>
          <a:p>
            <a:pPr marL="342900" indent="-342900">
              <a:lnSpc>
                <a:spcPct val="120000"/>
              </a:lnSpc>
              <a:buFont typeface="Wingdings" panose="05000000000000000000" pitchFamily="2" charset="2"/>
              <a:buChar char="p"/>
            </a:pPr>
            <a:r>
              <a:rPr lang="en-US" altLang="zh-CN" kern="100" dirty="0">
                <a:solidFill>
                  <a:schemeClr val="tx1"/>
                </a:solidFill>
                <a:latin typeface="Arial" panose="020B0604020202020204" pitchFamily="34" charset="0"/>
                <a:ea typeface="Ebrima" panose="02000000000000000000" pitchFamily="2" charset="0"/>
                <a:cs typeface="Arial" panose="020B0604020202020204" pitchFamily="34" charset="0"/>
              </a:rPr>
              <a:t>Step1: ESPs choose random feasible price strategy</a:t>
            </a:r>
          </a:p>
          <a:p>
            <a:pPr marL="342900" indent="-342900">
              <a:lnSpc>
                <a:spcPct val="120000"/>
              </a:lnSpc>
              <a:buFont typeface="Wingdings" panose="05000000000000000000" pitchFamily="2" charset="2"/>
              <a:buChar char="p"/>
            </a:pPr>
            <a:endParaRPr lang="en-US" altLang="zh-CN" kern="100" dirty="0">
              <a:solidFill>
                <a:schemeClr val="tx1"/>
              </a:solidFill>
              <a:latin typeface="Arial" panose="020B0604020202020204" pitchFamily="34" charset="0"/>
              <a:ea typeface="Ebrima" panose="02000000000000000000" pitchFamily="2" charset="0"/>
              <a:cs typeface="Arial" panose="020B0604020202020204" pitchFamily="34" charset="0"/>
            </a:endParaRPr>
          </a:p>
          <a:p>
            <a:pPr marL="342900" indent="-342900">
              <a:buFont typeface="Wingdings" panose="05000000000000000000" pitchFamily="2" charset="2"/>
              <a:buChar char="p"/>
            </a:pPr>
            <a:r>
              <a:rPr lang="en-US" altLang="zh-CN" kern="100" dirty="0">
                <a:solidFill>
                  <a:schemeClr val="tx1"/>
                </a:solidFill>
                <a:latin typeface="Arial" panose="020B0604020202020204" pitchFamily="34" charset="0"/>
                <a:ea typeface="Ebrima" panose="02000000000000000000" pitchFamily="2" charset="0"/>
                <a:cs typeface="Arial" panose="020B0604020202020204" pitchFamily="34" charset="0"/>
              </a:rPr>
              <a:t>Step2: Every miner predicts other miners’ optimal requests and adjusts his demand according to the prices of ESP</a:t>
            </a:r>
          </a:p>
          <a:p>
            <a:pPr marL="342900" indent="-342900">
              <a:buFont typeface="Wingdings" panose="05000000000000000000" pitchFamily="2" charset="2"/>
              <a:buChar char="p"/>
            </a:pPr>
            <a:endParaRPr lang="en-US" altLang="zh-CN" kern="1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lang="en-US" altLang="zh-CN" kern="100" dirty="0">
                <a:solidFill>
                  <a:schemeClr val="tx1"/>
                </a:solidFill>
                <a:latin typeface="Arial" panose="020B0604020202020204" pitchFamily="34" charset="0"/>
                <a:ea typeface="Ebrima" panose="02000000000000000000" pitchFamily="2" charset="0"/>
                <a:cs typeface="Arial" panose="020B0604020202020204" pitchFamily="34" charset="0"/>
              </a:rPr>
              <a:t>Step3: ESPs update the price with a step and predict whether the new price will bring more profit, and then adjust the pricing strategy</a:t>
            </a:r>
          </a:p>
          <a:p>
            <a:pPr marL="342900" indent="-342900">
              <a:buFont typeface="Wingdings" panose="05000000000000000000" pitchFamily="2" charset="2"/>
              <a:buChar char="p"/>
            </a:pPr>
            <a:endParaRPr lang="zh-CN" altLang="en-US" kern="100" dirty="0">
              <a:solidFill>
                <a:schemeClr val="tx1"/>
              </a:solidFill>
              <a:latin typeface="Arial" panose="020B0604020202020204" pitchFamily="34" charset="0"/>
              <a:ea typeface="Ebrima" panose="02000000000000000000" pitchFamily="2" charset="0"/>
              <a:cs typeface="Arial" panose="020B0604020202020204" pitchFamily="34" charset="0"/>
            </a:endParaRPr>
          </a:p>
          <a:p>
            <a:pPr marL="342900" indent="-342900">
              <a:buFont typeface="Wingdings" panose="05000000000000000000" pitchFamily="2" charset="2"/>
              <a:buChar char="p"/>
            </a:pPr>
            <a:r>
              <a:rPr lang="en-US" altLang="zh-CN" kern="100" dirty="0">
                <a:solidFill>
                  <a:schemeClr val="tx1"/>
                </a:solidFill>
                <a:latin typeface="Arial" panose="020B0604020202020204" pitchFamily="34" charset="0"/>
                <a:ea typeface="Ebrima" panose="02000000000000000000" pitchFamily="2" charset="0"/>
                <a:cs typeface="Arial" panose="020B0604020202020204" pitchFamily="34" charset="0"/>
              </a:rPr>
              <a:t>Repeat step2 and step3 until the difference of the price strategy in two rounds is less than a given threshold</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F90CC00-D410-4966-B948-CFAC0ED3AD18}"/>
                  </a:ext>
                </a:extLst>
              </p:cNvPr>
              <p:cNvSpPr txBox="1"/>
              <p:nvPr/>
            </p:nvSpPr>
            <p:spPr>
              <a:xfrm>
                <a:off x="3628982" y="3099294"/>
                <a:ext cx="3902259" cy="6594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solidFill>
                                <a:srgbClr val="FF0000"/>
                              </a:solidFill>
                              <a:effectLst/>
                              <a:latin typeface="Cambria Math" panose="02040503050406030204" pitchFamily="18" charset="0"/>
                              <a:ea typeface="Cambria Math" panose="02040503050406030204" pitchFamily="18" charset="0"/>
                            </a:rPr>
                          </m:ctrlPr>
                        </m:sSupPr>
                        <m:e>
                          <m:sSubSup>
                            <m:sSubSupPr>
                              <m:ctrlPr>
                                <a:rPr lang="en-US" altLang="zh-CN" sz="1600" i="1">
                                  <a:solidFill>
                                    <a:srgbClr val="FF0000"/>
                                  </a:solidFill>
                                  <a:effectLst/>
                                  <a:latin typeface="Cambria Math" panose="02040503050406030204" pitchFamily="18" charset="0"/>
                                  <a:ea typeface="Cambria Math" panose="02040503050406030204" pitchFamily="18" charset="0"/>
                                </a:rPr>
                              </m:ctrlPr>
                            </m:sSubSupPr>
                            <m:e>
                              <m:r>
                                <a:rPr lang="en-US" altLang="zh-CN" sz="1600" b="1" i="1">
                                  <a:solidFill>
                                    <a:srgbClr val="FF0000"/>
                                  </a:solidFill>
                                  <a:effectLst/>
                                  <a:latin typeface="Cambria Math" panose="02040503050406030204" pitchFamily="18" charset="0"/>
                                  <a:ea typeface="Cambria Math" panose="02040503050406030204" pitchFamily="18" charset="0"/>
                                </a:rPr>
                                <m:t>𝒙</m:t>
                              </m:r>
                            </m:e>
                            <m:sub>
                              <m:r>
                                <a:rPr lang="en-US" altLang="zh-CN" sz="1600" b="1" i="1">
                                  <a:solidFill>
                                    <a:srgbClr val="FF0000"/>
                                  </a:solidFill>
                                  <a:effectLst/>
                                  <a:latin typeface="Cambria Math" panose="02040503050406030204" pitchFamily="18" charset="0"/>
                                  <a:ea typeface="Cambria Math" panose="02040503050406030204" pitchFamily="18" charset="0"/>
                                </a:rPr>
                                <m:t>𝒊</m:t>
                              </m:r>
                            </m:sub>
                            <m:sup>
                              <m:r>
                                <a:rPr lang="en-US" altLang="zh-CN" sz="1600" b="1" i="1">
                                  <a:solidFill>
                                    <a:srgbClr val="FF0000"/>
                                  </a:solidFill>
                                  <a:effectLst/>
                                  <a:latin typeface="Cambria Math" panose="02040503050406030204" pitchFamily="18" charset="0"/>
                                  <a:ea typeface="Cambria Math" panose="02040503050406030204" pitchFamily="18" charset="0"/>
                                </a:rPr>
                                <m:t>𝒋</m:t>
                              </m:r>
                            </m:sup>
                          </m:sSubSup>
                        </m:e>
                        <m:sup>
                          <m:d>
                            <m:dPr>
                              <m:ctrlPr>
                                <a:rPr lang="en-US" altLang="zh-CN" sz="1600" i="1">
                                  <a:solidFill>
                                    <a:srgbClr val="FF0000"/>
                                  </a:solidFill>
                                  <a:effectLst/>
                                  <a:latin typeface="Cambria Math" panose="02040503050406030204" pitchFamily="18" charset="0"/>
                                  <a:ea typeface="Cambria Math" panose="02040503050406030204" pitchFamily="18" charset="0"/>
                                </a:rPr>
                              </m:ctrlPr>
                            </m:dPr>
                            <m:e>
                              <m:r>
                                <a:rPr lang="en-US" altLang="zh-CN" sz="1600" b="1" i="1">
                                  <a:solidFill>
                                    <a:srgbClr val="FF0000"/>
                                  </a:solidFill>
                                  <a:effectLst/>
                                  <a:latin typeface="Cambria Math" panose="02040503050406030204" pitchFamily="18" charset="0"/>
                                  <a:ea typeface="Cambria Math" panose="02040503050406030204" pitchFamily="18" charset="0"/>
                                </a:rPr>
                                <m:t>𝒌</m:t>
                              </m:r>
                            </m:e>
                          </m:d>
                        </m:sup>
                      </m:sSup>
                      <m:r>
                        <a:rPr lang="en-US" altLang="zh-CN" sz="1600" b="1" i="1">
                          <a:solidFill>
                            <a:srgbClr val="FF0000"/>
                          </a:solidFill>
                          <a:effectLst/>
                          <a:latin typeface="Cambria Math" panose="02040503050406030204" pitchFamily="18" charset="0"/>
                          <a:ea typeface="Cambria Math" panose="02040503050406030204" pitchFamily="18" charset="0"/>
                        </a:rPr>
                        <m:t>=</m:t>
                      </m:r>
                      <m:sSup>
                        <m:sSupPr>
                          <m:ctrlPr>
                            <a:rPr lang="en-US" altLang="zh-CN" sz="1600" i="1">
                              <a:solidFill>
                                <a:srgbClr val="FF0000"/>
                              </a:solidFill>
                              <a:effectLst/>
                              <a:latin typeface="Cambria Math" panose="02040503050406030204" pitchFamily="18" charset="0"/>
                              <a:ea typeface="Cambria Math" panose="02040503050406030204" pitchFamily="18" charset="0"/>
                            </a:rPr>
                          </m:ctrlPr>
                        </m:sSupPr>
                        <m:e>
                          <m:sSubSup>
                            <m:sSubSupPr>
                              <m:ctrlPr>
                                <a:rPr lang="en-US" altLang="zh-CN" sz="1600" i="1">
                                  <a:solidFill>
                                    <a:srgbClr val="FF0000"/>
                                  </a:solidFill>
                                  <a:effectLst/>
                                  <a:latin typeface="Cambria Math" panose="02040503050406030204" pitchFamily="18" charset="0"/>
                                  <a:ea typeface="Cambria Math" panose="02040503050406030204" pitchFamily="18" charset="0"/>
                                </a:rPr>
                              </m:ctrlPr>
                            </m:sSubSupPr>
                            <m:e>
                              <m:r>
                                <a:rPr lang="en-US" altLang="zh-CN" sz="1600" b="1" i="1">
                                  <a:solidFill>
                                    <a:srgbClr val="FF0000"/>
                                  </a:solidFill>
                                  <a:effectLst/>
                                  <a:latin typeface="Cambria Math" panose="02040503050406030204" pitchFamily="18" charset="0"/>
                                  <a:ea typeface="Cambria Math" panose="02040503050406030204" pitchFamily="18" charset="0"/>
                                </a:rPr>
                                <m:t>𝒙</m:t>
                              </m:r>
                            </m:e>
                            <m:sub>
                              <m:r>
                                <a:rPr lang="en-US" altLang="zh-CN" sz="1600" b="1" i="1">
                                  <a:solidFill>
                                    <a:srgbClr val="FF0000"/>
                                  </a:solidFill>
                                  <a:effectLst/>
                                  <a:latin typeface="Cambria Math" panose="02040503050406030204" pitchFamily="18" charset="0"/>
                                  <a:ea typeface="Cambria Math" panose="02040503050406030204" pitchFamily="18" charset="0"/>
                                </a:rPr>
                                <m:t>𝒊</m:t>
                              </m:r>
                            </m:sub>
                            <m:sup>
                              <m:r>
                                <a:rPr lang="en-US" altLang="zh-CN" sz="1600" b="1" i="1">
                                  <a:solidFill>
                                    <a:srgbClr val="FF0000"/>
                                  </a:solidFill>
                                  <a:effectLst/>
                                  <a:latin typeface="Cambria Math" panose="02040503050406030204" pitchFamily="18" charset="0"/>
                                  <a:ea typeface="Cambria Math" panose="02040503050406030204" pitchFamily="18" charset="0"/>
                                </a:rPr>
                                <m:t>𝒋</m:t>
                              </m:r>
                            </m:sup>
                          </m:sSubSup>
                        </m:e>
                        <m:sup>
                          <m:d>
                            <m:dPr>
                              <m:ctrlPr>
                                <a:rPr lang="en-US" altLang="zh-CN" sz="1600" i="1">
                                  <a:solidFill>
                                    <a:srgbClr val="FF0000"/>
                                  </a:solidFill>
                                  <a:effectLst/>
                                  <a:latin typeface="Cambria Math" panose="02040503050406030204" pitchFamily="18" charset="0"/>
                                  <a:ea typeface="Cambria Math" panose="02040503050406030204" pitchFamily="18" charset="0"/>
                                </a:rPr>
                              </m:ctrlPr>
                            </m:dPr>
                            <m:e>
                              <m:r>
                                <a:rPr lang="en-US" altLang="zh-CN" sz="1600" b="1" i="1">
                                  <a:solidFill>
                                    <a:srgbClr val="FF0000"/>
                                  </a:solidFill>
                                  <a:effectLst/>
                                  <a:latin typeface="Cambria Math" panose="02040503050406030204" pitchFamily="18" charset="0"/>
                                  <a:ea typeface="Cambria Math" panose="02040503050406030204" pitchFamily="18" charset="0"/>
                                </a:rPr>
                                <m:t>𝒌</m:t>
                              </m:r>
                              <m:r>
                                <a:rPr lang="en-US" altLang="zh-CN" sz="1600" b="1" i="1">
                                  <a:solidFill>
                                    <a:srgbClr val="FF0000"/>
                                  </a:solidFill>
                                  <a:effectLst/>
                                  <a:latin typeface="Cambria Math" panose="02040503050406030204" pitchFamily="18" charset="0"/>
                                  <a:ea typeface="Cambria Math" panose="02040503050406030204" pitchFamily="18" charset="0"/>
                                </a:rPr>
                                <m:t>−</m:t>
                              </m:r>
                              <m:r>
                                <a:rPr lang="en-US" altLang="zh-CN" sz="1600" b="1" i="1">
                                  <a:solidFill>
                                    <a:srgbClr val="FF0000"/>
                                  </a:solidFill>
                                  <a:effectLst/>
                                  <a:latin typeface="Cambria Math" panose="02040503050406030204" pitchFamily="18" charset="0"/>
                                  <a:ea typeface="Cambria Math" panose="02040503050406030204" pitchFamily="18" charset="0"/>
                                </a:rPr>
                                <m:t>𝟏</m:t>
                              </m:r>
                            </m:e>
                          </m:d>
                        </m:sup>
                      </m:sSup>
                      <m:r>
                        <a:rPr lang="en-US" altLang="zh-CN" sz="1600" b="1" i="1">
                          <a:solidFill>
                            <a:srgbClr val="FF0000"/>
                          </a:solidFill>
                          <a:effectLst/>
                          <a:latin typeface="Cambria Math" panose="02040503050406030204" pitchFamily="18" charset="0"/>
                          <a:ea typeface="Cambria Math" panose="02040503050406030204" pitchFamily="18" charset="0"/>
                        </a:rPr>
                        <m:t>+∆</m:t>
                      </m:r>
                      <m:f>
                        <m:fPr>
                          <m:ctrlPr>
                            <a:rPr lang="en-US" altLang="zh-CN" sz="1600" i="1">
                              <a:solidFill>
                                <a:srgbClr val="FF0000"/>
                              </a:solidFill>
                              <a:effectLst/>
                              <a:latin typeface="Cambria Math" panose="02040503050406030204" pitchFamily="18" charset="0"/>
                              <a:ea typeface="Cambria Math" panose="02040503050406030204" pitchFamily="18" charset="0"/>
                            </a:rPr>
                          </m:ctrlPr>
                        </m:fPr>
                        <m:num>
                          <m:r>
                            <a:rPr lang="zh-CN" altLang="en-US" sz="1600" b="1" i="1">
                              <a:solidFill>
                                <a:srgbClr val="FF0000"/>
                              </a:solidFill>
                              <a:effectLst/>
                              <a:latin typeface="Cambria Math" panose="02040503050406030204" pitchFamily="18" charset="0"/>
                              <a:ea typeface="Cambria Math" panose="02040503050406030204" pitchFamily="18" charset="0"/>
                            </a:rPr>
                            <m:t>𝝏</m:t>
                          </m:r>
                          <m:sSub>
                            <m:sSubPr>
                              <m:ctrlPr>
                                <a:rPr lang="en-US" altLang="zh-CN" sz="1600" i="1">
                                  <a:solidFill>
                                    <a:srgbClr val="FF0000"/>
                                  </a:solidFill>
                                  <a:effectLst/>
                                  <a:latin typeface="Cambria Math" panose="02040503050406030204" pitchFamily="18" charset="0"/>
                                  <a:ea typeface="Cambria Math" panose="02040503050406030204" pitchFamily="18" charset="0"/>
                                </a:rPr>
                              </m:ctrlPr>
                            </m:sSubPr>
                            <m:e>
                              <m:r>
                                <a:rPr lang="en-US" altLang="zh-CN" sz="1600" b="1" i="1">
                                  <a:solidFill>
                                    <a:srgbClr val="FF0000"/>
                                  </a:solidFill>
                                  <a:effectLst/>
                                  <a:latin typeface="Cambria Math" panose="02040503050406030204" pitchFamily="18" charset="0"/>
                                  <a:ea typeface="Cambria Math" panose="02040503050406030204" pitchFamily="18" charset="0"/>
                                </a:rPr>
                                <m:t>𝑼</m:t>
                              </m:r>
                            </m:e>
                            <m:sub>
                              <m:r>
                                <a:rPr lang="en-US" altLang="zh-CN" sz="1600" b="1" i="1">
                                  <a:solidFill>
                                    <a:srgbClr val="FF0000"/>
                                  </a:solidFill>
                                  <a:effectLst/>
                                  <a:latin typeface="Cambria Math" panose="02040503050406030204" pitchFamily="18" charset="0"/>
                                  <a:ea typeface="Cambria Math" panose="02040503050406030204" pitchFamily="18" charset="0"/>
                                </a:rPr>
                                <m:t>𝒊</m:t>
                              </m:r>
                            </m:sub>
                          </m:sSub>
                          <m:r>
                            <a:rPr lang="en-US" altLang="zh-CN" sz="1600" b="1" i="1">
                              <a:solidFill>
                                <a:srgbClr val="FF0000"/>
                              </a:solidFill>
                              <a:effectLst/>
                              <a:latin typeface="Cambria Math" panose="02040503050406030204" pitchFamily="18" charset="0"/>
                              <a:ea typeface="Cambria Math" panose="02040503050406030204" pitchFamily="18" charset="0"/>
                            </a:rPr>
                            <m:t>(</m:t>
                          </m:r>
                          <m:sSubSup>
                            <m:sSubSupPr>
                              <m:ctrlPr>
                                <a:rPr lang="en-US" altLang="zh-CN" sz="1600" i="1">
                                  <a:solidFill>
                                    <a:srgbClr val="FF0000"/>
                                  </a:solidFill>
                                  <a:effectLst/>
                                  <a:latin typeface="Cambria Math" panose="02040503050406030204" pitchFamily="18" charset="0"/>
                                  <a:ea typeface="Cambria Math" panose="02040503050406030204" pitchFamily="18" charset="0"/>
                                </a:rPr>
                              </m:ctrlPr>
                            </m:sSubSupPr>
                            <m:e>
                              <m:r>
                                <a:rPr lang="en-US" altLang="zh-CN" sz="1600" b="1" i="1">
                                  <a:solidFill>
                                    <a:srgbClr val="FF0000"/>
                                  </a:solidFill>
                                  <a:effectLst/>
                                  <a:latin typeface="Cambria Math" panose="02040503050406030204" pitchFamily="18" charset="0"/>
                                  <a:ea typeface="Cambria Math" panose="02040503050406030204" pitchFamily="18" charset="0"/>
                                </a:rPr>
                                <m:t>𝑿</m:t>
                              </m:r>
                            </m:e>
                            <m:sub>
                              <m:r>
                                <a:rPr lang="en-US" altLang="zh-CN" sz="1600" b="1" i="1">
                                  <a:solidFill>
                                    <a:srgbClr val="FF0000"/>
                                  </a:solidFill>
                                  <a:effectLst/>
                                  <a:latin typeface="Cambria Math" panose="02040503050406030204" pitchFamily="18" charset="0"/>
                                  <a:ea typeface="Cambria Math" panose="02040503050406030204" pitchFamily="18" charset="0"/>
                                </a:rPr>
                                <m:t>−</m:t>
                              </m:r>
                              <m:r>
                                <a:rPr lang="en-US" altLang="zh-CN" sz="1600" b="1" i="1">
                                  <a:solidFill>
                                    <a:srgbClr val="FF0000"/>
                                  </a:solidFill>
                                  <a:effectLst/>
                                  <a:latin typeface="Cambria Math" panose="02040503050406030204" pitchFamily="18" charset="0"/>
                                  <a:ea typeface="Cambria Math" panose="02040503050406030204" pitchFamily="18" charset="0"/>
                                </a:rPr>
                                <m:t>𝒊</m:t>
                              </m:r>
                            </m:sub>
                            <m:sup>
                              <m:d>
                                <m:dPr>
                                  <m:ctrlPr>
                                    <a:rPr lang="en-US" altLang="zh-CN" sz="1600" i="1">
                                      <a:solidFill>
                                        <a:srgbClr val="FF0000"/>
                                      </a:solidFill>
                                      <a:effectLst/>
                                      <a:latin typeface="Cambria Math" panose="02040503050406030204" pitchFamily="18" charset="0"/>
                                      <a:ea typeface="Cambria Math" panose="02040503050406030204" pitchFamily="18" charset="0"/>
                                    </a:rPr>
                                  </m:ctrlPr>
                                </m:dPr>
                                <m:e>
                                  <m:r>
                                    <a:rPr lang="en-US" altLang="zh-CN" sz="1600" b="1" i="1">
                                      <a:solidFill>
                                        <a:srgbClr val="FF0000"/>
                                      </a:solidFill>
                                      <a:effectLst/>
                                      <a:latin typeface="Cambria Math" panose="02040503050406030204" pitchFamily="18" charset="0"/>
                                      <a:ea typeface="Cambria Math" panose="02040503050406030204" pitchFamily="18" charset="0"/>
                                    </a:rPr>
                                    <m:t>𝒌</m:t>
                                  </m:r>
                                  <m:r>
                                    <a:rPr lang="en-US" altLang="zh-CN" sz="1600" b="1" i="1">
                                      <a:solidFill>
                                        <a:srgbClr val="FF0000"/>
                                      </a:solidFill>
                                      <a:effectLst/>
                                      <a:latin typeface="Cambria Math" panose="02040503050406030204" pitchFamily="18" charset="0"/>
                                      <a:ea typeface="Cambria Math" panose="02040503050406030204" pitchFamily="18" charset="0"/>
                                    </a:rPr>
                                    <m:t>−</m:t>
                                  </m:r>
                                  <m:r>
                                    <a:rPr lang="en-US" altLang="zh-CN" sz="1600" b="1" i="1">
                                      <a:solidFill>
                                        <a:srgbClr val="FF0000"/>
                                      </a:solidFill>
                                      <a:effectLst/>
                                      <a:latin typeface="Cambria Math" panose="02040503050406030204" pitchFamily="18" charset="0"/>
                                      <a:ea typeface="Cambria Math" panose="02040503050406030204" pitchFamily="18" charset="0"/>
                                    </a:rPr>
                                    <m:t>𝟏</m:t>
                                  </m:r>
                                </m:e>
                              </m:d>
                            </m:sup>
                          </m:sSubSup>
                          <m:r>
                            <a:rPr lang="en-US" altLang="zh-CN" sz="1600" b="1" i="1">
                              <a:solidFill>
                                <a:srgbClr val="FF0000"/>
                              </a:solidFill>
                              <a:effectLst/>
                              <a:latin typeface="Cambria Math" panose="02040503050406030204" pitchFamily="18" charset="0"/>
                              <a:ea typeface="Cambria Math" panose="02040503050406030204" pitchFamily="18" charset="0"/>
                            </a:rPr>
                            <m:t>,</m:t>
                          </m:r>
                          <m:sSubSup>
                            <m:sSubSupPr>
                              <m:ctrlPr>
                                <a:rPr lang="en-US" altLang="zh-CN" sz="1600" i="1">
                                  <a:solidFill>
                                    <a:srgbClr val="FF0000"/>
                                  </a:solidFill>
                                  <a:effectLst/>
                                  <a:latin typeface="Cambria Math" panose="02040503050406030204" pitchFamily="18" charset="0"/>
                                  <a:ea typeface="Cambria Math" panose="02040503050406030204" pitchFamily="18" charset="0"/>
                                </a:rPr>
                              </m:ctrlPr>
                            </m:sSubSupPr>
                            <m:e>
                              <m:r>
                                <a:rPr lang="en-US" altLang="zh-CN" sz="1600" b="1" i="1">
                                  <a:solidFill>
                                    <a:srgbClr val="FF0000"/>
                                  </a:solidFill>
                                  <a:effectLst/>
                                  <a:latin typeface="Cambria Math" panose="02040503050406030204" pitchFamily="18" charset="0"/>
                                  <a:ea typeface="Cambria Math" panose="02040503050406030204" pitchFamily="18" charset="0"/>
                                </a:rPr>
                                <m:t>𝑿</m:t>
                              </m:r>
                            </m:e>
                            <m:sub>
                              <m:r>
                                <a:rPr lang="en-US" altLang="zh-CN" sz="1600" b="1" i="1">
                                  <a:solidFill>
                                    <a:srgbClr val="FF0000"/>
                                  </a:solidFill>
                                  <a:effectLst/>
                                  <a:latin typeface="Cambria Math" panose="02040503050406030204" pitchFamily="18" charset="0"/>
                                  <a:ea typeface="Cambria Math" panose="02040503050406030204" pitchFamily="18" charset="0"/>
                                </a:rPr>
                                <m:t>−</m:t>
                              </m:r>
                              <m:r>
                                <a:rPr lang="en-US" altLang="zh-CN" sz="1600" b="1" i="1">
                                  <a:solidFill>
                                    <a:srgbClr val="FF0000"/>
                                  </a:solidFill>
                                  <a:effectLst/>
                                  <a:latin typeface="Cambria Math" panose="02040503050406030204" pitchFamily="18" charset="0"/>
                                  <a:ea typeface="Cambria Math" panose="02040503050406030204" pitchFamily="18" charset="0"/>
                                </a:rPr>
                                <m:t>𝒊</m:t>
                              </m:r>
                            </m:sub>
                            <m:sup>
                              <m:d>
                                <m:dPr>
                                  <m:ctrlPr>
                                    <a:rPr lang="en-US" altLang="zh-CN" sz="1600" i="1">
                                      <a:solidFill>
                                        <a:srgbClr val="FF0000"/>
                                      </a:solidFill>
                                      <a:effectLst/>
                                      <a:latin typeface="Cambria Math" panose="02040503050406030204" pitchFamily="18" charset="0"/>
                                      <a:ea typeface="Cambria Math" panose="02040503050406030204" pitchFamily="18" charset="0"/>
                                    </a:rPr>
                                  </m:ctrlPr>
                                </m:dPr>
                                <m:e>
                                  <m:r>
                                    <a:rPr lang="en-US" altLang="zh-CN" sz="1600" b="1" i="1">
                                      <a:solidFill>
                                        <a:srgbClr val="FF0000"/>
                                      </a:solidFill>
                                      <a:effectLst/>
                                      <a:latin typeface="Cambria Math" panose="02040503050406030204" pitchFamily="18" charset="0"/>
                                      <a:ea typeface="Cambria Math" panose="02040503050406030204" pitchFamily="18" charset="0"/>
                                    </a:rPr>
                                    <m:t>𝒌</m:t>
                                  </m:r>
                                  <m:r>
                                    <a:rPr lang="en-US" altLang="zh-CN" sz="1600" b="1" i="1">
                                      <a:solidFill>
                                        <a:srgbClr val="FF0000"/>
                                      </a:solidFill>
                                      <a:effectLst/>
                                      <a:latin typeface="Cambria Math" panose="02040503050406030204" pitchFamily="18" charset="0"/>
                                      <a:ea typeface="Cambria Math" panose="02040503050406030204" pitchFamily="18" charset="0"/>
                                    </a:rPr>
                                    <m:t>−</m:t>
                                  </m:r>
                                  <m:r>
                                    <a:rPr lang="en-US" altLang="zh-CN" sz="1600" b="1" i="1">
                                      <a:solidFill>
                                        <a:srgbClr val="FF0000"/>
                                      </a:solidFill>
                                      <a:effectLst/>
                                      <a:latin typeface="Cambria Math" panose="02040503050406030204" pitchFamily="18" charset="0"/>
                                      <a:ea typeface="Cambria Math" panose="02040503050406030204" pitchFamily="18" charset="0"/>
                                    </a:rPr>
                                    <m:t>𝟏</m:t>
                                  </m:r>
                                </m:e>
                              </m:d>
                            </m:sup>
                          </m:sSubSup>
                          <m:r>
                            <a:rPr lang="en-US" altLang="zh-CN" sz="1600" b="1" i="1" smtClean="0">
                              <a:solidFill>
                                <a:srgbClr val="FF0000"/>
                              </a:solidFill>
                              <a:effectLst/>
                              <a:latin typeface="Cambria Math" panose="02040503050406030204" pitchFamily="18" charset="0"/>
                              <a:ea typeface="Cambria Math" panose="02040503050406030204" pitchFamily="18" charset="0"/>
                            </a:rPr>
                            <m:t>,</m:t>
                          </m:r>
                          <m:r>
                            <a:rPr lang="en-US" altLang="zh-CN" sz="1600" b="1" i="1">
                              <a:solidFill>
                                <a:srgbClr val="FF0000"/>
                              </a:solidFill>
                              <a:effectLst/>
                              <a:latin typeface="Cambria Math" panose="02040503050406030204" pitchFamily="18" charset="0"/>
                              <a:ea typeface="Cambria Math" panose="02040503050406030204" pitchFamily="18" charset="0"/>
                            </a:rPr>
                            <m:t>𝑷</m:t>
                          </m:r>
                          <m:r>
                            <a:rPr lang="en-US" altLang="zh-CN" sz="1600" b="1" i="1">
                              <a:solidFill>
                                <a:srgbClr val="FF0000"/>
                              </a:solidFill>
                              <a:effectLst/>
                              <a:latin typeface="Cambria Math" panose="02040503050406030204" pitchFamily="18" charset="0"/>
                              <a:ea typeface="Cambria Math" panose="02040503050406030204" pitchFamily="18" charset="0"/>
                            </a:rPr>
                            <m:t>)</m:t>
                          </m:r>
                        </m:num>
                        <m:den>
                          <m:r>
                            <a:rPr lang="zh-CN" altLang="en-US" sz="1600" b="1" i="1">
                              <a:solidFill>
                                <a:srgbClr val="FF0000"/>
                              </a:solidFill>
                              <a:effectLst/>
                              <a:latin typeface="Cambria Math" panose="02040503050406030204" pitchFamily="18" charset="0"/>
                              <a:ea typeface="Cambria Math" panose="02040503050406030204" pitchFamily="18" charset="0"/>
                            </a:rPr>
                            <m:t>𝝏</m:t>
                          </m:r>
                          <m:sSubSup>
                            <m:sSubSupPr>
                              <m:ctrlPr>
                                <a:rPr lang="en-US" altLang="zh-CN" sz="1600" i="1">
                                  <a:solidFill>
                                    <a:srgbClr val="FF0000"/>
                                  </a:solidFill>
                                  <a:effectLst/>
                                  <a:latin typeface="Cambria Math" panose="02040503050406030204" pitchFamily="18" charset="0"/>
                                  <a:ea typeface="Cambria Math" panose="02040503050406030204" pitchFamily="18" charset="0"/>
                                </a:rPr>
                              </m:ctrlPr>
                            </m:sSubSupPr>
                            <m:e>
                              <m:r>
                                <a:rPr lang="en-US" altLang="zh-CN" sz="1600" b="1" i="1">
                                  <a:solidFill>
                                    <a:srgbClr val="FF0000"/>
                                  </a:solidFill>
                                  <a:effectLst/>
                                  <a:latin typeface="Cambria Math" panose="02040503050406030204" pitchFamily="18" charset="0"/>
                                  <a:ea typeface="Cambria Math" panose="02040503050406030204" pitchFamily="18" charset="0"/>
                                </a:rPr>
                                <m:t>𝒙</m:t>
                              </m:r>
                            </m:e>
                            <m:sub>
                              <m:r>
                                <a:rPr lang="en-US" altLang="zh-CN" sz="1600" b="1" i="1">
                                  <a:solidFill>
                                    <a:srgbClr val="FF0000"/>
                                  </a:solidFill>
                                  <a:effectLst/>
                                  <a:latin typeface="Cambria Math" panose="02040503050406030204" pitchFamily="18" charset="0"/>
                                  <a:ea typeface="Cambria Math" panose="02040503050406030204" pitchFamily="18" charset="0"/>
                                </a:rPr>
                                <m:t>𝒊</m:t>
                              </m:r>
                            </m:sub>
                            <m:sup>
                              <m:r>
                                <a:rPr lang="en-US" altLang="zh-CN" sz="1600" b="1" i="1">
                                  <a:solidFill>
                                    <a:srgbClr val="FF0000"/>
                                  </a:solidFill>
                                  <a:effectLst/>
                                  <a:latin typeface="Cambria Math" panose="02040503050406030204" pitchFamily="18" charset="0"/>
                                  <a:ea typeface="Cambria Math" panose="02040503050406030204" pitchFamily="18" charset="0"/>
                                </a:rPr>
                                <m:t>𝒋</m:t>
                              </m:r>
                            </m:sup>
                          </m:sSubSup>
                        </m:den>
                      </m:f>
                    </m:oMath>
                  </m:oMathPara>
                </a14:m>
                <a:endParaRPr lang="zh-CN" altLang="en-US" sz="1600" i="1" dirty="0">
                  <a:solidFill>
                    <a:srgbClr val="FF0000"/>
                  </a:solidFill>
                  <a:effectLst/>
                  <a:latin typeface="Eras Demi ITC" panose="020B0805030504020804" pitchFamily="34" charset="0"/>
                  <a:ea typeface="Cambria Math" panose="02040503050406030204" pitchFamily="18" charset="0"/>
                  <a:cs typeface="Arial" panose="020B0604020202020204" pitchFamily="34" charset="0"/>
                </a:endParaRPr>
              </a:p>
            </p:txBody>
          </p:sp>
        </mc:Choice>
        <mc:Fallback xmlns="">
          <p:sp>
            <p:nvSpPr>
              <p:cNvPr id="4" name="文本框 3">
                <a:extLst>
                  <a:ext uri="{FF2B5EF4-FFF2-40B4-BE49-F238E27FC236}">
                    <a16:creationId xmlns:a16="http://schemas.microsoft.com/office/drawing/2014/main" id="{5F90CC00-D410-4966-B948-CFAC0ED3AD18}"/>
                  </a:ext>
                </a:extLst>
              </p:cNvPr>
              <p:cNvSpPr txBox="1">
                <a:spLocks noRot="1" noChangeAspect="1" noMove="1" noResize="1" noEditPoints="1" noAdjustHandles="1" noChangeArrowheads="1" noChangeShapeType="1" noTextEdit="1"/>
              </p:cNvSpPr>
              <p:nvPr/>
            </p:nvSpPr>
            <p:spPr>
              <a:xfrm>
                <a:off x="3628982" y="3099294"/>
                <a:ext cx="3902259" cy="65941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2B4D611-9FE6-4004-A93F-AC9E575AD76C}"/>
                  </a:ext>
                </a:extLst>
              </p:cNvPr>
              <p:cNvSpPr txBox="1"/>
              <p:nvPr/>
            </p:nvSpPr>
            <p:spPr>
              <a:xfrm>
                <a:off x="6300192" y="4627630"/>
                <a:ext cx="1794530" cy="383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800" i="1" smtClean="0">
                              <a:solidFill>
                                <a:srgbClr val="FF0000"/>
                              </a:solidFill>
                              <a:latin typeface="Cambria Math" panose="02040503050406030204" pitchFamily="18" charset="0"/>
                              <a:ea typeface="Cambria Math" panose="02040503050406030204" pitchFamily="18" charset="0"/>
                            </a:rPr>
                          </m:ctrlPr>
                        </m:sSubSupPr>
                        <m:e>
                          <m:r>
                            <a:rPr lang="en-US" altLang="zh-CN" sz="1800" b="1" i="1">
                              <a:solidFill>
                                <a:srgbClr val="FF0000"/>
                              </a:solidFill>
                              <a:latin typeface="Cambria Math" panose="02040503050406030204" pitchFamily="18" charset="0"/>
                              <a:ea typeface="Cambria Math" panose="02040503050406030204" pitchFamily="18" charset="0"/>
                            </a:rPr>
                            <m:t>𝒑</m:t>
                          </m:r>
                        </m:e>
                        <m:sub>
                          <m:r>
                            <a:rPr lang="en-US" altLang="zh-CN" sz="1800" b="1" i="1">
                              <a:solidFill>
                                <a:srgbClr val="FF0000"/>
                              </a:solidFill>
                              <a:latin typeface="Cambria Math" panose="02040503050406030204" pitchFamily="18" charset="0"/>
                              <a:ea typeface="Cambria Math" panose="02040503050406030204" pitchFamily="18" charset="0"/>
                            </a:rPr>
                            <m:t>𝒋</m:t>
                          </m:r>
                        </m:sub>
                        <m:sup>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b="1" i="1">
                                  <a:solidFill>
                                    <a:srgbClr val="FF0000"/>
                                  </a:solidFill>
                                  <a:latin typeface="Cambria Math" panose="02040503050406030204" pitchFamily="18" charset="0"/>
                                  <a:ea typeface="Cambria Math" panose="02040503050406030204" pitchFamily="18" charset="0"/>
                                </a:rPr>
                                <m:t>𝒌</m:t>
                              </m:r>
                            </m:e>
                          </m:d>
                        </m:sup>
                      </m:sSubSup>
                      <m:r>
                        <a:rPr lang="en-US" altLang="zh-CN" sz="1800" b="1" i="1">
                          <a:solidFill>
                            <a:srgbClr val="FF0000"/>
                          </a:solidFill>
                          <a:latin typeface="Cambria Math" panose="02040503050406030204" pitchFamily="18" charset="0"/>
                          <a:ea typeface="Cambria Math" panose="02040503050406030204" pitchFamily="18" charset="0"/>
                        </a:rPr>
                        <m:t>←</m:t>
                      </m:r>
                      <m:sSubSup>
                        <m:sSubSupPr>
                          <m:ctrlPr>
                            <a:rPr lang="en-US" altLang="zh-CN" sz="1800" i="1">
                              <a:solidFill>
                                <a:srgbClr val="FF0000"/>
                              </a:solidFill>
                              <a:latin typeface="Cambria Math" panose="02040503050406030204" pitchFamily="18" charset="0"/>
                              <a:ea typeface="Cambria Math" panose="02040503050406030204" pitchFamily="18" charset="0"/>
                            </a:rPr>
                          </m:ctrlPr>
                        </m:sSubSupPr>
                        <m:e>
                          <m:r>
                            <a:rPr lang="en-US" altLang="zh-CN" sz="1800" b="1" i="1">
                              <a:solidFill>
                                <a:srgbClr val="FF0000"/>
                              </a:solidFill>
                              <a:latin typeface="Cambria Math" panose="02040503050406030204" pitchFamily="18" charset="0"/>
                              <a:ea typeface="Cambria Math" panose="02040503050406030204" pitchFamily="18" charset="0"/>
                            </a:rPr>
                            <m:t>𝒑</m:t>
                          </m:r>
                        </m:e>
                        <m:sub>
                          <m:r>
                            <a:rPr lang="en-US" altLang="zh-CN" sz="1800" b="1" i="1">
                              <a:solidFill>
                                <a:srgbClr val="FF0000"/>
                              </a:solidFill>
                              <a:latin typeface="Cambria Math" panose="02040503050406030204" pitchFamily="18" charset="0"/>
                              <a:ea typeface="Cambria Math" panose="02040503050406030204" pitchFamily="18" charset="0"/>
                            </a:rPr>
                            <m:t>𝒋</m:t>
                          </m:r>
                        </m:sub>
                        <m:sup>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b="1" i="1">
                                  <a:solidFill>
                                    <a:srgbClr val="FF0000"/>
                                  </a:solidFill>
                                  <a:latin typeface="Cambria Math" panose="02040503050406030204" pitchFamily="18" charset="0"/>
                                  <a:ea typeface="Cambria Math" panose="02040503050406030204" pitchFamily="18" charset="0"/>
                                </a:rPr>
                                <m:t>𝒌</m:t>
                              </m:r>
                              <m:r>
                                <a:rPr lang="en-US" altLang="zh-CN" sz="1800" b="1" i="1">
                                  <a:solidFill>
                                    <a:srgbClr val="FF0000"/>
                                  </a:solidFill>
                                  <a:latin typeface="Cambria Math" panose="02040503050406030204" pitchFamily="18" charset="0"/>
                                  <a:ea typeface="Cambria Math" panose="02040503050406030204" pitchFamily="18" charset="0"/>
                                </a:rPr>
                                <m:t>−</m:t>
                              </m:r>
                              <m:r>
                                <a:rPr lang="en-US" altLang="zh-CN" sz="1800" b="1" i="1">
                                  <a:solidFill>
                                    <a:srgbClr val="FF0000"/>
                                  </a:solidFill>
                                  <a:latin typeface="Cambria Math" panose="02040503050406030204" pitchFamily="18" charset="0"/>
                                  <a:ea typeface="Cambria Math" panose="02040503050406030204" pitchFamily="18" charset="0"/>
                                </a:rPr>
                                <m:t>𝟏</m:t>
                              </m:r>
                            </m:e>
                          </m:d>
                        </m:sup>
                      </m:sSubSup>
                      <m:r>
                        <a:rPr lang="en-US" altLang="zh-CN" sz="1800" b="1" i="1">
                          <a:solidFill>
                            <a:srgbClr val="FF0000"/>
                          </a:solidFill>
                          <a:latin typeface="Cambria Math" panose="02040503050406030204" pitchFamily="18" charset="0"/>
                          <a:ea typeface="Cambria Math" panose="02040503050406030204" pitchFamily="18" charset="0"/>
                        </a:rPr>
                        <m:t>+</m:t>
                      </m:r>
                      <m:r>
                        <a:rPr lang="zh-CN" altLang="en-US" sz="1800" b="1" i="1">
                          <a:solidFill>
                            <a:srgbClr val="FF0000"/>
                          </a:solidFill>
                          <a:latin typeface="Cambria Math" panose="02040503050406030204" pitchFamily="18" charset="0"/>
                          <a:ea typeface="Cambria Math" panose="02040503050406030204" pitchFamily="18" charset="0"/>
                        </a:rPr>
                        <m:t>𝜹</m:t>
                      </m:r>
                    </m:oMath>
                  </m:oMathPara>
                </a14:m>
                <a:endParaRPr lang="zh-CN" altLang="en-US" sz="1800" i="1" dirty="0">
                  <a:solidFill>
                    <a:srgbClr val="FF0000"/>
                  </a:solidFill>
                  <a:latin typeface="Cambria Math" panose="02040503050406030204" pitchFamily="18" charset="0"/>
                  <a:ea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32B4D611-9FE6-4004-A93F-AC9E575AD76C}"/>
                  </a:ext>
                </a:extLst>
              </p:cNvPr>
              <p:cNvSpPr txBox="1">
                <a:spLocks noRot="1" noChangeAspect="1" noMove="1" noResize="1" noEditPoints="1" noAdjustHandles="1" noChangeArrowheads="1" noChangeShapeType="1" noTextEdit="1"/>
              </p:cNvSpPr>
              <p:nvPr/>
            </p:nvSpPr>
            <p:spPr>
              <a:xfrm>
                <a:off x="6300192" y="4627630"/>
                <a:ext cx="1794530" cy="383375"/>
              </a:xfrm>
              <a:prstGeom prst="rect">
                <a:avLst/>
              </a:prstGeom>
              <a:blipFill>
                <a:blip r:embed="rId4"/>
                <a:stretch>
                  <a:fillRect l="-3051" t="-1587" r="-2712" b="-206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4E54BDD-D6B3-4C8B-8ED6-D25223D17C3B}"/>
                  </a:ext>
                </a:extLst>
              </p:cNvPr>
              <p:cNvSpPr txBox="1"/>
              <p:nvPr/>
            </p:nvSpPr>
            <p:spPr>
              <a:xfrm>
                <a:off x="5580112" y="5924516"/>
                <a:ext cx="2300894" cy="387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1" i="1" smtClean="0">
                          <a:solidFill>
                            <a:srgbClr val="FF0000"/>
                          </a:solidFill>
                          <a:latin typeface="Cambria Math" panose="02040503050406030204" pitchFamily="18" charset="0"/>
                          <a:ea typeface="Cambria Math" panose="02040503050406030204" pitchFamily="18" charset="0"/>
                        </a:rPr>
                        <m:t>∥</m:t>
                      </m:r>
                      <m:sSup>
                        <m:sSupPr>
                          <m:ctrlPr>
                            <a:rPr lang="en-US" altLang="zh-CN" sz="1800" b="1" i="1" smtClean="0">
                              <a:solidFill>
                                <a:srgbClr val="FF0000"/>
                              </a:solidFill>
                              <a:latin typeface="Cambria Math" panose="02040503050406030204" pitchFamily="18" charset="0"/>
                              <a:ea typeface="Cambria Math" panose="02040503050406030204" pitchFamily="18" charset="0"/>
                            </a:rPr>
                          </m:ctrlPr>
                        </m:sSupPr>
                        <m:e>
                          <m:r>
                            <a:rPr lang="en-US" altLang="zh-CN" sz="1800" b="1" i="1" smtClean="0">
                              <a:solidFill>
                                <a:srgbClr val="FF0000"/>
                              </a:solidFill>
                              <a:latin typeface="Cambria Math" panose="02040503050406030204" pitchFamily="18" charset="0"/>
                              <a:ea typeface="Cambria Math" panose="02040503050406030204" pitchFamily="18" charset="0"/>
                            </a:rPr>
                            <m:t>𝑷</m:t>
                          </m:r>
                        </m:e>
                        <m:sup>
                          <m:d>
                            <m:dPr>
                              <m:ctrlPr>
                                <a:rPr lang="en-US" altLang="zh-CN" sz="1800" b="1" i="1" smtClean="0">
                                  <a:solidFill>
                                    <a:srgbClr val="FF0000"/>
                                  </a:solidFill>
                                  <a:latin typeface="Cambria Math" panose="02040503050406030204" pitchFamily="18" charset="0"/>
                                  <a:ea typeface="Cambria Math" panose="02040503050406030204" pitchFamily="18" charset="0"/>
                                </a:rPr>
                              </m:ctrlPr>
                            </m:dPr>
                            <m:e>
                              <m:r>
                                <a:rPr lang="en-US" altLang="zh-CN" sz="1800" b="1" i="1" smtClean="0">
                                  <a:solidFill>
                                    <a:srgbClr val="FF0000"/>
                                  </a:solidFill>
                                  <a:latin typeface="Cambria Math" panose="02040503050406030204" pitchFamily="18" charset="0"/>
                                  <a:ea typeface="Cambria Math" panose="02040503050406030204" pitchFamily="18" charset="0"/>
                                </a:rPr>
                                <m:t>𝒌</m:t>
                              </m:r>
                            </m:e>
                          </m:d>
                        </m:sup>
                      </m:sSup>
                      <m:r>
                        <a:rPr lang="en-US" altLang="zh-CN" sz="1800" i="1">
                          <a:solidFill>
                            <a:srgbClr val="FF0000"/>
                          </a:solidFill>
                          <a:latin typeface="Cambria Math" panose="02040503050406030204" pitchFamily="18" charset="0"/>
                          <a:ea typeface="Cambria Math" panose="02040503050406030204" pitchFamily="18" charset="0"/>
                        </a:rPr>
                        <m:t>−</m:t>
                      </m:r>
                      <m:sSup>
                        <m:sSupPr>
                          <m:ctrlPr>
                            <a:rPr lang="en-US" altLang="zh-CN" sz="1800" i="1">
                              <a:solidFill>
                                <a:srgbClr val="FF0000"/>
                              </a:solidFill>
                              <a:latin typeface="Cambria Math" panose="02040503050406030204" pitchFamily="18" charset="0"/>
                              <a:ea typeface="Cambria Math" panose="02040503050406030204" pitchFamily="18" charset="0"/>
                            </a:rPr>
                          </m:ctrlPr>
                        </m:sSupPr>
                        <m:e>
                          <m:r>
                            <a:rPr lang="en-US" altLang="zh-CN" sz="1800" b="1" i="1">
                              <a:solidFill>
                                <a:srgbClr val="FF0000"/>
                              </a:solidFill>
                              <a:latin typeface="Cambria Math" panose="02040503050406030204" pitchFamily="18" charset="0"/>
                              <a:ea typeface="Cambria Math" panose="02040503050406030204" pitchFamily="18" charset="0"/>
                            </a:rPr>
                            <m:t>𝑷</m:t>
                          </m:r>
                        </m:e>
                        <m:sup>
                          <m:d>
                            <m:dPr>
                              <m:ctrlPr>
                                <a:rPr lang="en-US" altLang="zh-CN" sz="1800" i="1">
                                  <a:solidFill>
                                    <a:srgbClr val="FF0000"/>
                                  </a:solidFill>
                                  <a:latin typeface="Cambria Math" panose="02040503050406030204" pitchFamily="18" charset="0"/>
                                  <a:ea typeface="Cambria Math" panose="02040503050406030204" pitchFamily="18" charset="0"/>
                                </a:rPr>
                              </m:ctrlPr>
                            </m:dPr>
                            <m:e>
                              <m:r>
                                <a:rPr lang="en-US" altLang="zh-CN" sz="1800" b="1" i="1">
                                  <a:solidFill>
                                    <a:srgbClr val="FF0000"/>
                                  </a:solidFill>
                                  <a:latin typeface="Cambria Math" panose="02040503050406030204" pitchFamily="18" charset="0"/>
                                  <a:ea typeface="Cambria Math" panose="02040503050406030204" pitchFamily="18" charset="0"/>
                                </a:rPr>
                                <m:t>𝒌</m:t>
                              </m:r>
                              <m:r>
                                <a:rPr lang="en-US" altLang="zh-CN" sz="1800" b="1" i="1" smtClean="0">
                                  <a:solidFill>
                                    <a:srgbClr val="FF0000"/>
                                  </a:solidFill>
                                  <a:latin typeface="Cambria Math" panose="02040503050406030204" pitchFamily="18" charset="0"/>
                                  <a:ea typeface="Cambria Math" panose="02040503050406030204" pitchFamily="18" charset="0"/>
                                </a:rPr>
                                <m:t>−</m:t>
                              </m:r>
                              <m:r>
                                <a:rPr lang="en-US" altLang="zh-CN" sz="1800" b="1" i="1" smtClean="0">
                                  <a:solidFill>
                                    <a:srgbClr val="FF0000"/>
                                  </a:solidFill>
                                  <a:latin typeface="Cambria Math" panose="02040503050406030204" pitchFamily="18" charset="0"/>
                                  <a:ea typeface="Cambria Math" panose="02040503050406030204" pitchFamily="18" charset="0"/>
                                </a:rPr>
                                <m:t>𝟏</m:t>
                              </m:r>
                            </m:e>
                          </m:d>
                        </m:sup>
                      </m:sSup>
                      <m:r>
                        <a:rPr lang="en-US" altLang="zh-CN" sz="1800" b="1" i="1" smtClean="0">
                          <a:solidFill>
                            <a:srgbClr val="FF0000"/>
                          </a:solidFill>
                          <a:latin typeface="Cambria Math" panose="02040503050406030204" pitchFamily="18" charset="0"/>
                          <a:ea typeface="Cambria Math" panose="02040503050406030204" pitchFamily="18" charset="0"/>
                        </a:rPr>
                        <m:t>∥&lt;</m:t>
                      </m:r>
                      <m:r>
                        <a:rPr lang="zh-CN" altLang="en-US" sz="1800" b="1" i="1" smtClean="0">
                          <a:solidFill>
                            <a:srgbClr val="FF0000"/>
                          </a:solidFill>
                          <a:latin typeface="Cambria Math" panose="02040503050406030204" pitchFamily="18" charset="0"/>
                          <a:ea typeface="Cambria Math" panose="02040503050406030204" pitchFamily="18" charset="0"/>
                        </a:rPr>
                        <m:t>𝝐</m:t>
                      </m:r>
                    </m:oMath>
                  </m:oMathPara>
                </a14:m>
                <a:endParaRPr lang="zh-CN" altLang="en-US" sz="1800" i="1" dirty="0">
                  <a:solidFill>
                    <a:srgbClr val="FF0000"/>
                  </a:solidFill>
                </a:endParaRPr>
              </a:p>
            </p:txBody>
          </p:sp>
        </mc:Choice>
        <mc:Fallback xmlns="">
          <p:sp>
            <p:nvSpPr>
              <p:cNvPr id="6" name="文本框 5">
                <a:extLst>
                  <a:ext uri="{FF2B5EF4-FFF2-40B4-BE49-F238E27FC236}">
                    <a16:creationId xmlns:a16="http://schemas.microsoft.com/office/drawing/2014/main" id="{74E54BDD-D6B3-4C8B-8ED6-D25223D17C3B}"/>
                  </a:ext>
                </a:extLst>
              </p:cNvPr>
              <p:cNvSpPr txBox="1">
                <a:spLocks noRot="1" noChangeAspect="1" noMove="1" noResize="1" noEditPoints="1" noAdjustHandles="1" noChangeArrowheads="1" noChangeShapeType="1" noTextEdit="1"/>
              </p:cNvSpPr>
              <p:nvPr/>
            </p:nvSpPr>
            <p:spPr>
              <a:xfrm>
                <a:off x="5580112" y="5924516"/>
                <a:ext cx="2300894" cy="387927"/>
              </a:xfrm>
              <a:prstGeom prst="rect">
                <a:avLst/>
              </a:prstGeom>
              <a:blipFill>
                <a:blip r:embed="rId5"/>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E47A116F-A612-4CAD-9E45-B3DB19338EB6}"/>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0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Outline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45C026D6-4ADE-46B9-85D2-052DA60144BB}"/>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 name="内容占位符 1">
            <a:extLst>
              <a:ext uri="{FF2B5EF4-FFF2-40B4-BE49-F238E27FC236}">
                <a16:creationId xmlns:a16="http://schemas.microsoft.com/office/drawing/2014/main" id="{2492A6D0-C04D-4946-91D9-DB797DA0F007}"/>
              </a:ext>
            </a:extLst>
          </p:cNvPr>
          <p:cNvSpPr txBox="1">
            <a:spLocks/>
          </p:cNvSpPr>
          <p:nvPr/>
        </p:nvSpPr>
        <p:spPr>
          <a:xfrm>
            <a:off x="1691680" y="1700808"/>
            <a:ext cx="6480720" cy="3889573"/>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400"/>
              </a:spcBef>
              <a:spcAft>
                <a:spcPts val="0"/>
              </a:spcAft>
              <a:buFont typeface="Wingdings" panose="05000000000000000000" pitchFamily="2" charset="2"/>
              <a:buChar char="n"/>
            </a:pPr>
            <a:r>
              <a:rPr lang="zh-CN" altLang="en-US"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Motivation</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&amp; Problem</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Challenge</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Simulations</a:t>
            </a:r>
          </a:p>
          <a:p>
            <a:pPr fontAlgn="auto">
              <a:spcBef>
                <a:spcPts val="2400"/>
              </a:spcBef>
              <a:spcAft>
                <a:spcPts val="0"/>
              </a:spcAft>
              <a:buFont typeface="Wingdings" panose="05000000000000000000" pitchFamily="2" charset="2"/>
              <a:buChar char="n"/>
            </a:pPr>
            <a:r>
              <a:rPr lang="en-US" altLang="zh-CN"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a:t>
            </a:r>
          </a:p>
        </p:txBody>
      </p:sp>
    </p:spTree>
    <p:extLst>
      <p:ext uri="{BB962C8B-B14F-4D97-AF65-F5344CB8AC3E}">
        <p14:creationId xmlns:p14="http://schemas.microsoft.com/office/powerpoint/2010/main" val="238596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AC60C84-78D0-4CF2-B646-8695DA71531F}"/>
              </a:ext>
            </a:extLst>
          </p:cNvPr>
          <p:cNvPicPr>
            <a:picLocks noChangeAspect="1"/>
          </p:cNvPicPr>
          <p:nvPr/>
        </p:nvPicPr>
        <p:blipFill>
          <a:blip r:embed="rId3"/>
          <a:stretch>
            <a:fillRect/>
          </a:stretch>
        </p:blipFill>
        <p:spPr>
          <a:xfrm>
            <a:off x="3170735" y="1101898"/>
            <a:ext cx="5394065" cy="5319147"/>
          </a:xfrm>
          <a:prstGeom prst="rect">
            <a:avLst/>
          </a:prstGeom>
        </p:spPr>
      </p:pic>
      <p:sp>
        <p:nvSpPr>
          <p:cNvPr id="2" name="标题 4">
            <a:extLst>
              <a:ext uri="{FF2B5EF4-FFF2-40B4-BE49-F238E27FC236}">
                <a16:creationId xmlns:a16="http://schemas.microsoft.com/office/drawing/2014/main" id="{FF52F1F0-587D-41DB-A197-1620B0E1A40A}"/>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Solution for Nash Equilibrium</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6" name="对话气泡: 矩形 5">
            <a:extLst>
              <a:ext uri="{FF2B5EF4-FFF2-40B4-BE49-F238E27FC236}">
                <a16:creationId xmlns:a16="http://schemas.microsoft.com/office/drawing/2014/main" id="{C69CCACB-B78F-4FCD-86B7-615C4B0673E4}"/>
              </a:ext>
            </a:extLst>
          </p:cNvPr>
          <p:cNvSpPr/>
          <p:nvPr/>
        </p:nvSpPr>
        <p:spPr>
          <a:xfrm>
            <a:off x="633003" y="3592099"/>
            <a:ext cx="2454807" cy="519963"/>
          </a:xfrm>
          <a:prstGeom prst="wedgeRectCallout">
            <a:avLst>
              <a:gd name="adj1" fmla="val 125667"/>
              <a:gd name="adj2" fmla="val -2213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Gradient iteration algorithm</a:t>
            </a:r>
            <a:endParaRPr lang="zh-CN" altLang="en-US" sz="1600" dirty="0"/>
          </a:p>
        </p:txBody>
      </p:sp>
      <p:sp>
        <p:nvSpPr>
          <p:cNvPr id="7" name="对话气泡: 矩形 6">
            <a:extLst>
              <a:ext uri="{FF2B5EF4-FFF2-40B4-BE49-F238E27FC236}">
                <a16:creationId xmlns:a16="http://schemas.microsoft.com/office/drawing/2014/main" id="{0D7FD953-07EF-4294-B753-ED9FBE447FD1}"/>
              </a:ext>
            </a:extLst>
          </p:cNvPr>
          <p:cNvSpPr/>
          <p:nvPr/>
        </p:nvSpPr>
        <p:spPr>
          <a:xfrm>
            <a:off x="1116315" y="2313450"/>
            <a:ext cx="2012957" cy="720080"/>
          </a:xfrm>
          <a:prstGeom prst="wedgeRectCallout">
            <a:avLst>
              <a:gd name="adj1" fmla="val 50928"/>
              <a:gd name="adj2" fmla="val 77798"/>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User adjusts strategy</a:t>
            </a:r>
            <a:endParaRPr lang="zh-CN" altLang="en-US" sz="1600" dirty="0"/>
          </a:p>
        </p:txBody>
      </p:sp>
      <p:sp>
        <p:nvSpPr>
          <p:cNvPr id="10" name="对话气泡: 矩形 9">
            <a:extLst>
              <a:ext uri="{FF2B5EF4-FFF2-40B4-BE49-F238E27FC236}">
                <a16:creationId xmlns:a16="http://schemas.microsoft.com/office/drawing/2014/main" id="{D1297FDE-D5A2-4D68-8222-971C9B7A5CCB}"/>
              </a:ext>
            </a:extLst>
          </p:cNvPr>
          <p:cNvSpPr/>
          <p:nvPr/>
        </p:nvSpPr>
        <p:spPr>
          <a:xfrm>
            <a:off x="679032" y="4509120"/>
            <a:ext cx="2155849" cy="720080"/>
          </a:xfrm>
          <a:prstGeom prst="wedgeRectCallout">
            <a:avLst>
              <a:gd name="adj1" fmla="val 71080"/>
              <a:gd name="adj2" fmla="val -19873"/>
            </a:avLst>
          </a:prstGeom>
          <a:solidFill>
            <a:srgbClr val="0D8295"/>
          </a:solidFill>
          <a:ln>
            <a:solidFill>
              <a:srgbClr val="0D8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ESP pricing adjustment</a:t>
            </a:r>
            <a:endParaRPr lang="zh-CN" altLang="en-US" sz="1600" dirty="0"/>
          </a:p>
        </p:txBody>
      </p:sp>
      <p:cxnSp>
        <p:nvCxnSpPr>
          <p:cNvPr id="4" name="直接连接符 3">
            <a:extLst>
              <a:ext uri="{FF2B5EF4-FFF2-40B4-BE49-F238E27FC236}">
                <a16:creationId xmlns:a16="http://schemas.microsoft.com/office/drawing/2014/main" id="{2E591B89-3CF6-4E79-B840-CD69DC9BD333}"/>
              </a:ext>
            </a:extLst>
          </p:cNvPr>
          <p:cNvCxnSpPr>
            <a:cxnSpLocks/>
          </p:cNvCxnSpPr>
          <p:nvPr/>
        </p:nvCxnSpPr>
        <p:spPr>
          <a:xfrm>
            <a:off x="4955792" y="3761471"/>
            <a:ext cx="3456384" cy="0"/>
          </a:xfrm>
          <a:prstGeom prst="line">
            <a:avLst/>
          </a:prstGeom>
          <a:ln w="19050">
            <a:solidFill>
              <a:schemeClr val="accent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5" name="左大括号 14">
            <a:extLst>
              <a:ext uri="{FF2B5EF4-FFF2-40B4-BE49-F238E27FC236}">
                <a16:creationId xmlns:a16="http://schemas.microsoft.com/office/drawing/2014/main" id="{EAD48CA3-CC33-44D1-B44B-6612D537CC78}"/>
              </a:ext>
            </a:extLst>
          </p:cNvPr>
          <p:cNvSpPr/>
          <p:nvPr/>
        </p:nvSpPr>
        <p:spPr>
          <a:xfrm>
            <a:off x="3380820" y="4149080"/>
            <a:ext cx="360040" cy="1152128"/>
          </a:xfrm>
          <a:prstGeom prst="leftBrace">
            <a:avLst>
              <a:gd name="adj1" fmla="val 39350"/>
              <a:gd name="adj2" fmla="val 50730"/>
            </a:avLst>
          </a:prstGeom>
          <a:ln w="28575">
            <a:solidFill>
              <a:srgbClr val="0D8295"/>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6" name="左大括号 15">
            <a:extLst>
              <a:ext uri="{FF2B5EF4-FFF2-40B4-BE49-F238E27FC236}">
                <a16:creationId xmlns:a16="http://schemas.microsoft.com/office/drawing/2014/main" id="{13F21978-5F41-4587-99AD-FC8F416392E6}"/>
              </a:ext>
            </a:extLst>
          </p:cNvPr>
          <p:cNvSpPr/>
          <p:nvPr/>
        </p:nvSpPr>
        <p:spPr>
          <a:xfrm>
            <a:off x="3212577" y="2635466"/>
            <a:ext cx="539087" cy="1281720"/>
          </a:xfrm>
          <a:prstGeom prst="leftBrace">
            <a:avLst>
              <a:gd name="adj1" fmla="val 29486"/>
              <a:gd name="adj2" fmla="val 50000"/>
            </a:avLst>
          </a:prstGeom>
          <a:ln w="28575">
            <a:solidFill>
              <a:schemeClr val="bg2">
                <a:lumMod val="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DD4FE14B-FE48-44BD-80D8-1010FB979E39}"/>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49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Outline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8" name="内容占位符 1">
            <a:extLst>
              <a:ext uri="{FF2B5EF4-FFF2-40B4-BE49-F238E27FC236}">
                <a16:creationId xmlns:a16="http://schemas.microsoft.com/office/drawing/2014/main" id="{636A55F3-C3CE-4B0F-ACCF-6343E39271AC}"/>
              </a:ext>
            </a:extLst>
          </p:cNvPr>
          <p:cNvSpPr txBox="1">
            <a:spLocks/>
          </p:cNvSpPr>
          <p:nvPr/>
        </p:nvSpPr>
        <p:spPr>
          <a:xfrm>
            <a:off x="1691680" y="1700808"/>
            <a:ext cx="6480720" cy="3889573"/>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400"/>
              </a:spcBef>
              <a:spcAft>
                <a:spcPts val="0"/>
              </a:spcAft>
              <a:buFont typeface="Wingdings" panose="05000000000000000000" pitchFamily="2" charset="2"/>
              <a:buChar char="n"/>
            </a:pPr>
            <a:r>
              <a:rPr lang="zh-CN" altLang="en-US"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Motivation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&amp; Problem</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Challenge</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fontAlgn="auto">
              <a:spcBef>
                <a:spcPts val="2400"/>
              </a:spcBef>
              <a:spcAft>
                <a:spcPts val="0"/>
              </a:spcAft>
              <a:buFont typeface="Wingdings" panose="05000000000000000000" pitchFamily="2" charset="2"/>
              <a:buChar char="n"/>
            </a:pPr>
            <a:r>
              <a:rPr lang="en-US" altLang="zh-C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Simulations</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a:t>
            </a:r>
          </a:p>
        </p:txBody>
      </p:sp>
      <p:sp>
        <p:nvSpPr>
          <p:cNvPr id="5" name="文本框 4">
            <a:extLst>
              <a:ext uri="{FF2B5EF4-FFF2-40B4-BE49-F238E27FC236}">
                <a16:creationId xmlns:a16="http://schemas.microsoft.com/office/drawing/2014/main" id="{76251C25-6F79-4621-8A15-44ED2F39B661}"/>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14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AAD03724-EEE0-41D6-BFE3-6144D8AB66D0}"/>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Result: Utility in Two Stages</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0F71660E-90C2-4207-A1B6-C9B289E5B8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3" t="5927" r="10307"/>
          <a:stretch/>
        </p:blipFill>
        <p:spPr>
          <a:xfrm>
            <a:off x="971600" y="1412776"/>
            <a:ext cx="3456384" cy="2418882"/>
          </a:xfrm>
          <a:prstGeom prst="rect">
            <a:avLst/>
          </a:prstGeom>
        </p:spPr>
      </p:pic>
      <p:pic>
        <p:nvPicPr>
          <p:cNvPr id="6" name="图片 5">
            <a:extLst>
              <a:ext uri="{FF2B5EF4-FFF2-40B4-BE49-F238E27FC236}">
                <a16:creationId xmlns:a16="http://schemas.microsoft.com/office/drawing/2014/main" id="{0F236C5E-0BA2-4A6A-9511-D5176BAEC5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2" t="5167" r="9961"/>
          <a:stretch/>
        </p:blipFill>
        <p:spPr>
          <a:xfrm>
            <a:off x="5171343" y="1412776"/>
            <a:ext cx="3528392" cy="2487804"/>
          </a:xfrm>
          <a:prstGeom prst="rect">
            <a:avLst/>
          </a:prstGeom>
        </p:spPr>
      </p:pic>
      <p:pic>
        <p:nvPicPr>
          <p:cNvPr id="10" name="图片 9">
            <a:extLst>
              <a:ext uri="{FF2B5EF4-FFF2-40B4-BE49-F238E27FC236}">
                <a16:creationId xmlns:a16="http://schemas.microsoft.com/office/drawing/2014/main" id="{55CF1713-32CB-40A6-B7CC-A940D24B42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26" t="5423" r="11414" b="1708"/>
          <a:stretch/>
        </p:blipFill>
        <p:spPr>
          <a:xfrm>
            <a:off x="987851" y="4077633"/>
            <a:ext cx="3440133" cy="2411309"/>
          </a:xfrm>
          <a:prstGeom prst="rect">
            <a:avLst/>
          </a:prstGeom>
        </p:spPr>
      </p:pic>
      <p:pic>
        <p:nvPicPr>
          <p:cNvPr id="12" name="图片 11">
            <a:extLst>
              <a:ext uri="{FF2B5EF4-FFF2-40B4-BE49-F238E27FC236}">
                <a16:creationId xmlns:a16="http://schemas.microsoft.com/office/drawing/2014/main" id="{7FAE1CF1-CB5F-437A-B18E-D7B0BB7C3D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88" t="6661" r="10625" b="1709"/>
          <a:stretch/>
        </p:blipFill>
        <p:spPr>
          <a:xfrm>
            <a:off x="5241387" y="4067829"/>
            <a:ext cx="3440133" cy="2424475"/>
          </a:xfrm>
          <a:prstGeom prst="rect">
            <a:avLst/>
          </a:prstGeom>
        </p:spPr>
      </p:pic>
      <p:sp>
        <p:nvSpPr>
          <p:cNvPr id="8" name="文本框 7">
            <a:extLst>
              <a:ext uri="{FF2B5EF4-FFF2-40B4-BE49-F238E27FC236}">
                <a16:creationId xmlns:a16="http://schemas.microsoft.com/office/drawing/2014/main" id="{C50B1475-AEE8-46EF-A335-31A7F032DED2}"/>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94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BDAF1828-647A-49ED-BB60-8195AB2BCC42}"/>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Result: System Performance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C2E4B1DF-F8BD-490E-BC03-A77141CF3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5423" r="9838" b="1708"/>
          <a:stretch/>
        </p:blipFill>
        <p:spPr>
          <a:xfrm>
            <a:off x="846404" y="3933056"/>
            <a:ext cx="3358452" cy="2376264"/>
          </a:xfrm>
          <a:prstGeom prst="rect">
            <a:avLst/>
          </a:prstGeom>
        </p:spPr>
      </p:pic>
      <p:pic>
        <p:nvPicPr>
          <p:cNvPr id="6" name="图片 5">
            <a:extLst>
              <a:ext uri="{FF2B5EF4-FFF2-40B4-BE49-F238E27FC236}">
                <a16:creationId xmlns:a16="http://schemas.microsoft.com/office/drawing/2014/main" id="{44156F77-43A7-4E31-87D5-0C421BC98E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8" t="7429" r="10356" b="2178"/>
          <a:stretch/>
        </p:blipFill>
        <p:spPr>
          <a:xfrm>
            <a:off x="1059434" y="1432163"/>
            <a:ext cx="3233255" cy="2247882"/>
          </a:xfrm>
          <a:prstGeom prst="rect">
            <a:avLst/>
          </a:prstGeom>
        </p:spPr>
      </p:pic>
      <p:pic>
        <p:nvPicPr>
          <p:cNvPr id="8" name="图片 7">
            <a:extLst>
              <a:ext uri="{FF2B5EF4-FFF2-40B4-BE49-F238E27FC236}">
                <a16:creationId xmlns:a16="http://schemas.microsoft.com/office/drawing/2014/main" id="{74F1513D-31D4-46E5-ACEC-2AD35A323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00" t="5423" r="9838" b="1708"/>
          <a:stretch/>
        </p:blipFill>
        <p:spPr>
          <a:xfrm>
            <a:off x="5207350" y="1484784"/>
            <a:ext cx="3359414" cy="2354730"/>
          </a:xfrm>
          <a:prstGeom prst="rect">
            <a:avLst/>
          </a:prstGeom>
        </p:spPr>
      </p:pic>
      <p:pic>
        <p:nvPicPr>
          <p:cNvPr id="10" name="图片 9">
            <a:extLst>
              <a:ext uri="{FF2B5EF4-FFF2-40B4-BE49-F238E27FC236}">
                <a16:creationId xmlns:a16="http://schemas.microsoft.com/office/drawing/2014/main" id="{76179119-35E4-468B-9148-A6FE12895BA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42" t="7899" r="11586" b="1708"/>
          <a:stretch/>
        </p:blipFill>
        <p:spPr>
          <a:xfrm>
            <a:off x="5200454" y="4005064"/>
            <a:ext cx="3445731" cy="2434324"/>
          </a:xfrm>
          <a:prstGeom prst="rect">
            <a:avLst/>
          </a:prstGeom>
        </p:spPr>
      </p:pic>
      <p:sp>
        <p:nvSpPr>
          <p:cNvPr id="9" name="文本框 8">
            <a:extLst>
              <a:ext uri="{FF2B5EF4-FFF2-40B4-BE49-F238E27FC236}">
                <a16:creationId xmlns:a16="http://schemas.microsoft.com/office/drawing/2014/main" id="{F8A04BC8-08F2-441D-8070-969CC0054FBE}"/>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54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Outline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9" name="内容占位符 1">
            <a:extLst>
              <a:ext uri="{FF2B5EF4-FFF2-40B4-BE49-F238E27FC236}">
                <a16:creationId xmlns:a16="http://schemas.microsoft.com/office/drawing/2014/main" id="{0D53742B-599B-4634-95ED-69FE2B0C8AE5}"/>
              </a:ext>
            </a:extLst>
          </p:cNvPr>
          <p:cNvSpPr txBox="1">
            <a:spLocks/>
          </p:cNvSpPr>
          <p:nvPr/>
        </p:nvSpPr>
        <p:spPr>
          <a:xfrm>
            <a:off x="1691680" y="1700808"/>
            <a:ext cx="6480720" cy="3889573"/>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400"/>
              </a:spcBef>
              <a:spcAft>
                <a:spcPts val="0"/>
              </a:spcAft>
              <a:buFont typeface="Wingdings" panose="05000000000000000000" pitchFamily="2" charset="2"/>
              <a:buChar char="n"/>
            </a:pPr>
            <a:r>
              <a:rPr lang="zh-CN" altLang="en-US"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Motivation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 &amp; Problem</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Challenge</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fontAlgn="auto">
              <a:spcBef>
                <a:spcPts val="2400"/>
              </a:spcBef>
              <a:spcAft>
                <a:spcPts val="0"/>
              </a:spcAft>
              <a:buFont typeface="Wingdings" panose="05000000000000000000" pitchFamily="2" charset="2"/>
              <a:buChar char="n"/>
            </a:pPr>
            <a:r>
              <a:rPr lang="en-US" altLang="zh-CN" sz="3200" dirty="0">
                <a:solidFill>
                  <a:schemeClr val="bg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Simulations</a:t>
            </a:r>
          </a:p>
          <a:p>
            <a:pPr fontAlgn="auto">
              <a:spcBef>
                <a:spcPts val="2400"/>
              </a:spcBef>
              <a:spcAft>
                <a:spcPts val="0"/>
              </a:spcAft>
              <a:buFont typeface="Wingdings" panose="05000000000000000000" pitchFamily="2" charset="2"/>
              <a:buChar char="n"/>
            </a:pPr>
            <a:r>
              <a:rPr lang="en-US" altLang="zh-C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a:t>
            </a:r>
          </a:p>
        </p:txBody>
      </p:sp>
      <p:sp>
        <p:nvSpPr>
          <p:cNvPr id="5" name="文本框 4">
            <a:extLst>
              <a:ext uri="{FF2B5EF4-FFF2-40B4-BE49-F238E27FC236}">
                <a16:creationId xmlns:a16="http://schemas.microsoft.com/office/drawing/2014/main" id="{AE9B5D76-8E11-4A2F-8AFE-8DCCA48FBDFE}"/>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03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018C565-802A-4FB5-911D-864EF7EAD838}"/>
              </a:ext>
            </a:extLst>
          </p:cNvPr>
          <p:cNvSpPr txBox="1"/>
          <p:nvPr/>
        </p:nvSpPr>
        <p:spPr>
          <a:xfrm>
            <a:off x="683568" y="1412776"/>
            <a:ext cx="8424936" cy="4516621"/>
          </a:xfrm>
          <a:prstGeom prst="rect">
            <a:avLst/>
          </a:prstGeom>
          <a:noFill/>
        </p:spPr>
        <p:txBody>
          <a:bodyPr wrap="square" rtlCol="0">
            <a:spAutoFit/>
          </a:bodyPr>
          <a:lstStyle/>
          <a:p>
            <a:pPr marL="342900" indent="-342900" algn="l">
              <a:spcAft>
                <a:spcPts val="600"/>
              </a:spcAft>
              <a:buFont typeface="Wingdings" panose="05000000000000000000" pitchFamily="2" charset="2"/>
              <a:buChar char="n"/>
            </a:pPr>
            <a:r>
              <a:rPr lang="en-US" altLang="zh-CN" b="0" dirty="0">
                <a:solidFill>
                  <a:schemeClr val="tx1"/>
                </a:solidFill>
                <a:latin typeface="Times New Roman" panose="02020603050405020304" pitchFamily="18" charset="0"/>
                <a:cs typeface="Times New Roman" panose="02020603050405020304" pitchFamily="18" charset="0"/>
              </a:rPr>
              <a:t>We investigate the resource pricing and scheduling problem in the edge-assisted blockchain mining networks by using the </a:t>
            </a:r>
            <a:r>
              <a:rPr lang="en-US" altLang="zh-CN" b="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multi-leader multi-follower Stackelberg game theory.</a:t>
            </a:r>
          </a:p>
          <a:p>
            <a:pPr marL="342900" indent="-342900" algn="l">
              <a:buFont typeface="Wingdings" panose="05000000000000000000" pitchFamily="2" charset="2"/>
              <a:buChar char="n"/>
            </a:pPr>
            <a:endParaRPr lang="en-US" altLang="zh-CN" sz="1100" b="0" dirty="0">
              <a:solidFill>
                <a:schemeClr val="tx1"/>
              </a:solidFill>
              <a:latin typeface="Times New Roman" panose="02020603050405020304" pitchFamily="18" charset="0"/>
              <a:cs typeface="Times New Roman" panose="02020603050405020304" pitchFamily="18" charset="0"/>
            </a:endParaRPr>
          </a:p>
          <a:p>
            <a:pPr marL="342900" indent="-342900" algn="l">
              <a:spcAft>
                <a:spcPts val="600"/>
              </a:spcAft>
              <a:buFont typeface="Wingdings" panose="05000000000000000000" pitchFamily="2" charset="2"/>
              <a:buChar char="n"/>
            </a:pPr>
            <a:r>
              <a:rPr lang="en-US" altLang="zh-CN" b="0" dirty="0">
                <a:solidFill>
                  <a:schemeClr val="tx1"/>
                </a:solidFill>
                <a:latin typeface="Times New Roman" panose="02020603050405020304" pitchFamily="18" charset="0"/>
                <a:cs typeface="Times New Roman" panose="02020603050405020304" pitchFamily="18" charset="0"/>
              </a:rPr>
              <a:t>We propose the edge computing model where ESPs has different </a:t>
            </a:r>
            <a:r>
              <a:rPr lang="en-US" altLang="zh-CN" b="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propagation delays </a:t>
            </a:r>
            <a:r>
              <a:rPr lang="en-US" altLang="zh-CN" b="0" dirty="0">
                <a:solidFill>
                  <a:schemeClr val="tx1"/>
                </a:solidFill>
                <a:latin typeface="Times New Roman" panose="02020603050405020304" pitchFamily="18" charset="0"/>
                <a:cs typeface="Times New Roman" panose="02020603050405020304" pitchFamily="18" charset="0"/>
              </a:rPr>
              <a:t>according to his geographical location.</a:t>
            </a:r>
          </a:p>
          <a:p>
            <a:pPr marL="342900" indent="-342900" algn="l">
              <a:buFont typeface="Wingdings" panose="05000000000000000000" pitchFamily="2" charset="2"/>
              <a:buChar char="n"/>
            </a:pPr>
            <a:endParaRPr lang="en-US" altLang="zh-CN" sz="1100" b="0" dirty="0">
              <a:solidFill>
                <a:schemeClr val="tx1"/>
              </a:solidFill>
              <a:latin typeface="Times New Roman" panose="02020603050405020304" pitchFamily="18" charset="0"/>
              <a:cs typeface="Times New Roman" panose="02020603050405020304" pitchFamily="18" charset="0"/>
            </a:endParaRPr>
          </a:p>
          <a:p>
            <a:pPr marL="342900" indent="-342900" algn="l">
              <a:spcAft>
                <a:spcPts val="600"/>
              </a:spcAft>
              <a:buFont typeface="Wingdings" panose="05000000000000000000" pitchFamily="2" charset="2"/>
              <a:buChar char="n"/>
            </a:pPr>
            <a:r>
              <a:rPr lang="en-US" altLang="zh-CN" b="0" dirty="0">
                <a:solidFill>
                  <a:schemeClr val="tx1"/>
                </a:solidFill>
                <a:latin typeface="Times New Roman" panose="02020603050405020304" pitchFamily="18" charset="0"/>
                <a:cs typeface="Times New Roman" panose="02020603050405020304" pitchFamily="18" charset="0"/>
              </a:rPr>
              <a:t>We analyze the utility of both miners and ESPs and further discuss the </a:t>
            </a:r>
            <a:r>
              <a:rPr lang="en-US" altLang="zh-CN" b="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existence and the uniqueness of Stackelberg Equilibrium (SE).</a:t>
            </a:r>
          </a:p>
          <a:p>
            <a:pPr marL="342900" indent="-342900" algn="l">
              <a:buFont typeface="Wingdings" panose="05000000000000000000" pitchFamily="2" charset="2"/>
              <a:buChar char="n"/>
            </a:pPr>
            <a:endParaRPr lang="en-US" altLang="zh-CN" sz="1050" b="0"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n"/>
            </a:pPr>
            <a:r>
              <a:rPr lang="en-US" altLang="zh-CN" b="0" dirty="0">
                <a:solidFill>
                  <a:schemeClr val="tx1"/>
                </a:solidFill>
                <a:latin typeface="Times New Roman" panose="02020603050405020304" pitchFamily="18" charset="0"/>
                <a:cs typeface="Times New Roman" panose="02020603050405020304" pitchFamily="18" charset="0"/>
              </a:rPr>
              <a:t>We conduct extensive simulations to validate the convergence as well as evaluate the network performance.</a:t>
            </a:r>
          </a:p>
        </p:txBody>
      </p:sp>
      <p:sp>
        <p:nvSpPr>
          <p:cNvPr id="3" name="标题 4">
            <a:extLst>
              <a:ext uri="{FF2B5EF4-FFF2-40B4-BE49-F238E27FC236}">
                <a16:creationId xmlns:a16="http://schemas.microsoft.com/office/drawing/2014/main" id="{03E02794-A8DB-4799-A1A4-F3F640302310}"/>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Conclusion</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2A2C680F-A231-4F47-9A3F-A6F87EBD3418}"/>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27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 Contact Me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3" name="内容占位符 1"/>
          <p:cNvSpPr txBox="1">
            <a:spLocks/>
          </p:cNvSpPr>
          <p:nvPr/>
        </p:nvSpPr>
        <p:spPr>
          <a:xfrm>
            <a:off x="1691680" y="1698459"/>
            <a:ext cx="6480720" cy="43204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Bef>
                <a:spcPts val="2400"/>
              </a:spcBef>
              <a:spcAft>
                <a:spcPts val="0"/>
              </a:spcAft>
              <a:buNone/>
            </a:pPr>
            <a:r>
              <a:rPr lang="en-US" altLang="zh-CN" sz="60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a:p>
            <a:pPr marL="0" indent="0" algn="ctr" fontAlgn="auto">
              <a:spcBef>
                <a:spcPts val="2400"/>
              </a:spcBef>
              <a:spcAft>
                <a:spcPts val="0"/>
              </a:spcAft>
              <a:buNone/>
            </a:pPr>
            <a:r>
              <a:rPr lang="en-US" altLang="zh-CN" sz="60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 &amp; A</a:t>
            </a:r>
          </a:p>
          <a:p>
            <a:pPr marL="0" indent="0" algn="ctr" fontAlgn="auto">
              <a:spcBef>
                <a:spcPts val="2400"/>
              </a:spcBef>
              <a:spcAft>
                <a:spcPts val="0"/>
              </a:spcAft>
              <a:buNone/>
            </a:pPr>
            <a:r>
              <a:rPr lang="en-US" altLang="zh-CN" sz="36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20205227091@stu.suda. edu.cn</a:t>
            </a:r>
            <a:endParaRPr lang="en-US" altLang="zh-CN" sz="36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D0A7406B-8AC5-4ABE-A5C2-05F4A8248B39}"/>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48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B154904-9B68-4A54-B01B-67B9E075EFE4}"/>
              </a:ext>
            </a:extLst>
          </p:cNvPr>
          <p:cNvPicPr>
            <a:picLocks noChangeAspect="1"/>
          </p:cNvPicPr>
          <p:nvPr/>
        </p:nvPicPr>
        <p:blipFill>
          <a:blip r:embed="rId3"/>
          <a:stretch>
            <a:fillRect/>
          </a:stretch>
        </p:blipFill>
        <p:spPr>
          <a:xfrm>
            <a:off x="7130822" y="4293096"/>
            <a:ext cx="1617642" cy="1255958"/>
          </a:xfrm>
          <a:prstGeom prst="rect">
            <a:avLst/>
          </a:prstGeom>
        </p:spPr>
      </p:pic>
      <p:pic>
        <p:nvPicPr>
          <p:cNvPr id="1026" name="Picture 2">
            <a:extLst>
              <a:ext uri="{FF2B5EF4-FFF2-40B4-BE49-F238E27FC236}">
                <a16:creationId xmlns:a16="http://schemas.microsoft.com/office/drawing/2014/main" id="{F1DA8FA0-B298-4C8A-A20F-667976109C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177018"/>
            <a:ext cx="2170043" cy="122328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A969BF7D-5FC1-4D9A-8784-191618878279}"/>
              </a:ext>
            </a:extLst>
          </p:cNvPr>
          <p:cNvSpPr txBox="1"/>
          <p:nvPr/>
        </p:nvSpPr>
        <p:spPr>
          <a:xfrm>
            <a:off x="863587" y="1412776"/>
            <a:ext cx="7236805" cy="5459956"/>
          </a:xfrm>
          <a:prstGeom prst="rect">
            <a:avLst/>
          </a:prstGeom>
          <a:noFill/>
        </p:spPr>
        <p:txBody>
          <a:bodyPr wrap="square" rtlCol="0">
            <a:spAutoFit/>
          </a:bodyPr>
          <a:lstStyle/>
          <a:p>
            <a:pPr marL="342900" indent="-342900" algn="l">
              <a:buFont typeface="Wingdings" panose="05000000000000000000" pitchFamily="2" charset="2"/>
              <a:buChar char="p"/>
            </a:pPr>
            <a:r>
              <a:rPr lang="en-US" altLang="zh-CN" sz="2800" kern="100"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rPr>
              <a:t> </a:t>
            </a: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T</a:t>
            </a:r>
            <a:r>
              <a:rPr lang="en-US" altLang="zh-CN" sz="2800" kern="100" dirty="0">
                <a:solidFill>
                  <a:schemeClr val="tx1"/>
                </a:solidFill>
                <a:effectLst/>
                <a:latin typeface="Arial" panose="020B0604020202020204" pitchFamily="34" charset="0"/>
                <a:ea typeface="Ebrima" panose="02000000000000000000" pitchFamily="2" charset="0"/>
                <a:cs typeface="Arial" panose="020B0604020202020204" pitchFamily="34" charset="0"/>
              </a:rPr>
              <a:t>raditional currency (relies on government or third-party issuance)</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Additional cost of transactions</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Risk of account being frozen</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Risk of financial crisis</a:t>
            </a:r>
          </a:p>
          <a:p>
            <a:pPr marL="800100" lvl="1" indent="-342900">
              <a:buFont typeface="Wingdings" panose="05000000000000000000" pitchFamily="2" charset="2"/>
              <a:buChar char="Ø"/>
            </a:pPr>
            <a:endParaRPr lang="en-US" altLang="zh-CN" sz="2000"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800100" lvl="1" indent="-342900">
              <a:buFont typeface="Wingdings" panose="05000000000000000000" pitchFamily="2" charset="2"/>
              <a:buChar char="Ø"/>
            </a:pPr>
            <a:endParaRPr lang="en-US" altLang="zh-CN" sz="2000"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342900" indent="-342900">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a:t>
            </a:r>
            <a:r>
              <a:rPr lang="en-US" altLang="zh-CN" sz="2800" kern="100" dirty="0" err="1">
                <a:solidFill>
                  <a:schemeClr val="tx1"/>
                </a:solidFill>
                <a:latin typeface="Arial" panose="020B0604020202020204" pitchFamily="34" charset="0"/>
                <a:ea typeface="Ebrima" panose="02000000000000000000" pitchFamily="2" charset="0"/>
                <a:cs typeface="Arial" panose="020B0604020202020204" pitchFamily="34" charset="0"/>
              </a:rPr>
              <a:t>Bitcoin</a:t>
            </a: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(decentralized electronic currency)</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No third-party financial institutions</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Global currency</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Security, irrevocability and privacy</a:t>
            </a:r>
          </a:p>
          <a:p>
            <a:pPr marL="342900" indent="-342900">
              <a:buFont typeface="Wingdings" panose="05000000000000000000" pitchFamily="2" charset="2"/>
              <a:buChar char="Ø"/>
            </a:pPr>
            <a:endParaRPr lang="en-US" altLang="zh-CN" kern="100" dirty="0">
              <a:solidFill>
                <a:schemeClr val="tx1"/>
              </a:solidFill>
              <a:latin typeface="Times New Roman" panose="02020603050405020304" pitchFamily="18" charset="0"/>
              <a:ea typeface="Ebrima" panose="02000000000000000000" pitchFamily="2" charset="0"/>
              <a:cs typeface="Times New Roman" panose="02020603050405020304" pitchFamily="18" charset="0"/>
            </a:endParaRPr>
          </a:p>
        </p:txBody>
      </p:sp>
      <p:sp>
        <p:nvSpPr>
          <p:cNvPr id="10" name="标题 4">
            <a:extLst>
              <a:ext uri="{FF2B5EF4-FFF2-40B4-BE49-F238E27FC236}">
                <a16:creationId xmlns:a16="http://schemas.microsoft.com/office/drawing/2014/main" id="{0A3157A9-DBDA-4A01-B7DD-4CFC16559DC8}"/>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Bitcoin Mechanism</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BDC14F4A-FD77-454A-97E3-19FE29E0AEE3}"/>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49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FBD01165-3380-442E-83B2-670E295FD56B}"/>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Bitcoin Mechanism</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E3585D55-399B-4877-93D1-8E8CE4E5EFC2}"/>
              </a:ext>
            </a:extLst>
          </p:cNvPr>
          <p:cNvSpPr txBox="1"/>
          <p:nvPr/>
        </p:nvSpPr>
        <p:spPr>
          <a:xfrm>
            <a:off x="1033679" y="1578502"/>
            <a:ext cx="4978481" cy="3067763"/>
          </a:xfrm>
          <a:prstGeom prst="rect">
            <a:avLst/>
          </a:prstGeom>
          <a:noFill/>
        </p:spPr>
        <p:txBody>
          <a:bodyPr wrap="square" rtlCol="0">
            <a:spAutoFit/>
          </a:bodyPr>
          <a:lstStyle/>
          <a:p>
            <a:pPr marL="342900" indent="-342900" algn="l">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Transaction in network</a:t>
            </a:r>
          </a:p>
          <a:p>
            <a:pPr marL="800100" lvl="1" indent="-342900">
              <a:lnSpc>
                <a:spcPct val="15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Point to point </a:t>
            </a:r>
          </a:p>
          <a:p>
            <a:pPr marL="800100" lvl="1" indent="-342900">
              <a:lnSpc>
                <a:spcPct val="150000"/>
              </a:lnSpc>
              <a:buFont typeface="Wingdings" panose="05000000000000000000" pitchFamily="2" charset="2"/>
              <a:buChar char="Ø"/>
            </a:pPr>
            <a:endParaRPr lang="en-US" altLang="zh-CN" sz="800"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342900" indent="-342900">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Ledger</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Unchangeable</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Identical, public</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Update in real time</a:t>
            </a:r>
            <a:endParaRPr lang="zh-CN" altLang="en-US"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p:txBody>
      </p:sp>
      <p:pic>
        <p:nvPicPr>
          <p:cNvPr id="9" name="图片 8">
            <a:extLst>
              <a:ext uri="{FF2B5EF4-FFF2-40B4-BE49-F238E27FC236}">
                <a16:creationId xmlns:a16="http://schemas.microsoft.com/office/drawing/2014/main" id="{90CB11F8-258E-4E83-B20E-B9503FC11225}"/>
              </a:ext>
            </a:extLst>
          </p:cNvPr>
          <p:cNvPicPr>
            <a:picLocks noChangeAspect="1"/>
          </p:cNvPicPr>
          <p:nvPr/>
        </p:nvPicPr>
        <p:blipFill>
          <a:blip r:embed="rId3"/>
          <a:stretch>
            <a:fillRect/>
          </a:stretch>
        </p:blipFill>
        <p:spPr>
          <a:xfrm>
            <a:off x="4897913" y="3744416"/>
            <a:ext cx="3922559" cy="2573356"/>
          </a:xfrm>
          <a:prstGeom prst="rect">
            <a:avLst/>
          </a:prstGeom>
        </p:spPr>
      </p:pic>
      <p:pic>
        <p:nvPicPr>
          <p:cNvPr id="11" name="图片 10">
            <a:extLst>
              <a:ext uri="{FF2B5EF4-FFF2-40B4-BE49-F238E27FC236}">
                <a16:creationId xmlns:a16="http://schemas.microsoft.com/office/drawing/2014/main" id="{A895874C-F885-4F90-885A-E4A93AC458D5}"/>
              </a:ext>
            </a:extLst>
          </p:cNvPr>
          <p:cNvPicPr>
            <a:picLocks noChangeAspect="1"/>
          </p:cNvPicPr>
          <p:nvPr/>
        </p:nvPicPr>
        <p:blipFill>
          <a:blip r:embed="rId4"/>
          <a:stretch>
            <a:fillRect/>
          </a:stretch>
        </p:blipFill>
        <p:spPr>
          <a:xfrm>
            <a:off x="5508104" y="2374838"/>
            <a:ext cx="2932508" cy="1369578"/>
          </a:xfrm>
          <a:prstGeom prst="rect">
            <a:avLst/>
          </a:prstGeom>
        </p:spPr>
      </p:pic>
      <p:sp>
        <p:nvSpPr>
          <p:cNvPr id="12" name="圆角矩形 2">
            <a:extLst>
              <a:ext uri="{FF2B5EF4-FFF2-40B4-BE49-F238E27FC236}">
                <a16:creationId xmlns:a16="http://schemas.microsoft.com/office/drawing/2014/main" id="{0915E34E-8F99-41D3-9923-8216504118BE}"/>
              </a:ext>
            </a:extLst>
          </p:cNvPr>
          <p:cNvSpPr/>
          <p:nvPr/>
        </p:nvSpPr>
        <p:spPr>
          <a:xfrm>
            <a:off x="718723" y="5013176"/>
            <a:ext cx="4141309"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000"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When the transaction occurs, every user in the network will record the transaction in their local ledger</a:t>
            </a:r>
            <a:endParaRPr lang="zh-CN" altLang="en-US" sz="2000"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1D2F2F62-74E7-46F7-B0C6-4163195D4E90}"/>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CC8675BD-D073-465F-893B-B8F453FED9CE}"/>
              </a:ext>
            </a:extLst>
          </p:cNvPr>
          <p:cNvSpPr txBox="1"/>
          <p:nvPr/>
        </p:nvSpPr>
        <p:spPr>
          <a:xfrm>
            <a:off x="6129003" y="1593894"/>
            <a:ext cx="2931823" cy="461665"/>
          </a:xfrm>
          <a:prstGeom prst="rect">
            <a:avLst/>
          </a:prstGeom>
          <a:noFill/>
        </p:spPr>
        <p:txBody>
          <a:bodyPr wrap="square" rtlCol="0">
            <a:spAutoFit/>
          </a:bodyPr>
          <a:lstStyle/>
          <a:p>
            <a:r>
              <a:rPr lang="en-US" altLang="zh-CN" sz="2400" b="1" dirty="0">
                <a:solidFill>
                  <a:srgbClr val="FF0000"/>
                </a:solidFill>
                <a:effectLst>
                  <a:outerShdw blurRad="38100" dist="38100" dir="2700000" algn="tl">
                    <a:srgbClr val="C0C0C0"/>
                  </a:outerShdw>
                </a:effectLst>
                <a:latin typeface="Times New Roman" panose="02020603050405020304" pitchFamily="18" charset="0"/>
                <a:ea typeface="黑体" pitchFamily="49" charset="-122"/>
                <a:cs typeface="Times New Roman" panose="02020603050405020304" pitchFamily="18" charset="0"/>
              </a:rPr>
              <a:t>Happen all the time!</a:t>
            </a:r>
            <a:endPar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黑体" pitchFamily="49" charset="-122"/>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199FD5FA-102F-496A-B3AA-72F53D487D31}"/>
              </a:ext>
            </a:extLst>
          </p:cNvPr>
          <p:cNvCxnSpPr/>
          <p:nvPr/>
        </p:nvCxnSpPr>
        <p:spPr>
          <a:xfrm>
            <a:off x="5520192" y="1839535"/>
            <a:ext cx="648072"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21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002766D5-2933-46BD-A3F5-84D98853E15D}"/>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Bitcoin Mechanism</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8A083B77-09BD-444D-B8FD-5833B7FD67EA}"/>
              </a:ext>
            </a:extLst>
          </p:cNvPr>
          <p:cNvSpPr txBox="1"/>
          <p:nvPr/>
        </p:nvSpPr>
        <p:spPr>
          <a:xfrm>
            <a:off x="959567" y="1599731"/>
            <a:ext cx="8074825" cy="954107"/>
          </a:xfrm>
          <a:prstGeom prst="rect">
            <a:avLst/>
          </a:prstGeom>
          <a:noFill/>
        </p:spPr>
        <p:txBody>
          <a:bodyPr wrap="square" rtlCol="0">
            <a:spAutoFit/>
          </a:bodyPr>
          <a:lstStyle/>
          <a:p>
            <a:pPr marL="342900" indent="-342900" algn="l">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Recorder: the user who selected to record the all transaction happened in </a:t>
            </a:r>
            <a:r>
              <a:rPr lang="en-US" altLang="zh-CN" sz="2800" kern="100" dirty="0">
                <a:latin typeface="Arial" panose="020B0604020202020204" pitchFamily="34" charset="0"/>
                <a:ea typeface="Ebrima" panose="02000000000000000000" pitchFamily="2" charset="0"/>
                <a:cs typeface="Arial" panose="020B0604020202020204" pitchFamily="34" charset="0"/>
              </a:rPr>
              <a:t>a time slot</a:t>
            </a:r>
            <a:endParaRPr lang="zh-CN" altLang="en-US" sz="2800" kern="1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E34A364E-9800-45AB-AB49-593C21BBB34D}"/>
              </a:ext>
            </a:extLst>
          </p:cNvPr>
          <p:cNvPicPr>
            <a:picLocks noChangeAspect="1"/>
          </p:cNvPicPr>
          <p:nvPr/>
        </p:nvPicPr>
        <p:blipFill>
          <a:blip r:embed="rId3"/>
          <a:stretch>
            <a:fillRect/>
          </a:stretch>
        </p:blipFill>
        <p:spPr>
          <a:xfrm>
            <a:off x="1023683" y="3489765"/>
            <a:ext cx="936104" cy="1003503"/>
          </a:xfrm>
          <a:prstGeom prst="rect">
            <a:avLst/>
          </a:prstGeom>
        </p:spPr>
      </p:pic>
      <p:pic>
        <p:nvPicPr>
          <p:cNvPr id="7" name="图片 6">
            <a:extLst>
              <a:ext uri="{FF2B5EF4-FFF2-40B4-BE49-F238E27FC236}">
                <a16:creationId xmlns:a16="http://schemas.microsoft.com/office/drawing/2014/main" id="{60FE0427-CB3E-41E1-B12B-33A2C11E6C30}"/>
              </a:ext>
            </a:extLst>
          </p:cNvPr>
          <p:cNvPicPr>
            <a:picLocks noChangeAspect="1"/>
          </p:cNvPicPr>
          <p:nvPr/>
        </p:nvPicPr>
        <p:blipFill>
          <a:blip r:embed="rId4"/>
          <a:stretch>
            <a:fillRect/>
          </a:stretch>
        </p:blipFill>
        <p:spPr>
          <a:xfrm>
            <a:off x="1951410" y="3470085"/>
            <a:ext cx="936104" cy="1023183"/>
          </a:xfrm>
          <a:prstGeom prst="rect">
            <a:avLst/>
          </a:prstGeom>
        </p:spPr>
      </p:pic>
      <p:pic>
        <p:nvPicPr>
          <p:cNvPr id="8" name="图片 7">
            <a:extLst>
              <a:ext uri="{FF2B5EF4-FFF2-40B4-BE49-F238E27FC236}">
                <a16:creationId xmlns:a16="http://schemas.microsoft.com/office/drawing/2014/main" id="{6CA1EB3B-018D-4312-A150-9ABF3B4C3A0A}"/>
              </a:ext>
            </a:extLst>
          </p:cNvPr>
          <p:cNvPicPr>
            <a:picLocks noChangeAspect="1"/>
          </p:cNvPicPr>
          <p:nvPr/>
        </p:nvPicPr>
        <p:blipFill>
          <a:blip r:embed="rId5"/>
          <a:stretch>
            <a:fillRect/>
          </a:stretch>
        </p:blipFill>
        <p:spPr>
          <a:xfrm>
            <a:off x="4586010" y="2704576"/>
            <a:ext cx="727687" cy="821784"/>
          </a:xfrm>
          <a:prstGeom prst="rect">
            <a:avLst/>
          </a:prstGeom>
        </p:spPr>
      </p:pic>
      <p:pic>
        <p:nvPicPr>
          <p:cNvPr id="9" name="图片 8">
            <a:extLst>
              <a:ext uri="{FF2B5EF4-FFF2-40B4-BE49-F238E27FC236}">
                <a16:creationId xmlns:a16="http://schemas.microsoft.com/office/drawing/2014/main" id="{B367CEF5-C251-45B2-9088-37636F40C03C}"/>
              </a:ext>
            </a:extLst>
          </p:cNvPr>
          <p:cNvPicPr>
            <a:picLocks noChangeAspect="1"/>
          </p:cNvPicPr>
          <p:nvPr/>
        </p:nvPicPr>
        <p:blipFill>
          <a:blip r:embed="rId6"/>
          <a:stretch>
            <a:fillRect/>
          </a:stretch>
        </p:blipFill>
        <p:spPr>
          <a:xfrm>
            <a:off x="6781413" y="2663061"/>
            <a:ext cx="754780" cy="709718"/>
          </a:xfrm>
          <a:prstGeom prst="rect">
            <a:avLst/>
          </a:prstGeom>
        </p:spPr>
      </p:pic>
      <p:pic>
        <p:nvPicPr>
          <p:cNvPr id="10" name="图片 9">
            <a:extLst>
              <a:ext uri="{FF2B5EF4-FFF2-40B4-BE49-F238E27FC236}">
                <a16:creationId xmlns:a16="http://schemas.microsoft.com/office/drawing/2014/main" id="{9C2E7D2E-3307-4135-903A-58A8EA3B0E7E}"/>
              </a:ext>
            </a:extLst>
          </p:cNvPr>
          <p:cNvPicPr>
            <a:picLocks noChangeAspect="1"/>
          </p:cNvPicPr>
          <p:nvPr/>
        </p:nvPicPr>
        <p:blipFill>
          <a:blip r:embed="rId7"/>
          <a:stretch>
            <a:fillRect/>
          </a:stretch>
        </p:blipFill>
        <p:spPr>
          <a:xfrm>
            <a:off x="6757789" y="4558136"/>
            <a:ext cx="802028" cy="790146"/>
          </a:xfrm>
          <a:prstGeom prst="rect">
            <a:avLst/>
          </a:prstGeom>
        </p:spPr>
      </p:pic>
      <p:pic>
        <p:nvPicPr>
          <p:cNvPr id="11" name="图片 10">
            <a:extLst>
              <a:ext uri="{FF2B5EF4-FFF2-40B4-BE49-F238E27FC236}">
                <a16:creationId xmlns:a16="http://schemas.microsoft.com/office/drawing/2014/main" id="{862E0CC0-B7BD-4316-AB5A-465E9B73F53D}"/>
              </a:ext>
            </a:extLst>
          </p:cNvPr>
          <p:cNvPicPr>
            <a:picLocks noChangeAspect="1"/>
          </p:cNvPicPr>
          <p:nvPr/>
        </p:nvPicPr>
        <p:blipFill>
          <a:blip r:embed="rId8"/>
          <a:stretch>
            <a:fillRect/>
          </a:stretch>
        </p:blipFill>
        <p:spPr>
          <a:xfrm>
            <a:off x="4499878" y="4542316"/>
            <a:ext cx="870648" cy="821785"/>
          </a:xfrm>
          <a:prstGeom prst="rect">
            <a:avLst/>
          </a:prstGeom>
        </p:spPr>
      </p:pic>
      <p:cxnSp>
        <p:nvCxnSpPr>
          <p:cNvPr id="12" name="直接箭头连接符 11">
            <a:extLst>
              <a:ext uri="{FF2B5EF4-FFF2-40B4-BE49-F238E27FC236}">
                <a16:creationId xmlns:a16="http://schemas.microsoft.com/office/drawing/2014/main" id="{E57A0F2E-BC52-4B69-B3F8-53C767C41901}"/>
              </a:ext>
            </a:extLst>
          </p:cNvPr>
          <p:cNvCxnSpPr>
            <a:cxnSpLocks/>
            <a:stCxn id="8" idx="2"/>
            <a:endCxn id="11" idx="0"/>
          </p:cNvCxnSpPr>
          <p:nvPr/>
        </p:nvCxnSpPr>
        <p:spPr>
          <a:xfrm flipH="1">
            <a:off x="4935202" y="3526360"/>
            <a:ext cx="14652" cy="1015956"/>
          </a:xfrm>
          <a:prstGeom prst="straightConnector1">
            <a:avLst/>
          </a:prstGeom>
          <a:ln w="25400">
            <a:prstDash val="dash"/>
            <a:tailEnd type="triangle"/>
          </a:ln>
        </p:spPr>
        <p:style>
          <a:lnRef idx="3">
            <a:schemeClr val="dk1"/>
          </a:lnRef>
          <a:fillRef idx="0">
            <a:schemeClr val="dk1"/>
          </a:fillRef>
          <a:effectRef idx="2">
            <a:schemeClr val="dk1"/>
          </a:effectRef>
          <a:fontRef idx="minor">
            <a:schemeClr val="tx1"/>
          </a:fontRef>
        </p:style>
      </p:cxnSp>
      <p:cxnSp>
        <p:nvCxnSpPr>
          <p:cNvPr id="13" name="直接箭头连接符 12">
            <a:extLst>
              <a:ext uri="{FF2B5EF4-FFF2-40B4-BE49-F238E27FC236}">
                <a16:creationId xmlns:a16="http://schemas.microsoft.com/office/drawing/2014/main" id="{BBAAA7CA-4060-494B-9629-5E1FAFA4790D}"/>
              </a:ext>
            </a:extLst>
          </p:cNvPr>
          <p:cNvCxnSpPr>
            <a:cxnSpLocks/>
          </p:cNvCxnSpPr>
          <p:nvPr/>
        </p:nvCxnSpPr>
        <p:spPr>
          <a:xfrm flipH="1" flipV="1">
            <a:off x="5341222" y="3566387"/>
            <a:ext cx="1388920" cy="943214"/>
          </a:xfrm>
          <a:prstGeom prst="straightConnector1">
            <a:avLst/>
          </a:prstGeom>
          <a:ln w="25400">
            <a:prstDash val="dash"/>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EAD2416F-3154-42A1-BD41-D1DDA4BF838D}"/>
              </a:ext>
            </a:extLst>
          </p:cNvPr>
          <p:cNvCxnSpPr>
            <a:cxnSpLocks/>
            <a:stCxn id="10" idx="0"/>
            <a:endCxn id="9" idx="2"/>
          </p:cNvCxnSpPr>
          <p:nvPr/>
        </p:nvCxnSpPr>
        <p:spPr>
          <a:xfrm flipV="1">
            <a:off x="7158803" y="3372779"/>
            <a:ext cx="0" cy="1185357"/>
          </a:xfrm>
          <a:prstGeom prst="straightConnector1">
            <a:avLst/>
          </a:prstGeom>
          <a:ln w="25400">
            <a:prstDash val="dash"/>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a:extLst>
              <a:ext uri="{FF2B5EF4-FFF2-40B4-BE49-F238E27FC236}">
                <a16:creationId xmlns:a16="http://schemas.microsoft.com/office/drawing/2014/main" id="{0BD4EDF7-4502-408B-9BF6-CD9843626B54}"/>
              </a:ext>
            </a:extLst>
          </p:cNvPr>
          <p:cNvCxnSpPr>
            <a:cxnSpLocks/>
          </p:cNvCxnSpPr>
          <p:nvPr/>
        </p:nvCxnSpPr>
        <p:spPr>
          <a:xfrm flipH="1">
            <a:off x="5277469" y="3094543"/>
            <a:ext cx="1503944" cy="0"/>
          </a:xfrm>
          <a:prstGeom prst="straightConnector1">
            <a:avLst/>
          </a:prstGeom>
          <a:ln w="25400">
            <a:prstDash val="dash"/>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a:extLst>
              <a:ext uri="{FF2B5EF4-FFF2-40B4-BE49-F238E27FC236}">
                <a16:creationId xmlns:a16="http://schemas.microsoft.com/office/drawing/2014/main" id="{A1F5877C-C061-42C5-A738-DD7CD97306A1}"/>
              </a:ext>
            </a:extLst>
          </p:cNvPr>
          <p:cNvCxnSpPr>
            <a:cxnSpLocks/>
          </p:cNvCxnSpPr>
          <p:nvPr/>
        </p:nvCxnSpPr>
        <p:spPr>
          <a:xfrm flipV="1">
            <a:off x="5455931" y="3566388"/>
            <a:ext cx="1205563" cy="982812"/>
          </a:xfrm>
          <a:prstGeom prst="straightConnector1">
            <a:avLst/>
          </a:prstGeom>
          <a:ln w="25400">
            <a:prstDash val="dash"/>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a:extLst>
              <a:ext uri="{FF2B5EF4-FFF2-40B4-BE49-F238E27FC236}">
                <a16:creationId xmlns:a16="http://schemas.microsoft.com/office/drawing/2014/main" id="{C3FE5C90-C2FF-4CD8-A01F-AC8FB24DEB61}"/>
              </a:ext>
            </a:extLst>
          </p:cNvPr>
          <p:cNvCxnSpPr>
            <a:cxnSpLocks/>
            <a:stCxn id="11" idx="3"/>
            <a:endCxn id="10" idx="1"/>
          </p:cNvCxnSpPr>
          <p:nvPr/>
        </p:nvCxnSpPr>
        <p:spPr>
          <a:xfrm>
            <a:off x="5370526" y="4953209"/>
            <a:ext cx="1387263" cy="0"/>
          </a:xfrm>
          <a:prstGeom prst="straightConnector1">
            <a:avLst/>
          </a:prstGeom>
          <a:ln w="25400">
            <a:prstDash val="dash"/>
            <a:tailEnd type="triangle"/>
          </a:ln>
        </p:spPr>
        <p:style>
          <a:lnRef idx="3">
            <a:schemeClr val="dk1"/>
          </a:lnRef>
          <a:fillRef idx="0">
            <a:schemeClr val="dk1"/>
          </a:fillRef>
          <a:effectRef idx="2">
            <a:schemeClr val="dk1"/>
          </a:effectRef>
          <a:fontRef idx="minor">
            <a:schemeClr val="tx1"/>
          </a:fontRef>
        </p:style>
      </p:cxnSp>
      <p:pic>
        <p:nvPicPr>
          <p:cNvPr id="18" name="图形 17" descr="美元">
            <a:extLst>
              <a:ext uri="{FF2B5EF4-FFF2-40B4-BE49-F238E27FC236}">
                <a16:creationId xmlns:a16="http://schemas.microsoft.com/office/drawing/2014/main" id="{F4E77745-7F0D-438D-ACCB-4CBD099819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6417" y="4261981"/>
            <a:ext cx="503500" cy="503500"/>
          </a:xfrm>
          <a:prstGeom prst="rect">
            <a:avLst/>
          </a:prstGeom>
        </p:spPr>
      </p:pic>
      <p:grpSp>
        <p:nvGrpSpPr>
          <p:cNvPr id="19" name="组合 18">
            <a:extLst>
              <a:ext uri="{FF2B5EF4-FFF2-40B4-BE49-F238E27FC236}">
                <a16:creationId xmlns:a16="http://schemas.microsoft.com/office/drawing/2014/main" id="{9957731D-171C-411E-BE76-093164FA524E}"/>
              </a:ext>
            </a:extLst>
          </p:cNvPr>
          <p:cNvGrpSpPr/>
          <p:nvPr/>
        </p:nvGrpSpPr>
        <p:grpSpPr>
          <a:xfrm>
            <a:off x="3067734" y="2983831"/>
            <a:ext cx="1327165" cy="823081"/>
            <a:chOff x="2902956" y="2124528"/>
            <a:chExt cx="1327165" cy="823081"/>
          </a:xfrm>
        </p:grpSpPr>
        <p:sp>
          <p:nvSpPr>
            <p:cNvPr id="20" name="箭头: 右 19">
              <a:extLst>
                <a:ext uri="{FF2B5EF4-FFF2-40B4-BE49-F238E27FC236}">
                  <a16:creationId xmlns:a16="http://schemas.microsoft.com/office/drawing/2014/main" id="{E89B53E3-7E75-479E-8032-D15C6E8D22E7}"/>
                </a:ext>
              </a:extLst>
            </p:cNvPr>
            <p:cNvSpPr/>
            <p:nvPr/>
          </p:nvSpPr>
          <p:spPr>
            <a:xfrm>
              <a:off x="2958355" y="2466560"/>
              <a:ext cx="1271766" cy="481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7F34B08F-8CBF-41A4-9E76-7800B45EB027}"/>
                </a:ext>
              </a:extLst>
            </p:cNvPr>
            <p:cNvSpPr txBox="1"/>
            <p:nvPr/>
          </p:nvSpPr>
          <p:spPr>
            <a:xfrm>
              <a:off x="2902956" y="2124528"/>
              <a:ext cx="1271766" cy="400110"/>
            </a:xfrm>
            <a:prstGeom prst="rect">
              <a:avLst/>
            </a:prstGeom>
            <a:noFill/>
          </p:spPr>
          <p:txBody>
            <a:bodyPr wrap="square" rtlCol="0">
              <a:spAutoFit/>
            </a:bodyPr>
            <a:lstStyle/>
            <a:p>
              <a:r>
                <a:rPr lang="en-US" altLang="zh-CN" sz="2000" dirty="0">
                  <a:solidFill>
                    <a:schemeClr val="accent1">
                      <a:lumMod val="75000"/>
                    </a:schemeClr>
                  </a:solidFill>
                  <a:latin typeface="Times New Roman" panose="02020603050405020304" pitchFamily="18" charset="0"/>
                  <a:cs typeface="Times New Roman" panose="02020603050405020304" pitchFamily="18" charset="0"/>
                </a:rPr>
                <a:t>Record</a:t>
              </a:r>
              <a:endParaRPr lang="zh-CN" alt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p:grpSp>
      <p:grpSp>
        <p:nvGrpSpPr>
          <p:cNvPr id="22" name="组合 21">
            <a:extLst>
              <a:ext uri="{FF2B5EF4-FFF2-40B4-BE49-F238E27FC236}">
                <a16:creationId xmlns:a16="http://schemas.microsoft.com/office/drawing/2014/main" id="{EE27016A-8AA7-4D92-96A1-59FE84F4A5D1}"/>
              </a:ext>
            </a:extLst>
          </p:cNvPr>
          <p:cNvGrpSpPr/>
          <p:nvPr/>
        </p:nvGrpSpPr>
        <p:grpSpPr>
          <a:xfrm>
            <a:off x="3046688" y="3899327"/>
            <a:ext cx="1326464" cy="857418"/>
            <a:chOff x="2881910" y="3040024"/>
            <a:chExt cx="1326464" cy="857418"/>
          </a:xfrm>
        </p:grpSpPr>
        <p:sp>
          <p:nvSpPr>
            <p:cNvPr id="23" name="箭头: 左 22">
              <a:extLst>
                <a:ext uri="{FF2B5EF4-FFF2-40B4-BE49-F238E27FC236}">
                  <a16:creationId xmlns:a16="http://schemas.microsoft.com/office/drawing/2014/main" id="{0E0A1533-6F67-4A63-881C-5B06B0D96CFB}"/>
                </a:ext>
              </a:extLst>
            </p:cNvPr>
            <p:cNvSpPr/>
            <p:nvPr/>
          </p:nvSpPr>
          <p:spPr>
            <a:xfrm>
              <a:off x="2881910" y="3416393"/>
              <a:ext cx="1326464" cy="48104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476B4E84-69ED-40BD-994B-EDA8DD32356D}"/>
                </a:ext>
              </a:extLst>
            </p:cNvPr>
            <p:cNvSpPr txBox="1"/>
            <p:nvPr/>
          </p:nvSpPr>
          <p:spPr>
            <a:xfrm>
              <a:off x="2936608" y="3040024"/>
              <a:ext cx="1271766" cy="400110"/>
            </a:xfrm>
            <a:prstGeom prst="rect">
              <a:avLst/>
            </a:prstGeom>
            <a:noFill/>
          </p:spPr>
          <p:txBody>
            <a:bodyPr wrap="square" rtlCol="0">
              <a:spAutoFit/>
            </a:bodyPr>
            <a:lstStyle/>
            <a:p>
              <a:r>
                <a:rPr lang="en-US" altLang="zh-CN" sz="2000" dirty="0">
                  <a:solidFill>
                    <a:schemeClr val="accent2"/>
                  </a:solidFill>
                  <a:latin typeface="Times New Roman" panose="02020603050405020304" pitchFamily="18" charset="0"/>
                  <a:cs typeface="Times New Roman" panose="02020603050405020304" pitchFamily="18" charset="0"/>
                </a:rPr>
                <a:t>Reward</a:t>
              </a:r>
              <a:endParaRPr lang="zh-CN" altLang="en-US" sz="2000" dirty="0">
                <a:solidFill>
                  <a:schemeClr val="accent2"/>
                </a:solidFill>
                <a:latin typeface="Times New Roman" panose="02020603050405020304" pitchFamily="18" charset="0"/>
                <a:cs typeface="Times New Roman" panose="02020603050405020304" pitchFamily="18" charset="0"/>
              </a:endParaRPr>
            </a:p>
          </p:txBody>
        </p:sp>
      </p:grpSp>
      <p:sp>
        <p:nvSpPr>
          <p:cNvPr id="5" name="圆角矩形 2">
            <a:extLst>
              <a:ext uri="{FF2B5EF4-FFF2-40B4-BE49-F238E27FC236}">
                <a16:creationId xmlns:a16="http://schemas.microsoft.com/office/drawing/2014/main" id="{2D4A8836-10A6-4025-B5B3-C64CD73D5B1F}"/>
              </a:ext>
            </a:extLst>
          </p:cNvPr>
          <p:cNvSpPr/>
          <p:nvPr/>
        </p:nvSpPr>
        <p:spPr>
          <a:xfrm>
            <a:off x="934415" y="5411016"/>
            <a:ext cx="7488832" cy="10035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Recorder will receive a bit of money for each transaction as reward</a:t>
            </a:r>
            <a:endParaRPr lang="zh-CN" altLang="en-US"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p:txBody>
      </p:sp>
      <p:sp>
        <p:nvSpPr>
          <p:cNvPr id="25" name="文本框 24">
            <a:extLst>
              <a:ext uri="{FF2B5EF4-FFF2-40B4-BE49-F238E27FC236}">
                <a16:creationId xmlns:a16="http://schemas.microsoft.com/office/drawing/2014/main" id="{AD2A825F-99E6-4DD9-B44F-6196EA473A16}"/>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5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49581E52-762B-47BA-98DB-71BEC2D4821F}"/>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Proof of Work (</a:t>
            </a:r>
            <a:r>
              <a:rPr lang="en-US" altLang="zh-CN" sz="3600" i="0" dirty="0" err="1">
                <a:solidFill>
                  <a:srgbClr val="0070C0"/>
                </a:solidFill>
                <a:latin typeface="Times New Roman" panose="02020603050405020304" pitchFamily="18" charset="0"/>
                <a:ea typeface="楷体_GB2312" pitchFamily="49" charset="-122"/>
                <a:cs typeface="Times New Roman" panose="02020603050405020304" pitchFamily="18" charset="0"/>
              </a:rPr>
              <a:t>PoW</a:t>
            </a:r>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8E936577-6AB2-41D3-82FC-7E69217750E0}"/>
              </a:ext>
            </a:extLst>
          </p:cNvPr>
          <p:cNvSpPr txBox="1"/>
          <p:nvPr/>
        </p:nvSpPr>
        <p:spPr>
          <a:xfrm>
            <a:off x="755576" y="1326943"/>
            <a:ext cx="8280920" cy="2626938"/>
          </a:xfrm>
          <a:prstGeom prst="rect">
            <a:avLst/>
          </a:prstGeom>
          <a:noFill/>
        </p:spPr>
        <p:txBody>
          <a:bodyPr wrap="square" rtlCol="0">
            <a:spAutoFit/>
          </a:bodyPr>
          <a:lstStyle/>
          <a:p>
            <a:pPr marL="342900" indent="-342900" algn="l">
              <a:lnSpc>
                <a:spcPct val="113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Block: The ledger contains the transactions in a time slot </a:t>
            </a:r>
          </a:p>
          <a:p>
            <a:pPr marL="342900" indent="-342900" algn="l">
              <a:lnSpc>
                <a:spcPct val="113000"/>
              </a:lnSpc>
              <a:buFont typeface="Wingdings" panose="05000000000000000000" pitchFamily="2" charset="2"/>
              <a:buChar char="p"/>
            </a:pPr>
            <a:endParaRPr lang="en-US" altLang="zh-CN" sz="1400" kern="100" dirty="0">
              <a:solidFill>
                <a:schemeClr val="tx1"/>
              </a:solidFill>
              <a:latin typeface="Arial" panose="020B0604020202020204" pitchFamily="34" charset="0"/>
              <a:ea typeface="Ebrima" panose="02000000000000000000" pitchFamily="2" charset="0"/>
              <a:cs typeface="Arial" panose="020B0604020202020204" pitchFamily="34" charset="0"/>
            </a:endParaRPr>
          </a:p>
          <a:p>
            <a:pPr marL="342900" indent="-342900" algn="l">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Block head: Hash value</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Simplify, identify, anonymize </a:t>
            </a:r>
          </a:p>
          <a:p>
            <a:pPr lvl="1">
              <a:lnSpc>
                <a:spcPct val="120000"/>
              </a:lnSpc>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    and verify the  information</a:t>
            </a:r>
          </a:p>
        </p:txBody>
      </p:sp>
      <p:sp>
        <p:nvSpPr>
          <p:cNvPr id="7" name="加号 6">
            <a:extLst>
              <a:ext uri="{FF2B5EF4-FFF2-40B4-BE49-F238E27FC236}">
                <a16:creationId xmlns:a16="http://schemas.microsoft.com/office/drawing/2014/main" id="{E951AA7D-947E-4E7D-A13E-D26C006B444C}"/>
              </a:ext>
            </a:extLst>
          </p:cNvPr>
          <p:cNvSpPr/>
          <p:nvPr/>
        </p:nvSpPr>
        <p:spPr>
          <a:xfrm>
            <a:off x="1889320" y="4515453"/>
            <a:ext cx="239830" cy="249270"/>
          </a:xfrm>
          <a:prstGeom prst="mathPlus">
            <a:avLst>
              <a:gd name="adj1" fmla="val 101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8" name="右大括号 7">
            <a:extLst>
              <a:ext uri="{FF2B5EF4-FFF2-40B4-BE49-F238E27FC236}">
                <a16:creationId xmlns:a16="http://schemas.microsoft.com/office/drawing/2014/main" id="{18290588-4A7E-4D74-BB7C-D6E01680110A}"/>
              </a:ext>
            </a:extLst>
          </p:cNvPr>
          <p:cNvSpPr/>
          <p:nvPr/>
        </p:nvSpPr>
        <p:spPr>
          <a:xfrm>
            <a:off x="4172760" y="4317673"/>
            <a:ext cx="500345" cy="1742035"/>
          </a:xfrm>
          <a:prstGeom prst="rightBrace">
            <a:avLst>
              <a:gd name="adj1" fmla="val 35475"/>
              <a:gd name="adj2" fmla="val 2750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174B7B10-3FC8-4C58-9EA1-46CE2AE51922}"/>
              </a:ext>
            </a:extLst>
          </p:cNvPr>
          <p:cNvSpPr/>
          <p:nvPr/>
        </p:nvSpPr>
        <p:spPr>
          <a:xfrm>
            <a:off x="4818771" y="4503113"/>
            <a:ext cx="1696874" cy="523220"/>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endParaRPr>
          </a:p>
        </p:txBody>
      </p:sp>
      <p:sp>
        <p:nvSpPr>
          <p:cNvPr id="10" name="文本框 9">
            <a:extLst>
              <a:ext uri="{FF2B5EF4-FFF2-40B4-BE49-F238E27FC236}">
                <a16:creationId xmlns:a16="http://schemas.microsoft.com/office/drawing/2014/main" id="{459A28DE-1B64-452F-944E-94E76AA52082}"/>
              </a:ext>
            </a:extLst>
          </p:cNvPr>
          <p:cNvSpPr txBox="1"/>
          <p:nvPr/>
        </p:nvSpPr>
        <p:spPr>
          <a:xfrm>
            <a:off x="4645708" y="4199798"/>
            <a:ext cx="2071005" cy="369332"/>
          </a:xfrm>
          <a:prstGeom prst="rect">
            <a:avLst/>
          </a:prstGeom>
          <a:noFill/>
        </p:spPr>
        <p:txBody>
          <a:bodyPr wrap="square" rtlCol="0">
            <a:spAutoFit/>
          </a:bodyPr>
          <a:lstStyle/>
          <a:p>
            <a:r>
              <a:rPr lang="en-US" altLang="zh-CN" sz="1800" dirty="0">
                <a:solidFill>
                  <a:schemeClr val="tx1"/>
                </a:solidFill>
                <a:latin typeface="Arial" panose="020B0604020202020204" pitchFamily="34" charset="0"/>
                <a:cs typeface="Arial" panose="020B0604020202020204" pitchFamily="34" charset="0"/>
              </a:rPr>
              <a:t>Hash (SHA 256 )</a:t>
            </a:r>
            <a:endParaRPr lang="zh-CN" altLang="en-US" sz="1800" dirty="0">
              <a:solidFill>
                <a:schemeClr val="tx1"/>
              </a:solidFill>
              <a:latin typeface="Arial" panose="020B0604020202020204" pitchFamily="34" charset="0"/>
              <a:cs typeface="Arial" panose="020B0604020202020204" pitchFamily="34" charset="0"/>
            </a:endParaRPr>
          </a:p>
        </p:txBody>
      </p:sp>
      <p:sp>
        <p:nvSpPr>
          <p:cNvPr id="11" name="矩形: 圆角 10">
            <a:extLst>
              <a:ext uri="{FF2B5EF4-FFF2-40B4-BE49-F238E27FC236}">
                <a16:creationId xmlns:a16="http://schemas.microsoft.com/office/drawing/2014/main" id="{8AA65830-DE63-470B-B4AA-C7DDB465B67E}"/>
              </a:ext>
            </a:extLst>
          </p:cNvPr>
          <p:cNvSpPr/>
          <p:nvPr/>
        </p:nvSpPr>
        <p:spPr>
          <a:xfrm>
            <a:off x="6602454" y="4395282"/>
            <a:ext cx="1965424" cy="686480"/>
          </a:xfrm>
          <a:prstGeom prst="roundRect">
            <a:avLst/>
          </a:prstGeom>
          <a:solidFill>
            <a:schemeClr val="tx1">
              <a:lumMod val="75000"/>
              <a:lumOff val="2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t>256-bit Binary Hash Value</a:t>
            </a:r>
            <a:endParaRPr lang="zh-CN" altLang="en-US" sz="1800" dirty="0"/>
          </a:p>
        </p:txBody>
      </p:sp>
      <p:sp>
        <p:nvSpPr>
          <p:cNvPr id="12" name="加号 11">
            <a:extLst>
              <a:ext uri="{FF2B5EF4-FFF2-40B4-BE49-F238E27FC236}">
                <a16:creationId xmlns:a16="http://schemas.microsoft.com/office/drawing/2014/main" id="{8F9120F5-D2BB-4422-A886-A6E96F806884}"/>
              </a:ext>
            </a:extLst>
          </p:cNvPr>
          <p:cNvSpPr/>
          <p:nvPr/>
        </p:nvSpPr>
        <p:spPr>
          <a:xfrm>
            <a:off x="1889321" y="5178885"/>
            <a:ext cx="239830" cy="249270"/>
          </a:xfrm>
          <a:prstGeom prst="mathPlus">
            <a:avLst>
              <a:gd name="adj1" fmla="val 101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3" name="文本框 12">
            <a:extLst>
              <a:ext uri="{FF2B5EF4-FFF2-40B4-BE49-F238E27FC236}">
                <a16:creationId xmlns:a16="http://schemas.microsoft.com/office/drawing/2014/main" id="{C1E497DE-0B50-419B-A3D4-8D0606A9EEEC}"/>
              </a:ext>
            </a:extLst>
          </p:cNvPr>
          <p:cNvSpPr txBox="1"/>
          <p:nvPr/>
        </p:nvSpPr>
        <p:spPr>
          <a:xfrm>
            <a:off x="394338" y="4091272"/>
            <a:ext cx="3350065" cy="461665"/>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Head of Last Block </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37984356-727F-49B2-BAA7-58CD27670B85}"/>
              </a:ext>
            </a:extLst>
          </p:cNvPr>
          <p:cNvSpPr txBox="1"/>
          <p:nvPr/>
        </p:nvSpPr>
        <p:spPr>
          <a:xfrm>
            <a:off x="-88024" y="4727025"/>
            <a:ext cx="4785658" cy="461665"/>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Transactions in a Time Slot</a:t>
            </a:r>
            <a:endParaRPr lang="zh-CN" altLang="en-US"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178868B8-E390-4DCF-AC69-CC20BA946585}"/>
              </a:ext>
            </a:extLst>
          </p:cNvPr>
          <p:cNvSpPr txBox="1"/>
          <p:nvPr/>
        </p:nvSpPr>
        <p:spPr>
          <a:xfrm>
            <a:off x="816963" y="5338123"/>
            <a:ext cx="2384545" cy="461665"/>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Timestamp</a:t>
            </a:r>
            <a:endParaRPr lang="zh-CN" altLang="en-US"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9B9602A5-0ADC-451D-BF9D-55559A44309E}"/>
              </a:ext>
            </a:extLst>
          </p:cNvPr>
          <p:cNvSpPr txBox="1"/>
          <p:nvPr/>
        </p:nvSpPr>
        <p:spPr>
          <a:xfrm>
            <a:off x="660692" y="5924423"/>
            <a:ext cx="2935179" cy="461665"/>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Random Number</a:t>
            </a:r>
            <a:endParaRPr lang="zh-CN" altLang="en-US" dirty="0">
              <a:latin typeface="Arial" panose="020B0604020202020204" pitchFamily="34" charset="0"/>
              <a:cs typeface="Arial" panose="020B0604020202020204" pitchFamily="34" charset="0"/>
            </a:endParaRPr>
          </a:p>
        </p:txBody>
      </p:sp>
      <p:sp>
        <p:nvSpPr>
          <p:cNvPr id="17" name="加号 16">
            <a:extLst>
              <a:ext uri="{FF2B5EF4-FFF2-40B4-BE49-F238E27FC236}">
                <a16:creationId xmlns:a16="http://schemas.microsoft.com/office/drawing/2014/main" id="{CB2774D6-5B6B-4EEE-BABB-C9D2B1948234}"/>
              </a:ext>
            </a:extLst>
          </p:cNvPr>
          <p:cNvSpPr/>
          <p:nvPr/>
        </p:nvSpPr>
        <p:spPr>
          <a:xfrm>
            <a:off x="1888452" y="5799788"/>
            <a:ext cx="239830" cy="249270"/>
          </a:xfrm>
          <a:prstGeom prst="mathPlus">
            <a:avLst>
              <a:gd name="adj1" fmla="val 101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8" name="圆角矩形 2">
            <a:extLst>
              <a:ext uri="{FF2B5EF4-FFF2-40B4-BE49-F238E27FC236}">
                <a16:creationId xmlns:a16="http://schemas.microsoft.com/office/drawing/2014/main" id="{1EA80B86-CC47-4391-A487-89BE4B9E31E7}"/>
              </a:ext>
            </a:extLst>
          </p:cNvPr>
          <p:cNvSpPr/>
          <p:nvPr/>
        </p:nvSpPr>
        <p:spPr>
          <a:xfrm>
            <a:off x="4545600" y="5275059"/>
            <a:ext cx="4342228" cy="10342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altLang="zh-CN" sz="2000"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a:p>
            <a:r>
              <a:rPr lang="en-US" altLang="zh-CN" sz="2000"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Only the hash value that meets the requirements will be accepted by the blockchain</a:t>
            </a:r>
            <a:endParaRPr lang="zh-CN" altLang="en-US" sz="2000"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a:p>
            <a:endParaRPr lang="zh-CN" altLang="en-US" sz="2000"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p:txBody>
      </p:sp>
      <p:grpSp>
        <p:nvGrpSpPr>
          <p:cNvPr id="19" name="组合 18">
            <a:extLst>
              <a:ext uri="{FF2B5EF4-FFF2-40B4-BE49-F238E27FC236}">
                <a16:creationId xmlns:a16="http://schemas.microsoft.com/office/drawing/2014/main" id="{CA084B1C-829B-42DE-969A-6FC925EF3E7C}"/>
              </a:ext>
            </a:extLst>
          </p:cNvPr>
          <p:cNvGrpSpPr/>
          <p:nvPr/>
        </p:nvGrpSpPr>
        <p:grpSpPr>
          <a:xfrm>
            <a:off x="7092280" y="2003561"/>
            <a:ext cx="1723540" cy="2002312"/>
            <a:chOff x="2374926" y="1169791"/>
            <a:chExt cx="1211191" cy="1487318"/>
          </a:xfrm>
        </p:grpSpPr>
        <p:pic>
          <p:nvPicPr>
            <p:cNvPr id="20" name="图片 19">
              <a:extLst>
                <a:ext uri="{FF2B5EF4-FFF2-40B4-BE49-F238E27FC236}">
                  <a16:creationId xmlns:a16="http://schemas.microsoft.com/office/drawing/2014/main" id="{8B1A8DF2-310E-4EDC-AAE5-F47766E99BD5}"/>
                </a:ext>
              </a:extLst>
            </p:cNvPr>
            <p:cNvPicPr>
              <a:picLocks noChangeAspect="1"/>
            </p:cNvPicPr>
            <p:nvPr/>
          </p:nvPicPr>
          <p:blipFill>
            <a:blip r:embed="rId3"/>
            <a:stretch>
              <a:fillRect/>
            </a:stretch>
          </p:blipFill>
          <p:spPr>
            <a:xfrm>
              <a:off x="2374926" y="1169791"/>
              <a:ext cx="1211191" cy="1487318"/>
            </a:xfrm>
            <a:prstGeom prst="rect">
              <a:avLst/>
            </a:prstGeom>
          </p:spPr>
        </p:pic>
        <p:sp>
          <p:nvSpPr>
            <p:cNvPr id="21" name="矩形: 圆角 20">
              <a:extLst>
                <a:ext uri="{FF2B5EF4-FFF2-40B4-BE49-F238E27FC236}">
                  <a16:creationId xmlns:a16="http://schemas.microsoft.com/office/drawing/2014/main" id="{9BCD7169-B702-46A2-A78B-D2448AB928B7}"/>
                </a:ext>
              </a:extLst>
            </p:cNvPr>
            <p:cNvSpPr/>
            <p:nvPr/>
          </p:nvSpPr>
          <p:spPr>
            <a:xfrm>
              <a:off x="2577336" y="1436907"/>
              <a:ext cx="818087" cy="3625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800" dirty="0"/>
                <a:t>Block Head</a:t>
              </a:r>
              <a:endParaRPr lang="zh-CN" altLang="en-US" sz="1800" dirty="0"/>
            </a:p>
          </p:txBody>
        </p:sp>
      </p:grpSp>
      <p:sp>
        <p:nvSpPr>
          <p:cNvPr id="22" name="文本框 21">
            <a:extLst>
              <a:ext uri="{FF2B5EF4-FFF2-40B4-BE49-F238E27FC236}">
                <a16:creationId xmlns:a16="http://schemas.microsoft.com/office/drawing/2014/main" id="{FDD5112A-5F65-47AA-B87C-61C00CF52E5A}"/>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38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animBg="1"/>
      <p:bldP spid="13" grpId="0"/>
      <p:bldP spid="14" grpId="0"/>
      <p:bldP spid="15" grpId="0"/>
      <p:bldP spid="16"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8276FC12-EEB9-4F7C-B168-2E398E6C5EAB}"/>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defPPr>
              <a:defRPr lang="zh-CN"/>
            </a:defPPr>
            <a:lvl1pPr defTabSz="914400" eaLnBrk="1" latinLnBrk="0" hangingPunct="1">
              <a:lnSpc>
                <a:spcPct val="90000"/>
              </a:lnSpc>
              <a:buNone/>
              <a:defRPr sz="3600" i="0" baseline="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r>
              <a:rPr lang="en-US" altLang="zh-CN" dirty="0"/>
              <a:t>Ledger Verification</a:t>
            </a:r>
            <a:endParaRPr lang="zh-CN" altLang="en-US" dirty="0"/>
          </a:p>
        </p:txBody>
      </p:sp>
      <p:sp>
        <p:nvSpPr>
          <p:cNvPr id="4" name="文本框 3">
            <a:extLst>
              <a:ext uri="{FF2B5EF4-FFF2-40B4-BE49-F238E27FC236}">
                <a16:creationId xmlns:a16="http://schemas.microsoft.com/office/drawing/2014/main" id="{C8D093FC-98B7-4036-842B-53C166A83632}"/>
              </a:ext>
            </a:extLst>
          </p:cNvPr>
          <p:cNvSpPr txBox="1"/>
          <p:nvPr/>
        </p:nvSpPr>
        <p:spPr>
          <a:xfrm>
            <a:off x="1283759" y="1597955"/>
            <a:ext cx="7440577" cy="3662541"/>
          </a:xfrm>
          <a:prstGeom prst="rect">
            <a:avLst/>
          </a:prstGeom>
          <a:noFill/>
        </p:spPr>
        <p:txBody>
          <a:bodyPr wrap="square" rtlCol="0">
            <a:spAutoFit/>
          </a:bodyPr>
          <a:lstStyle/>
          <a:p>
            <a:pPr marL="342900" indent="-342900">
              <a:buFont typeface="Wingdings" panose="05000000000000000000" pitchFamily="2" charset="2"/>
              <a:buChar char="p"/>
            </a:pPr>
            <a:r>
              <a:rPr lang="en-US" altLang="zh-CN" sz="2800" kern="100" dirty="0">
                <a:solidFill>
                  <a:schemeClr val="tx1"/>
                </a:solidFill>
                <a:latin typeface="Arial" panose="020B0604020202020204" pitchFamily="34" charset="0"/>
                <a:cs typeface="Arial" panose="020B0604020202020204" pitchFamily="34" charset="0"/>
              </a:rPr>
              <a:t>Leger verification</a:t>
            </a:r>
            <a:endParaRPr lang="en-US" altLang="zh-CN" sz="600" kern="100" dirty="0">
              <a:solidFill>
                <a:schemeClr val="tx1"/>
              </a:solidFill>
              <a:latin typeface="Arial" panose="020B0604020202020204" pitchFamily="34" charset="0"/>
              <a:cs typeface="Arial" panose="020B0604020202020204" pitchFamily="34" charset="0"/>
            </a:endParaRPr>
          </a:p>
          <a:p>
            <a:pPr marL="800100" lvl="1" indent="-342900">
              <a:lnSpc>
                <a:spcPct val="15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Correctness and consistency</a:t>
            </a:r>
          </a:p>
          <a:p>
            <a:pPr marL="457200" indent="-457200" algn="l">
              <a:buFont typeface="Wingdings" panose="05000000000000000000" pitchFamily="2" charset="2"/>
              <a:buChar char="p"/>
            </a:pPr>
            <a:endParaRPr lang="en-US" altLang="zh-CN" sz="1800" kern="1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Blockchain </a:t>
            </a:r>
          </a:p>
          <a:p>
            <a:pPr algn="l"/>
            <a:endParaRPr lang="en-US" altLang="zh-CN" sz="1400" kern="100" dirty="0">
              <a:solidFill>
                <a:schemeClr val="tx1"/>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Block be linked to Blockchain</a:t>
            </a:r>
            <a:endParaRPr lang="zh-CN" altLang="en-US"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342900" indent="-342900" algn="l">
              <a:buFont typeface="Wingdings" panose="05000000000000000000" pitchFamily="2" charset="2"/>
              <a:buChar char="n"/>
            </a:pPr>
            <a:endParaRPr lang="en-US" altLang="zh-CN" sz="2800" kern="100" dirty="0">
              <a:solidFill>
                <a:schemeClr val="tx1"/>
              </a:solidFill>
              <a:latin typeface="Arial" panose="020B0604020202020204" pitchFamily="34" charset="0"/>
              <a:cs typeface="Arial" panose="020B0604020202020204" pitchFamily="34" charset="0"/>
            </a:endParaRPr>
          </a:p>
          <a:p>
            <a:pPr algn="l"/>
            <a:endParaRPr lang="en-US" altLang="zh-CN" sz="2800" kern="100" dirty="0">
              <a:solidFill>
                <a:schemeClr val="tx1"/>
              </a:solidFill>
              <a:latin typeface="Arial" panose="020B0604020202020204" pitchFamily="34" charset="0"/>
              <a:cs typeface="Arial" panose="020B0604020202020204" pitchFamily="34" charset="0"/>
            </a:endParaRPr>
          </a:p>
          <a:p>
            <a:pPr algn="l"/>
            <a:endParaRPr lang="zh-CN" altLang="en-US" sz="2800" kern="100" dirty="0">
              <a:solidFill>
                <a:schemeClr val="tx1"/>
              </a:solidFill>
              <a:latin typeface="Arial" panose="020B0604020202020204" pitchFamily="34" charset="0"/>
              <a:cs typeface="Arial" panose="020B0604020202020204" pitchFamily="34" charset="0"/>
            </a:endParaRPr>
          </a:p>
        </p:txBody>
      </p:sp>
      <p:pic>
        <p:nvPicPr>
          <p:cNvPr id="26" name="图片 25">
            <a:extLst>
              <a:ext uri="{FF2B5EF4-FFF2-40B4-BE49-F238E27FC236}">
                <a16:creationId xmlns:a16="http://schemas.microsoft.com/office/drawing/2014/main" id="{1CC01540-15BC-42F8-92B7-097040471EA2}"/>
              </a:ext>
            </a:extLst>
          </p:cNvPr>
          <p:cNvPicPr>
            <a:picLocks noChangeAspect="1"/>
          </p:cNvPicPr>
          <p:nvPr/>
        </p:nvPicPr>
        <p:blipFill>
          <a:blip r:embed="rId3"/>
          <a:stretch>
            <a:fillRect/>
          </a:stretch>
        </p:blipFill>
        <p:spPr>
          <a:xfrm>
            <a:off x="6577755" y="5279559"/>
            <a:ext cx="683617" cy="772016"/>
          </a:xfrm>
          <a:prstGeom prst="rect">
            <a:avLst/>
          </a:prstGeom>
        </p:spPr>
      </p:pic>
      <p:pic>
        <p:nvPicPr>
          <p:cNvPr id="27" name="图片 26">
            <a:extLst>
              <a:ext uri="{FF2B5EF4-FFF2-40B4-BE49-F238E27FC236}">
                <a16:creationId xmlns:a16="http://schemas.microsoft.com/office/drawing/2014/main" id="{8A153700-09A8-4CAB-84C5-6CDA1E700C0F}"/>
              </a:ext>
            </a:extLst>
          </p:cNvPr>
          <p:cNvPicPr>
            <a:picLocks noChangeAspect="1"/>
          </p:cNvPicPr>
          <p:nvPr/>
        </p:nvPicPr>
        <p:blipFill>
          <a:blip r:embed="rId4"/>
          <a:stretch>
            <a:fillRect/>
          </a:stretch>
        </p:blipFill>
        <p:spPr>
          <a:xfrm>
            <a:off x="3136818" y="5505895"/>
            <a:ext cx="690177" cy="648973"/>
          </a:xfrm>
          <a:prstGeom prst="rect">
            <a:avLst/>
          </a:prstGeom>
        </p:spPr>
      </p:pic>
      <p:pic>
        <p:nvPicPr>
          <p:cNvPr id="28" name="图片 27">
            <a:extLst>
              <a:ext uri="{FF2B5EF4-FFF2-40B4-BE49-F238E27FC236}">
                <a16:creationId xmlns:a16="http://schemas.microsoft.com/office/drawing/2014/main" id="{8A0B007D-0C0C-4B67-B1AE-EE34CC60F947}"/>
              </a:ext>
            </a:extLst>
          </p:cNvPr>
          <p:cNvPicPr>
            <a:picLocks noChangeAspect="1"/>
          </p:cNvPicPr>
          <p:nvPr/>
        </p:nvPicPr>
        <p:blipFill>
          <a:blip r:embed="rId5"/>
          <a:stretch>
            <a:fillRect/>
          </a:stretch>
        </p:blipFill>
        <p:spPr>
          <a:xfrm>
            <a:off x="4221816" y="5775935"/>
            <a:ext cx="687149" cy="725323"/>
          </a:xfrm>
          <a:prstGeom prst="rect">
            <a:avLst/>
          </a:prstGeom>
        </p:spPr>
      </p:pic>
      <p:pic>
        <p:nvPicPr>
          <p:cNvPr id="29" name="图片 28">
            <a:extLst>
              <a:ext uri="{FF2B5EF4-FFF2-40B4-BE49-F238E27FC236}">
                <a16:creationId xmlns:a16="http://schemas.microsoft.com/office/drawing/2014/main" id="{9FD35BE8-4B56-4FE4-B268-0CDFCEAC5F60}"/>
              </a:ext>
            </a:extLst>
          </p:cNvPr>
          <p:cNvPicPr>
            <a:picLocks noChangeAspect="1"/>
          </p:cNvPicPr>
          <p:nvPr/>
        </p:nvPicPr>
        <p:blipFill>
          <a:blip r:embed="rId6"/>
          <a:stretch>
            <a:fillRect/>
          </a:stretch>
        </p:blipFill>
        <p:spPr>
          <a:xfrm>
            <a:off x="5289376" y="5778854"/>
            <a:ext cx="789642" cy="681789"/>
          </a:xfrm>
          <a:prstGeom prst="rect">
            <a:avLst/>
          </a:prstGeom>
        </p:spPr>
      </p:pic>
      <p:cxnSp>
        <p:nvCxnSpPr>
          <p:cNvPr id="30" name="直接箭头连接符 29">
            <a:extLst>
              <a:ext uri="{FF2B5EF4-FFF2-40B4-BE49-F238E27FC236}">
                <a16:creationId xmlns:a16="http://schemas.microsoft.com/office/drawing/2014/main" id="{E0C83FF4-B785-463D-A41A-8893F32D9F43}"/>
              </a:ext>
            </a:extLst>
          </p:cNvPr>
          <p:cNvCxnSpPr>
            <a:cxnSpLocks/>
            <a:stCxn id="27" idx="0"/>
          </p:cNvCxnSpPr>
          <p:nvPr/>
        </p:nvCxnSpPr>
        <p:spPr>
          <a:xfrm flipV="1">
            <a:off x="3481907" y="5026107"/>
            <a:ext cx="903120" cy="4797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直接箭头连接符 30">
            <a:extLst>
              <a:ext uri="{FF2B5EF4-FFF2-40B4-BE49-F238E27FC236}">
                <a16:creationId xmlns:a16="http://schemas.microsoft.com/office/drawing/2014/main" id="{2CCFA851-9E2A-40E0-970F-664B4BABD4FE}"/>
              </a:ext>
            </a:extLst>
          </p:cNvPr>
          <p:cNvCxnSpPr>
            <a:cxnSpLocks/>
            <a:stCxn id="28" idx="0"/>
          </p:cNvCxnSpPr>
          <p:nvPr/>
        </p:nvCxnSpPr>
        <p:spPr>
          <a:xfrm flipV="1">
            <a:off x="4565391" y="5126963"/>
            <a:ext cx="198574" cy="6489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直接箭头连接符 31">
            <a:extLst>
              <a:ext uri="{FF2B5EF4-FFF2-40B4-BE49-F238E27FC236}">
                <a16:creationId xmlns:a16="http://schemas.microsoft.com/office/drawing/2014/main" id="{E1A8F40D-1B14-4445-B94E-38A121754FA6}"/>
              </a:ext>
            </a:extLst>
          </p:cNvPr>
          <p:cNvCxnSpPr>
            <a:cxnSpLocks/>
            <a:stCxn id="29" idx="0"/>
          </p:cNvCxnSpPr>
          <p:nvPr/>
        </p:nvCxnSpPr>
        <p:spPr>
          <a:xfrm flipH="1" flipV="1">
            <a:off x="5139817" y="5112680"/>
            <a:ext cx="544380" cy="6661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a:extLst>
              <a:ext uri="{FF2B5EF4-FFF2-40B4-BE49-F238E27FC236}">
                <a16:creationId xmlns:a16="http://schemas.microsoft.com/office/drawing/2014/main" id="{47CCFE89-5997-4A06-9C5B-287CE1AC24D1}"/>
              </a:ext>
            </a:extLst>
          </p:cNvPr>
          <p:cNvCxnSpPr>
            <a:cxnSpLocks/>
          </p:cNvCxnSpPr>
          <p:nvPr/>
        </p:nvCxnSpPr>
        <p:spPr>
          <a:xfrm flipH="1" flipV="1">
            <a:off x="5481025" y="5065035"/>
            <a:ext cx="1089365" cy="3039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文本框 33">
            <a:extLst>
              <a:ext uri="{FF2B5EF4-FFF2-40B4-BE49-F238E27FC236}">
                <a16:creationId xmlns:a16="http://schemas.microsoft.com/office/drawing/2014/main" id="{F6832790-1761-40FA-AC84-A8F2B678179E}"/>
              </a:ext>
            </a:extLst>
          </p:cNvPr>
          <p:cNvSpPr txBox="1"/>
          <p:nvPr/>
        </p:nvSpPr>
        <p:spPr>
          <a:xfrm>
            <a:off x="6005916" y="4345582"/>
            <a:ext cx="1224136" cy="461665"/>
          </a:xfrm>
          <a:prstGeom prst="rect">
            <a:avLst/>
          </a:prstGeom>
          <a:noFill/>
        </p:spPr>
        <p:txBody>
          <a:bodyPr wrap="square" rtlCol="0">
            <a:spAutoFit/>
          </a:bodyPr>
          <a:lstStyle/>
          <a:p>
            <a:r>
              <a:rPr lang="en-US" altLang="zh-CN" kern="100" dirty="0">
                <a:solidFill>
                  <a:schemeClr val="tx1"/>
                </a:solidFill>
                <a:latin typeface="Arial" panose="020B0604020202020204" pitchFamily="34" charset="0"/>
                <a:ea typeface="等线" panose="02010600030101010101" pitchFamily="2" charset="-122"/>
                <a:cs typeface="Arial" panose="020B0604020202020204" pitchFamily="34" charset="0"/>
              </a:rPr>
              <a:t>verify</a:t>
            </a:r>
            <a:endParaRPr lang="zh-CN" altLang="en-US" kern="100" dirty="0">
              <a:solidFill>
                <a:schemeClr val="tx1"/>
              </a:solidFill>
              <a:latin typeface="Arial" panose="020B0604020202020204" pitchFamily="34" charset="0"/>
              <a:ea typeface="等线" panose="02010600030101010101" pitchFamily="2" charset="-122"/>
              <a:cs typeface="Arial" panose="020B0604020202020204" pitchFamily="34" charset="0"/>
            </a:endParaRPr>
          </a:p>
        </p:txBody>
      </p:sp>
      <p:grpSp>
        <p:nvGrpSpPr>
          <p:cNvPr id="35" name="组合 34">
            <a:extLst>
              <a:ext uri="{FF2B5EF4-FFF2-40B4-BE49-F238E27FC236}">
                <a16:creationId xmlns:a16="http://schemas.microsoft.com/office/drawing/2014/main" id="{CA063131-BDB1-4982-8AEB-9658DB215505}"/>
              </a:ext>
            </a:extLst>
          </p:cNvPr>
          <p:cNvGrpSpPr/>
          <p:nvPr/>
        </p:nvGrpSpPr>
        <p:grpSpPr>
          <a:xfrm>
            <a:off x="1334913" y="4053147"/>
            <a:ext cx="937379" cy="993683"/>
            <a:chOff x="2140356" y="1169791"/>
            <a:chExt cx="1211191" cy="1487318"/>
          </a:xfrm>
        </p:grpSpPr>
        <p:pic>
          <p:nvPicPr>
            <p:cNvPr id="36" name="图片 35">
              <a:extLst>
                <a:ext uri="{FF2B5EF4-FFF2-40B4-BE49-F238E27FC236}">
                  <a16:creationId xmlns:a16="http://schemas.microsoft.com/office/drawing/2014/main" id="{3B98C9DA-9EE3-47E5-BA75-2476103E25CA}"/>
                </a:ext>
              </a:extLst>
            </p:cNvPr>
            <p:cNvPicPr>
              <a:picLocks noChangeAspect="1"/>
            </p:cNvPicPr>
            <p:nvPr/>
          </p:nvPicPr>
          <p:blipFill>
            <a:blip r:embed="rId7"/>
            <a:stretch>
              <a:fillRect/>
            </a:stretch>
          </p:blipFill>
          <p:spPr>
            <a:xfrm>
              <a:off x="2140356" y="1169791"/>
              <a:ext cx="1211191" cy="1487318"/>
            </a:xfrm>
            <a:prstGeom prst="rect">
              <a:avLst/>
            </a:prstGeom>
          </p:spPr>
        </p:pic>
        <p:sp>
          <p:nvSpPr>
            <p:cNvPr id="37" name="矩形: 圆角 36">
              <a:extLst>
                <a:ext uri="{FF2B5EF4-FFF2-40B4-BE49-F238E27FC236}">
                  <a16:creationId xmlns:a16="http://schemas.microsoft.com/office/drawing/2014/main" id="{0B401E23-DCF1-4DA3-8C69-83A22087C4B7}"/>
                </a:ext>
              </a:extLst>
            </p:cNvPr>
            <p:cNvSpPr/>
            <p:nvPr/>
          </p:nvSpPr>
          <p:spPr>
            <a:xfrm>
              <a:off x="2374926" y="1453453"/>
              <a:ext cx="742050" cy="3625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t>Block 1</a:t>
              </a:r>
              <a:endParaRPr lang="zh-CN" altLang="en-US" sz="1200" dirty="0"/>
            </a:p>
          </p:txBody>
        </p:sp>
      </p:grpSp>
      <p:grpSp>
        <p:nvGrpSpPr>
          <p:cNvPr id="38" name="组合 37">
            <a:extLst>
              <a:ext uri="{FF2B5EF4-FFF2-40B4-BE49-F238E27FC236}">
                <a16:creationId xmlns:a16="http://schemas.microsoft.com/office/drawing/2014/main" id="{EF3F3325-9CDC-4BB5-B7CF-398C48255D5C}"/>
              </a:ext>
            </a:extLst>
          </p:cNvPr>
          <p:cNvGrpSpPr/>
          <p:nvPr/>
        </p:nvGrpSpPr>
        <p:grpSpPr>
          <a:xfrm>
            <a:off x="2539209" y="4053147"/>
            <a:ext cx="937379" cy="993683"/>
            <a:chOff x="2140356" y="1201632"/>
            <a:chExt cx="1211191" cy="1487318"/>
          </a:xfrm>
        </p:grpSpPr>
        <p:pic>
          <p:nvPicPr>
            <p:cNvPr id="39" name="图片 38">
              <a:extLst>
                <a:ext uri="{FF2B5EF4-FFF2-40B4-BE49-F238E27FC236}">
                  <a16:creationId xmlns:a16="http://schemas.microsoft.com/office/drawing/2014/main" id="{9B2CC636-22F4-4FF3-8921-34D60B976648}"/>
                </a:ext>
              </a:extLst>
            </p:cNvPr>
            <p:cNvPicPr>
              <a:picLocks noChangeAspect="1"/>
            </p:cNvPicPr>
            <p:nvPr/>
          </p:nvPicPr>
          <p:blipFill>
            <a:blip r:embed="rId7"/>
            <a:stretch>
              <a:fillRect/>
            </a:stretch>
          </p:blipFill>
          <p:spPr>
            <a:xfrm>
              <a:off x="2140356" y="1201632"/>
              <a:ext cx="1211191" cy="1487318"/>
            </a:xfrm>
            <a:prstGeom prst="rect">
              <a:avLst/>
            </a:prstGeom>
          </p:spPr>
        </p:pic>
        <p:sp>
          <p:nvSpPr>
            <p:cNvPr id="40" name="矩形: 圆角 39">
              <a:extLst>
                <a:ext uri="{FF2B5EF4-FFF2-40B4-BE49-F238E27FC236}">
                  <a16:creationId xmlns:a16="http://schemas.microsoft.com/office/drawing/2014/main" id="{08773688-F94D-4A1E-98C4-5EF567250330}"/>
                </a:ext>
              </a:extLst>
            </p:cNvPr>
            <p:cNvSpPr/>
            <p:nvPr/>
          </p:nvSpPr>
          <p:spPr>
            <a:xfrm>
              <a:off x="2374926" y="1453453"/>
              <a:ext cx="742050" cy="3625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t>Block 2</a:t>
              </a:r>
              <a:endParaRPr lang="zh-CN" altLang="en-US" sz="1200" dirty="0"/>
            </a:p>
          </p:txBody>
        </p:sp>
      </p:grpSp>
      <p:pic>
        <p:nvPicPr>
          <p:cNvPr id="41" name="图片 40">
            <a:extLst>
              <a:ext uri="{FF2B5EF4-FFF2-40B4-BE49-F238E27FC236}">
                <a16:creationId xmlns:a16="http://schemas.microsoft.com/office/drawing/2014/main" id="{75D2B5C4-F93C-435E-BA72-8182AC9BE3A8}"/>
              </a:ext>
            </a:extLst>
          </p:cNvPr>
          <p:cNvPicPr>
            <a:picLocks noChangeAspect="1"/>
          </p:cNvPicPr>
          <p:nvPr/>
        </p:nvPicPr>
        <p:blipFill>
          <a:blip r:embed="rId8"/>
          <a:stretch>
            <a:fillRect/>
          </a:stretch>
        </p:blipFill>
        <p:spPr>
          <a:xfrm>
            <a:off x="2242715" y="4432415"/>
            <a:ext cx="380103" cy="202912"/>
          </a:xfrm>
          <a:prstGeom prst="rect">
            <a:avLst/>
          </a:prstGeom>
        </p:spPr>
      </p:pic>
      <p:sp>
        <p:nvSpPr>
          <p:cNvPr id="42" name="文本框 41">
            <a:extLst>
              <a:ext uri="{FF2B5EF4-FFF2-40B4-BE49-F238E27FC236}">
                <a16:creationId xmlns:a16="http://schemas.microsoft.com/office/drawing/2014/main" id="{B7C980D3-62C6-43DF-B921-524693CBB244}"/>
              </a:ext>
            </a:extLst>
          </p:cNvPr>
          <p:cNvSpPr txBox="1"/>
          <p:nvPr/>
        </p:nvSpPr>
        <p:spPr>
          <a:xfrm>
            <a:off x="3723551" y="4296441"/>
            <a:ext cx="370410" cy="338554"/>
          </a:xfrm>
          <a:prstGeom prst="rect">
            <a:avLst/>
          </a:prstGeom>
          <a:noFill/>
        </p:spPr>
        <p:txBody>
          <a:bodyPr wrap="square" rtlCol="0">
            <a:spAutoFit/>
          </a:bodyPr>
          <a:lstStyle/>
          <a:p>
            <a:r>
              <a:rPr lang="en-US" altLang="zh-CN" sz="1600" dirty="0">
                <a:solidFill>
                  <a:schemeClr val="tx1"/>
                </a:solidFill>
              </a:rPr>
              <a:t>…</a:t>
            </a:r>
            <a:endParaRPr lang="zh-CN" altLang="en-US" sz="1600" dirty="0">
              <a:solidFill>
                <a:schemeClr val="tx1"/>
              </a:solidFill>
            </a:endParaRPr>
          </a:p>
        </p:txBody>
      </p:sp>
      <p:grpSp>
        <p:nvGrpSpPr>
          <p:cNvPr id="43" name="组合 42">
            <a:extLst>
              <a:ext uri="{FF2B5EF4-FFF2-40B4-BE49-F238E27FC236}">
                <a16:creationId xmlns:a16="http://schemas.microsoft.com/office/drawing/2014/main" id="{9A3D9250-CA6A-4D09-AEE7-DC93A7AD0059}"/>
              </a:ext>
            </a:extLst>
          </p:cNvPr>
          <p:cNvGrpSpPr/>
          <p:nvPr/>
        </p:nvGrpSpPr>
        <p:grpSpPr>
          <a:xfrm>
            <a:off x="4470479" y="4015965"/>
            <a:ext cx="937379" cy="993683"/>
            <a:chOff x="2140356" y="1201632"/>
            <a:chExt cx="1211191" cy="1487318"/>
          </a:xfrm>
        </p:grpSpPr>
        <p:pic>
          <p:nvPicPr>
            <p:cNvPr id="44" name="图片 43">
              <a:extLst>
                <a:ext uri="{FF2B5EF4-FFF2-40B4-BE49-F238E27FC236}">
                  <a16:creationId xmlns:a16="http://schemas.microsoft.com/office/drawing/2014/main" id="{47DD953F-B48C-4049-A655-A22FEAD0562F}"/>
                </a:ext>
              </a:extLst>
            </p:cNvPr>
            <p:cNvPicPr>
              <a:picLocks noChangeAspect="1"/>
            </p:cNvPicPr>
            <p:nvPr/>
          </p:nvPicPr>
          <p:blipFill>
            <a:blip r:embed="rId7"/>
            <a:stretch>
              <a:fillRect/>
            </a:stretch>
          </p:blipFill>
          <p:spPr>
            <a:xfrm>
              <a:off x="2140356" y="1201632"/>
              <a:ext cx="1211191" cy="1487318"/>
            </a:xfrm>
            <a:prstGeom prst="rect">
              <a:avLst/>
            </a:prstGeom>
          </p:spPr>
        </p:pic>
        <p:sp>
          <p:nvSpPr>
            <p:cNvPr id="45" name="矩形: 圆角 44">
              <a:extLst>
                <a:ext uri="{FF2B5EF4-FFF2-40B4-BE49-F238E27FC236}">
                  <a16:creationId xmlns:a16="http://schemas.microsoft.com/office/drawing/2014/main" id="{97610A93-0B80-4B3B-949F-BD0B17D94CAA}"/>
                </a:ext>
              </a:extLst>
            </p:cNvPr>
            <p:cNvSpPr/>
            <p:nvPr/>
          </p:nvSpPr>
          <p:spPr>
            <a:xfrm>
              <a:off x="2374926" y="1453453"/>
              <a:ext cx="742050" cy="36254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t>Block n</a:t>
              </a:r>
              <a:endParaRPr lang="zh-CN" altLang="en-US" sz="1200" dirty="0"/>
            </a:p>
          </p:txBody>
        </p:sp>
      </p:grpSp>
      <p:pic>
        <p:nvPicPr>
          <p:cNvPr id="46" name="图片 45">
            <a:extLst>
              <a:ext uri="{FF2B5EF4-FFF2-40B4-BE49-F238E27FC236}">
                <a16:creationId xmlns:a16="http://schemas.microsoft.com/office/drawing/2014/main" id="{71C2FA5B-5A50-4333-AAE6-52B0ABAA9156}"/>
              </a:ext>
            </a:extLst>
          </p:cNvPr>
          <p:cNvPicPr>
            <a:picLocks noChangeAspect="1"/>
          </p:cNvPicPr>
          <p:nvPr/>
        </p:nvPicPr>
        <p:blipFill>
          <a:blip r:embed="rId8"/>
          <a:stretch>
            <a:fillRect/>
          </a:stretch>
        </p:blipFill>
        <p:spPr>
          <a:xfrm>
            <a:off x="4055904" y="4411351"/>
            <a:ext cx="380103" cy="202912"/>
          </a:xfrm>
          <a:prstGeom prst="rect">
            <a:avLst/>
          </a:prstGeom>
        </p:spPr>
      </p:pic>
      <p:pic>
        <p:nvPicPr>
          <p:cNvPr id="47" name="图片 46">
            <a:extLst>
              <a:ext uri="{FF2B5EF4-FFF2-40B4-BE49-F238E27FC236}">
                <a16:creationId xmlns:a16="http://schemas.microsoft.com/office/drawing/2014/main" id="{9F3D2CC9-F2F4-44F4-88D6-75AD4B6C4D05}"/>
              </a:ext>
            </a:extLst>
          </p:cNvPr>
          <p:cNvPicPr>
            <a:picLocks noChangeAspect="1"/>
          </p:cNvPicPr>
          <p:nvPr/>
        </p:nvPicPr>
        <p:blipFill>
          <a:blip r:embed="rId8"/>
          <a:stretch>
            <a:fillRect/>
          </a:stretch>
        </p:blipFill>
        <p:spPr>
          <a:xfrm>
            <a:off x="3476232" y="4416932"/>
            <a:ext cx="380103" cy="202912"/>
          </a:xfrm>
          <a:prstGeom prst="rect">
            <a:avLst/>
          </a:prstGeom>
        </p:spPr>
      </p:pic>
      <p:pic>
        <p:nvPicPr>
          <p:cNvPr id="24" name="图片 23">
            <a:extLst>
              <a:ext uri="{FF2B5EF4-FFF2-40B4-BE49-F238E27FC236}">
                <a16:creationId xmlns:a16="http://schemas.microsoft.com/office/drawing/2014/main" id="{D9BD22F8-1A5F-4CB9-8A65-78C60309EA5E}"/>
              </a:ext>
            </a:extLst>
          </p:cNvPr>
          <p:cNvPicPr>
            <a:picLocks noChangeAspect="1"/>
          </p:cNvPicPr>
          <p:nvPr/>
        </p:nvPicPr>
        <p:blipFill>
          <a:blip r:embed="rId9"/>
          <a:stretch>
            <a:fillRect/>
          </a:stretch>
        </p:blipFill>
        <p:spPr>
          <a:xfrm>
            <a:off x="4380356" y="3950157"/>
            <a:ext cx="1106533" cy="1103514"/>
          </a:xfrm>
          <a:prstGeom prst="rect">
            <a:avLst/>
          </a:prstGeom>
          <a:ln>
            <a:tailEnd type="triangle"/>
          </a:ln>
        </p:spPr>
      </p:pic>
      <p:sp>
        <p:nvSpPr>
          <p:cNvPr id="71" name="文本框 70">
            <a:extLst>
              <a:ext uri="{FF2B5EF4-FFF2-40B4-BE49-F238E27FC236}">
                <a16:creationId xmlns:a16="http://schemas.microsoft.com/office/drawing/2014/main" id="{013B9F49-7A4F-44A1-918E-677D00513D44}"/>
              </a:ext>
            </a:extLst>
          </p:cNvPr>
          <p:cNvSpPr txBox="1"/>
          <p:nvPr/>
        </p:nvSpPr>
        <p:spPr>
          <a:xfrm>
            <a:off x="4908965" y="2627888"/>
            <a:ext cx="4199539" cy="461665"/>
          </a:xfrm>
          <a:prstGeom prst="rect">
            <a:avLst/>
          </a:prstGeom>
          <a:noFill/>
        </p:spPr>
        <p:txBody>
          <a:bodyPr wrap="square" rtlCol="0">
            <a:spAutoFit/>
          </a:bodyPr>
          <a:lstStyle/>
          <a:p>
            <a:pPr algn="l"/>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verified by majority of people</a:t>
            </a:r>
            <a:endParaRPr lang="zh-CN" altLang="en-US" kern="100" dirty="0" err="1">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74" name="直接箭头连接符 73">
            <a:extLst>
              <a:ext uri="{FF2B5EF4-FFF2-40B4-BE49-F238E27FC236}">
                <a16:creationId xmlns:a16="http://schemas.microsoft.com/office/drawing/2014/main" id="{87876996-81DE-4ECF-B4E1-8E8AC29D9857}"/>
              </a:ext>
            </a:extLst>
          </p:cNvPr>
          <p:cNvCxnSpPr/>
          <p:nvPr/>
        </p:nvCxnSpPr>
        <p:spPr>
          <a:xfrm flipV="1">
            <a:off x="4117043" y="3032055"/>
            <a:ext cx="910088" cy="424745"/>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8" name="文本框 47">
            <a:extLst>
              <a:ext uri="{FF2B5EF4-FFF2-40B4-BE49-F238E27FC236}">
                <a16:creationId xmlns:a16="http://schemas.microsoft.com/office/drawing/2014/main" id="{9D167115-D05D-4736-B045-9119E578C4FA}"/>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8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3"/>
                                        </p:tgtEl>
                                      </p:cBhvr>
                                    </p:animEffect>
                                    <p:set>
                                      <p:cBhvr>
                                        <p:cTn id="63" dur="1" fill="hold">
                                          <p:stCondLst>
                                            <p:cond delay="499"/>
                                          </p:stCondLst>
                                        </p:cTn>
                                        <p:tgtEl>
                                          <p:spTgt spid="3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xit" presetSubtype="0" fill="hold" nodeType="with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FFBB54D-F926-42EB-B32B-94316E9B89CA}"/>
              </a:ext>
            </a:extLst>
          </p:cNvPr>
          <p:cNvPicPr>
            <a:picLocks noChangeAspect="1"/>
          </p:cNvPicPr>
          <p:nvPr/>
        </p:nvPicPr>
        <p:blipFill>
          <a:blip r:embed="rId3"/>
          <a:stretch>
            <a:fillRect/>
          </a:stretch>
        </p:blipFill>
        <p:spPr>
          <a:xfrm>
            <a:off x="4783802" y="1706734"/>
            <a:ext cx="4360198" cy="3818813"/>
          </a:xfrm>
          <a:prstGeom prst="rect">
            <a:avLst/>
          </a:prstGeom>
        </p:spPr>
      </p:pic>
      <p:sp>
        <p:nvSpPr>
          <p:cNvPr id="3" name="标题 4">
            <a:extLst>
              <a:ext uri="{FF2B5EF4-FFF2-40B4-BE49-F238E27FC236}">
                <a16:creationId xmlns:a16="http://schemas.microsoft.com/office/drawing/2014/main" id="{72960FFE-8A1D-4CB4-ABE6-ED1ECCFEC7A8}"/>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Block Convergence</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53E6A353-B6E7-40C5-A3B6-4B353E4D97EF}"/>
              </a:ext>
            </a:extLst>
          </p:cNvPr>
          <p:cNvSpPr txBox="1"/>
          <p:nvPr/>
        </p:nvSpPr>
        <p:spPr>
          <a:xfrm>
            <a:off x="764180" y="1490924"/>
            <a:ext cx="4248098" cy="954107"/>
          </a:xfrm>
          <a:prstGeom prst="rect">
            <a:avLst/>
          </a:prstGeom>
          <a:noFill/>
        </p:spPr>
        <p:txBody>
          <a:bodyPr wrap="square" rtlCol="0">
            <a:spAutoFit/>
          </a:bodyPr>
          <a:lstStyle/>
          <a:p>
            <a:pPr marL="342900" indent="-342900">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Block broadcasting in P2P network</a:t>
            </a:r>
          </a:p>
        </p:txBody>
      </p:sp>
      <p:sp>
        <p:nvSpPr>
          <p:cNvPr id="5" name="圆角矩形 2">
            <a:extLst>
              <a:ext uri="{FF2B5EF4-FFF2-40B4-BE49-F238E27FC236}">
                <a16:creationId xmlns:a16="http://schemas.microsoft.com/office/drawing/2014/main" id="{7B05E654-E06C-47F4-8547-A5214B936805}"/>
              </a:ext>
            </a:extLst>
          </p:cNvPr>
          <p:cNvSpPr/>
          <p:nvPr/>
        </p:nvSpPr>
        <p:spPr>
          <a:xfrm>
            <a:off x="427860" y="4017389"/>
            <a:ext cx="4680520" cy="21621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altLang="zh-CN"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a:p>
            <a:r>
              <a:rPr lang="en-US" altLang="zh-CN"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The process of verifying and broadcasting the ledger can be regarded as the process of block propagation convergence</a:t>
            </a:r>
            <a:endParaRPr lang="zh-CN" altLang="en-US"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a:p>
            <a:endParaRPr lang="zh-CN" altLang="en-US" dirty="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p:txBody>
      </p:sp>
      <p:sp>
        <p:nvSpPr>
          <p:cNvPr id="7" name="文本框 6">
            <a:extLst>
              <a:ext uri="{FF2B5EF4-FFF2-40B4-BE49-F238E27FC236}">
                <a16:creationId xmlns:a16="http://schemas.microsoft.com/office/drawing/2014/main" id="{386DCC73-D05F-4A97-9214-73D559B6D99C}"/>
              </a:ext>
            </a:extLst>
          </p:cNvPr>
          <p:cNvSpPr txBox="1"/>
          <p:nvPr/>
        </p:nvSpPr>
        <p:spPr>
          <a:xfrm>
            <a:off x="753184" y="2930646"/>
            <a:ext cx="4259094" cy="800219"/>
          </a:xfrm>
          <a:prstGeom prst="rect">
            <a:avLst/>
          </a:prstGeom>
          <a:noFill/>
        </p:spPr>
        <p:txBody>
          <a:bodyPr wrap="square" rtlCol="0">
            <a:spAutoFit/>
          </a:bodyPr>
          <a:lstStyle/>
          <a:p>
            <a:pPr marL="342900" indent="-342900">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Flooding propagation</a:t>
            </a:r>
          </a:p>
          <a:p>
            <a:pPr marL="342900" indent="-342900" algn="l">
              <a:buFont typeface="Wingdings" panose="05000000000000000000" pitchFamily="2" charset="2"/>
              <a:buChar char="n"/>
            </a:pPr>
            <a:endParaRPr lang="zh-CN" altLang="en-US" sz="1800" dirty="0" err="1">
              <a:solidFill>
                <a:schemeClr val="tx1"/>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0FD84C8A-707B-41DE-B20B-3E75C2168599}"/>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5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AA77DDCA-0BB6-41B0-AFFF-C13D3403FFF1}"/>
              </a:ext>
            </a:extLst>
          </p:cNvPr>
          <p:cNvSpPr txBox="1">
            <a:spLocks/>
          </p:cNvSpPr>
          <p:nvPr/>
        </p:nvSpPr>
        <p:spPr>
          <a:xfrm>
            <a:off x="1691680" y="1"/>
            <a:ext cx="7440577" cy="1052736"/>
          </a:xfrm>
          <a:prstGeom prst="rect">
            <a:avLst/>
          </a:prstGeom>
        </p:spPr>
        <p:txBody>
          <a:bodyPr vert="horz" lIns="91440" tIns="45720" rIns="91440" bIns="45720" rtlCol="0" anchor="b">
            <a:normAutofit/>
          </a:bodyPr>
          <a:lstStyle>
            <a:lvl1pPr defTabSz="914400" eaLnBrk="1" latinLnBrk="0" hangingPunct="1">
              <a:lnSpc>
                <a:spcPct val="90000"/>
              </a:lnSpc>
              <a:buNone/>
              <a:defRPr sz="4000" i="1" baseline="0">
                <a:solidFill>
                  <a:srgbClr val="C00000"/>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cs typeface="+mj-cs"/>
              </a:defRPr>
            </a:lvl1pPr>
          </a:lstStyle>
          <a:p>
            <a:r>
              <a:rPr lang="en-US" altLang="zh-CN" sz="3600" i="0" dirty="0">
                <a:solidFill>
                  <a:srgbClr val="0070C0"/>
                </a:solidFill>
                <a:latin typeface="Times New Roman" panose="02020603050405020304" pitchFamily="18" charset="0"/>
                <a:ea typeface="楷体_GB2312" pitchFamily="49" charset="-122"/>
                <a:cs typeface="Times New Roman" panose="02020603050405020304" pitchFamily="18" charset="0"/>
              </a:rPr>
              <a:t>Mining Process</a:t>
            </a:r>
            <a:endParaRPr lang="zh-CN" altLang="en-US" sz="3600" i="0" dirty="0">
              <a:solidFill>
                <a:srgbClr val="0070C0"/>
              </a:solidFill>
              <a:latin typeface="Times New Roman" panose="02020603050405020304" pitchFamily="18" charset="0"/>
              <a:ea typeface="楷体_GB2312"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395F72FA-33D9-476A-BA13-BF29312C8781}"/>
              </a:ext>
            </a:extLst>
          </p:cNvPr>
          <p:cNvSpPr txBox="1"/>
          <p:nvPr/>
        </p:nvSpPr>
        <p:spPr>
          <a:xfrm>
            <a:off x="1115616" y="1483368"/>
            <a:ext cx="7440577" cy="4191917"/>
          </a:xfrm>
          <a:prstGeom prst="rect">
            <a:avLst/>
          </a:prstGeom>
          <a:noFill/>
        </p:spPr>
        <p:txBody>
          <a:bodyPr wrap="square" rtlCol="0">
            <a:spAutoFit/>
          </a:bodyPr>
          <a:lstStyle/>
          <a:p>
            <a:pPr marL="342900" indent="-342900">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Solve the </a:t>
            </a:r>
            <a:r>
              <a:rPr lang="en-US" altLang="zh-CN" sz="2800" kern="100" dirty="0" err="1">
                <a:solidFill>
                  <a:schemeClr val="tx1"/>
                </a:solidFill>
                <a:latin typeface="Arial" panose="020B0604020202020204" pitchFamily="34" charset="0"/>
                <a:ea typeface="Ebrima" panose="02000000000000000000" pitchFamily="2" charset="0"/>
                <a:cs typeface="Arial" panose="020B0604020202020204" pitchFamily="34" charset="0"/>
              </a:rPr>
              <a:t>PoW</a:t>
            </a: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 problem</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Great number of computation and storage resources.</a:t>
            </a:r>
            <a:endParaRPr lang="en-US" altLang="zh-CN" kern="100" dirty="0">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457200" indent="-457200" algn="l">
              <a:lnSpc>
                <a:spcPct val="120000"/>
              </a:lnSpc>
              <a:buFont typeface="Wingdings" panose="05000000000000000000" pitchFamily="2" charset="2"/>
              <a:buChar char="p"/>
            </a:pPr>
            <a:r>
              <a:rPr lang="en-US" altLang="zh-CN" sz="2800" kern="100" dirty="0">
                <a:solidFill>
                  <a:schemeClr val="tx1"/>
                </a:solidFill>
                <a:latin typeface="Arial" panose="020B0604020202020204" pitchFamily="34" charset="0"/>
                <a:ea typeface="Ebrima" panose="02000000000000000000" pitchFamily="2" charset="0"/>
                <a:cs typeface="Arial" panose="020B0604020202020204" pitchFamily="34" charset="0"/>
              </a:rPr>
              <a:t>Block convergence </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Propagation delay</a:t>
            </a:r>
          </a:p>
          <a:p>
            <a:pPr marL="800100" lvl="1" indent="-342900">
              <a:lnSpc>
                <a:spcPct val="120000"/>
              </a:lnSpc>
              <a:buFont typeface="Wingdings" panose="05000000000000000000" pitchFamily="2" charset="2"/>
              <a:buChar char="Ø"/>
            </a:pPr>
            <a:r>
              <a:rPr lang="en-US" altLang="zh-CN"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Geographical location</a:t>
            </a:r>
            <a:endParaRPr lang="zh-CN" altLang="en-US" kern="1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a:p>
            <a:pPr marL="342900" indent="-342900" algn="l">
              <a:buFont typeface="Wingdings" panose="05000000000000000000" pitchFamily="2" charset="2"/>
              <a:buChar char="n"/>
            </a:pPr>
            <a:endParaRPr lang="en-US" altLang="zh-CN" sz="2800" kern="100" dirty="0">
              <a:solidFill>
                <a:schemeClr val="tx1"/>
              </a:solidFill>
              <a:latin typeface="Arial" panose="020B0604020202020204" pitchFamily="34" charset="0"/>
              <a:cs typeface="Arial" panose="020B0604020202020204" pitchFamily="34" charset="0"/>
            </a:endParaRPr>
          </a:p>
          <a:p>
            <a:pPr algn="l"/>
            <a:endParaRPr lang="en-US" altLang="zh-CN" sz="2800" kern="100" dirty="0">
              <a:solidFill>
                <a:schemeClr val="tx1"/>
              </a:solidFill>
              <a:latin typeface="Arial" panose="020B0604020202020204" pitchFamily="34" charset="0"/>
              <a:cs typeface="Arial" panose="020B0604020202020204" pitchFamily="34" charset="0"/>
            </a:endParaRPr>
          </a:p>
          <a:p>
            <a:pPr algn="l"/>
            <a:endParaRPr lang="zh-CN" altLang="en-US" sz="2800" kern="100" dirty="0">
              <a:solidFill>
                <a:schemeClr val="tx1"/>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0CCD4D4E-09A0-457F-AB9D-CC263E0FCF04}"/>
              </a:ext>
            </a:extLst>
          </p:cNvPr>
          <p:cNvSpPr txBox="1"/>
          <p:nvPr/>
        </p:nvSpPr>
        <p:spPr>
          <a:xfrm>
            <a:off x="6012160" y="4267741"/>
            <a:ext cx="3366572" cy="584775"/>
          </a:xfrm>
          <a:prstGeom prst="rect">
            <a:avLst/>
          </a:prstGeom>
          <a:noFill/>
        </p:spPr>
        <p:txBody>
          <a:bodyPr wrap="square" rtlCol="0">
            <a:spAutoFit/>
          </a:bodyPr>
          <a:lstStyle/>
          <a:p>
            <a:pPr algn="l"/>
            <a:r>
              <a:rPr lang="en-US" altLang="zh-CN" sz="3200" kern="100" dirty="0">
                <a:latin typeface="Times New Roman" panose="02020603050405020304" pitchFamily="18" charset="0"/>
                <a:ea typeface="等线" panose="02010600030101010101" pitchFamily="2" charset="-122"/>
                <a:cs typeface="Times New Roman" panose="02020603050405020304" pitchFamily="18" charset="0"/>
              </a:rPr>
              <a:t>Speed game !!</a:t>
            </a:r>
            <a:endParaRPr lang="zh-CN" altLang="en-US" sz="3200" kern="100" dirty="0" err="1">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 name="矩形: 圆角 22">
            <a:extLst>
              <a:ext uri="{FF2B5EF4-FFF2-40B4-BE49-F238E27FC236}">
                <a16:creationId xmlns:a16="http://schemas.microsoft.com/office/drawing/2014/main" id="{75948C19-BDA4-4FC6-BCA2-638725708778}"/>
              </a:ext>
            </a:extLst>
          </p:cNvPr>
          <p:cNvSpPr/>
          <p:nvPr/>
        </p:nvSpPr>
        <p:spPr>
          <a:xfrm>
            <a:off x="669926" y="5013176"/>
            <a:ext cx="2700662" cy="674105"/>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Appending a Block to the Current Blockchain </a:t>
            </a:r>
            <a:endParaRPr lang="zh-CN" altLang="en-US" sz="2000" dirty="0"/>
          </a:p>
        </p:txBody>
      </p:sp>
      <p:sp>
        <p:nvSpPr>
          <p:cNvPr id="24" name="等号 23">
            <a:extLst>
              <a:ext uri="{FF2B5EF4-FFF2-40B4-BE49-F238E27FC236}">
                <a16:creationId xmlns:a16="http://schemas.microsoft.com/office/drawing/2014/main" id="{47FF0536-3CE6-4C1F-B2F4-16D8068A601E}"/>
              </a:ext>
            </a:extLst>
          </p:cNvPr>
          <p:cNvSpPr/>
          <p:nvPr/>
        </p:nvSpPr>
        <p:spPr>
          <a:xfrm>
            <a:off x="3514604" y="5235313"/>
            <a:ext cx="432048" cy="295474"/>
          </a:xfrm>
          <a:prstGeom prst="mathEqual">
            <a:avLst>
              <a:gd name="adj1" fmla="val 23520"/>
              <a:gd name="adj2" fmla="val 24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p:nvSpPr>
          <p:cNvPr id="25" name="矩形: 圆角 24">
            <a:extLst>
              <a:ext uri="{FF2B5EF4-FFF2-40B4-BE49-F238E27FC236}">
                <a16:creationId xmlns:a16="http://schemas.microsoft.com/office/drawing/2014/main" id="{C9F3CD56-A579-4ADB-A038-7967F19C9A8D}"/>
              </a:ext>
            </a:extLst>
          </p:cNvPr>
          <p:cNvSpPr/>
          <p:nvPr/>
        </p:nvSpPr>
        <p:spPr>
          <a:xfrm>
            <a:off x="4234684" y="5026731"/>
            <a:ext cx="1872208" cy="72008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5"/>
                </a:solidFill>
              </a:rPr>
              <a:t>Solve the </a:t>
            </a:r>
            <a:r>
              <a:rPr lang="en-US" altLang="zh-CN" sz="2000" dirty="0" err="1">
                <a:solidFill>
                  <a:schemeClr val="accent5"/>
                </a:solidFill>
              </a:rPr>
              <a:t>PoW</a:t>
            </a:r>
            <a:r>
              <a:rPr lang="en-US" altLang="zh-CN" sz="2000" dirty="0">
                <a:solidFill>
                  <a:schemeClr val="accent5"/>
                </a:solidFill>
              </a:rPr>
              <a:t> Problem</a:t>
            </a:r>
            <a:endParaRPr lang="zh-CN" altLang="en-US" sz="2000" dirty="0">
              <a:solidFill>
                <a:schemeClr val="accent5"/>
              </a:solidFill>
            </a:endParaRPr>
          </a:p>
        </p:txBody>
      </p:sp>
      <p:sp>
        <p:nvSpPr>
          <p:cNvPr id="26" name="加号 25">
            <a:extLst>
              <a:ext uri="{FF2B5EF4-FFF2-40B4-BE49-F238E27FC236}">
                <a16:creationId xmlns:a16="http://schemas.microsoft.com/office/drawing/2014/main" id="{2740F1B0-D4F3-490A-B43B-358A63E0519A}"/>
              </a:ext>
            </a:extLst>
          </p:cNvPr>
          <p:cNvSpPr/>
          <p:nvPr/>
        </p:nvSpPr>
        <p:spPr>
          <a:xfrm>
            <a:off x="6228546" y="5199309"/>
            <a:ext cx="360040" cy="367482"/>
          </a:xfrm>
          <a:prstGeom prst="mathPlus">
            <a:avLst>
              <a:gd name="adj1" fmla="val 1188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27" name="矩形: 圆角 26">
            <a:extLst>
              <a:ext uri="{FF2B5EF4-FFF2-40B4-BE49-F238E27FC236}">
                <a16:creationId xmlns:a16="http://schemas.microsoft.com/office/drawing/2014/main" id="{B29B3E37-A4F8-4217-9F37-014CC003D71C}"/>
              </a:ext>
            </a:extLst>
          </p:cNvPr>
          <p:cNvSpPr/>
          <p:nvPr/>
        </p:nvSpPr>
        <p:spPr>
          <a:xfrm>
            <a:off x="6682956" y="5026731"/>
            <a:ext cx="2088232" cy="720080"/>
          </a:xfrm>
          <a:prstGeom prst="roundRect">
            <a:avLst>
              <a:gd name="adj" fmla="val 27330"/>
            </a:avLst>
          </a:prstGeom>
          <a:solidFill>
            <a:srgbClr val="D7C2E4"/>
          </a:solidFill>
          <a:ln>
            <a:solidFill>
              <a:srgbClr val="D7C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accent5"/>
                </a:solidFill>
              </a:rPr>
              <a:t>Block Convergence</a:t>
            </a:r>
            <a:endParaRPr lang="zh-CN" altLang="en-US" sz="2000" dirty="0">
              <a:solidFill>
                <a:schemeClr val="accent5"/>
              </a:solidFill>
            </a:endParaRPr>
          </a:p>
        </p:txBody>
      </p:sp>
      <p:sp>
        <p:nvSpPr>
          <p:cNvPr id="28" name="箭头: 下 27">
            <a:extLst>
              <a:ext uri="{FF2B5EF4-FFF2-40B4-BE49-F238E27FC236}">
                <a16:creationId xmlns:a16="http://schemas.microsoft.com/office/drawing/2014/main" id="{1BEF4BFA-1F24-46F0-AA5C-B0349AB89AAC}"/>
              </a:ext>
            </a:extLst>
          </p:cNvPr>
          <p:cNvSpPr/>
          <p:nvPr/>
        </p:nvSpPr>
        <p:spPr>
          <a:xfrm>
            <a:off x="1907704" y="5805264"/>
            <a:ext cx="288031" cy="319710"/>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pic>
        <p:nvPicPr>
          <p:cNvPr id="29" name="图片 28">
            <a:extLst>
              <a:ext uri="{FF2B5EF4-FFF2-40B4-BE49-F238E27FC236}">
                <a16:creationId xmlns:a16="http://schemas.microsoft.com/office/drawing/2014/main" id="{DE5CEC9D-068D-4D05-B1EE-73C3052231F1}"/>
              </a:ext>
            </a:extLst>
          </p:cNvPr>
          <p:cNvPicPr>
            <a:picLocks noChangeAspect="1"/>
          </p:cNvPicPr>
          <p:nvPr/>
        </p:nvPicPr>
        <p:blipFill>
          <a:blip r:embed="rId3"/>
          <a:stretch>
            <a:fillRect/>
          </a:stretch>
        </p:blipFill>
        <p:spPr>
          <a:xfrm>
            <a:off x="850097" y="5930651"/>
            <a:ext cx="576830" cy="540398"/>
          </a:xfrm>
          <a:prstGeom prst="rect">
            <a:avLst/>
          </a:prstGeom>
        </p:spPr>
      </p:pic>
      <p:sp>
        <p:nvSpPr>
          <p:cNvPr id="30" name="文本框 29">
            <a:extLst>
              <a:ext uri="{FF2B5EF4-FFF2-40B4-BE49-F238E27FC236}">
                <a16:creationId xmlns:a16="http://schemas.microsoft.com/office/drawing/2014/main" id="{C04D0EEE-95D3-4BF8-A111-EF7B50D09625}"/>
              </a:ext>
            </a:extLst>
          </p:cNvPr>
          <p:cNvSpPr txBox="1"/>
          <p:nvPr/>
        </p:nvSpPr>
        <p:spPr>
          <a:xfrm>
            <a:off x="1249258" y="7380683"/>
            <a:ext cx="1334662" cy="400110"/>
          </a:xfrm>
          <a:prstGeom prst="rect">
            <a:avLst/>
          </a:prstGeom>
          <a:noFill/>
        </p:spPr>
        <p:txBody>
          <a:bodyPr wrap="square" rtlCol="0">
            <a:spAutoFit/>
          </a:bodyPr>
          <a:lstStyle/>
          <a:p>
            <a:r>
              <a:rPr lang="en-US" altLang="zh-CN" sz="2000" dirty="0">
                <a:solidFill>
                  <a:schemeClr val="tx1"/>
                </a:solidFill>
              </a:rPr>
              <a:t>Reward</a:t>
            </a:r>
            <a:endParaRPr lang="zh-CN" altLang="en-US" sz="2000" dirty="0">
              <a:solidFill>
                <a:schemeClr val="tx1"/>
              </a:solidFill>
            </a:endParaRPr>
          </a:p>
        </p:txBody>
      </p:sp>
      <p:sp>
        <p:nvSpPr>
          <p:cNvPr id="31" name="文本框 30">
            <a:extLst>
              <a:ext uri="{FF2B5EF4-FFF2-40B4-BE49-F238E27FC236}">
                <a16:creationId xmlns:a16="http://schemas.microsoft.com/office/drawing/2014/main" id="{2BAA9CD2-26C0-4A5C-9605-3229A1E48386}"/>
              </a:ext>
            </a:extLst>
          </p:cNvPr>
          <p:cNvSpPr txBox="1"/>
          <p:nvPr/>
        </p:nvSpPr>
        <p:spPr>
          <a:xfrm>
            <a:off x="1509146" y="6053226"/>
            <a:ext cx="1334662" cy="400110"/>
          </a:xfrm>
          <a:prstGeom prst="rect">
            <a:avLst/>
          </a:prstGeom>
          <a:noFill/>
        </p:spPr>
        <p:txBody>
          <a:bodyPr wrap="square" rtlCol="0">
            <a:spAutoFit/>
          </a:bodyPr>
          <a:lstStyle/>
          <a:p>
            <a:r>
              <a:rPr lang="en-US" altLang="zh-CN" sz="2000" dirty="0">
                <a:solidFill>
                  <a:schemeClr val="tx1"/>
                </a:solidFill>
                <a:latin typeface="Arial" panose="020B0604020202020204" pitchFamily="34" charset="0"/>
                <a:cs typeface="Arial" panose="020B0604020202020204" pitchFamily="34" charset="0"/>
              </a:rPr>
              <a:t>Reward</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D482732-F34C-4BA4-A7E9-2E27ECDB7AF5}"/>
              </a:ext>
            </a:extLst>
          </p:cNvPr>
          <p:cNvSpPr txBox="1"/>
          <p:nvPr/>
        </p:nvSpPr>
        <p:spPr>
          <a:xfrm>
            <a:off x="5867347" y="2648778"/>
            <a:ext cx="3231979" cy="830997"/>
          </a:xfrm>
          <a:prstGeom prst="rect">
            <a:avLst/>
          </a:prstGeom>
          <a:noFill/>
        </p:spPr>
        <p:txBody>
          <a:bodyPr wrap="square" rtlCol="0">
            <a:spAutoFit/>
          </a:bodyPr>
          <a:lstStyle/>
          <a:p>
            <a:pPr algn="l"/>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It’s hard to be satisfied with terminal devices</a:t>
            </a:r>
            <a:endParaRPr lang="zh-CN" altLang="en-US" dirty="0" err="1">
              <a:solidFill>
                <a:schemeClr val="tx1"/>
              </a:solidFill>
              <a:latin typeface="Times New Roman" panose="02020603050405020304" pitchFamily="18" charset="0"/>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845B7218-354F-43C6-9E43-9ECCF5C6D7AB}"/>
              </a:ext>
            </a:extLst>
          </p:cNvPr>
          <p:cNvCxnSpPr>
            <a:cxnSpLocks/>
          </p:cNvCxnSpPr>
          <p:nvPr/>
        </p:nvCxnSpPr>
        <p:spPr>
          <a:xfrm>
            <a:off x="4932040" y="2564904"/>
            <a:ext cx="935059" cy="43204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文本框 16">
            <a:extLst>
              <a:ext uri="{FF2B5EF4-FFF2-40B4-BE49-F238E27FC236}">
                <a16:creationId xmlns:a16="http://schemas.microsoft.com/office/drawing/2014/main" id="{A99F0825-E09A-48E7-8F1F-EFB73DDC50F5}"/>
              </a:ext>
            </a:extLst>
          </p:cNvPr>
          <p:cNvSpPr txBox="1"/>
          <p:nvPr/>
        </p:nvSpPr>
        <p:spPr>
          <a:xfrm>
            <a:off x="11744" y="6520343"/>
            <a:ext cx="3768168" cy="338554"/>
          </a:xfrm>
          <a:prstGeom prst="rect">
            <a:avLst/>
          </a:prstGeom>
          <a:noFill/>
        </p:spPr>
        <p:txBody>
          <a:bodyPr wrap="square" rtlCol="0">
            <a:spAutoFit/>
          </a:bodyPr>
          <a:lstStyle/>
          <a:p>
            <a:r>
              <a:rPr lang="en-US" altLang="zh-CN" sz="1600" dirty="0" err="1">
                <a:solidFill>
                  <a:schemeClr val="tx1"/>
                </a:solidFill>
                <a:latin typeface="Times New Roman" panose="02020603050405020304" pitchFamily="18" charset="0"/>
                <a:cs typeface="Times New Roman" panose="02020603050405020304" pitchFamily="18" charset="0"/>
              </a:rPr>
              <a:t>Sijie</a:t>
            </a:r>
            <a:r>
              <a:rPr lang="en-US" altLang="zh-CN" sz="1600" dirty="0">
                <a:solidFill>
                  <a:schemeClr val="tx1"/>
                </a:solidFill>
                <a:latin typeface="Times New Roman" panose="02020603050405020304" pitchFamily="18" charset="0"/>
                <a:cs typeface="Times New Roman" panose="02020603050405020304" pitchFamily="18" charset="0"/>
              </a:rPr>
              <a:t> Huang </a:t>
            </a:r>
            <a:r>
              <a:rPr lang="en-US" altLang="zh-CN" sz="1600" i="1" dirty="0">
                <a:solidFill>
                  <a:schemeClr val="tx1"/>
                </a:solidFill>
                <a:latin typeface="Times New Roman" panose="02020603050405020304" pitchFamily="18" charset="0"/>
                <a:cs typeface="Times New Roman" panose="02020603050405020304" pitchFamily="18" charset="0"/>
              </a:rPr>
              <a:t>et al. </a:t>
            </a:r>
            <a:r>
              <a:rPr lang="en-US" altLang="zh-CN" sz="1600" dirty="0">
                <a:solidFill>
                  <a:schemeClr val="tx1"/>
                </a:solidFill>
                <a:latin typeface="Times New Roman" panose="02020603050405020304" pitchFamily="18" charset="0"/>
                <a:cs typeface="Times New Roman" panose="02020603050405020304" pitchFamily="18" charset="0"/>
              </a:rPr>
              <a:t>IEEE MASS 2021</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3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animBg="1"/>
      <p:bldP spid="25" grpId="0" animBg="1"/>
      <p:bldP spid="26" grpId="0" animBg="1"/>
      <p:bldP spid="27" grpId="0" animBg="1"/>
      <p:bldP spid="28" grpId="0" animBg="1"/>
      <p:bldP spid="30" grpId="0"/>
      <p:bldP spid="31" grpId="0"/>
      <p:bldP spid="6"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lumMod val="75000"/>
            </a:schemeClr>
          </a:solid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tailEnd type="triangle"/>
        </a:ln>
      </a:spPr>
      <a:bodyPr/>
      <a:lstStyle/>
      <a:style>
        <a:lnRef idx="3">
          <a:schemeClr val="dk1"/>
        </a:lnRef>
        <a:fillRef idx="0">
          <a:schemeClr val="dk1"/>
        </a:fillRef>
        <a:effectRef idx="2">
          <a:schemeClr val="dk1"/>
        </a:effectRef>
        <a:fontRef idx="minor">
          <a:schemeClr val="tx1"/>
        </a:fontRef>
      </a:style>
    </a:lnDef>
    <a:txDef>
      <a:spPr>
        <a:noFill/>
      </a:spPr>
      <a:bodyPr wrap="square" rtlCol="0">
        <a:spAutoFit/>
      </a:bodyPr>
      <a:lstStyle>
        <a:defPPr marL="342900" indent="-342900" algn="l">
          <a:buFont typeface="Wingdings" panose="05000000000000000000" pitchFamily="2" charset="2"/>
          <a:buChar char="n"/>
          <a:defRPr sz="1800" dirty="0" err="1" smtClean="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26065</TotalTime>
  <Words>3378</Words>
  <Application>Microsoft Office PowerPoint</Application>
  <PresentationFormat>全屏显示(4:3)</PresentationFormat>
  <Paragraphs>349</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26</vt:i4>
      </vt:variant>
    </vt:vector>
  </HeadingPairs>
  <TitlesOfParts>
    <vt:vector size="39" baseType="lpstr">
      <vt:lpstr>等线</vt:lpstr>
      <vt:lpstr>楷体_GB2312</vt:lpstr>
      <vt:lpstr>Arial</vt:lpstr>
      <vt:lpstr>Calibri</vt:lpstr>
      <vt:lpstr>Calibri Light</vt:lpstr>
      <vt:lpstr>Cambria Math</vt:lpstr>
      <vt:lpstr>Eras Demi ITC</vt:lpstr>
      <vt:lpstr>Times New Roman</vt:lpstr>
      <vt:lpstr>Wingdings</vt:lpstr>
      <vt:lpstr>自定义设计方案</vt:lpstr>
      <vt:lpstr>2_自定义设计方案</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黄 思捷</cp:lastModifiedBy>
  <cp:revision>2170</cp:revision>
  <dcterms:created xsi:type="dcterms:W3CDTF">2012-09-14T05:06:00Z</dcterms:created>
  <dcterms:modified xsi:type="dcterms:W3CDTF">2021-09-23T11:24:32Z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