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7.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notesSlides/notesSlide8.xml" ContentType="application/vnd.openxmlformats-officedocument.presentationml.notesSlid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6"/>
  </p:notesMasterIdLst>
  <p:sldIdLst>
    <p:sldId id="256" r:id="rId2"/>
    <p:sldId id="257" r:id="rId3"/>
    <p:sldId id="258" r:id="rId4"/>
    <p:sldId id="259" r:id="rId5"/>
    <p:sldId id="260" r:id="rId6"/>
    <p:sldId id="261" r:id="rId7"/>
    <p:sldId id="262" r:id="rId8"/>
    <p:sldId id="316" r:id="rId9"/>
    <p:sldId id="286" r:id="rId10"/>
    <p:sldId id="264" r:id="rId11"/>
    <p:sldId id="295" r:id="rId12"/>
    <p:sldId id="267" r:id="rId13"/>
    <p:sldId id="296" r:id="rId14"/>
    <p:sldId id="304" r:id="rId15"/>
    <p:sldId id="305" r:id="rId16"/>
    <p:sldId id="268" r:id="rId17"/>
    <p:sldId id="269" r:id="rId18"/>
    <p:sldId id="270" r:id="rId19"/>
    <p:sldId id="289" r:id="rId20"/>
    <p:sldId id="288" r:id="rId21"/>
    <p:sldId id="287" r:id="rId22"/>
    <p:sldId id="278" r:id="rId23"/>
    <p:sldId id="279" r:id="rId24"/>
    <p:sldId id="290" r:id="rId25"/>
    <p:sldId id="302" r:id="rId26"/>
    <p:sldId id="291" r:id="rId27"/>
    <p:sldId id="292" r:id="rId28"/>
    <p:sldId id="303" r:id="rId29"/>
    <p:sldId id="293" r:id="rId30"/>
    <p:sldId id="298" r:id="rId31"/>
    <p:sldId id="299" r:id="rId32"/>
    <p:sldId id="300" r:id="rId33"/>
    <p:sldId id="301" r:id="rId34"/>
    <p:sldId id="307" r:id="rId35"/>
    <p:sldId id="317" r:id="rId36"/>
    <p:sldId id="318" r:id="rId37"/>
    <p:sldId id="315" r:id="rId38"/>
    <p:sldId id="314" r:id="rId39"/>
    <p:sldId id="310" r:id="rId40"/>
    <p:sldId id="311" r:id="rId41"/>
    <p:sldId id="312" r:id="rId42"/>
    <p:sldId id="313" r:id="rId43"/>
    <p:sldId id="309" r:id="rId44"/>
    <p:sldId id="308"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1144"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notesMaster" Target="notesMasters/notesMaster1.xml"/><Relationship Id="rId47" Type="http://schemas.openxmlformats.org/officeDocument/2006/relationships/printerSettings" Target="printerSettings/printerSettings1.bin"/><Relationship Id="rId48" Type="http://schemas.openxmlformats.org/officeDocument/2006/relationships/presProps" Target="presProps.xml"/><Relationship Id="rId49" Type="http://schemas.openxmlformats.org/officeDocument/2006/relationships/viewProps" Target="view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heme" Target="theme/theme1.xml"/><Relationship Id="rId5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5703BD-A359-4D44-83B6-597A23BCFA42}" type="datetimeFigureOut">
              <a:rPr lang="en-US" smtClean="0"/>
              <a:t>10/24/14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B84A43-987A-4C90-A5D7-4100D8DE5870}" type="slidenum">
              <a:rPr lang="en-US" smtClean="0"/>
              <a:t>‹#›</a:t>
            </a:fld>
            <a:endParaRPr lang="en-US"/>
          </a:p>
        </p:txBody>
      </p:sp>
    </p:spTree>
    <p:extLst>
      <p:ext uri="{BB962C8B-B14F-4D97-AF65-F5344CB8AC3E}">
        <p14:creationId xmlns:p14="http://schemas.microsoft.com/office/powerpoint/2010/main" val="26908587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Content</a:t>
            </a:r>
            <a:r>
              <a:rPr lang="en-US" baseline="0" dirty="0" smtClean="0"/>
              <a:t> retrieval such as Video on Demand</a:t>
            </a:r>
            <a:endParaRPr lang="en-US" dirty="0"/>
          </a:p>
        </p:txBody>
      </p:sp>
      <p:sp>
        <p:nvSpPr>
          <p:cNvPr id="4" name="Slide Number Placeholder 3"/>
          <p:cNvSpPr>
            <a:spLocks noGrp="1"/>
          </p:cNvSpPr>
          <p:nvPr>
            <p:ph type="sldNum" sz="quarter" idx="10"/>
          </p:nvPr>
        </p:nvSpPr>
        <p:spPr/>
        <p:txBody>
          <a:bodyPr/>
          <a:lstStyle/>
          <a:p>
            <a:fld id="{69B84A43-987A-4C90-A5D7-4100D8DE5870}" type="slidenum">
              <a:rPr lang="en-US" smtClean="0"/>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 overcome the limitations of caching at dedicated servers, several caching techniques have emerged </a:t>
            </a:r>
            <a:endParaRPr lang="en-US" dirty="0"/>
          </a:p>
        </p:txBody>
      </p:sp>
      <p:sp>
        <p:nvSpPr>
          <p:cNvPr id="4" name="Slide Number Placeholder 3"/>
          <p:cNvSpPr>
            <a:spLocks noGrp="1"/>
          </p:cNvSpPr>
          <p:nvPr>
            <p:ph type="sldNum" sz="quarter" idx="10"/>
          </p:nvPr>
        </p:nvSpPr>
        <p:spPr/>
        <p:txBody>
          <a:bodyPr/>
          <a:lstStyle/>
          <a:p>
            <a:fld id="{69B84A43-987A-4C90-A5D7-4100D8DE5870}" type="slidenum">
              <a:rPr lang="en-US" smtClean="0"/>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Given the limited cache size at intermediate nodes, we need to answer the following questions</a:t>
            </a:r>
            <a:endParaRPr lang="en-US" dirty="0"/>
          </a:p>
        </p:txBody>
      </p:sp>
      <p:sp>
        <p:nvSpPr>
          <p:cNvPr id="4" name="Slide Number Placeholder 3"/>
          <p:cNvSpPr>
            <a:spLocks noGrp="1"/>
          </p:cNvSpPr>
          <p:nvPr>
            <p:ph type="sldNum" sz="quarter" idx="10"/>
          </p:nvPr>
        </p:nvSpPr>
        <p:spPr/>
        <p:txBody>
          <a:bodyPr/>
          <a:lstStyle/>
          <a:p>
            <a:fld id="{69B84A43-987A-4C90-A5D7-4100D8DE5870}" type="slidenum">
              <a:rPr lang="en-US" smtClean="0"/>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Several techniques for content caching have been proposed but for different objectives.</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69B84A43-987A-4C90-A5D7-4100D8DE5870}" type="slidenum">
              <a:rPr lang="en-US" smtClean="0"/>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study content caching from the following point of views</a:t>
            </a:r>
            <a:endParaRPr lang="en-US" dirty="0"/>
          </a:p>
        </p:txBody>
      </p:sp>
      <p:sp>
        <p:nvSpPr>
          <p:cNvPr id="4" name="Slide Number Placeholder 3"/>
          <p:cNvSpPr>
            <a:spLocks noGrp="1"/>
          </p:cNvSpPr>
          <p:nvPr>
            <p:ph type="sldNum" sz="quarter" idx="10"/>
          </p:nvPr>
        </p:nvSpPr>
        <p:spPr/>
        <p:txBody>
          <a:bodyPr/>
          <a:lstStyle/>
          <a:p>
            <a:fld id="{69B84A43-987A-4C90-A5D7-4100D8DE5870}" type="slidenum">
              <a:rPr lang="en-US" smtClean="0"/>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Reactive caching unlike CDN</a:t>
            </a:r>
            <a:endParaRPr lang="en-US" dirty="0"/>
          </a:p>
        </p:txBody>
      </p:sp>
      <p:sp>
        <p:nvSpPr>
          <p:cNvPr id="4" name="Slide Number Placeholder 3"/>
          <p:cNvSpPr>
            <a:spLocks noGrp="1"/>
          </p:cNvSpPr>
          <p:nvPr>
            <p:ph type="sldNum" sz="quarter" idx="10"/>
          </p:nvPr>
        </p:nvSpPr>
        <p:spPr/>
        <p:txBody>
          <a:bodyPr/>
          <a:lstStyle/>
          <a:p>
            <a:fld id="{69B84A43-987A-4C90-A5D7-4100D8DE5870}" type="slidenum">
              <a:rPr lang="en-US" smtClean="0"/>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pitchFamily="18" charset="0"/>
                <a:cs typeface="Times New Roman" pitchFamily="18" charset="0"/>
              </a:rPr>
              <a:t>A way to measure the performance of the online algorithm against the performance of the offline algorithm.</a:t>
            </a:r>
          </a:p>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pitchFamily="18" charset="0"/>
                <a:cs typeface="Times New Roman" pitchFamily="18" charset="0"/>
              </a:rPr>
              <a:t>Lower competitive ratio means better</a:t>
            </a:r>
            <a:r>
              <a:rPr lang="en-US" baseline="0" dirty="0" smtClean="0">
                <a:latin typeface="Times New Roman" pitchFamily="18" charset="0"/>
                <a:cs typeface="Times New Roman" pitchFamily="18" charset="0"/>
              </a:rPr>
              <a:t> online algorithm performance.</a:t>
            </a:r>
            <a:endParaRPr lang="en-US" dirty="0" smtClean="0">
              <a:latin typeface="Times New Roman" pitchFamily="18" charset="0"/>
              <a:cs typeface="Times New Roman" pitchFamily="18" charset="0"/>
            </a:endParaRPr>
          </a:p>
          <a:p>
            <a:endParaRPr lang="en-US" dirty="0"/>
          </a:p>
        </p:txBody>
      </p:sp>
      <p:sp>
        <p:nvSpPr>
          <p:cNvPr id="4" name="Slide Number Placeholder 3"/>
          <p:cNvSpPr>
            <a:spLocks noGrp="1"/>
          </p:cNvSpPr>
          <p:nvPr>
            <p:ph type="sldNum" sz="quarter" idx="10"/>
          </p:nvPr>
        </p:nvSpPr>
        <p:spPr/>
        <p:txBody>
          <a:bodyPr/>
          <a:lstStyle/>
          <a:p>
            <a:fld id="{69B84A43-987A-4C90-A5D7-4100D8DE5870}" type="slidenum">
              <a:rPr lang="en-US" smtClean="0"/>
              <a:t>16</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CRC is more sensitive to error margins in effective caching time</a:t>
            </a:r>
            <a:endParaRPr lang="en-US" dirty="0"/>
          </a:p>
        </p:txBody>
      </p:sp>
      <p:sp>
        <p:nvSpPr>
          <p:cNvPr id="4" name="Slide Number Placeholder 3"/>
          <p:cNvSpPr>
            <a:spLocks noGrp="1"/>
          </p:cNvSpPr>
          <p:nvPr>
            <p:ph type="sldNum" sz="quarter" idx="10"/>
          </p:nvPr>
        </p:nvSpPr>
        <p:spPr/>
        <p:txBody>
          <a:bodyPr/>
          <a:lstStyle/>
          <a:p>
            <a:fld id="{69B84A43-987A-4C90-A5D7-4100D8DE5870}" type="slidenum">
              <a:rPr lang="en-US" smtClean="0"/>
              <a:t>27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578E305-C7F1-44D5-8AEB-CF8EEC4CBEF5}" type="datetimeFigureOut">
              <a:rPr lang="en-US" smtClean="0"/>
              <a:pPr/>
              <a:t>10/24/14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1B17591C-2358-4A0C-A78C-D9A91DB0C21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578E305-C7F1-44D5-8AEB-CF8EEC4CBEF5}" type="datetimeFigureOut">
              <a:rPr lang="en-US" smtClean="0"/>
              <a:pPr/>
              <a:t>10/24/14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B17591C-2358-4A0C-A78C-D9A91DB0C21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578E305-C7F1-44D5-8AEB-CF8EEC4CBEF5}" type="datetimeFigureOut">
              <a:rPr lang="en-US" smtClean="0"/>
              <a:pPr/>
              <a:t>10/24/14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B17591C-2358-4A0C-A78C-D9A91DB0C21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578E305-C7F1-44D5-8AEB-CF8EEC4CBEF5}" type="datetimeFigureOut">
              <a:rPr lang="en-US" smtClean="0"/>
              <a:pPr/>
              <a:t>10/24/14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B17591C-2358-4A0C-A78C-D9A91DB0C21E}"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578E305-C7F1-44D5-8AEB-CF8EEC4CBEF5}" type="datetimeFigureOut">
              <a:rPr lang="en-US" smtClean="0"/>
              <a:pPr/>
              <a:t>10/24/14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B17591C-2358-4A0C-A78C-D9A91DB0C21E}"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578E305-C7F1-44D5-8AEB-CF8EEC4CBEF5}" type="datetimeFigureOut">
              <a:rPr lang="en-US" smtClean="0"/>
              <a:pPr/>
              <a:t>10/24/14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B17591C-2358-4A0C-A78C-D9A91DB0C21E}"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578E305-C7F1-44D5-8AEB-CF8EEC4CBEF5}" type="datetimeFigureOut">
              <a:rPr lang="en-US" smtClean="0"/>
              <a:pPr/>
              <a:t>10/24/14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1B17591C-2358-4A0C-A78C-D9A91DB0C21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578E305-C7F1-44D5-8AEB-CF8EEC4CBEF5}" type="datetimeFigureOut">
              <a:rPr lang="en-US" smtClean="0"/>
              <a:pPr/>
              <a:t>10/24/14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1B17591C-2358-4A0C-A78C-D9A91DB0C21E}"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578E305-C7F1-44D5-8AEB-CF8EEC4CBEF5}" type="datetimeFigureOut">
              <a:rPr lang="en-US" smtClean="0"/>
              <a:pPr/>
              <a:t>10/24/14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1B17591C-2358-4A0C-A78C-D9A91DB0C21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F578E305-C7F1-44D5-8AEB-CF8EEC4CBEF5}" type="datetimeFigureOut">
              <a:rPr lang="en-US" smtClean="0"/>
              <a:pPr/>
              <a:t>10/24/14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B17591C-2358-4A0C-A78C-D9A91DB0C21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578E305-C7F1-44D5-8AEB-CF8EEC4CBEF5}" type="datetimeFigureOut">
              <a:rPr lang="en-US" smtClean="0"/>
              <a:pPr/>
              <a:t>10/24/14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1B17591C-2358-4A0C-A78C-D9A91DB0C21E}"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578E305-C7F1-44D5-8AEB-CF8EEC4CBEF5}" type="datetimeFigureOut">
              <a:rPr lang="en-US" smtClean="0"/>
              <a:pPr/>
              <a:t>10/24/14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B17591C-2358-4A0C-A78C-D9A91DB0C21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tags" Target="../tags/tag1.xml"/><Relationship Id="rId2" Type="http://schemas.openxmlformats.org/officeDocument/2006/relationships/slideLayout" Target="../slideLayouts/slideLayout2.xml"/><Relationship Id="rId3" Type="http://schemas.openxmlformats.org/officeDocument/2006/relationships/image" Target="../media/image3.png"/></Relationships>
</file>

<file path=ppt/slides/_rels/slide11.xml.rels><?xml version="1.0" encoding="UTF-8" standalone="yes"?>
<Relationships xmlns="http://schemas.openxmlformats.org/package/2006/relationships"><Relationship Id="rId11" Type="http://schemas.openxmlformats.org/officeDocument/2006/relationships/image" Target="../media/image7.png"/><Relationship Id="rId12" Type="http://schemas.openxmlformats.org/officeDocument/2006/relationships/image" Target="../media/image8.png"/><Relationship Id="rId13" Type="http://schemas.openxmlformats.org/officeDocument/2006/relationships/image" Target="../media/image9.png"/><Relationship Id="rId1" Type="http://schemas.openxmlformats.org/officeDocument/2006/relationships/tags" Target="../tags/tag2.xml"/><Relationship Id="rId2" Type="http://schemas.openxmlformats.org/officeDocument/2006/relationships/tags" Target="../tags/tag3.xml"/><Relationship Id="rId3" Type="http://schemas.openxmlformats.org/officeDocument/2006/relationships/tags" Target="../tags/tag4.xml"/><Relationship Id="rId4" Type="http://schemas.openxmlformats.org/officeDocument/2006/relationships/tags" Target="../tags/tag5.xml"/><Relationship Id="rId5" Type="http://schemas.openxmlformats.org/officeDocument/2006/relationships/tags" Target="../tags/tag6.xml"/><Relationship Id="rId6" Type="http://schemas.openxmlformats.org/officeDocument/2006/relationships/tags" Target="../tags/tag7.xml"/><Relationship Id="rId7" Type="http://schemas.openxmlformats.org/officeDocument/2006/relationships/slideLayout" Target="../slideLayouts/slideLayout2.xml"/><Relationship Id="rId8" Type="http://schemas.openxmlformats.org/officeDocument/2006/relationships/image" Target="../media/image4.png"/><Relationship Id="rId9" Type="http://schemas.openxmlformats.org/officeDocument/2006/relationships/image" Target="../media/image5.png"/><Relationship Id="rId10" Type="http://schemas.openxmlformats.org/officeDocument/2006/relationships/image" Target="../media/image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9" Type="http://schemas.openxmlformats.org/officeDocument/2006/relationships/tags" Target="../tags/tag16.xml"/><Relationship Id="rId20" Type="http://schemas.openxmlformats.org/officeDocument/2006/relationships/image" Target="../media/image14.png"/><Relationship Id="rId21" Type="http://schemas.openxmlformats.org/officeDocument/2006/relationships/image" Target="../media/image15.png"/><Relationship Id="rId22" Type="http://schemas.openxmlformats.org/officeDocument/2006/relationships/image" Target="../media/image16.png"/><Relationship Id="rId23" Type="http://schemas.openxmlformats.org/officeDocument/2006/relationships/image" Target="../media/image17.png"/><Relationship Id="rId24" Type="http://schemas.openxmlformats.org/officeDocument/2006/relationships/image" Target="../media/image18.png"/><Relationship Id="rId25" Type="http://schemas.openxmlformats.org/officeDocument/2006/relationships/image" Target="../media/image19.png"/><Relationship Id="rId26" Type="http://schemas.openxmlformats.org/officeDocument/2006/relationships/image" Target="../media/image20.png"/><Relationship Id="rId10" Type="http://schemas.openxmlformats.org/officeDocument/2006/relationships/tags" Target="../tags/tag17.xml"/><Relationship Id="rId11" Type="http://schemas.openxmlformats.org/officeDocument/2006/relationships/tags" Target="../tags/tag18.xml"/><Relationship Id="rId12" Type="http://schemas.openxmlformats.org/officeDocument/2006/relationships/tags" Target="../tags/tag19.xml"/><Relationship Id="rId13" Type="http://schemas.openxmlformats.org/officeDocument/2006/relationships/tags" Target="../tags/tag20.xml"/><Relationship Id="rId14" Type="http://schemas.openxmlformats.org/officeDocument/2006/relationships/slideLayout" Target="../slideLayouts/slideLayout2.xml"/><Relationship Id="rId15" Type="http://schemas.openxmlformats.org/officeDocument/2006/relationships/image" Target="../media/image10.png"/><Relationship Id="rId16" Type="http://schemas.openxmlformats.org/officeDocument/2006/relationships/image" Target="../media/image11.png"/><Relationship Id="rId17" Type="http://schemas.openxmlformats.org/officeDocument/2006/relationships/image" Target="../media/image12.png"/><Relationship Id="rId18" Type="http://schemas.openxmlformats.org/officeDocument/2006/relationships/image" Target="../media/image13.png"/><Relationship Id="rId19" Type="http://schemas.openxmlformats.org/officeDocument/2006/relationships/image" Target="../media/image8.png"/><Relationship Id="rId1" Type="http://schemas.openxmlformats.org/officeDocument/2006/relationships/tags" Target="../tags/tag8.xml"/><Relationship Id="rId2" Type="http://schemas.openxmlformats.org/officeDocument/2006/relationships/tags" Target="../tags/tag9.xml"/><Relationship Id="rId3" Type="http://schemas.openxmlformats.org/officeDocument/2006/relationships/tags" Target="../tags/tag10.xml"/><Relationship Id="rId4" Type="http://schemas.openxmlformats.org/officeDocument/2006/relationships/tags" Target="../tags/tag11.xml"/><Relationship Id="rId5" Type="http://schemas.openxmlformats.org/officeDocument/2006/relationships/tags" Target="../tags/tag12.xml"/><Relationship Id="rId6" Type="http://schemas.openxmlformats.org/officeDocument/2006/relationships/tags" Target="../tags/tag13.xml"/><Relationship Id="rId7" Type="http://schemas.openxmlformats.org/officeDocument/2006/relationships/tags" Target="../tags/tag14.xml"/><Relationship Id="rId8" Type="http://schemas.openxmlformats.org/officeDocument/2006/relationships/tags" Target="../tags/tag15.xml"/></Relationships>
</file>

<file path=ppt/slides/_rels/slide14.xml.rels><?xml version="1.0" encoding="UTF-8" standalone="yes"?>
<Relationships xmlns="http://schemas.openxmlformats.org/package/2006/relationships"><Relationship Id="rId9" Type="http://schemas.openxmlformats.org/officeDocument/2006/relationships/tags" Target="../tags/tag29.xml"/><Relationship Id="rId20" Type="http://schemas.openxmlformats.org/officeDocument/2006/relationships/image" Target="../media/image16.png"/><Relationship Id="rId21" Type="http://schemas.openxmlformats.org/officeDocument/2006/relationships/image" Target="../media/image17.png"/><Relationship Id="rId22" Type="http://schemas.openxmlformats.org/officeDocument/2006/relationships/image" Target="../media/image21.png"/><Relationship Id="rId23" Type="http://schemas.openxmlformats.org/officeDocument/2006/relationships/image" Target="../media/image22.png"/><Relationship Id="rId24" Type="http://schemas.openxmlformats.org/officeDocument/2006/relationships/image" Target="../media/image14.png"/><Relationship Id="rId25" Type="http://schemas.openxmlformats.org/officeDocument/2006/relationships/image" Target="../media/image20.png"/><Relationship Id="rId26" Type="http://schemas.openxmlformats.org/officeDocument/2006/relationships/image" Target="../media/image8.png"/><Relationship Id="rId10" Type="http://schemas.openxmlformats.org/officeDocument/2006/relationships/tags" Target="../tags/tag30.xml"/><Relationship Id="rId11" Type="http://schemas.openxmlformats.org/officeDocument/2006/relationships/tags" Target="../tags/tag31.xml"/><Relationship Id="rId12" Type="http://schemas.openxmlformats.org/officeDocument/2006/relationships/tags" Target="../tags/tag32.xml"/><Relationship Id="rId13" Type="http://schemas.openxmlformats.org/officeDocument/2006/relationships/tags" Target="../tags/tag33.xml"/><Relationship Id="rId14" Type="http://schemas.openxmlformats.org/officeDocument/2006/relationships/slideLayout" Target="../slideLayouts/slideLayout2.xml"/><Relationship Id="rId15" Type="http://schemas.openxmlformats.org/officeDocument/2006/relationships/image" Target="../media/image10.png"/><Relationship Id="rId16" Type="http://schemas.openxmlformats.org/officeDocument/2006/relationships/image" Target="../media/image11.png"/><Relationship Id="rId17" Type="http://schemas.openxmlformats.org/officeDocument/2006/relationships/image" Target="../media/image12.png"/><Relationship Id="rId18" Type="http://schemas.openxmlformats.org/officeDocument/2006/relationships/image" Target="../media/image13.png"/><Relationship Id="rId19" Type="http://schemas.openxmlformats.org/officeDocument/2006/relationships/image" Target="../media/image15.png"/><Relationship Id="rId1" Type="http://schemas.openxmlformats.org/officeDocument/2006/relationships/tags" Target="../tags/tag21.xml"/><Relationship Id="rId2" Type="http://schemas.openxmlformats.org/officeDocument/2006/relationships/tags" Target="../tags/tag22.xml"/><Relationship Id="rId3" Type="http://schemas.openxmlformats.org/officeDocument/2006/relationships/tags" Target="../tags/tag23.xml"/><Relationship Id="rId4" Type="http://schemas.openxmlformats.org/officeDocument/2006/relationships/tags" Target="../tags/tag24.xml"/><Relationship Id="rId5" Type="http://schemas.openxmlformats.org/officeDocument/2006/relationships/tags" Target="../tags/tag25.xml"/><Relationship Id="rId6" Type="http://schemas.openxmlformats.org/officeDocument/2006/relationships/tags" Target="../tags/tag26.xml"/><Relationship Id="rId7" Type="http://schemas.openxmlformats.org/officeDocument/2006/relationships/tags" Target="../tags/tag27.xml"/><Relationship Id="rId8" Type="http://schemas.openxmlformats.org/officeDocument/2006/relationships/tags" Target="../tags/tag28.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4" Type="http://schemas.openxmlformats.org/officeDocument/2006/relationships/image" Target="../media/image14.png"/><Relationship Id="rId5" Type="http://schemas.openxmlformats.org/officeDocument/2006/relationships/image" Target="../media/image20.png"/><Relationship Id="rId1" Type="http://schemas.openxmlformats.org/officeDocument/2006/relationships/tags" Target="../tags/tag34.xml"/><Relationship Id="rId2" Type="http://schemas.openxmlformats.org/officeDocument/2006/relationships/tags" Target="../tags/tag35.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4" Type="http://schemas.openxmlformats.org/officeDocument/2006/relationships/notesSlide" Target="../notesSlides/notesSlide7.xml"/><Relationship Id="rId5" Type="http://schemas.openxmlformats.org/officeDocument/2006/relationships/image" Target="../media/image23.png"/><Relationship Id="rId6" Type="http://schemas.openxmlformats.org/officeDocument/2006/relationships/image" Target="../media/image24.png"/><Relationship Id="rId1" Type="http://schemas.openxmlformats.org/officeDocument/2006/relationships/tags" Target="../tags/tag36.xml"/><Relationship Id="rId2" Type="http://schemas.openxmlformats.org/officeDocument/2006/relationships/tags" Target="../tags/tag37.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4" Type="http://schemas.openxmlformats.org/officeDocument/2006/relationships/image" Target="../media/image25.png"/><Relationship Id="rId5" Type="http://schemas.openxmlformats.org/officeDocument/2006/relationships/image" Target="../media/image26.png"/><Relationship Id="rId1" Type="http://schemas.openxmlformats.org/officeDocument/2006/relationships/tags" Target="../tags/tag38.xml"/><Relationship Id="rId2" Type="http://schemas.openxmlformats.org/officeDocument/2006/relationships/tags" Target="../tags/tag3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7.png"/></Relationships>
</file>

<file path=ppt/slides/_rels/slide19.xml.rels><?xml version="1.0" encoding="UTF-8" standalone="yes"?>
<Relationships xmlns="http://schemas.openxmlformats.org/package/2006/relationships"><Relationship Id="rId20" Type="http://schemas.openxmlformats.org/officeDocument/2006/relationships/tags" Target="../tags/tag59.xml"/><Relationship Id="rId21" Type="http://schemas.openxmlformats.org/officeDocument/2006/relationships/tags" Target="../tags/tag60.xml"/><Relationship Id="rId22" Type="http://schemas.openxmlformats.org/officeDocument/2006/relationships/slideLayout" Target="../slideLayouts/slideLayout2.xml"/><Relationship Id="rId23" Type="http://schemas.openxmlformats.org/officeDocument/2006/relationships/image" Target="../media/image28.png"/><Relationship Id="rId24" Type="http://schemas.openxmlformats.org/officeDocument/2006/relationships/image" Target="../media/image29.png"/><Relationship Id="rId25" Type="http://schemas.openxmlformats.org/officeDocument/2006/relationships/image" Target="../media/image30.png"/><Relationship Id="rId26" Type="http://schemas.openxmlformats.org/officeDocument/2006/relationships/image" Target="../media/image31.png"/><Relationship Id="rId27" Type="http://schemas.openxmlformats.org/officeDocument/2006/relationships/image" Target="../media/image32.png"/><Relationship Id="rId28" Type="http://schemas.openxmlformats.org/officeDocument/2006/relationships/image" Target="../media/image33.png"/><Relationship Id="rId29" Type="http://schemas.openxmlformats.org/officeDocument/2006/relationships/image" Target="../media/image34.png"/><Relationship Id="rId1" Type="http://schemas.openxmlformats.org/officeDocument/2006/relationships/tags" Target="../tags/tag40.xml"/><Relationship Id="rId2" Type="http://schemas.openxmlformats.org/officeDocument/2006/relationships/tags" Target="../tags/tag41.xml"/><Relationship Id="rId3" Type="http://schemas.openxmlformats.org/officeDocument/2006/relationships/tags" Target="../tags/tag42.xml"/><Relationship Id="rId4" Type="http://schemas.openxmlformats.org/officeDocument/2006/relationships/tags" Target="../tags/tag43.xml"/><Relationship Id="rId5" Type="http://schemas.openxmlformats.org/officeDocument/2006/relationships/tags" Target="../tags/tag44.xml"/><Relationship Id="rId30" Type="http://schemas.openxmlformats.org/officeDocument/2006/relationships/image" Target="../media/image35.png"/><Relationship Id="rId31" Type="http://schemas.openxmlformats.org/officeDocument/2006/relationships/image" Target="../media/image36.png"/><Relationship Id="rId32" Type="http://schemas.openxmlformats.org/officeDocument/2006/relationships/image" Target="../media/image37.png"/><Relationship Id="rId9" Type="http://schemas.openxmlformats.org/officeDocument/2006/relationships/tags" Target="../tags/tag48.xml"/><Relationship Id="rId6" Type="http://schemas.openxmlformats.org/officeDocument/2006/relationships/tags" Target="../tags/tag45.xml"/><Relationship Id="rId7" Type="http://schemas.openxmlformats.org/officeDocument/2006/relationships/tags" Target="../tags/tag46.xml"/><Relationship Id="rId8" Type="http://schemas.openxmlformats.org/officeDocument/2006/relationships/tags" Target="../tags/tag47.xml"/><Relationship Id="rId33" Type="http://schemas.openxmlformats.org/officeDocument/2006/relationships/image" Target="../media/image38.png"/><Relationship Id="rId34" Type="http://schemas.openxmlformats.org/officeDocument/2006/relationships/image" Target="../media/image39.png"/><Relationship Id="rId35" Type="http://schemas.openxmlformats.org/officeDocument/2006/relationships/image" Target="../media/image40.png"/><Relationship Id="rId36" Type="http://schemas.openxmlformats.org/officeDocument/2006/relationships/image" Target="../media/image41.png"/><Relationship Id="rId10" Type="http://schemas.openxmlformats.org/officeDocument/2006/relationships/tags" Target="../tags/tag49.xml"/><Relationship Id="rId11" Type="http://schemas.openxmlformats.org/officeDocument/2006/relationships/tags" Target="../tags/tag50.xml"/><Relationship Id="rId12" Type="http://schemas.openxmlformats.org/officeDocument/2006/relationships/tags" Target="../tags/tag51.xml"/><Relationship Id="rId13" Type="http://schemas.openxmlformats.org/officeDocument/2006/relationships/tags" Target="../tags/tag52.xml"/><Relationship Id="rId14" Type="http://schemas.openxmlformats.org/officeDocument/2006/relationships/tags" Target="../tags/tag53.xml"/><Relationship Id="rId15" Type="http://schemas.openxmlformats.org/officeDocument/2006/relationships/tags" Target="../tags/tag54.xml"/><Relationship Id="rId16" Type="http://schemas.openxmlformats.org/officeDocument/2006/relationships/tags" Target="../tags/tag55.xml"/><Relationship Id="rId17" Type="http://schemas.openxmlformats.org/officeDocument/2006/relationships/tags" Target="../tags/tag56.xml"/><Relationship Id="rId18" Type="http://schemas.openxmlformats.org/officeDocument/2006/relationships/tags" Target="../tags/tag57.xml"/><Relationship Id="rId19" Type="http://schemas.openxmlformats.org/officeDocument/2006/relationships/tags" Target="../tags/tag58.xml"/><Relationship Id="rId37" Type="http://schemas.openxmlformats.org/officeDocument/2006/relationships/image" Target="../media/image42.png"/><Relationship Id="rId38" Type="http://schemas.openxmlformats.org/officeDocument/2006/relationships/image" Target="../media/image43.png"/><Relationship Id="rId39" Type="http://schemas.openxmlformats.org/officeDocument/2006/relationships/image" Target="../media/image4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4" Type="http://schemas.openxmlformats.org/officeDocument/2006/relationships/image" Target="../media/image45.png"/><Relationship Id="rId5" Type="http://schemas.openxmlformats.org/officeDocument/2006/relationships/image" Target="../media/image24.png"/><Relationship Id="rId6" Type="http://schemas.openxmlformats.org/officeDocument/2006/relationships/slide" Target="slide30.xml"/><Relationship Id="rId1" Type="http://schemas.openxmlformats.org/officeDocument/2006/relationships/tags" Target="../tags/tag61.xml"/><Relationship Id="rId2" Type="http://schemas.openxmlformats.org/officeDocument/2006/relationships/tags" Target="../tags/tag6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6.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7.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8.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9.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0.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51.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2.xml"/><Relationship Id="rId4" Type="http://schemas.openxmlformats.org/officeDocument/2006/relationships/image" Target="../media/image52.png"/><Relationship Id="rId5" Type="http://schemas.openxmlformats.org/officeDocument/2006/relationships/image" Target="../media/image53.png"/><Relationship Id="rId1" Type="http://schemas.openxmlformats.org/officeDocument/2006/relationships/tags" Target="../tags/tag63.xml"/><Relationship Id="rId2" Type="http://schemas.openxmlformats.org/officeDocument/2006/relationships/tags" Target="../tags/tag64.xml"/></Relationships>
</file>

<file path=ppt/slides/_rels/slide31.xml.rels><?xml version="1.0" encoding="UTF-8" standalone="yes"?>
<Relationships xmlns="http://schemas.openxmlformats.org/package/2006/relationships"><Relationship Id="rId3" Type="http://schemas.openxmlformats.org/officeDocument/2006/relationships/tags" Target="../tags/tag67.xml"/><Relationship Id="rId4" Type="http://schemas.openxmlformats.org/officeDocument/2006/relationships/tags" Target="../tags/tag68.xml"/><Relationship Id="rId5" Type="http://schemas.openxmlformats.org/officeDocument/2006/relationships/tags" Target="../tags/tag69.xml"/><Relationship Id="rId6" Type="http://schemas.openxmlformats.org/officeDocument/2006/relationships/slideLayout" Target="../slideLayouts/slideLayout2.xml"/><Relationship Id="rId7" Type="http://schemas.openxmlformats.org/officeDocument/2006/relationships/image" Target="../media/image54.png"/><Relationship Id="rId8" Type="http://schemas.openxmlformats.org/officeDocument/2006/relationships/image" Target="../media/image55.png"/><Relationship Id="rId9" Type="http://schemas.openxmlformats.org/officeDocument/2006/relationships/image" Target="../media/image56.png"/><Relationship Id="rId1" Type="http://schemas.openxmlformats.org/officeDocument/2006/relationships/tags" Target="../tags/tag65.xml"/><Relationship Id="rId2" Type="http://schemas.openxmlformats.org/officeDocument/2006/relationships/tags" Target="../tags/tag66.xml"/></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2.xml"/><Relationship Id="rId4" Type="http://schemas.openxmlformats.org/officeDocument/2006/relationships/image" Target="../media/image45.png"/><Relationship Id="rId1" Type="http://schemas.openxmlformats.org/officeDocument/2006/relationships/tags" Target="../tags/tag70.xml"/><Relationship Id="rId2" Type="http://schemas.openxmlformats.org/officeDocument/2006/relationships/tags" Target="../tags/tag71.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2.xml"/><Relationship Id="rId4" Type="http://schemas.openxmlformats.org/officeDocument/2006/relationships/image" Target="../media/image24.png"/><Relationship Id="rId1" Type="http://schemas.openxmlformats.org/officeDocument/2006/relationships/tags" Target="../tags/tag72.xml"/><Relationship Id="rId2" Type="http://schemas.openxmlformats.org/officeDocument/2006/relationships/tags" Target="../tags/tag73.xml"/></Relationships>
</file>

<file path=ppt/slides/_rels/slide34.xml.rels><?xml version="1.0" encoding="UTF-8" standalone="yes"?>
<Relationships xmlns="http://schemas.openxmlformats.org/package/2006/relationships"><Relationship Id="rId9" Type="http://schemas.openxmlformats.org/officeDocument/2006/relationships/tags" Target="../tags/tag82.xml"/><Relationship Id="rId20" Type="http://schemas.openxmlformats.org/officeDocument/2006/relationships/image" Target="../media/image63.png"/><Relationship Id="rId10" Type="http://schemas.openxmlformats.org/officeDocument/2006/relationships/tags" Target="../tags/tag83.xml"/><Relationship Id="rId11" Type="http://schemas.openxmlformats.org/officeDocument/2006/relationships/tags" Target="../tags/tag84.xml"/><Relationship Id="rId12" Type="http://schemas.openxmlformats.org/officeDocument/2006/relationships/slideLayout" Target="../slideLayouts/slideLayout2.xml"/><Relationship Id="rId13" Type="http://schemas.openxmlformats.org/officeDocument/2006/relationships/image" Target="../media/image57.png"/><Relationship Id="rId14" Type="http://schemas.openxmlformats.org/officeDocument/2006/relationships/image" Target="../media/image58.png"/><Relationship Id="rId15" Type="http://schemas.openxmlformats.org/officeDocument/2006/relationships/image" Target="../media/image59.png"/><Relationship Id="rId16" Type="http://schemas.openxmlformats.org/officeDocument/2006/relationships/image" Target="../media/image55.png"/><Relationship Id="rId17" Type="http://schemas.openxmlformats.org/officeDocument/2006/relationships/image" Target="../media/image60.png"/><Relationship Id="rId18" Type="http://schemas.openxmlformats.org/officeDocument/2006/relationships/image" Target="../media/image61.png"/><Relationship Id="rId19" Type="http://schemas.openxmlformats.org/officeDocument/2006/relationships/image" Target="../media/image62.png"/><Relationship Id="rId1" Type="http://schemas.openxmlformats.org/officeDocument/2006/relationships/tags" Target="../tags/tag74.xml"/><Relationship Id="rId2" Type="http://schemas.openxmlformats.org/officeDocument/2006/relationships/tags" Target="../tags/tag75.xml"/><Relationship Id="rId3" Type="http://schemas.openxmlformats.org/officeDocument/2006/relationships/tags" Target="../tags/tag76.xml"/><Relationship Id="rId4" Type="http://schemas.openxmlformats.org/officeDocument/2006/relationships/tags" Target="../tags/tag77.xml"/><Relationship Id="rId5" Type="http://schemas.openxmlformats.org/officeDocument/2006/relationships/tags" Target="../tags/tag78.xml"/><Relationship Id="rId6" Type="http://schemas.openxmlformats.org/officeDocument/2006/relationships/tags" Target="../tags/tag79.xml"/><Relationship Id="rId7" Type="http://schemas.openxmlformats.org/officeDocument/2006/relationships/tags" Target="../tags/tag80.xml"/><Relationship Id="rId8" Type="http://schemas.openxmlformats.org/officeDocument/2006/relationships/tags" Target="../tags/tag81.xml"/></Relationships>
</file>

<file path=ppt/slides/_rels/slide35.xml.rels><?xml version="1.0" encoding="UTF-8" standalone="yes"?>
<Relationships xmlns="http://schemas.openxmlformats.org/package/2006/relationships"><Relationship Id="rId9" Type="http://schemas.openxmlformats.org/officeDocument/2006/relationships/tags" Target="../tags/tag93.xml"/><Relationship Id="rId20" Type="http://schemas.openxmlformats.org/officeDocument/2006/relationships/image" Target="../media/image60.png"/><Relationship Id="rId21" Type="http://schemas.openxmlformats.org/officeDocument/2006/relationships/image" Target="../media/image66.png"/><Relationship Id="rId10" Type="http://schemas.openxmlformats.org/officeDocument/2006/relationships/tags" Target="../tags/tag94.xml"/><Relationship Id="rId11" Type="http://schemas.openxmlformats.org/officeDocument/2006/relationships/tags" Target="../tags/tag95.xml"/><Relationship Id="rId12" Type="http://schemas.openxmlformats.org/officeDocument/2006/relationships/tags" Target="../tags/tag96.xml"/><Relationship Id="rId13" Type="http://schemas.openxmlformats.org/officeDocument/2006/relationships/slideLayout" Target="../slideLayouts/slideLayout2.xml"/><Relationship Id="rId14" Type="http://schemas.openxmlformats.org/officeDocument/2006/relationships/image" Target="../media/image64.png"/><Relationship Id="rId15" Type="http://schemas.openxmlformats.org/officeDocument/2006/relationships/image" Target="../media/image65.png"/><Relationship Id="rId16" Type="http://schemas.openxmlformats.org/officeDocument/2006/relationships/image" Target="../media/image55.png"/><Relationship Id="rId17" Type="http://schemas.openxmlformats.org/officeDocument/2006/relationships/image" Target="../media/image63.png"/><Relationship Id="rId18" Type="http://schemas.openxmlformats.org/officeDocument/2006/relationships/image" Target="../media/image3.png"/><Relationship Id="rId19" Type="http://schemas.openxmlformats.org/officeDocument/2006/relationships/image" Target="../media/image54.png"/><Relationship Id="rId1" Type="http://schemas.openxmlformats.org/officeDocument/2006/relationships/tags" Target="../tags/tag85.xml"/><Relationship Id="rId2" Type="http://schemas.openxmlformats.org/officeDocument/2006/relationships/tags" Target="../tags/tag86.xml"/><Relationship Id="rId3" Type="http://schemas.openxmlformats.org/officeDocument/2006/relationships/tags" Target="../tags/tag87.xml"/><Relationship Id="rId4" Type="http://schemas.openxmlformats.org/officeDocument/2006/relationships/tags" Target="../tags/tag88.xml"/><Relationship Id="rId5" Type="http://schemas.openxmlformats.org/officeDocument/2006/relationships/tags" Target="../tags/tag89.xml"/><Relationship Id="rId6" Type="http://schemas.openxmlformats.org/officeDocument/2006/relationships/tags" Target="../tags/tag90.xml"/><Relationship Id="rId7" Type="http://schemas.openxmlformats.org/officeDocument/2006/relationships/tags" Target="../tags/tag91.xml"/><Relationship Id="rId8" Type="http://schemas.openxmlformats.org/officeDocument/2006/relationships/tags" Target="../tags/tag92.xml"/></Relationships>
</file>

<file path=ppt/slides/_rels/slide36.xml.rels><?xml version="1.0" encoding="UTF-8" standalone="yes"?>
<Relationships xmlns="http://schemas.openxmlformats.org/package/2006/relationships"><Relationship Id="rId11" Type="http://schemas.openxmlformats.org/officeDocument/2006/relationships/image" Target="../media/image67.png"/><Relationship Id="rId12" Type="http://schemas.openxmlformats.org/officeDocument/2006/relationships/image" Target="../media/image68.png"/><Relationship Id="rId13" Type="http://schemas.openxmlformats.org/officeDocument/2006/relationships/image" Target="../media/image69.png"/><Relationship Id="rId14" Type="http://schemas.openxmlformats.org/officeDocument/2006/relationships/image" Target="../media/image4.png"/><Relationship Id="rId15" Type="http://schemas.openxmlformats.org/officeDocument/2006/relationships/image" Target="../media/image5.png"/><Relationship Id="rId16" Type="http://schemas.openxmlformats.org/officeDocument/2006/relationships/image" Target="../media/image6.png"/><Relationship Id="rId17" Type="http://schemas.openxmlformats.org/officeDocument/2006/relationships/image" Target="../media/image7.png"/><Relationship Id="rId18" Type="http://schemas.openxmlformats.org/officeDocument/2006/relationships/image" Target="../media/image8.png"/><Relationship Id="rId19" Type="http://schemas.openxmlformats.org/officeDocument/2006/relationships/image" Target="../media/image9.png"/><Relationship Id="rId1" Type="http://schemas.openxmlformats.org/officeDocument/2006/relationships/tags" Target="../tags/tag97.xml"/><Relationship Id="rId2" Type="http://schemas.openxmlformats.org/officeDocument/2006/relationships/tags" Target="../tags/tag98.xml"/><Relationship Id="rId3" Type="http://schemas.openxmlformats.org/officeDocument/2006/relationships/tags" Target="../tags/tag99.xml"/><Relationship Id="rId4" Type="http://schemas.openxmlformats.org/officeDocument/2006/relationships/tags" Target="../tags/tag100.xml"/><Relationship Id="rId5" Type="http://schemas.openxmlformats.org/officeDocument/2006/relationships/tags" Target="../tags/tag101.xml"/><Relationship Id="rId6" Type="http://schemas.openxmlformats.org/officeDocument/2006/relationships/tags" Target="../tags/tag102.xml"/><Relationship Id="rId7" Type="http://schemas.openxmlformats.org/officeDocument/2006/relationships/tags" Target="../tags/tag103.xml"/><Relationship Id="rId8" Type="http://schemas.openxmlformats.org/officeDocument/2006/relationships/tags" Target="../tags/tag104.xml"/><Relationship Id="rId9" Type="http://schemas.openxmlformats.org/officeDocument/2006/relationships/tags" Target="../tags/tag105.xml"/><Relationship Id="rId10"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tags" Target="../tags/tag108.xml"/><Relationship Id="rId4" Type="http://schemas.openxmlformats.org/officeDocument/2006/relationships/tags" Target="../tags/tag109.xml"/><Relationship Id="rId5" Type="http://schemas.openxmlformats.org/officeDocument/2006/relationships/slideLayout" Target="../slideLayouts/slideLayout2.xml"/><Relationship Id="rId6" Type="http://schemas.openxmlformats.org/officeDocument/2006/relationships/image" Target="../media/image54.png"/><Relationship Id="rId7" Type="http://schemas.openxmlformats.org/officeDocument/2006/relationships/image" Target="../media/image63.png"/><Relationship Id="rId8" Type="http://schemas.openxmlformats.org/officeDocument/2006/relationships/image" Target="../media/image55.png"/><Relationship Id="rId9" Type="http://schemas.openxmlformats.org/officeDocument/2006/relationships/image" Target="../media/image70.png"/><Relationship Id="rId1" Type="http://schemas.openxmlformats.org/officeDocument/2006/relationships/tags" Target="../tags/tag106.xml"/><Relationship Id="rId2" Type="http://schemas.openxmlformats.org/officeDocument/2006/relationships/tags" Target="../tags/tag107.xml"/></Relationships>
</file>

<file path=ppt/slides/_rels/slide39.xml.rels><?xml version="1.0" encoding="UTF-8" standalone="yes"?>
<Relationships xmlns="http://schemas.openxmlformats.org/package/2006/relationships"><Relationship Id="rId1" Type="http://schemas.openxmlformats.org/officeDocument/2006/relationships/tags" Target="../tags/tag110.xml"/><Relationship Id="rId2" Type="http://schemas.openxmlformats.org/officeDocument/2006/relationships/slideLayout" Target="../slideLayouts/slideLayout2.xml"/><Relationship Id="rId3" Type="http://schemas.openxmlformats.org/officeDocument/2006/relationships/image" Target="../media/image6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1.png"/></Relationships>
</file>

<file path=ppt/slides/_rels/slide41.xml.rels><?xml version="1.0" encoding="UTF-8" standalone="yes"?>
<Relationships xmlns="http://schemas.openxmlformats.org/package/2006/relationships"><Relationship Id="rId20" Type="http://schemas.openxmlformats.org/officeDocument/2006/relationships/tags" Target="../tags/tag130.xml"/><Relationship Id="rId21" Type="http://schemas.openxmlformats.org/officeDocument/2006/relationships/tags" Target="../tags/tag131.xml"/><Relationship Id="rId22" Type="http://schemas.openxmlformats.org/officeDocument/2006/relationships/tags" Target="../tags/tag132.xml"/><Relationship Id="rId23" Type="http://schemas.openxmlformats.org/officeDocument/2006/relationships/slideLayout" Target="../slideLayouts/slideLayout2.xml"/><Relationship Id="rId24" Type="http://schemas.openxmlformats.org/officeDocument/2006/relationships/image" Target="../media/image72.png"/><Relationship Id="rId25" Type="http://schemas.openxmlformats.org/officeDocument/2006/relationships/image" Target="../media/image73.png"/><Relationship Id="rId26" Type="http://schemas.openxmlformats.org/officeDocument/2006/relationships/image" Target="../media/image74.png"/><Relationship Id="rId27" Type="http://schemas.openxmlformats.org/officeDocument/2006/relationships/image" Target="../media/image75.png"/><Relationship Id="rId28" Type="http://schemas.openxmlformats.org/officeDocument/2006/relationships/image" Target="../media/image76.png"/><Relationship Id="rId29" Type="http://schemas.openxmlformats.org/officeDocument/2006/relationships/image" Target="../media/image77.png"/><Relationship Id="rId1" Type="http://schemas.openxmlformats.org/officeDocument/2006/relationships/tags" Target="../tags/tag111.xml"/><Relationship Id="rId2" Type="http://schemas.openxmlformats.org/officeDocument/2006/relationships/tags" Target="../tags/tag112.xml"/><Relationship Id="rId3" Type="http://schemas.openxmlformats.org/officeDocument/2006/relationships/tags" Target="../tags/tag113.xml"/><Relationship Id="rId4" Type="http://schemas.openxmlformats.org/officeDocument/2006/relationships/tags" Target="../tags/tag114.xml"/><Relationship Id="rId5" Type="http://schemas.openxmlformats.org/officeDocument/2006/relationships/tags" Target="../tags/tag115.xml"/><Relationship Id="rId30" Type="http://schemas.openxmlformats.org/officeDocument/2006/relationships/image" Target="../media/image78.png"/><Relationship Id="rId31" Type="http://schemas.openxmlformats.org/officeDocument/2006/relationships/image" Target="../media/image79.png"/><Relationship Id="rId32" Type="http://schemas.openxmlformats.org/officeDocument/2006/relationships/image" Target="../media/image80.png"/><Relationship Id="rId9" Type="http://schemas.openxmlformats.org/officeDocument/2006/relationships/tags" Target="../tags/tag119.xml"/><Relationship Id="rId6" Type="http://schemas.openxmlformats.org/officeDocument/2006/relationships/tags" Target="../tags/tag116.xml"/><Relationship Id="rId7" Type="http://schemas.openxmlformats.org/officeDocument/2006/relationships/tags" Target="../tags/tag117.xml"/><Relationship Id="rId8" Type="http://schemas.openxmlformats.org/officeDocument/2006/relationships/tags" Target="../tags/tag118.xml"/><Relationship Id="rId33" Type="http://schemas.openxmlformats.org/officeDocument/2006/relationships/image" Target="../media/image81.png"/><Relationship Id="rId34" Type="http://schemas.openxmlformats.org/officeDocument/2006/relationships/image" Target="../media/image82.png"/><Relationship Id="rId35" Type="http://schemas.openxmlformats.org/officeDocument/2006/relationships/image" Target="../media/image83.png"/><Relationship Id="rId36" Type="http://schemas.openxmlformats.org/officeDocument/2006/relationships/image" Target="../media/image84.png"/><Relationship Id="rId10" Type="http://schemas.openxmlformats.org/officeDocument/2006/relationships/tags" Target="../tags/tag120.xml"/><Relationship Id="rId11" Type="http://schemas.openxmlformats.org/officeDocument/2006/relationships/tags" Target="../tags/tag121.xml"/><Relationship Id="rId12" Type="http://schemas.openxmlformats.org/officeDocument/2006/relationships/tags" Target="../tags/tag122.xml"/><Relationship Id="rId13" Type="http://schemas.openxmlformats.org/officeDocument/2006/relationships/tags" Target="../tags/tag123.xml"/><Relationship Id="rId14" Type="http://schemas.openxmlformats.org/officeDocument/2006/relationships/tags" Target="../tags/tag124.xml"/><Relationship Id="rId15" Type="http://schemas.openxmlformats.org/officeDocument/2006/relationships/tags" Target="../tags/tag125.xml"/><Relationship Id="rId16" Type="http://schemas.openxmlformats.org/officeDocument/2006/relationships/tags" Target="../tags/tag126.xml"/><Relationship Id="rId17" Type="http://schemas.openxmlformats.org/officeDocument/2006/relationships/tags" Target="../tags/tag127.xml"/><Relationship Id="rId18" Type="http://schemas.openxmlformats.org/officeDocument/2006/relationships/tags" Target="../tags/tag128.xml"/><Relationship Id="rId19" Type="http://schemas.openxmlformats.org/officeDocument/2006/relationships/tags" Target="../tags/tag129.xml"/><Relationship Id="rId37" Type="http://schemas.openxmlformats.org/officeDocument/2006/relationships/image" Target="../media/image85.png"/><Relationship Id="rId38" Type="http://schemas.openxmlformats.org/officeDocument/2006/relationships/image" Target="../media/image86.png"/><Relationship Id="rId39" Type="http://schemas.openxmlformats.org/officeDocument/2006/relationships/image" Target="../media/image87.png"/><Relationship Id="rId40" Type="http://schemas.openxmlformats.org/officeDocument/2006/relationships/image" Target="../media/image88.png"/><Relationship Id="rId41" Type="http://schemas.openxmlformats.org/officeDocument/2006/relationships/image" Target="../media/image89.png"/><Relationship Id="rId42" Type="http://schemas.openxmlformats.org/officeDocument/2006/relationships/image" Target="../media/image90.png"/><Relationship Id="rId43" Type="http://schemas.openxmlformats.org/officeDocument/2006/relationships/image" Target="../media/image91.png"/><Relationship Id="rId44" Type="http://schemas.openxmlformats.org/officeDocument/2006/relationships/image" Target="../media/image92.png"/><Relationship Id="rId45" Type="http://schemas.openxmlformats.org/officeDocument/2006/relationships/image" Target="../media/image93.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7772400" cy="1829761"/>
          </a:xfrm>
        </p:spPr>
        <p:txBody>
          <a:bodyPr>
            <a:normAutofit fontScale="90000"/>
          </a:bodyPr>
          <a:lstStyle/>
          <a:p>
            <a:pPr algn="l"/>
            <a:r>
              <a:rPr lang="en-US" dirty="0" smtClean="0">
                <a:latin typeface="Times New Roman" pitchFamily="18" charset="0"/>
                <a:cs typeface="Times New Roman" pitchFamily="18" charset="0"/>
              </a:rPr>
              <a:t>Asymptotically-Optimal Incentive-Based</a:t>
            </a:r>
            <a:br>
              <a:rPr lang="en-US" dirty="0" smtClean="0">
                <a:latin typeface="Times New Roman" pitchFamily="18" charset="0"/>
                <a:cs typeface="Times New Roman" pitchFamily="18" charset="0"/>
              </a:rPr>
            </a:br>
            <a:r>
              <a:rPr lang="en-US" dirty="0" smtClean="0">
                <a:solidFill>
                  <a:srgbClr val="00B050"/>
                </a:solidFill>
                <a:latin typeface="Times New Roman" pitchFamily="18" charset="0"/>
                <a:cs typeface="Times New Roman" pitchFamily="18" charset="0"/>
              </a:rPr>
              <a:t>En-route Caching </a:t>
            </a:r>
            <a:r>
              <a:rPr lang="en-US" dirty="0" smtClean="0">
                <a:latin typeface="Times New Roman" pitchFamily="18" charset="0"/>
                <a:cs typeface="Times New Roman" pitchFamily="18" charset="0"/>
              </a:rPr>
              <a:t>Scheme</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685800" y="3352800"/>
            <a:ext cx="7772400" cy="1199704"/>
          </a:xfrm>
        </p:spPr>
        <p:txBody>
          <a:bodyPr>
            <a:normAutofit fontScale="62500" lnSpcReduction="20000"/>
          </a:bodyPr>
          <a:lstStyle/>
          <a:p>
            <a:pPr algn="l"/>
            <a:r>
              <a:rPr lang="en-US" sz="3400" dirty="0" smtClean="0">
                <a:latin typeface="Times New Roman" pitchFamily="18" charset="0"/>
                <a:cs typeface="Times New Roman" pitchFamily="18" charset="0"/>
              </a:rPr>
              <a:t>Ammar Gharaibeh*, </a:t>
            </a:r>
            <a:r>
              <a:rPr lang="en-US" sz="3400" dirty="0" err="1" smtClean="0">
                <a:latin typeface="Times New Roman" pitchFamily="18" charset="0"/>
                <a:cs typeface="Times New Roman" pitchFamily="18" charset="0"/>
              </a:rPr>
              <a:t>Abdallah</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Khreishah</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Issa</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Khalil</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Jie</a:t>
            </a:r>
            <a:r>
              <a:rPr lang="en-US" sz="3400" dirty="0" smtClean="0">
                <a:latin typeface="Times New Roman" pitchFamily="18" charset="0"/>
                <a:cs typeface="Times New Roman" pitchFamily="18" charset="0"/>
              </a:rPr>
              <a:t> Wu‡</a:t>
            </a:r>
          </a:p>
          <a:p>
            <a:pPr algn="l"/>
            <a:r>
              <a:rPr lang="en-US" dirty="0" smtClean="0">
                <a:latin typeface="Times New Roman" pitchFamily="18" charset="0"/>
                <a:cs typeface="Times New Roman" pitchFamily="18" charset="0"/>
              </a:rPr>
              <a:t>*New Jersey Institute of Technology</a:t>
            </a:r>
          </a:p>
          <a:p>
            <a:pPr algn="l"/>
            <a:r>
              <a:rPr lang="en-US" dirty="0" smtClean="0">
                <a:latin typeface="Times New Roman" pitchFamily="18" charset="0"/>
                <a:cs typeface="Times New Roman" pitchFamily="18" charset="0"/>
              </a:rPr>
              <a:t>†Qatar Computing Research Institute</a:t>
            </a:r>
          </a:p>
          <a:p>
            <a:pPr algn="l"/>
            <a:r>
              <a:rPr lang="en-US" dirty="0" smtClean="0">
                <a:latin typeface="Times New Roman" pitchFamily="18" charset="0"/>
                <a:cs typeface="Times New Roman" pitchFamily="18" charset="0"/>
              </a:rPr>
              <a:t>‡Temple University</a:t>
            </a: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Settings</a:t>
            </a:r>
            <a:endParaRPr lang="en-US" dirty="0">
              <a:latin typeface="Times New Roman" pitchFamily="18" charset="0"/>
              <a:cs typeface="Times New Roman" pitchFamily="18" charset="0"/>
            </a:endParaRPr>
          </a:p>
        </p:txBody>
      </p:sp>
      <p:sp>
        <p:nvSpPr>
          <p:cNvPr id="5" name="Content Placeholder 4"/>
          <p:cNvSpPr>
            <a:spLocks noGrp="1"/>
          </p:cNvSpPr>
          <p:nvPr>
            <p:ph idx="1"/>
          </p:nvPr>
        </p:nvSpPr>
        <p:spPr/>
        <p:txBody>
          <a:bodyPr/>
          <a:lstStyle/>
          <a:p>
            <a:r>
              <a:rPr lang="en-US" dirty="0" smtClean="0">
                <a:latin typeface="Times New Roman" pitchFamily="18" charset="0"/>
                <a:cs typeface="Times New Roman" pitchFamily="18" charset="0"/>
              </a:rPr>
              <a:t>Total Traffic Savings of caching in the interval [0,</a:t>
            </a:r>
            <a:r>
              <a:rPr lang="en-US" i="1" dirty="0" smtClean="0">
                <a:latin typeface="Times New Roman" pitchFamily="18" charset="0"/>
                <a:cs typeface="Times New Roman" pitchFamily="18" charset="0"/>
              </a:rPr>
              <a:t>t</a:t>
            </a:r>
            <a:r>
              <a:rPr lang="en-US" dirty="0" smtClean="0">
                <a:latin typeface="Times New Roman" pitchFamily="18" charset="0"/>
                <a:cs typeface="Times New Roman" pitchFamily="18" charset="0"/>
              </a:rPr>
              <a:t>] is defined as:</a:t>
            </a:r>
            <a:endParaRPr lang="en-US" dirty="0">
              <a:latin typeface="Times New Roman" pitchFamily="18" charset="0"/>
              <a:cs typeface="Times New Roman" pitchFamily="18" charset="0"/>
            </a:endParaRPr>
          </a:p>
        </p:txBody>
      </p:sp>
      <p:pic>
        <p:nvPicPr>
          <p:cNvPr id="20" name="Picture 19" descr="addin_tmp.png"/>
          <p:cNvPicPr>
            <a:picLocks noChangeAspect="1"/>
          </p:cNvPicPr>
          <p:nvPr>
            <p:custDataLst>
              <p:tags r:id="rId1"/>
            </p:custDataLst>
          </p:nvPr>
        </p:nvPicPr>
        <p:blipFill>
          <a:blip r:embed="rId3" cstate="print"/>
          <a:stretch>
            <a:fillRect/>
          </a:stretch>
        </p:blipFill>
        <p:spPr>
          <a:xfrm>
            <a:off x="1524000" y="3124200"/>
            <a:ext cx="6281530" cy="45720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1000"/>
                                        <p:tgtEl>
                                          <p:spTgt spid="5">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blinds(horizontal)">
                                      <p:cBhvr>
                                        <p:cTn id="10" dur="1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Content Placeholder 27"/>
          <p:cNvSpPr>
            <a:spLocks noGrp="1"/>
          </p:cNvSpPr>
          <p:nvPr>
            <p:ph idx="1"/>
          </p:nvPr>
        </p:nvSpPr>
        <p:spPr>
          <a:xfrm>
            <a:off x="4267200" y="1481328"/>
            <a:ext cx="4419600" cy="4525963"/>
          </a:xfrm>
        </p:spPr>
        <p:txBody>
          <a:bodyPr/>
          <a:lstStyle/>
          <a:p>
            <a:r>
              <a:rPr lang="en-US" dirty="0" smtClean="0">
                <a:latin typeface="Times New Roman" pitchFamily="18" charset="0"/>
                <a:cs typeface="Times New Roman" pitchFamily="18" charset="0"/>
              </a:rPr>
              <a:t>Caching       at       alone for a single time slot will yield a saving of</a:t>
            </a:r>
          </a:p>
          <a:p>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
        <p:nvSpPr>
          <p:cNvPr id="3" name="Title 2"/>
          <p:cNvSpPr>
            <a:spLocks noGrp="1"/>
          </p:cNvSpPr>
          <p:nvPr>
            <p:ph type="title"/>
          </p:nvPr>
        </p:nvSpPr>
        <p:spPr/>
        <p:txBody>
          <a:bodyPr/>
          <a:lstStyle/>
          <a:p>
            <a:r>
              <a:rPr lang="en-US" dirty="0" smtClean="0">
                <a:latin typeface="Times New Roman" pitchFamily="18" charset="0"/>
                <a:cs typeface="Times New Roman" pitchFamily="18" charset="0"/>
              </a:rPr>
              <a:t>Traffic Savings Example</a:t>
            </a:r>
            <a:endParaRPr lang="en-US" dirty="0">
              <a:latin typeface="Times New Roman" pitchFamily="18" charset="0"/>
              <a:cs typeface="Times New Roman" pitchFamily="18" charset="0"/>
            </a:endParaRPr>
          </a:p>
        </p:txBody>
      </p:sp>
      <p:sp>
        <p:nvSpPr>
          <p:cNvPr id="4" name="Oval 3"/>
          <p:cNvSpPr/>
          <p:nvPr/>
        </p:nvSpPr>
        <p:spPr>
          <a:xfrm>
            <a:off x="1388466" y="1878330"/>
            <a:ext cx="533400" cy="533400"/>
          </a:xfrm>
          <a:prstGeom prst="ellipse">
            <a:avLst/>
          </a:prstGeom>
          <a:noFill/>
          <a:ln w="254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smtClean="0">
                <a:solidFill>
                  <a:schemeClr val="tx1"/>
                </a:solidFill>
                <a:latin typeface="Times New Roman" pitchFamily="18" charset="0"/>
                <a:cs typeface="Times New Roman" pitchFamily="18" charset="0"/>
              </a:rPr>
              <a:t>v</a:t>
            </a:r>
            <a:r>
              <a:rPr lang="en-US" baseline="-25000" dirty="0" smtClean="0">
                <a:solidFill>
                  <a:schemeClr val="tx1"/>
                </a:solidFill>
                <a:latin typeface="Times New Roman" pitchFamily="18" charset="0"/>
                <a:cs typeface="Times New Roman" pitchFamily="18" charset="0"/>
              </a:rPr>
              <a:t>1</a:t>
            </a:r>
            <a:endParaRPr lang="en-US" baseline="-25000" dirty="0">
              <a:solidFill>
                <a:schemeClr val="tx1"/>
              </a:solidFill>
              <a:latin typeface="Times New Roman" pitchFamily="18" charset="0"/>
              <a:cs typeface="Times New Roman" pitchFamily="18" charset="0"/>
            </a:endParaRPr>
          </a:p>
        </p:txBody>
      </p:sp>
      <p:sp>
        <p:nvSpPr>
          <p:cNvPr id="5" name="Oval 4"/>
          <p:cNvSpPr/>
          <p:nvPr/>
        </p:nvSpPr>
        <p:spPr>
          <a:xfrm>
            <a:off x="1388466" y="2792730"/>
            <a:ext cx="533400" cy="533400"/>
          </a:xfrm>
          <a:prstGeom prst="ellipse">
            <a:avLst/>
          </a:prstGeom>
          <a:noFill/>
          <a:ln w="254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smtClean="0">
                <a:solidFill>
                  <a:schemeClr val="tx1"/>
                </a:solidFill>
                <a:latin typeface="Times New Roman" pitchFamily="18" charset="0"/>
                <a:cs typeface="Times New Roman" pitchFamily="18" charset="0"/>
              </a:rPr>
              <a:t>v</a:t>
            </a:r>
            <a:r>
              <a:rPr lang="en-US" baseline="-25000" dirty="0" smtClean="0">
                <a:solidFill>
                  <a:schemeClr val="tx1"/>
                </a:solidFill>
                <a:latin typeface="Times New Roman" pitchFamily="18" charset="0"/>
                <a:cs typeface="Times New Roman" pitchFamily="18" charset="0"/>
              </a:rPr>
              <a:t>2</a:t>
            </a:r>
            <a:endParaRPr lang="en-US" baseline="-25000" dirty="0">
              <a:solidFill>
                <a:schemeClr val="tx1"/>
              </a:solidFill>
              <a:latin typeface="Times New Roman" pitchFamily="18" charset="0"/>
              <a:cs typeface="Times New Roman" pitchFamily="18" charset="0"/>
            </a:endParaRPr>
          </a:p>
        </p:txBody>
      </p:sp>
      <p:sp>
        <p:nvSpPr>
          <p:cNvPr id="6" name="Oval 5"/>
          <p:cNvSpPr/>
          <p:nvPr/>
        </p:nvSpPr>
        <p:spPr>
          <a:xfrm>
            <a:off x="1388466" y="3707130"/>
            <a:ext cx="533400" cy="533400"/>
          </a:xfrm>
          <a:prstGeom prst="ellipse">
            <a:avLst/>
          </a:prstGeom>
          <a:noFill/>
          <a:ln w="254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smtClean="0">
                <a:solidFill>
                  <a:schemeClr val="tx1"/>
                </a:solidFill>
                <a:latin typeface="Times New Roman" pitchFamily="18" charset="0"/>
                <a:cs typeface="Times New Roman" pitchFamily="18" charset="0"/>
              </a:rPr>
              <a:t>v</a:t>
            </a:r>
            <a:r>
              <a:rPr lang="en-US" baseline="-25000" dirty="0" smtClean="0">
                <a:solidFill>
                  <a:schemeClr val="tx1"/>
                </a:solidFill>
                <a:latin typeface="Times New Roman" pitchFamily="18" charset="0"/>
                <a:cs typeface="Times New Roman" pitchFamily="18" charset="0"/>
              </a:rPr>
              <a:t>3</a:t>
            </a:r>
            <a:endParaRPr lang="en-US" baseline="-25000" dirty="0">
              <a:solidFill>
                <a:schemeClr val="tx1"/>
              </a:solidFill>
              <a:latin typeface="Times New Roman" pitchFamily="18" charset="0"/>
              <a:cs typeface="Times New Roman" pitchFamily="18" charset="0"/>
            </a:endParaRPr>
          </a:p>
        </p:txBody>
      </p:sp>
      <p:sp>
        <p:nvSpPr>
          <p:cNvPr id="7" name="Oval 6"/>
          <p:cNvSpPr/>
          <p:nvPr/>
        </p:nvSpPr>
        <p:spPr>
          <a:xfrm>
            <a:off x="1388466" y="4697730"/>
            <a:ext cx="533400" cy="533400"/>
          </a:xfrm>
          <a:prstGeom prst="ellipse">
            <a:avLst/>
          </a:prstGeom>
          <a:noFill/>
          <a:ln w="254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smtClean="0">
                <a:solidFill>
                  <a:schemeClr val="tx1"/>
                </a:solidFill>
                <a:latin typeface="Times New Roman" pitchFamily="18" charset="0"/>
                <a:cs typeface="Times New Roman" pitchFamily="18" charset="0"/>
              </a:rPr>
              <a:t>v</a:t>
            </a:r>
            <a:r>
              <a:rPr lang="en-US" baseline="-25000" dirty="0" smtClean="0">
                <a:solidFill>
                  <a:schemeClr val="tx1"/>
                </a:solidFill>
                <a:latin typeface="Times New Roman" pitchFamily="18" charset="0"/>
                <a:cs typeface="Times New Roman" pitchFamily="18" charset="0"/>
              </a:rPr>
              <a:t>4</a:t>
            </a:r>
            <a:endParaRPr lang="en-US" baseline="-25000" dirty="0">
              <a:solidFill>
                <a:schemeClr val="tx1"/>
              </a:solidFill>
              <a:latin typeface="Times New Roman" pitchFamily="18" charset="0"/>
              <a:cs typeface="Times New Roman" pitchFamily="18" charset="0"/>
            </a:endParaRPr>
          </a:p>
        </p:txBody>
      </p:sp>
      <p:cxnSp>
        <p:nvCxnSpPr>
          <p:cNvPr id="9" name="Straight Connector 8"/>
          <p:cNvCxnSpPr>
            <a:stCxn id="4" idx="4"/>
            <a:endCxn id="5" idx="0"/>
          </p:cNvCxnSpPr>
          <p:nvPr/>
        </p:nvCxnSpPr>
        <p:spPr>
          <a:xfrm>
            <a:off x="1655166" y="2411730"/>
            <a:ext cx="0" cy="381000"/>
          </a:xfrm>
          <a:prstGeom prst="line">
            <a:avLst/>
          </a:prstGeom>
          <a:ln w="25400"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a:stCxn id="5" idx="4"/>
            <a:endCxn id="6" idx="0"/>
          </p:cNvCxnSpPr>
          <p:nvPr/>
        </p:nvCxnSpPr>
        <p:spPr>
          <a:xfrm>
            <a:off x="1655166" y="3326130"/>
            <a:ext cx="0" cy="381000"/>
          </a:xfrm>
          <a:prstGeom prst="line">
            <a:avLst/>
          </a:prstGeom>
          <a:ln w="25400"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a:stCxn id="6" idx="4"/>
            <a:endCxn id="7" idx="0"/>
          </p:cNvCxnSpPr>
          <p:nvPr/>
        </p:nvCxnSpPr>
        <p:spPr>
          <a:xfrm>
            <a:off x="1655166" y="4240530"/>
            <a:ext cx="0" cy="457200"/>
          </a:xfrm>
          <a:prstGeom prst="line">
            <a:avLst/>
          </a:prstGeom>
          <a:ln w="25400"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914400" y="1878330"/>
            <a:ext cx="397866" cy="400110"/>
          </a:xfrm>
          <a:prstGeom prst="rect">
            <a:avLst/>
          </a:prstGeom>
          <a:noFill/>
        </p:spPr>
        <p:txBody>
          <a:bodyPr wrap="none" rtlCol="0">
            <a:spAutoFit/>
          </a:bodyPr>
          <a:lstStyle/>
          <a:p>
            <a:r>
              <a:rPr lang="en-US" sz="2000" i="1" dirty="0" smtClean="0">
                <a:latin typeface="Times New Roman" pitchFamily="18" charset="0"/>
                <a:cs typeface="Times New Roman" pitchFamily="18" charset="0"/>
              </a:rPr>
              <a:t>S</a:t>
            </a:r>
            <a:r>
              <a:rPr lang="en-US" sz="2000" baseline="-25000" dirty="0" smtClean="0">
                <a:latin typeface="Times New Roman" pitchFamily="18" charset="0"/>
                <a:cs typeface="Times New Roman" pitchFamily="18" charset="0"/>
              </a:rPr>
              <a:t>1</a:t>
            </a:r>
            <a:endParaRPr lang="en-US" sz="2000" baseline="-25000" dirty="0">
              <a:latin typeface="Times New Roman" pitchFamily="18" charset="0"/>
              <a:cs typeface="Times New Roman" pitchFamily="18" charset="0"/>
            </a:endParaRPr>
          </a:p>
        </p:txBody>
      </p:sp>
      <p:pic>
        <p:nvPicPr>
          <p:cNvPr id="20" name="Picture 19" descr="addin_tmp.png"/>
          <p:cNvPicPr>
            <a:picLocks noChangeAspect="1"/>
          </p:cNvPicPr>
          <p:nvPr>
            <p:custDataLst>
              <p:tags r:id="rId1"/>
            </p:custDataLst>
          </p:nvPr>
        </p:nvPicPr>
        <p:blipFill>
          <a:blip r:embed="rId8" cstate="print"/>
          <a:stretch>
            <a:fillRect/>
          </a:stretch>
        </p:blipFill>
        <p:spPr>
          <a:xfrm>
            <a:off x="2074266" y="2945130"/>
            <a:ext cx="1257300" cy="255270"/>
          </a:xfrm>
          <a:prstGeom prst="rect">
            <a:avLst/>
          </a:prstGeom>
        </p:spPr>
      </p:pic>
      <p:pic>
        <p:nvPicPr>
          <p:cNvPr id="21" name="Picture 20" descr="addin_tmp.png"/>
          <p:cNvPicPr>
            <a:picLocks noChangeAspect="1"/>
          </p:cNvPicPr>
          <p:nvPr>
            <p:custDataLst>
              <p:tags r:id="rId2"/>
            </p:custDataLst>
          </p:nvPr>
        </p:nvPicPr>
        <p:blipFill>
          <a:blip r:embed="rId9" cstate="print"/>
          <a:stretch>
            <a:fillRect/>
          </a:stretch>
        </p:blipFill>
        <p:spPr>
          <a:xfrm>
            <a:off x="2074266" y="3886200"/>
            <a:ext cx="1257300" cy="255270"/>
          </a:xfrm>
          <a:prstGeom prst="rect">
            <a:avLst/>
          </a:prstGeom>
        </p:spPr>
      </p:pic>
      <p:pic>
        <p:nvPicPr>
          <p:cNvPr id="22" name="Picture 21" descr="addin_tmp.png"/>
          <p:cNvPicPr>
            <a:picLocks noChangeAspect="1"/>
          </p:cNvPicPr>
          <p:nvPr>
            <p:custDataLst>
              <p:tags r:id="rId3"/>
            </p:custDataLst>
          </p:nvPr>
        </p:nvPicPr>
        <p:blipFill>
          <a:blip r:embed="rId10" cstate="print"/>
          <a:stretch>
            <a:fillRect/>
          </a:stretch>
        </p:blipFill>
        <p:spPr>
          <a:xfrm>
            <a:off x="2074266" y="4876800"/>
            <a:ext cx="1255395" cy="255270"/>
          </a:xfrm>
          <a:prstGeom prst="rect">
            <a:avLst/>
          </a:prstGeom>
        </p:spPr>
      </p:pic>
      <p:pic>
        <p:nvPicPr>
          <p:cNvPr id="30" name="Picture 29" descr="addin_tmp.png"/>
          <p:cNvPicPr>
            <a:picLocks noChangeAspect="1"/>
          </p:cNvPicPr>
          <p:nvPr>
            <p:custDataLst>
              <p:tags r:id="rId4"/>
            </p:custDataLst>
          </p:nvPr>
        </p:nvPicPr>
        <p:blipFill>
          <a:blip r:embed="rId11" cstate="print"/>
          <a:stretch>
            <a:fillRect/>
          </a:stretch>
        </p:blipFill>
        <p:spPr>
          <a:xfrm>
            <a:off x="6032395" y="1600200"/>
            <a:ext cx="292205" cy="304800"/>
          </a:xfrm>
          <a:prstGeom prst="rect">
            <a:avLst/>
          </a:prstGeom>
        </p:spPr>
      </p:pic>
      <p:pic>
        <p:nvPicPr>
          <p:cNvPr id="31" name="Picture 30" descr="addin_tmp.png"/>
          <p:cNvPicPr>
            <a:picLocks noChangeAspect="1"/>
          </p:cNvPicPr>
          <p:nvPr>
            <p:custDataLst>
              <p:tags r:id="rId5"/>
            </p:custDataLst>
          </p:nvPr>
        </p:nvPicPr>
        <p:blipFill>
          <a:blip r:embed="rId12" cstate="print"/>
          <a:stretch>
            <a:fillRect/>
          </a:stretch>
        </p:blipFill>
        <p:spPr>
          <a:xfrm>
            <a:off x="6858000" y="1676400"/>
            <a:ext cx="279399" cy="207627"/>
          </a:xfrm>
          <a:prstGeom prst="rect">
            <a:avLst/>
          </a:prstGeom>
        </p:spPr>
      </p:pic>
      <p:pic>
        <p:nvPicPr>
          <p:cNvPr id="32" name="Picture 31" descr="addin_tmp.png"/>
          <p:cNvPicPr>
            <a:picLocks noChangeAspect="1"/>
          </p:cNvPicPr>
          <p:nvPr>
            <p:custDataLst>
              <p:tags r:id="rId6"/>
            </p:custDataLst>
          </p:nvPr>
        </p:nvPicPr>
        <p:blipFill>
          <a:blip r:embed="rId13" cstate="print"/>
          <a:stretch>
            <a:fillRect/>
          </a:stretch>
        </p:blipFill>
        <p:spPr>
          <a:xfrm>
            <a:off x="4800600" y="3276600"/>
            <a:ext cx="4055660" cy="30480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8">
                                            <p:txEl>
                                              <p:pRg st="0" end="0"/>
                                            </p:txEl>
                                          </p:spTgt>
                                        </p:tgtEl>
                                        <p:attrNameLst>
                                          <p:attrName>style.visibility</p:attrName>
                                        </p:attrNameLst>
                                      </p:cBhvr>
                                      <p:to>
                                        <p:strVal val="visible"/>
                                      </p:to>
                                    </p:set>
                                    <p:animEffect transition="in" filter="blinds(horizontal)">
                                      <p:cBhvr>
                                        <p:cTn id="7" dur="1000"/>
                                        <p:tgtEl>
                                          <p:spTgt spid="28">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blinds(horizontal)">
                                      <p:cBhvr>
                                        <p:cTn id="10" dur="1000"/>
                                        <p:tgtEl>
                                          <p:spTgt spid="30"/>
                                        </p:tgtEl>
                                      </p:cBhvr>
                                    </p:animEffect>
                                  </p:childTnLst>
                                </p:cTn>
                              </p:par>
                              <p:par>
                                <p:cTn id="11" presetID="3" presetClass="entr" presetSubtype="10" fill="hold" nodeType="withEffect">
                                  <p:stCondLst>
                                    <p:cond delay="0"/>
                                  </p:stCondLst>
                                  <p:childTnLst>
                                    <p:set>
                                      <p:cBhvr>
                                        <p:cTn id="12" dur="1" fill="hold">
                                          <p:stCondLst>
                                            <p:cond delay="0"/>
                                          </p:stCondLst>
                                        </p:cTn>
                                        <p:tgtEl>
                                          <p:spTgt spid="31"/>
                                        </p:tgtEl>
                                        <p:attrNameLst>
                                          <p:attrName>style.visibility</p:attrName>
                                        </p:attrNameLst>
                                      </p:cBhvr>
                                      <p:to>
                                        <p:strVal val="visible"/>
                                      </p:to>
                                    </p:set>
                                    <p:animEffect transition="in" filter="blinds(horizontal)">
                                      <p:cBhvr>
                                        <p:cTn id="13" dur="1000"/>
                                        <p:tgtEl>
                                          <p:spTgt spid="31"/>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blinds(horizontal)">
                                      <p:cBhvr>
                                        <p:cTn id="18" dur="10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Offline vs. Online Algorithms:</a:t>
            </a:r>
          </a:p>
          <a:p>
            <a:pPr lvl="1"/>
            <a:r>
              <a:rPr lang="en-US" dirty="0" smtClean="0">
                <a:latin typeface="Times New Roman" pitchFamily="18" charset="0"/>
                <a:cs typeface="Times New Roman" pitchFamily="18" charset="0"/>
              </a:rPr>
              <a:t>Offline algorithm has the complete knowledge of the future.</a:t>
            </a:r>
          </a:p>
          <a:p>
            <a:pPr lvl="1"/>
            <a:r>
              <a:rPr lang="en-US" dirty="0" smtClean="0">
                <a:latin typeface="Times New Roman" pitchFamily="18" charset="0"/>
                <a:cs typeface="Times New Roman" pitchFamily="18" charset="0"/>
              </a:rPr>
              <a:t>Offline algorithm knows </a:t>
            </a:r>
            <a:r>
              <a:rPr lang="en-US" i="1" dirty="0" smtClean="0">
                <a:latin typeface="Times New Roman" pitchFamily="18" charset="0"/>
                <a:cs typeface="Times New Roman" pitchFamily="18" charset="0"/>
              </a:rPr>
              <a:t>when</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where</a:t>
            </a:r>
            <a:r>
              <a:rPr lang="en-US" dirty="0" smtClean="0">
                <a:latin typeface="Times New Roman" pitchFamily="18" charset="0"/>
                <a:cs typeface="Times New Roman" pitchFamily="18" charset="0"/>
              </a:rPr>
              <a:t>, and </a:t>
            </a:r>
            <a:r>
              <a:rPr lang="en-US" i="1" dirty="0" smtClean="0">
                <a:latin typeface="Times New Roman" pitchFamily="18" charset="0"/>
                <a:cs typeface="Times New Roman" pitchFamily="18" charset="0"/>
              </a:rPr>
              <a:t>how many times </a:t>
            </a:r>
            <a:r>
              <a:rPr lang="en-US" dirty="0" smtClean="0">
                <a:latin typeface="Times New Roman" pitchFamily="18" charset="0"/>
                <a:cs typeface="Times New Roman" pitchFamily="18" charset="0"/>
              </a:rPr>
              <a:t>a content will be requested.</a:t>
            </a:r>
          </a:p>
          <a:p>
            <a:pPr lvl="1"/>
            <a:r>
              <a:rPr lang="en-US" dirty="0" smtClean="0">
                <a:latin typeface="Times New Roman" pitchFamily="18" charset="0"/>
                <a:cs typeface="Times New Roman" pitchFamily="18" charset="0"/>
              </a:rPr>
              <a:t>This knowledge leads to the optimal performance.</a:t>
            </a:r>
          </a:p>
          <a:p>
            <a:endParaRPr lang="en-US" dirty="0" smtClean="0">
              <a:latin typeface="Times New Roman" pitchFamily="18" charset="0"/>
              <a:cs typeface="Times New Roman" pitchFamily="18" charset="0"/>
            </a:endParaRPr>
          </a:p>
          <a:p>
            <a:pPr lvl="1"/>
            <a:r>
              <a:rPr lang="en-US" dirty="0" smtClean="0">
                <a:latin typeface="Times New Roman" pitchFamily="18" charset="0"/>
                <a:cs typeface="Times New Roman" pitchFamily="18" charset="0"/>
              </a:rPr>
              <a:t>Online algorithm does not possess such knowledge.</a:t>
            </a:r>
          </a:p>
          <a:p>
            <a:pPr lvl="1"/>
            <a:r>
              <a:rPr lang="en-US" dirty="0" smtClean="0">
                <a:latin typeface="Times New Roman" pitchFamily="18" charset="0"/>
                <a:cs typeface="Times New Roman" pitchFamily="18" charset="0"/>
              </a:rPr>
              <a:t>Online algorithm has to make a caching decision based on the available information at the time of the content arrival.</a:t>
            </a:r>
          </a:p>
          <a:p>
            <a:endParaRPr lang="en-US" dirty="0" smtClean="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Definitions</a:t>
            </a:r>
            <a:endParaRPr lang="en-US"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linds(horizontal)">
                                      <p:cBhvr>
                                        <p:cTn id="27" dur="1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linds(horizontal)">
                                      <p:cBhvr>
                                        <p:cTn id="3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latin typeface="Times New Roman" pitchFamily="18" charset="0"/>
                <a:cs typeface="Times New Roman" pitchFamily="18" charset="0"/>
              </a:rPr>
              <a:t>Offline vs. Online Example</a:t>
            </a:r>
            <a:endParaRPr lang="en-US" dirty="0">
              <a:latin typeface="Times New Roman" pitchFamily="18" charset="0"/>
              <a:cs typeface="Times New Roman" pitchFamily="18" charset="0"/>
            </a:endParaRPr>
          </a:p>
        </p:txBody>
      </p:sp>
      <p:sp>
        <p:nvSpPr>
          <p:cNvPr id="11" name="TextBox 10"/>
          <p:cNvSpPr txBox="1"/>
          <p:nvPr/>
        </p:nvSpPr>
        <p:spPr>
          <a:xfrm>
            <a:off x="726987" y="1905000"/>
            <a:ext cx="797013" cy="400110"/>
          </a:xfrm>
          <a:prstGeom prst="rect">
            <a:avLst/>
          </a:prstGeom>
          <a:noFill/>
        </p:spPr>
        <p:txBody>
          <a:bodyPr wrap="none" rtlCol="0">
            <a:spAutoFit/>
          </a:bodyPr>
          <a:lstStyle/>
          <a:p>
            <a:r>
              <a:rPr lang="en-US" sz="2000" i="1" dirty="0" smtClean="0">
                <a:latin typeface="Times New Roman" pitchFamily="18" charset="0"/>
                <a:cs typeface="Times New Roman" pitchFamily="18" charset="0"/>
              </a:rPr>
              <a:t>S</a:t>
            </a:r>
            <a:r>
              <a:rPr lang="en-US" sz="2000" i="1" baseline="-25000" dirty="0" smtClean="0">
                <a:latin typeface="Times New Roman" pitchFamily="18" charset="0"/>
                <a:cs typeface="Times New Roman" pitchFamily="18" charset="0"/>
              </a:rPr>
              <a:t>X</a:t>
            </a:r>
            <a:r>
              <a:rPr lang="en-US" sz="2000" i="1" dirty="0" smtClean="0">
                <a:latin typeface="Times New Roman" pitchFamily="18" charset="0"/>
                <a:cs typeface="Times New Roman" pitchFamily="18" charset="0"/>
              </a:rPr>
              <a:t>  S</a:t>
            </a:r>
            <a:r>
              <a:rPr lang="en-US" sz="2000" baseline="-25000" dirty="0" smtClean="0">
                <a:latin typeface="Times New Roman" pitchFamily="18" charset="0"/>
                <a:cs typeface="Times New Roman" pitchFamily="18" charset="0"/>
              </a:rPr>
              <a:t>Y</a:t>
            </a:r>
            <a:endParaRPr lang="en-US" sz="2000" baseline="-25000" dirty="0">
              <a:latin typeface="Times New Roman" pitchFamily="18" charset="0"/>
              <a:cs typeface="Times New Roman" pitchFamily="18" charset="0"/>
            </a:endParaRPr>
          </a:p>
        </p:txBody>
      </p:sp>
      <p:pic>
        <p:nvPicPr>
          <p:cNvPr id="19" name="Picture 18" descr="addin_tmp.png"/>
          <p:cNvPicPr>
            <a:picLocks noChangeAspect="1"/>
          </p:cNvPicPr>
          <p:nvPr>
            <p:custDataLst>
              <p:tags r:id="rId1"/>
            </p:custDataLst>
          </p:nvPr>
        </p:nvPicPr>
        <p:blipFill>
          <a:blip r:embed="rId15" cstate="print"/>
          <a:stretch>
            <a:fillRect/>
          </a:stretch>
        </p:blipFill>
        <p:spPr>
          <a:xfrm>
            <a:off x="76200" y="4850129"/>
            <a:ext cx="1447800" cy="255270"/>
          </a:xfrm>
          <a:prstGeom prst="rect">
            <a:avLst/>
          </a:prstGeom>
        </p:spPr>
      </p:pic>
      <p:pic>
        <p:nvPicPr>
          <p:cNvPr id="18" name="Content Placeholder 17" descr="addin_tmp.png"/>
          <p:cNvPicPr>
            <a:picLocks noGrp="1" noChangeAspect="1"/>
          </p:cNvPicPr>
          <p:nvPr>
            <p:ph idx="1"/>
            <p:custDataLst>
              <p:tags r:id="rId2"/>
            </p:custDataLst>
          </p:nvPr>
        </p:nvPicPr>
        <p:blipFill>
          <a:blip r:embed="rId16" cstate="print"/>
          <a:stretch>
            <a:fillRect/>
          </a:stretch>
        </p:blipFill>
        <p:spPr>
          <a:xfrm>
            <a:off x="76200" y="3859529"/>
            <a:ext cx="1447800" cy="255270"/>
          </a:xfrm>
        </p:spPr>
      </p:pic>
      <p:pic>
        <p:nvPicPr>
          <p:cNvPr id="20" name="Picture 19" descr="addin_tmp.png"/>
          <p:cNvPicPr>
            <a:picLocks noChangeAspect="1"/>
          </p:cNvPicPr>
          <p:nvPr>
            <p:custDataLst>
              <p:tags r:id="rId3"/>
            </p:custDataLst>
          </p:nvPr>
        </p:nvPicPr>
        <p:blipFill>
          <a:blip r:embed="rId17" cstate="print"/>
          <a:stretch>
            <a:fillRect/>
          </a:stretch>
        </p:blipFill>
        <p:spPr>
          <a:xfrm>
            <a:off x="76200" y="4164329"/>
            <a:ext cx="1421130" cy="255270"/>
          </a:xfrm>
          <a:prstGeom prst="rect">
            <a:avLst/>
          </a:prstGeom>
        </p:spPr>
      </p:pic>
      <p:pic>
        <p:nvPicPr>
          <p:cNvPr id="21" name="Picture 20" descr="addin_tmp.png"/>
          <p:cNvPicPr>
            <a:picLocks noChangeAspect="1"/>
          </p:cNvPicPr>
          <p:nvPr>
            <p:custDataLst>
              <p:tags r:id="rId4"/>
            </p:custDataLst>
          </p:nvPr>
        </p:nvPicPr>
        <p:blipFill>
          <a:blip r:embed="rId18" cstate="print"/>
          <a:stretch>
            <a:fillRect/>
          </a:stretch>
        </p:blipFill>
        <p:spPr>
          <a:xfrm>
            <a:off x="76200" y="5154929"/>
            <a:ext cx="1558290" cy="255270"/>
          </a:xfrm>
          <a:prstGeom prst="rect">
            <a:avLst/>
          </a:prstGeom>
        </p:spPr>
      </p:pic>
      <p:sp>
        <p:nvSpPr>
          <p:cNvPr id="22" name="Content Placeholder 2"/>
          <p:cNvSpPr txBox="1">
            <a:spLocks/>
          </p:cNvSpPr>
          <p:nvPr/>
        </p:nvSpPr>
        <p:spPr>
          <a:xfrm>
            <a:off x="5029200" y="1481328"/>
            <a:ext cx="4800600" cy="4525963"/>
          </a:xfrm>
          <a:prstGeom prst="rect">
            <a:avLst/>
          </a:prstGeom>
        </p:spPr>
        <p:txBody>
          <a:bodyPr vert="horz">
            <a:normAutofit/>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7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has a full cache</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7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and       can cache one content at most.</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lang="en-US" sz="2700" baseline="0" dirty="0" smtClean="0">
                <a:latin typeface="Times New Roman" pitchFamily="18" charset="0"/>
                <a:cs typeface="Times New Roman" pitchFamily="18" charset="0"/>
              </a:rPr>
              <a:t>Contents</a:t>
            </a:r>
            <a:r>
              <a:rPr lang="en-US" sz="2700" dirty="0" smtClean="0">
                <a:latin typeface="Times New Roman" pitchFamily="18" charset="0"/>
                <a:cs typeface="Times New Roman" pitchFamily="18" charset="0"/>
              </a:rPr>
              <a:t> X and Y will be requested twice by</a:t>
            </a:r>
            <a:endParaRPr kumimoji="0" lang="en-US" sz="27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p:txBody>
      </p:sp>
      <p:pic>
        <p:nvPicPr>
          <p:cNvPr id="23" name="Picture 22" descr="addin_tmp.png"/>
          <p:cNvPicPr>
            <a:picLocks noChangeAspect="1"/>
          </p:cNvPicPr>
          <p:nvPr>
            <p:custDataLst>
              <p:tags r:id="rId5"/>
            </p:custDataLst>
          </p:nvPr>
        </p:nvPicPr>
        <p:blipFill>
          <a:blip r:embed="rId19" cstate="print"/>
          <a:stretch>
            <a:fillRect/>
          </a:stretch>
        </p:blipFill>
        <p:spPr>
          <a:xfrm>
            <a:off x="5441558" y="1676400"/>
            <a:ext cx="273442" cy="203200"/>
          </a:xfrm>
          <a:prstGeom prst="rect">
            <a:avLst/>
          </a:prstGeom>
        </p:spPr>
      </p:pic>
      <p:pic>
        <p:nvPicPr>
          <p:cNvPr id="24" name="Picture 23" descr="addin_tmp.png"/>
          <p:cNvPicPr>
            <a:picLocks noChangeAspect="1"/>
          </p:cNvPicPr>
          <p:nvPr>
            <p:custDataLst>
              <p:tags r:id="rId6"/>
            </p:custDataLst>
          </p:nvPr>
        </p:nvPicPr>
        <p:blipFill>
          <a:blip r:embed="rId20" cstate="print"/>
          <a:stretch>
            <a:fillRect/>
          </a:stretch>
        </p:blipFill>
        <p:spPr>
          <a:xfrm>
            <a:off x="8172691" y="3454400"/>
            <a:ext cx="285509" cy="203200"/>
          </a:xfrm>
          <a:prstGeom prst="rect">
            <a:avLst/>
          </a:prstGeom>
        </p:spPr>
      </p:pic>
      <p:graphicFrame>
        <p:nvGraphicFramePr>
          <p:cNvPr id="25" name="Table 24"/>
          <p:cNvGraphicFramePr>
            <a:graphicFrameLocks noGrp="1"/>
          </p:cNvGraphicFramePr>
          <p:nvPr/>
        </p:nvGraphicFramePr>
        <p:xfrm>
          <a:off x="1828800" y="4876800"/>
          <a:ext cx="1066800" cy="431800"/>
        </p:xfrm>
        <a:graphic>
          <a:graphicData uri="http://schemas.openxmlformats.org/drawingml/2006/table">
            <a:tbl>
              <a:tblPr firstRow="1" bandRow="1">
                <a:tableStyleId>{5940675A-B579-460E-94D1-54222C63F5DA}</a:tableStyleId>
              </a:tblPr>
              <a:tblGrid>
                <a:gridCol w="533400"/>
                <a:gridCol w="533400"/>
              </a:tblGrid>
              <a:tr h="431800">
                <a:tc>
                  <a:txBody>
                    <a:bodyPr/>
                    <a:lstStyle/>
                    <a:p>
                      <a:pPr algn="ctr"/>
                      <a:r>
                        <a:rPr lang="en-US" i="1" dirty="0" smtClean="0">
                          <a:latin typeface="Times New Roman" pitchFamily="18" charset="0"/>
                          <a:cs typeface="Times New Roman" pitchFamily="18" charset="0"/>
                        </a:rPr>
                        <a:t>v</a:t>
                      </a:r>
                      <a:r>
                        <a:rPr lang="en-US" baseline="-25000" dirty="0" smtClean="0">
                          <a:latin typeface="Times New Roman" pitchFamily="18" charset="0"/>
                          <a:cs typeface="Times New Roman" pitchFamily="18" charset="0"/>
                        </a:rPr>
                        <a:t>4</a:t>
                      </a:r>
                      <a:endParaRPr lang="en-US" baseline="-25000" dirty="0">
                        <a:latin typeface="Times New Roman" pitchFamily="18" charset="0"/>
                        <a:cs typeface="Times New Roman" pitchFamily="18" charset="0"/>
                      </a:endParaRPr>
                    </a:p>
                  </a:txBody>
                  <a:tcPr anchor="ctr"/>
                </a:tc>
                <a:tc>
                  <a:txBody>
                    <a:bodyPr/>
                    <a:lstStyle/>
                    <a:p>
                      <a:pPr algn="ctr"/>
                      <a:endParaRPr lang="en-US" i="1" dirty="0">
                        <a:latin typeface="Times New Roman" pitchFamily="18" charset="0"/>
                        <a:cs typeface="Times New Roman" pitchFamily="18" charset="0"/>
                      </a:endParaRPr>
                    </a:p>
                  </a:txBody>
                  <a:tcPr anchor="ctr"/>
                </a:tc>
              </a:tr>
            </a:tbl>
          </a:graphicData>
        </a:graphic>
      </p:graphicFrame>
      <p:graphicFrame>
        <p:nvGraphicFramePr>
          <p:cNvPr id="26" name="Table 25"/>
          <p:cNvGraphicFramePr>
            <a:graphicFrameLocks noGrp="1"/>
          </p:cNvGraphicFramePr>
          <p:nvPr/>
        </p:nvGraphicFramePr>
        <p:xfrm>
          <a:off x="1828800" y="3886200"/>
          <a:ext cx="1066800" cy="431800"/>
        </p:xfrm>
        <a:graphic>
          <a:graphicData uri="http://schemas.openxmlformats.org/drawingml/2006/table">
            <a:tbl>
              <a:tblPr firstRow="1" bandRow="1">
                <a:tableStyleId>{5940675A-B579-460E-94D1-54222C63F5DA}</a:tableStyleId>
              </a:tblPr>
              <a:tblGrid>
                <a:gridCol w="533400"/>
                <a:gridCol w="533400"/>
              </a:tblGrid>
              <a:tr h="431800">
                <a:tc>
                  <a:txBody>
                    <a:bodyPr/>
                    <a:lstStyle/>
                    <a:p>
                      <a:pPr algn="ctr"/>
                      <a:r>
                        <a:rPr lang="en-US" i="1" dirty="0" smtClean="0">
                          <a:latin typeface="Times New Roman" pitchFamily="18" charset="0"/>
                          <a:cs typeface="Times New Roman" pitchFamily="18" charset="0"/>
                        </a:rPr>
                        <a:t>v</a:t>
                      </a:r>
                      <a:r>
                        <a:rPr lang="en-US" baseline="-25000" dirty="0" smtClean="0">
                          <a:latin typeface="Times New Roman" pitchFamily="18" charset="0"/>
                          <a:cs typeface="Times New Roman" pitchFamily="18" charset="0"/>
                        </a:rPr>
                        <a:t>3</a:t>
                      </a:r>
                      <a:endParaRPr lang="en-US" baseline="-25000" dirty="0">
                        <a:latin typeface="Times New Roman" pitchFamily="18" charset="0"/>
                        <a:cs typeface="Times New Roman" pitchFamily="18" charset="0"/>
                      </a:endParaRPr>
                    </a:p>
                  </a:txBody>
                  <a:tcPr anchor="ctr"/>
                </a:tc>
                <a:tc>
                  <a:txBody>
                    <a:bodyPr/>
                    <a:lstStyle/>
                    <a:p>
                      <a:pPr algn="ctr"/>
                      <a:endParaRPr lang="en-US" i="1" dirty="0">
                        <a:latin typeface="Times New Roman" pitchFamily="18" charset="0"/>
                        <a:cs typeface="Times New Roman" pitchFamily="18" charset="0"/>
                      </a:endParaRPr>
                    </a:p>
                  </a:txBody>
                  <a:tcPr anchor="ctr"/>
                </a:tc>
              </a:tr>
            </a:tbl>
          </a:graphicData>
        </a:graphic>
      </p:graphicFrame>
      <p:graphicFrame>
        <p:nvGraphicFramePr>
          <p:cNvPr id="27" name="Table 26"/>
          <p:cNvGraphicFramePr>
            <a:graphicFrameLocks noGrp="1"/>
          </p:cNvGraphicFramePr>
          <p:nvPr/>
        </p:nvGraphicFramePr>
        <p:xfrm>
          <a:off x="1828800" y="2895600"/>
          <a:ext cx="1066800" cy="431800"/>
        </p:xfrm>
        <a:graphic>
          <a:graphicData uri="http://schemas.openxmlformats.org/drawingml/2006/table">
            <a:tbl>
              <a:tblPr firstRow="1" bandRow="1">
                <a:tableStyleId>{5940675A-B579-460E-94D1-54222C63F5DA}</a:tableStyleId>
              </a:tblPr>
              <a:tblGrid>
                <a:gridCol w="533400"/>
                <a:gridCol w="533400"/>
              </a:tblGrid>
              <a:tr h="431800">
                <a:tc>
                  <a:txBody>
                    <a:bodyPr/>
                    <a:lstStyle/>
                    <a:p>
                      <a:pPr algn="ctr"/>
                      <a:r>
                        <a:rPr lang="en-US" i="1" dirty="0" smtClean="0">
                          <a:latin typeface="Times New Roman" pitchFamily="18" charset="0"/>
                          <a:cs typeface="Times New Roman" pitchFamily="18" charset="0"/>
                        </a:rPr>
                        <a:t>v</a:t>
                      </a:r>
                      <a:r>
                        <a:rPr lang="en-US" baseline="-25000" dirty="0" smtClean="0">
                          <a:latin typeface="Times New Roman" pitchFamily="18" charset="0"/>
                          <a:cs typeface="Times New Roman" pitchFamily="18" charset="0"/>
                        </a:rPr>
                        <a:t>2</a:t>
                      </a:r>
                      <a:endParaRPr lang="en-US" baseline="-25000" dirty="0">
                        <a:latin typeface="Times New Roman" pitchFamily="18" charset="0"/>
                        <a:cs typeface="Times New Roman" pitchFamily="18" charset="0"/>
                      </a:endParaRPr>
                    </a:p>
                  </a:txBody>
                  <a:tcPr anchor="ctr"/>
                </a:tc>
                <a:tc>
                  <a:txBody>
                    <a:bodyPr/>
                    <a:lstStyle/>
                    <a:p>
                      <a:pPr algn="ctr"/>
                      <a:endParaRPr lang="en-US" i="1" dirty="0">
                        <a:latin typeface="Times New Roman" pitchFamily="18" charset="0"/>
                        <a:cs typeface="Times New Roman" pitchFamily="18" charset="0"/>
                      </a:endParaRPr>
                    </a:p>
                  </a:txBody>
                  <a:tcPr anchor="ctr"/>
                </a:tc>
              </a:tr>
            </a:tbl>
          </a:graphicData>
        </a:graphic>
      </p:graphicFrame>
      <p:graphicFrame>
        <p:nvGraphicFramePr>
          <p:cNvPr id="28" name="Table 27"/>
          <p:cNvGraphicFramePr>
            <a:graphicFrameLocks noGrp="1"/>
          </p:cNvGraphicFramePr>
          <p:nvPr/>
        </p:nvGraphicFramePr>
        <p:xfrm>
          <a:off x="1828800" y="1905000"/>
          <a:ext cx="1066800" cy="431800"/>
        </p:xfrm>
        <a:graphic>
          <a:graphicData uri="http://schemas.openxmlformats.org/drawingml/2006/table">
            <a:tbl>
              <a:tblPr firstRow="1" bandRow="1">
                <a:tableStyleId>{5940675A-B579-460E-94D1-54222C63F5DA}</a:tableStyleId>
              </a:tblPr>
              <a:tblGrid>
                <a:gridCol w="533400"/>
                <a:gridCol w="533400"/>
              </a:tblGrid>
              <a:tr h="431800">
                <a:tc>
                  <a:txBody>
                    <a:bodyPr/>
                    <a:lstStyle/>
                    <a:p>
                      <a:pPr algn="ctr"/>
                      <a:r>
                        <a:rPr lang="en-US" i="1" dirty="0" smtClean="0">
                          <a:latin typeface="Times New Roman" pitchFamily="18" charset="0"/>
                          <a:cs typeface="Times New Roman" pitchFamily="18" charset="0"/>
                        </a:rPr>
                        <a:t>v</a:t>
                      </a:r>
                      <a:r>
                        <a:rPr lang="en-US" baseline="-25000" dirty="0" smtClean="0">
                          <a:latin typeface="Times New Roman" pitchFamily="18" charset="0"/>
                          <a:cs typeface="Times New Roman" pitchFamily="18" charset="0"/>
                        </a:rPr>
                        <a:t>1</a:t>
                      </a:r>
                      <a:endParaRPr lang="en-US" baseline="-25000" dirty="0">
                        <a:latin typeface="Times New Roman" pitchFamily="18" charset="0"/>
                        <a:cs typeface="Times New Roman" pitchFamily="18" charset="0"/>
                      </a:endParaRPr>
                    </a:p>
                  </a:txBody>
                  <a:tcPr anchor="ctr"/>
                </a:tc>
                <a:tc>
                  <a:txBody>
                    <a:bodyPr/>
                    <a:lstStyle/>
                    <a:p>
                      <a:pPr algn="ctr"/>
                      <a:endParaRPr lang="en-US" i="1" dirty="0">
                        <a:latin typeface="Times New Roman" pitchFamily="18" charset="0"/>
                        <a:cs typeface="Times New Roman" pitchFamily="18" charset="0"/>
                      </a:endParaRPr>
                    </a:p>
                  </a:txBody>
                  <a:tcPr anchor="ctr"/>
                </a:tc>
              </a:tr>
            </a:tbl>
          </a:graphicData>
        </a:graphic>
      </p:graphicFrame>
      <p:cxnSp>
        <p:nvCxnSpPr>
          <p:cNvPr id="30" name="Straight Connector 29"/>
          <p:cNvCxnSpPr/>
          <p:nvPr/>
        </p:nvCxnSpPr>
        <p:spPr>
          <a:xfrm>
            <a:off x="2362200" y="3886200"/>
            <a:ext cx="533400" cy="457200"/>
          </a:xfrm>
          <a:prstGeom prst="line">
            <a:avLst/>
          </a:prstGeom>
          <a:ln w="2222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H="1">
            <a:off x="2362200" y="3886200"/>
            <a:ext cx="533400" cy="457200"/>
          </a:xfrm>
          <a:prstGeom prst="line">
            <a:avLst/>
          </a:prstGeom>
          <a:ln w="2222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2362200" y="2362200"/>
            <a:ext cx="0" cy="53340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2362200" y="3352800"/>
            <a:ext cx="0" cy="53340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2362200" y="4343400"/>
            <a:ext cx="0" cy="53340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pic>
        <p:nvPicPr>
          <p:cNvPr id="37" name="Picture 36" descr="addin_tmp.png"/>
          <p:cNvPicPr>
            <a:picLocks noChangeAspect="1"/>
          </p:cNvPicPr>
          <p:nvPr>
            <p:custDataLst>
              <p:tags r:id="rId7"/>
            </p:custDataLst>
          </p:nvPr>
        </p:nvPicPr>
        <p:blipFill>
          <a:blip r:embed="rId21" cstate="print"/>
          <a:stretch>
            <a:fillRect/>
          </a:stretch>
        </p:blipFill>
        <p:spPr>
          <a:xfrm>
            <a:off x="2533650" y="5029200"/>
            <a:ext cx="209550" cy="173355"/>
          </a:xfrm>
          <a:prstGeom prst="rect">
            <a:avLst/>
          </a:prstGeom>
        </p:spPr>
      </p:pic>
      <p:pic>
        <p:nvPicPr>
          <p:cNvPr id="38" name="Picture 37" descr="addin_tmp.png"/>
          <p:cNvPicPr>
            <a:picLocks noChangeAspect="1"/>
          </p:cNvPicPr>
          <p:nvPr>
            <p:custDataLst>
              <p:tags r:id="rId8"/>
            </p:custDataLst>
          </p:nvPr>
        </p:nvPicPr>
        <p:blipFill>
          <a:blip r:embed="rId22" cstate="print"/>
          <a:stretch>
            <a:fillRect/>
          </a:stretch>
        </p:blipFill>
        <p:spPr>
          <a:xfrm>
            <a:off x="2540000" y="3025140"/>
            <a:ext cx="186690" cy="175260"/>
          </a:xfrm>
          <a:prstGeom prst="rect">
            <a:avLst/>
          </a:prstGeom>
        </p:spPr>
      </p:pic>
      <p:grpSp>
        <p:nvGrpSpPr>
          <p:cNvPr id="42" name="Group 41"/>
          <p:cNvGrpSpPr/>
          <p:nvPr/>
        </p:nvGrpSpPr>
        <p:grpSpPr>
          <a:xfrm>
            <a:off x="3048000" y="5257800"/>
            <a:ext cx="2848801" cy="597932"/>
            <a:chOff x="3048000" y="5257800"/>
            <a:chExt cx="2848801" cy="597932"/>
          </a:xfrm>
        </p:grpSpPr>
        <p:cxnSp>
          <p:nvCxnSpPr>
            <p:cNvPr id="40" name="Straight Arrow Connector 39"/>
            <p:cNvCxnSpPr/>
            <p:nvPr/>
          </p:nvCxnSpPr>
          <p:spPr>
            <a:xfrm flipH="1" flipV="1">
              <a:off x="3048000" y="5257800"/>
              <a:ext cx="914400" cy="38100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4038600" y="5486400"/>
              <a:ext cx="1858201" cy="369332"/>
            </a:xfrm>
            <a:prstGeom prst="rect">
              <a:avLst/>
            </a:prstGeom>
            <a:noFill/>
          </p:spPr>
          <p:txBody>
            <a:bodyPr wrap="none" rtlCol="0">
              <a:spAutoFit/>
            </a:bodyPr>
            <a:lstStyle/>
            <a:p>
              <a:r>
                <a:rPr lang="en-US" dirty="0" smtClean="0">
                  <a:latin typeface="Times New Roman" pitchFamily="18" charset="0"/>
                  <a:cs typeface="Times New Roman" pitchFamily="18" charset="0"/>
                </a:rPr>
                <a:t>First request for </a:t>
              </a:r>
              <a:r>
                <a:rPr lang="en-US" i="1" dirty="0" smtClean="0">
                  <a:latin typeface="Times New Roman" pitchFamily="18" charset="0"/>
                  <a:cs typeface="Times New Roman" pitchFamily="18" charset="0"/>
                </a:rPr>
                <a:t>X</a:t>
              </a:r>
              <a:endParaRPr lang="en-US" i="1" dirty="0">
                <a:latin typeface="Times New Roman" pitchFamily="18" charset="0"/>
                <a:cs typeface="Times New Roman" pitchFamily="18" charset="0"/>
              </a:endParaRPr>
            </a:p>
          </p:txBody>
        </p:sp>
      </p:grpSp>
      <p:grpSp>
        <p:nvGrpSpPr>
          <p:cNvPr id="43" name="Group 42"/>
          <p:cNvGrpSpPr/>
          <p:nvPr/>
        </p:nvGrpSpPr>
        <p:grpSpPr>
          <a:xfrm>
            <a:off x="3048000" y="5257800"/>
            <a:ext cx="2835977" cy="597932"/>
            <a:chOff x="3048000" y="5257800"/>
            <a:chExt cx="2835977" cy="597932"/>
          </a:xfrm>
        </p:grpSpPr>
        <p:cxnSp>
          <p:nvCxnSpPr>
            <p:cNvPr id="44" name="Straight Arrow Connector 43"/>
            <p:cNvCxnSpPr/>
            <p:nvPr/>
          </p:nvCxnSpPr>
          <p:spPr>
            <a:xfrm flipH="1" flipV="1">
              <a:off x="3048000" y="5257800"/>
              <a:ext cx="914400" cy="38100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4038600" y="5486400"/>
              <a:ext cx="1845377" cy="369332"/>
            </a:xfrm>
            <a:prstGeom prst="rect">
              <a:avLst/>
            </a:prstGeom>
            <a:noFill/>
          </p:spPr>
          <p:txBody>
            <a:bodyPr wrap="none" rtlCol="0">
              <a:spAutoFit/>
            </a:bodyPr>
            <a:lstStyle/>
            <a:p>
              <a:r>
                <a:rPr lang="en-US" dirty="0" smtClean="0">
                  <a:latin typeface="Times New Roman" pitchFamily="18" charset="0"/>
                  <a:cs typeface="Times New Roman" pitchFamily="18" charset="0"/>
                </a:rPr>
                <a:t>First request for </a:t>
              </a:r>
              <a:r>
                <a:rPr lang="en-US" i="1" dirty="0" smtClean="0">
                  <a:latin typeface="Times New Roman" pitchFamily="18" charset="0"/>
                  <a:cs typeface="Times New Roman" pitchFamily="18" charset="0"/>
                </a:rPr>
                <a:t>Y</a:t>
              </a:r>
              <a:endParaRPr lang="en-US" i="1" dirty="0">
                <a:latin typeface="Times New Roman" pitchFamily="18" charset="0"/>
                <a:cs typeface="Times New Roman" pitchFamily="18" charset="0"/>
              </a:endParaRPr>
            </a:p>
          </p:txBody>
        </p:sp>
      </p:grpSp>
      <p:grpSp>
        <p:nvGrpSpPr>
          <p:cNvPr id="46" name="Group 45"/>
          <p:cNvGrpSpPr/>
          <p:nvPr/>
        </p:nvGrpSpPr>
        <p:grpSpPr>
          <a:xfrm>
            <a:off x="3048000" y="5257800"/>
            <a:ext cx="3092457" cy="597932"/>
            <a:chOff x="3048000" y="5257800"/>
            <a:chExt cx="3092457" cy="597932"/>
          </a:xfrm>
        </p:grpSpPr>
        <p:cxnSp>
          <p:nvCxnSpPr>
            <p:cNvPr id="47" name="Straight Arrow Connector 46"/>
            <p:cNvCxnSpPr/>
            <p:nvPr/>
          </p:nvCxnSpPr>
          <p:spPr>
            <a:xfrm flipH="1" flipV="1">
              <a:off x="3048000" y="5257800"/>
              <a:ext cx="914400" cy="38100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4038600" y="5486400"/>
              <a:ext cx="2101857" cy="369332"/>
            </a:xfrm>
            <a:prstGeom prst="rect">
              <a:avLst/>
            </a:prstGeom>
            <a:noFill/>
          </p:spPr>
          <p:txBody>
            <a:bodyPr wrap="none" rtlCol="0">
              <a:spAutoFit/>
            </a:bodyPr>
            <a:lstStyle/>
            <a:p>
              <a:r>
                <a:rPr lang="en-US" dirty="0" smtClean="0">
                  <a:latin typeface="Times New Roman" pitchFamily="18" charset="0"/>
                  <a:cs typeface="Times New Roman" pitchFamily="18" charset="0"/>
                </a:rPr>
                <a:t>Second request for </a:t>
              </a:r>
              <a:r>
                <a:rPr lang="en-US" i="1" dirty="0" smtClean="0">
                  <a:latin typeface="Times New Roman" pitchFamily="18" charset="0"/>
                  <a:cs typeface="Times New Roman" pitchFamily="18" charset="0"/>
                </a:rPr>
                <a:t>Y</a:t>
              </a:r>
              <a:endParaRPr lang="en-US" i="1" dirty="0">
                <a:latin typeface="Times New Roman" pitchFamily="18" charset="0"/>
                <a:cs typeface="Times New Roman" pitchFamily="18" charset="0"/>
              </a:endParaRPr>
            </a:p>
          </p:txBody>
        </p:sp>
      </p:grpSp>
      <p:grpSp>
        <p:nvGrpSpPr>
          <p:cNvPr id="49" name="Group 48"/>
          <p:cNvGrpSpPr/>
          <p:nvPr/>
        </p:nvGrpSpPr>
        <p:grpSpPr>
          <a:xfrm>
            <a:off x="3048000" y="5257800"/>
            <a:ext cx="3092457" cy="597932"/>
            <a:chOff x="3048000" y="5257800"/>
            <a:chExt cx="3092457" cy="597932"/>
          </a:xfrm>
        </p:grpSpPr>
        <p:cxnSp>
          <p:nvCxnSpPr>
            <p:cNvPr id="50" name="Straight Arrow Connector 49"/>
            <p:cNvCxnSpPr/>
            <p:nvPr/>
          </p:nvCxnSpPr>
          <p:spPr>
            <a:xfrm flipH="1" flipV="1">
              <a:off x="3048000" y="5257800"/>
              <a:ext cx="914400" cy="38100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4038600" y="5486400"/>
              <a:ext cx="2101857" cy="369332"/>
            </a:xfrm>
            <a:prstGeom prst="rect">
              <a:avLst/>
            </a:prstGeom>
            <a:noFill/>
          </p:spPr>
          <p:txBody>
            <a:bodyPr wrap="none" rtlCol="0">
              <a:spAutoFit/>
            </a:bodyPr>
            <a:lstStyle/>
            <a:p>
              <a:r>
                <a:rPr lang="en-US" dirty="0" smtClean="0">
                  <a:latin typeface="Times New Roman" pitchFamily="18" charset="0"/>
                  <a:cs typeface="Times New Roman" pitchFamily="18" charset="0"/>
                </a:rPr>
                <a:t>Second request for </a:t>
              </a:r>
              <a:r>
                <a:rPr lang="en-US" i="1" dirty="0" smtClean="0">
                  <a:latin typeface="Times New Roman" pitchFamily="18" charset="0"/>
                  <a:cs typeface="Times New Roman" pitchFamily="18" charset="0"/>
                </a:rPr>
                <a:t>X</a:t>
              </a:r>
              <a:endParaRPr lang="en-US" i="1" dirty="0">
                <a:latin typeface="Times New Roman" pitchFamily="18" charset="0"/>
                <a:cs typeface="Times New Roman" pitchFamily="18" charset="0"/>
              </a:endParaRPr>
            </a:p>
          </p:txBody>
        </p:sp>
      </p:grpSp>
      <p:pic>
        <p:nvPicPr>
          <p:cNvPr id="53" name="Picture 52" descr="addin_tmp.png"/>
          <p:cNvPicPr>
            <a:picLocks noChangeAspect="1"/>
          </p:cNvPicPr>
          <p:nvPr>
            <p:custDataLst>
              <p:tags r:id="rId9"/>
            </p:custDataLst>
          </p:nvPr>
        </p:nvPicPr>
        <p:blipFill>
          <a:blip r:embed="rId23" cstate="print"/>
          <a:stretch>
            <a:fillRect/>
          </a:stretch>
        </p:blipFill>
        <p:spPr>
          <a:xfrm>
            <a:off x="6096000" y="4038600"/>
            <a:ext cx="1367790" cy="230505"/>
          </a:xfrm>
          <a:prstGeom prst="rect">
            <a:avLst/>
          </a:prstGeom>
        </p:spPr>
      </p:pic>
      <p:pic>
        <p:nvPicPr>
          <p:cNvPr id="54" name="Picture 53" descr="addin_tmp.png"/>
          <p:cNvPicPr>
            <a:picLocks noChangeAspect="1"/>
          </p:cNvPicPr>
          <p:nvPr>
            <p:custDataLst>
              <p:tags r:id="rId10"/>
            </p:custDataLst>
          </p:nvPr>
        </p:nvPicPr>
        <p:blipFill>
          <a:blip r:embed="rId24" cstate="print"/>
          <a:stretch>
            <a:fillRect/>
          </a:stretch>
        </p:blipFill>
        <p:spPr>
          <a:xfrm>
            <a:off x="6101715" y="4038600"/>
            <a:ext cx="1365885" cy="230505"/>
          </a:xfrm>
          <a:prstGeom prst="rect">
            <a:avLst/>
          </a:prstGeom>
        </p:spPr>
      </p:pic>
      <p:pic>
        <p:nvPicPr>
          <p:cNvPr id="55" name="Picture 54" descr="addin_tmp.png"/>
          <p:cNvPicPr>
            <a:picLocks noChangeAspect="1"/>
          </p:cNvPicPr>
          <p:nvPr>
            <p:custDataLst>
              <p:tags r:id="rId11"/>
            </p:custDataLst>
          </p:nvPr>
        </p:nvPicPr>
        <p:blipFill>
          <a:blip r:embed="rId25" cstate="print"/>
          <a:stretch>
            <a:fillRect/>
          </a:stretch>
        </p:blipFill>
        <p:spPr>
          <a:xfrm>
            <a:off x="6128385" y="4038600"/>
            <a:ext cx="1491615" cy="230505"/>
          </a:xfrm>
          <a:prstGeom prst="rect">
            <a:avLst/>
          </a:prstGeom>
        </p:spPr>
      </p:pic>
      <p:pic>
        <p:nvPicPr>
          <p:cNvPr id="52" name="Picture 51" descr="addin_tmp.png"/>
          <p:cNvPicPr>
            <a:picLocks noChangeAspect="1"/>
          </p:cNvPicPr>
          <p:nvPr>
            <p:custDataLst>
              <p:tags r:id="rId12"/>
            </p:custDataLst>
          </p:nvPr>
        </p:nvPicPr>
        <p:blipFill>
          <a:blip r:embed="rId20" cstate="print"/>
          <a:stretch>
            <a:fillRect/>
          </a:stretch>
        </p:blipFill>
        <p:spPr>
          <a:xfrm>
            <a:off x="5410200" y="2133600"/>
            <a:ext cx="285509" cy="203200"/>
          </a:xfrm>
          <a:prstGeom prst="rect">
            <a:avLst/>
          </a:prstGeom>
        </p:spPr>
      </p:pic>
      <p:pic>
        <p:nvPicPr>
          <p:cNvPr id="58" name="Picture 57" descr="addin_tmp.png"/>
          <p:cNvPicPr>
            <a:picLocks noChangeAspect="1"/>
          </p:cNvPicPr>
          <p:nvPr>
            <p:custDataLst>
              <p:tags r:id="rId13"/>
            </p:custDataLst>
          </p:nvPr>
        </p:nvPicPr>
        <p:blipFill>
          <a:blip r:embed="rId26" cstate="print"/>
          <a:stretch>
            <a:fillRect/>
          </a:stretch>
        </p:blipFill>
        <p:spPr>
          <a:xfrm>
            <a:off x="6572491" y="2133600"/>
            <a:ext cx="312516" cy="22860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32"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diamond(out)">
                                      <p:cBhvr>
                                        <p:cTn id="7" dur="20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7"/>
                                        </p:tgtEl>
                                        <p:attrNameLst>
                                          <p:attrName>style.visibility</p:attrName>
                                        </p:attrNameLst>
                                      </p:cBhvr>
                                      <p:to>
                                        <p:strVal val="visible"/>
                                      </p:to>
                                    </p:set>
                                    <p:animEffect transition="in" filter="diamond(in)">
                                      <p:cBhvr>
                                        <p:cTn id="12" dur="2000"/>
                                        <p:tgtEl>
                                          <p:spTgt spid="37"/>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xit" presetSubtype="16" fill="hold" nodeType="clickEffect">
                                  <p:stCondLst>
                                    <p:cond delay="0"/>
                                  </p:stCondLst>
                                  <p:childTnLst>
                                    <p:animEffect transition="out" filter="diamond(in)">
                                      <p:cBhvr>
                                        <p:cTn id="16" dur="2000"/>
                                        <p:tgtEl>
                                          <p:spTgt spid="42"/>
                                        </p:tgtEl>
                                      </p:cBhvr>
                                    </p:animEffect>
                                    <p:set>
                                      <p:cBhvr>
                                        <p:cTn id="17" dur="1" fill="hold">
                                          <p:stCondLst>
                                            <p:cond delay="1999"/>
                                          </p:stCondLst>
                                        </p:cTn>
                                        <p:tgtEl>
                                          <p:spTgt spid="42"/>
                                        </p:tgtEl>
                                        <p:attrNameLst>
                                          <p:attrName>style.visibility</p:attrName>
                                        </p:attrNameLst>
                                      </p:cBhvr>
                                      <p:to>
                                        <p:strVal val="hidden"/>
                                      </p:to>
                                    </p:set>
                                  </p:childTnLst>
                                </p:cTn>
                              </p:par>
                              <p:par>
                                <p:cTn id="18" presetID="8" presetClass="entr" presetSubtype="32" fill="hold" nodeType="withEffect">
                                  <p:stCondLst>
                                    <p:cond delay="0"/>
                                  </p:stCondLst>
                                  <p:childTnLst>
                                    <p:set>
                                      <p:cBhvr>
                                        <p:cTn id="19" dur="1" fill="hold">
                                          <p:stCondLst>
                                            <p:cond delay="0"/>
                                          </p:stCondLst>
                                        </p:cTn>
                                        <p:tgtEl>
                                          <p:spTgt spid="43"/>
                                        </p:tgtEl>
                                        <p:attrNameLst>
                                          <p:attrName>style.visibility</p:attrName>
                                        </p:attrNameLst>
                                      </p:cBhvr>
                                      <p:to>
                                        <p:strVal val="visible"/>
                                      </p:to>
                                    </p:set>
                                    <p:animEffect transition="in" filter="diamond(out)">
                                      <p:cBhvr>
                                        <p:cTn id="20" dur="2000"/>
                                        <p:tgtEl>
                                          <p:spTgt spid="43"/>
                                        </p:tgtEl>
                                      </p:cBhvr>
                                    </p:animEffect>
                                  </p:childTnLst>
                                </p:cTn>
                              </p:par>
                            </p:childTnLst>
                          </p:cTn>
                        </p:par>
                      </p:childTnLst>
                    </p:cTn>
                  </p:par>
                  <p:par>
                    <p:cTn id="21" fill="hold">
                      <p:stCondLst>
                        <p:cond delay="indefinite"/>
                      </p:stCondLst>
                      <p:childTnLst>
                        <p:par>
                          <p:cTn id="22" fill="hold">
                            <p:stCondLst>
                              <p:cond delay="0"/>
                            </p:stCondLst>
                            <p:childTnLst>
                              <p:par>
                                <p:cTn id="23" presetID="8" presetClass="entr" presetSubtype="16" fill="hold" nodeType="clickEffect">
                                  <p:stCondLst>
                                    <p:cond delay="0"/>
                                  </p:stCondLst>
                                  <p:childTnLst>
                                    <p:set>
                                      <p:cBhvr>
                                        <p:cTn id="24" dur="1" fill="hold">
                                          <p:stCondLst>
                                            <p:cond delay="0"/>
                                          </p:stCondLst>
                                        </p:cTn>
                                        <p:tgtEl>
                                          <p:spTgt spid="38"/>
                                        </p:tgtEl>
                                        <p:attrNameLst>
                                          <p:attrName>style.visibility</p:attrName>
                                        </p:attrNameLst>
                                      </p:cBhvr>
                                      <p:to>
                                        <p:strVal val="visible"/>
                                      </p:to>
                                    </p:set>
                                    <p:animEffect transition="in" filter="diamond(in)">
                                      <p:cBhvr>
                                        <p:cTn id="25" dur="2000"/>
                                        <p:tgtEl>
                                          <p:spTgt spid="38"/>
                                        </p:tgtEl>
                                      </p:cBhvr>
                                    </p:animEffect>
                                  </p:childTnLst>
                                </p:cTn>
                              </p:par>
                            </p:childTnLst>
                          </p:cTn>
                        </p:par>
                      </p:childTnLst>
                    </p:cTn>
                  </p:par>
                  <p:par>
                    <p:cTn id="26" fill="hold">
                      <p:stCondLst>
                        <p:cond delay="indefinite"/>
                      </p:stCondLst>
                      <p:childTnLst>
                        <p:par>
                          <p:cTn id="27" fill="hold">
                            <p:stCondLst>
                              <p:cond delay="0"/>
                            </p:stCondLst>
                            <p:childTnLst>
                              <p:par>
                                <p:cTn id="28" presetID="8" presetClass="exit" presetSubtype="16" fill="hold" nodeType="clickEffect">
                                  <p:stCondLst>
                                    <p:cond delay="0"/>
                                  </p:stCondLst>
                                  <p:childTnLst>
                                    <p:animEffect transition="out" filter="diamond(in)">
                                      <p:cBhvr>
                                        <p:cTn id="29" dur="2000"/>
                                        <p:tgtEl>
                                          <p:spTgt spid="43"/>
                                        </p:tgtEl>
                                      </p:cBhvr>
                                    </p:animEffect>
                                    <p:set>
                                      <p:cBhvr>
                                        <p:cTn id="30" dur="1" fill="hold">
                                          <p:stCondLst>
                                            <p:cond delay="1999"/>
                                          </p:stCondLst>
                                        </p:cTn>
                                        <p:tgtEl>
                                          <p:spTgt spid="43"/>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8" presetClass="entr" presetSubtype="32" fill="hold" nodeType="clickEffect">
                                  <p:stCondLst>
                                    <p:cond delay="0"/>
                                  </p:stCondLst>
                                  <p:childTnLst>
                                    <p:set>
                                      <p:cBhvr>
                                        <p:cTn id="34" dur="1" fill="hold">
                                          <p:stCondLst>
                                            <p:cond delay="0"/>
                                          </p:stCondLst>
                                        </p:cTn>
                                        <p:tgtEl>
                                          <p:spTgt spid="49"/>
                                        </p:tgtEl>
                                        <p:attrNameLst>
                                          <p:attrName>style.visibility</p:attrName>
                                        </p:attrNameLst>
                                      </p:cBhvr>
                                      <p:to>
                                        <p:strVal val="visible"/>
                                      </p:to>
                                    </p:set>
                                    <p:animEffect transition="in" filter="diamond(out)">
                                      <p:cBhvr>
                                        <p:cTn id="35" dur="2000"/>
                                        <p:tgtEl>
                                          <p:spTgt spid="49"/>
                                        </p:tgtEl>
                                      </p:cBhvr>
                                    </p:animEffect>
                                  </p:childTnLst>
                                </p:cTn>
                              </p:par>
                            </p:childTnLst>
                          </p:cTn>
                        </p:par>
                      </p:childTnLst>
                    </p:cTn>
                  </p:par>
                  <p:par>
                    <p:cTn id="36" fill="hold">
                      <p:stCondLst>
                        <p:cond delay="indefinite"/>
                      </p:stCondLst>
                      <p:childTnLst>
                        <p:par>
                          <p:cTn id="37" fill="hold">
                            <p:stCondLst>
                              <p:cond delay="0"/>
                            </p:stCondLst>
                            <p:childTnLst>
                              <p:par>
                                <p:cTn id="38" presetID="5" presetClass="exit" presetSubtype="10" fill="hold" nodeType="clickEffect">
                                  <p:stCondLst>
                                    <p:cond delay="0"/>
                                  </p:stCondLst>
                                  <p:childTnLst>
                                    <p:animEffect transition="out" filter="checkerboard(across)">
                                      <p:cBhvr>
                                        <p:cTn id="39" dur="2000"/>
                                        <p:tgtEl>
                                          <p:spTgt spid="53"/>
                                        </p:tgtEl>
                                      </p:cBhvr>
                                    </p:animEffect>
                                    <p:set>
                                      <p:cBhvr>
                                        <p:cTn id="40" dur="1" fill="hold">
                                          <p:stCondLst>
                                            <p:cond delay="1999"/>
                                          </p:stCondLst>
                                        </p:cTn>
                                        <p:tgtEl>
                                          <p:spTgt spid="53"/>
                                        </p:tgtEl>
                                        <p:attrNameLst>
                                          <p:attrName>style.visibility</p:attrName>
                                        </p:attrNameLst>
                                      </p:cBhvr>
                                      <p:to>
                                        <p:strVal val="hidden"/>
                                      </p:to>
                                    </p:set>
                                  </p:childTnLst>
                                </p:cTn>
                              </p:par>
                              <p:par>
                                <p:cTn id="41" presetID="5" presetClass="entr" presetSubtype="10" fill="hold" nodeType="withEffect">
                                  <p:stCondLst>
                                    <p:cond delay="0"/>
                                  </p:stCondLst>
                                  <p:childTnLst>
                                    <p:set>
                                      <p:cBhvr>
                                        <p:cTn id="42" dur="1" fill="hold">
                                          <p:stCondLst>
                                            <p:cond delay="0"/>
                                          </p:stCondLst>
                                        </p:cTn>
                                        <p:tgtEl>
                                          <p:spTgt spid="54"/>
                                        </p:tgtEl>
                                        <p:attrNameLst>
                                          <p:attrName>style.visibility</p:attrName>
                                        </p:attrNameLst>
                                      </p:cBhvr>
                                      <p:to>
                                        <p:strVal val="visible"/>
                                      </p:to>
                                    </p:set>
                                    <p:animEffect transition="in" filter="checkerboard(across)">
                                      <p:cBhvr>
                                        <p:cTn id="43" dur="2000"/>
                                        <p:tgtEl>
                                          <p:spTgt spid="54"/>
                                        </p:tgtEl>
                                      </p:cBhvr>
                                    </p:animEffect>
                                  </p:childTnLst>
                                </p:cTn>
                              </p:par>
                            </p:childTnLst>
                          </p:cTn>
                        </p:par>
                      </p:childTnLst>
                    </p:cTn>
                  </p:par>
                  <p:par>
                    <p:cTn id="44" fill="hold">
                      <p:stCondLst>
                        <p:cond delay="indefinite"/>
                      </p:stCondLst>
                      <p:childTnLst>
                        <p:par>
                          <p:cTn id="45" fill="hold">
                            <p:stCondLst>
                              <p:cond delay="0"/>
                            </p:stCondLst>
                            <p:childTnLst>
                              <p:par>
                                <p:cTn id="46" presetID="8" presetClass="exit" presetSubtype="16" fill="hold" nodeType="clickEffect">
                                  <p:stCondLst>
                                    <p:cond delay="0"/>
                                  </p:stCondLst>
                                  <p:childTnLst>
                                    <p:animEffect transition="out" filter="diamond(in)">
                                      <p:cBhvr>
                                        <p:cTn id="47" dur="2000"/>
                                        <p:tgtEl>
                                          <p:spTgt spid="49"/>
                                        </p:tgtEl>
                                      </p:cBhvr>
                                    </p:animEffect>
                                    <p:set>
                                      <p:cBhvr>
                                        <p:cTn id="48" dur="1" fill="hold">
                                          <p:stCondLst>
                                            <p:cond delay="1999"/>
                                          </p:stCondLst>
                                        </p:cTn>
                                        <p:tgtEl>
                                          <p:spTgt spid="49"/>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8" presetClass="entr" presetSubtype="32" fill="hold" nodeType="clickEffect">
                                  <p:stCondLst>
                                    <p:cond delay="0"/>
                                  </p:stCondLst>
                                  <p:childTnLst>
                                    <p:set>
                                      <p:cBhvr>
                                        <p:cTn id="52" dur="1" fill="hold">
                                          <p:stCondLst>
                                            <p:cond delay="0"/>
                                          </p:stCondLst>
                                        </p:cTn>
                                        <p:tgtEl>
                                          <p:spTgt spid="46"/>
                                        </p:tgtEl>
                                        <p:attrNameLst>
                                          <p:attrName>style.visibility</p:attrName>
                                        </p:attrNameLst>
                                      </p:cBhvr>
                                      <p:to>
                                        <p:strVal val="visible"/>
                                      </p:to>
                                    </p:set>
                                    <p:animEffect transition="in" filter="diamond(out)">
                                      <p:cBhvr>
                                        <p:cTn id="53" dur="2000"/>
                                        <p:tgtEl>
                                          <p:spTgt spid="46"/>
                                        </p:tgtEl>
                                      </p:cBhvr>
                                    </p:animEffect>
                                  </p:childTnLst>
                                </p:cTn>
                              </p:par>
                            </p:childTnLst>
                          </p:cTn>
                        </p:par>
                      </p:childTnLst>
                    </p:cTn>
                  </p:par>
                  <p:par>
                    <p:cTn id="54" fill="hold">
                      <p:stCondLst>
                        <p:cond delay="indefinite"/>
                      </p:stCondLst>
                      <p:childTnLst>
                        <p:par>
                          <p:cTn id="55" fill="hold">
                            <p:stCondLst>
                              <p:cond delay="0"/>
                            </p:stCondLst>
                            <p:childTnLst>
                              <p:par>
                                <p:cTn id="56" presetID="5" presetClass="exit" presetSubtype="10" fill="hold" nodeType="clickEffect">
                                  <p:stCondLst>
                                    <p:cond delay="0"/>
                                  </p:stCondLst>
                                  <p:childTnLst>
                                    <p:animEffect transition="out" filter="checkerboard(across)">
                                      <p:cBhvr>
                                        <p:cTn id="57" dur="2000"/>
                                        <p:tgtEl>
                                          <p:spTgt spid="54"/>
                                        </p:tgtEl>
                                      </p:cBhvr>
                                    </p:animEffect>
                                    <p:set>
                                      <p:cBhvr>
                                        <p:cTn id="58" dur="1" fill="hold">
                                          <p:stCondLst>
                                            <p:cond delay="1999"/>
                                          </p:stCondLst>
                                        </p:cTn>
                                        <p:tgtEl>
                                          <p:spTgt spid="54"/>
                                        </p:tgtEl>
                                        <p:attrNameLst>
                                          <p:attrName>style.visibility</p:attrName>
                                        </p:attrNameLst>
                                      </p:cBhvr>
                                      <p:to>
                                        <p:strVal val="hidden"/>
                                      </p:to>
                                    </p:set>
                                  </p:childTnLst>
                                </p:cTn>
                              </p:par>
                              <p:par>
                                <p:cTn id="59" presetID="5" presetClass="entr" presetSubtype="10" fill="hold" nodeType="withEffect">
                                  <p:stCondLst>
                                    <p:cond delay="0"/>
                                  </p:stCondLst>
                                  <p:childTnLst>
                                    <p:set>
                                      <p:cBhvr>
                                        <p:cTn id="60" dur="1" fill="hold">
                                          <p:stCondLst>
                                            <p:cond delay="0"/>
                                          </p:stCondLst>
                                        </p:cTn>
                                        <p:tgtEl>
                                          <p:spTgt spid="55"/>
                                        </p:tgtEl>
                                        <p:attrNameLst>
                                          <p:attrName>style.visibility</p:attrName>
                                        </p:attrNameLst>
                                      </p:cBhvr>
                                      <p:to>
                                        <p:strVal val="visible"/>
                                      </p:to>
                                    </p:set>
                                    <p:animEffect transition="in" filter="checkerboard(across)">
                                      <p:cBhvr>
                                        <p:cTn id="61" dur="20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a:spLocks noGrp="1"/>
          </p:cNvSpPr>
          <p:nvPr>
            <p:ph type="title"/>
          </p:nvPr>
        </p:nvSpPr>
        <p:spPr>
          <a:xfrm>
            <a:off x="457200" y="274638"/>
            <a:ext cx="8229600" cy="1143000"/>
          </a:xfrm>
        </p:spPr>
        <p:txBody>
          <a:bodyPr/>
          <a:lstStyle/>
          <a:p>
            <a:r>
              <a:rPr lang="en-US" dirty="0" smtClean="0">
                <a:latin typeface="Times New Roman" pitchFamily="18" charset="0"/>
                <a:cs typeface="Times New Roman" pitchFamily="18" charset="0"/>
              </a:rPr>
              <a:t>Offline vs. Online Example</a:t>
            </a:r>
            <a:endParaRPr lang="en-US" dirty="0">
              <a:latin typeface="Times New Roman" pitchFamily="18" charset="0"/>
              <a:cs typeface="Times New Roman" pitchFamily="18" charset="0"/>
            </a:endParaRPr>
          </a:p>
        </p:txBody>
      </p:sp>
      <p:sp>
        <p:nvSpPr>
          <p:cNvPr id="5" name="TextBox 4"/>
          <p:cNvSpPr txBox="1"/>
          <p:nvPr/>
        </p:nvSpPr>
        <p:spPr>
          <a:xfrm>
            <a:off x="726987" y="1905000"/>
            <a:ext cx="797013" cy="400110"/>
          </a:xfrm>
          <a:prstGeom prst="rect">
            <a:avLst/>
          </a:prstGeom>
          <a:noFill/>
        </p:spPr>
        <p:txBody>
          <a:bodyPr wrap="none" rtlCol="0">
            <a:spAutoFit/>
          </a:bodyPr>
          <a:lstStyle/>
          <a:p>
            <a:r>
              <a:rPr lang="en-US" sz="2000" i="1" dirty="0" smtClean="0">
                <a:latin typeface="Times New Roman" pitchFamily="18" charset="0"/>
                <a:cs typeface="Times New Roman" pitchFamily="18" charset="0"/>
              </a:rPr>
              <a:t>S</a:t>
            </a:r>
            <a:r>
              <a:rPr lang="en-US" sz="2000" i="1" baseline="-25000" dirty="0" smtClean="0">
                <a:latin typeface="Times New Roman" pitchFamily="18" charset="0"/>
                <a:cs typeface="Times New Roman" pitchFamily="18" charset="0"/>
              </a:rPr>
              <a:t>X</a:t>
            </a:r>
            <a:r>
              <a:rPr lang="en-US" sz="2000" i="1" dirty="0" smtClean="0">
                <a:latin typeface="Times New Roman" pitchFamily="18" charset="0"/>
                <a:cs typeface="Times New Roman" pitchFamily="18" charset="0"/>
              </a:rPr>
              <a:t>  S</a:t>
            </a:r>
            <a:r>
              <a:rPr lang="en-US" sz="2000" baseline="-25000" dirty="0" smtClean="0">
                <a:latin typeface="Times New Roman" pitchFamily="18" charset="0"/>
                <a:cs typeface="Times New Roman" pitchFamily="18" charset="0"/>
              </a:rPr>
              <a:t>Y</a:t>
            </a:r>
            <a:endParaRPr lang="en-US" sz="2000" baseline="-25000" dirty="0">
              <a:latin typeface="Times New Roman" pitchFamily="18" charset="0"/>
              <a:cs typeface="Times New Roman" pitchFamily="18" charset="0"/>
            </a:endParaRPr>
          </a:p>
        </p:txBody>
      </p:sp>
      <p:pic>
        <p:nvPicPr>
          <p:cNvPr id="6" name="Picture 5" descr="addin_tmp.png"/>
          <p:cNvPicPr>
            <a:picLocks noChangeAspect="1"/>
          </p:cNvPicPr>
          <p:nvPr>
            <p:custDataLst>
              <p:tags r:id="rId1"/>
            </p:custDataLst>
          </p:nvPr>
        </p:nvPicPr>
        <p:blipFill>
          <a:blip r:embed="rId15" cstate="print"/>
          <a:stretch>
            <a:fillRect/>
          </a:stretch>
        </p:blipFill>
        <p:spPr>
          <a:xfrm>
            <a:off x="76200" y="4850129"/>
            <a:ext cx="1447800" cy="255270"/>
          </a:xfrm>
          <a:prstGeom prst="rect">
            <a:avLst/>
          </a:prstGeom>
        </p:spPr>
      </p:pic>
      <p:pic>
        <p:nvPicPr>
          <p:cNvPr id="7" name="Content Placeholder 17" descr="addin_tmp.png"/>
          <p:cNvPicPr>
            <a:picLocks noGrp="1" noChangeAspect="1"/>
          </p:cNvPicPr>
          <p:nvPr>
            <p:ph idx="1"/>
            <p:custDataLst>
              <p:tags r:id="rId2"/>
            </p:custDataLst>
          </p:nvPr>
        </p:nvPicPr>
        <p:blipFill>
          <a:blip r:embed="rId16" cstate="print"/>
          <a:stretch>
            <a:fillRect/>
          </a:stretch>
        </p:blipFill>
        <p:spPr>
          <a:xfrm>
            <a:off x="76200" y="3859529"/>
            <a:ext cx="1447800" cy="255270"/>
          </a:xfrm>
        </p:spPr>
      </p:pic>
      <p:pic>
        <p:nvPicPr>
          <p:cNvPr id="8" name="Picture 7" descr="addin_tmp.png"/>
          <p:cNvPicPr>
            <a:picLocks noChangeAspect="1"/>
          </p:cNvPicPr>
          <p:nvPr>
            <p:custDataLst>
              <p:tags r:id="rId3"/>
            </p:custDataLst>
          </p:nvPr>
        </p:nvPicPr>
        <p:blipFill>
          <a:blip r:embed="rId17" cstate="print"/>
          <a:stretch>
            <a:fillRect/>
          </a:stretch>
        </p:blipFill>
        <p:spPr>
          <a:xfrm>
            <a:off x="76200" y="4164329"/>
            <a:ext cx="1421130" cy="255270"/>
          </a:xfrm>
          <a:prstGeom prst="rect">
            <a:avLst/>
          </a:prstGeom>
        </p:spPr>
      </p:pic>
      <p:pic>
        <p:nvPicPr>
          <p:cNvPr id="9" name="Picture 8" descr="addin_tmp.png"/>
          <p:cNvPicPr>
            <a:picLocks noChangeAspect="1"/>
          </p:cNvPicPr>
          <p:nvPr>
            <p:custDataLst>
              <p:tags r:id="rId4"/>
            </p:custDataLst>
          </p:nvPr>
        </p:nvPicPr>
        <p:blipFill>
          <a:blip r:embed="rId18" cstate="print"/>
          <a:stretch>
            <a:fillRect/>
          </a:stretch>
        </p:blipFill>
        <p:spPr>
          <a:xfrm>
            <a:off x="76200" y="5154929"/>
            <a:ext cx="1558290" cy="255270"/>
          </a:xfrm>
          <a:prstGeom prst="rect">
            <a:avLst/>
          </a:prstGeom>
        </p:spPr>
      </p:pic>
      <p:graphicFrame>
        <p:nvGraphicFramePr>
          <p:cNvPr id="12" name="Table 11"/>
          <p:cNvGraphicFramePr>
            <a:graphicFrameLocks noGrp="1"/>
          </p:cNvGraphicFramePr>
          <p:nvPr/>
        </p:nvGraphicFramePr>
        <p:xfrm>
          <a:off x="1828800" y="4876800"/>
          <a:ext cx="1066800" cy="431800"/>
        </p:xfrm>
        <a:graphic>
          <a:graphicData uri="http://schemas.openxmlformats.org/drawingml/2006/table">
            <a:tbl>
              <a:tblPr firstRow="1" bandRow="1">
                <a:tableStyleId>{5940675A-B579-460E-94D1-54222C63F5DA}</a:tableStyleId>
              </a:tblPr>
              <a:tblGrid>
                <a:gridCol w="533400"/>
                <a:gridCol w="533400"/>
              </a:tblGrid>
              <a:tr h="431800">
                <a:tc>
                  <a:txBody>
                    <a:bodyPr/>
                    <a:lstStyle/>
                    <a:p>
                      <a:pPr algn="ctr"/>
                      <a:r>
                        <a:rPr lang="en-US" i="1" dirty="0" smtClean="0">
                          <a:latin typeface="Times New Roman" pitchFamily="18" charset="0"/>
                          <a:cs typeface="Times New Roman" pitchFamily="18" charset="0"/>
                        </a:rPr>
                        <a:t>v</a:t>
                      </a:r>
                      <a:r>
                        <a:rPr lang="en-US" baseline="-25000" dirty="0" smtClean="0">
                          <a:latin typeface="Times New Roman" pitchFamily="18" charset="0"/>
                          <a:cs typeface="Times New Roman" pitchFamily="18" charset="0"/>
                        </a:rPr>
                        <a:t>4</a:t>
                      </a:r>
                      <a:endParaRPr lang="en-US" baseline="-25000" dirty="0">
                        <a:latin typeface="Times New Roman" pitchFamily="18" charset="0"/>
                        <a:cs typeface="Times New Roman" pitchFamily="18" charset="0"/>
                      </a:endParaRPr>
                    </a:p>
                  </a:txBody>
                  <a:tcPr anchor="ctr"/>
                </a:tc>
                <a:tc>
                  <a:txBody>
                    <a:bodyPr/>
                    <a:lstStyle/>
                    <a:p>
                      <a:pPr algn="ctr"/>
                      <a:endParaRPr lang="en-US" i="1" dirty="0">
                        <a:latin typeface="Times New Roman" pitchFamily="18" charset="0"/>
                        <a:cs typeface="Times New Roman" pitchFamily="18" charset="0"/>
                      </a:endParaRPr>
                    </a:p>
                  </a:txBody>
                  <a:tcPr anchor="ctr"/>
                </a:tc>
              </a:tr>
            </a:tbl>
          </a:graphicData>
        </a:graphic>
      </p:graphicFrame>
      <p:graphicFrame>
        <p:nvGraphicFramePr>
          <p:cNvPr id="13" name="Table 12"/>
          <p:cNvGraphicFramePr>
            <a:graphicFrameLocks noGrp="1"/>
          </p:cNvGraphicFramePr>
          <p:nvPr/>
        </p:nvGraphicFramePr>
        <p:xfrm>
          <a:off x="1828800" y="3886200"/>
          <a:ext cx="1066800" cy="431800"/>
        </p:xfrm>
        <a:graphic>
          <a:graphicData uri="http://schemas.openxmlformats.org/drawingml/2006/table">
            <a:tbl>
              <a:tblPr firstRow="1" bandRow="1">
                <a:tableStyleId>{5940675A-B579-460E-94D1-54222C63F5DA}</a:tableStyleId>
              </a:tblPr>
              <a:tblGrid>
                <a:gridCol w="533400"/>
                <a:gridCol w="533400"/>
              </a:tblGrid>
              <a:tr h="431800">
                <a:tc>
                  <a:txBody>
                    <a:bodyPr/>
                    <a:lstStyle/>
                    <a:p>
                      <a:pPr algn="ctr"/>
                      <a:r>
                        <a:rPr lang="en-US" i="1" dirty="0" smtClean="0">
                          <a:latin typeface="Times New Roman" pitchFamily="18" charset="0"/>
                          <a:cs typeface="Times New Roman" pitchFamily="18" charset="0"/>
                        </a:rPr>
                        <a:t>v</a:t>
                      </a:r>
                      <a:r>
                        <a:rPr lang="en-US" baseline="-25000" dirty="0" smtClean="0">
                          <a:latin typeface="Times New Roman" pitchFamily="18" charset="0"/>
                          <a:cs typeface="Times New Roman" pitchFamily="18" charset="0"/>
                        </a:rPr>
                        <a:t>3</a:t>
                      </a:r>
                      <a:endParaRPr lang="en-US" baseline="-25000" dirty="0">
                        <a:latin typeface="Times New Roman" pitchFamily="18" charset="0"/>
                        <a:cs typeface="Times New Roman" pitchFamily="18" charset="0"/>
                      </a:endParaRPr>
                    </a:p>
                  </a:txBody>
                  <a:tcPr anchor="ctr"/>
                </a:tc>
                <a:tc>
                  <a:txBody>
                    <a:bodyPr/>
                    <a:lstStyle/>
                    <a:p>
                      <a:pPr algn="ctr"/>
                      <a:endParaRPr lang="en-US" i="1" dirty="0">
                        <a:latin typeface="Times New Roman" pitchFamily="18" charset="0"/>
                        <a:cs typeface="Times New Roman" pitchFamily="18" charset="0"/>
                      </a:endParaRPr>
                    </a:p>
                  </a:txBody>
                  <a:tcPr anchor="ctr"/>
                </a:tc>
              </a:tr>
            </a:tbl>
          </a:graphicData>
        </a:graphic>
      </p:graphicFrame>
      <p:graphicFrame>
        <p:nvGraphicFramePr>
          <p:cNvPr id="14" name="Table 13"/>
          <p:cNvGraphicFramePr>
            <a:graphicFrameLocks noGrp="1"/>
          </p:cNvGraphicFramePr>
          <p:nvPr/>
        </p:nvGraphicFramePr>
        <p:xfrm>
          <a:off x="1828800" y="2895600"/>
          <a:ext cx="1066800" cy="431800"/>
        </p:xfrm>
        <a:graphic>
          <a:graphicData uri="http://schemas.openxmlformats.org/drawingml/2006/table">
            <a:tbl>
              <a:tblPr firstRow="1" bandRow="1">
                <a:tableStyleId>{5940675A-B579-460E-94D1-54222C63F5DA}</a:tableStyleId>
              </a:tblPr>
              <a:tblGrid>
                <a:gridCol w="533400"/>
                <a:gridCol w="533400"/>
              </a:tblGrid>
              <a:tr h="431800">
                <a:tc>
                  <a:txBody>
                    <a:bodyPr/>
                    <a:lstStyle/>
                    <a:p>
                      <a:pPr algn="ctr"/>
                      <a:r>
                        <a:rPr lang="en-US" i="1" dirty="0" smtClean="0">
                          <a:latin typeface="Times New Roman" pitchFamily="18" charset="0"/>
                          <a:cs typeface="Times New Roman" pitchFamily="18" charset="0"/>
                        </a:rPr>
                        <a:t>v</a:t>
                      </a:r>
                      <a:r>
                        <a:rPr lang="en-US" baseline="-25000" dirty="0" smtClean="0">
                          <a:latin typeface="Times New Roman" pitchFamily="18" charset="0"/>
                          <a:cs typeface="Times New Roman" pitchFamily="18" charset="0"/>
                        </a:rPr>
                        <a:t>2</a:t>
                      </a:r>
                      <a:endParaRPr lang="en-US" baseline="-25000" dirty="0">
                        <a:latin typeface="Times New Roman" pitchFamily="18" charset="0"/>
                        <a:cs typeface="Times New Roman" pitchFamily="18" charset="0"/>
                      </a:endParaRPr>
                    </a:p>
                  </a:txBody>
                  <a:tcPr anchor="ctr"/>
                </a:tc>
                <a:tc>
                  <a:txBody>
                    <a:bodyPr/>
                    <a:lstStyle/>
                    <a:p>
                      <a:pPr algn="ctr"/>
                      <a:endParaRPr lang="en-US" i="1" dirty="0">
                        <a:latin typeface="Times New Roman" pitchFamily="18" charset="0"/>
                        <a:cs typeface="Times New Roman" pitchFamily="18" charset="0"/>
                      </a:endParaRPr>
                    </a:p>
                  </a:txBody>
                  <a:tcPr anchor="ctr"/>
                </a:tc>
              </a:tr>
            </a:tbl>
          </a:graphicData>
        </a:graphic>
      </p:graphicFrame>
      <p:graphicFrame>
        <p:nvGraphicFramePr>
          <p:cNvPr id="15" name="Table 14"/>
          <p:cNvGraphicFramePr>
            <a:graphicFrameLocks noGrp="1"/>
          </p:cNvGraphicFramePr>
          <p:nvPr/>
        </p:nvGraphicFramePr>
        <p:xfrm>
          <a:off x="1828800" y="1905000"/>
          <a:ext cx="1066800" cy="431800"/>
        </p:xfrm>
        <a:graphic>
          <a:graphicData uri="http://schemas.openxmlformats.org/drawingml/2006/table">
            <a:tbl>
              <a:tblPr firstRow="1" bandRow="1">
                <a:tableStyleId>{5940675A-B579-460E-94D1-54222C63F5DA}</a:tableStyleId>
              </a:tblPr>
              <a:tblGrid>
                <a:gridCol w="533400"/>
                <a:gridCol w="533400"/>
              </a:tblGrid>
              <a:tr h="431800">
                <a:tc>
                  <a:txBody>
                    <a:bodyPr/>
                    <a:lstStyle/>
                    <a:p>
                      <a:pPr algn="ctr"/>
                      <a:r>
                        <a:rPr lang="en-US" i="1" dirty="0" smtClean="0">
                          <a:latin typeface="Times New Roman" pitchFamily="18" charset="0"/>
                          <a:cs typeface="Times New Roman" pitchFamily="18" charset="0"/>
                        </a:rPr>
                        <a:t>v</a:t>
                      </a:r>
                      <a:r>
                        <a:rPr lang="en-US" baseline="-25000" dirty="0" smtClean="0">
                          <a:latin typeface="Times New Roman" pitchFamily="18" charset="0"/>
                          <a:cs typeface="Times New Roman" pitchFamily="18" charset="0"/>
                        </a:rPr>
                        <a:t>1</a:t>
                      </a:r>
                      <a:endParaRPr lang="en-US" baseline="-25000" dirty="0">
                        <a:latin typeface="Times New Roman" pitchFamily="18" charset="0"/>
                        <a:cs typeface="Times New Roman" pitchFamily="18" charset="0"/>
                      </a:endParaRPr>
                    </a:p>
                  </a:txBody>
                  <a:tcPr anchor="ctr"/>
                </a:tc>
                <a:tc>
                  <a:txBody>
                    <a:bodyPr/>
                    <a:lstStyle/>
                    <a:p>
                      <a:pPr algn="ctr"/>
                      <a:endParaRPr lang="en-US" i="1" dirty="0">
                        <a:latin typeface="Times New Roman" pitchFamily="18" charset="0"/>
                        <a:cs typeface="Times New Roman" pitchFamily="18" charset="0"/>
                      </a:endParaRPr>
                    </a:p>
                  </a:txBody>
                  <a:tcPr anchor="ctr"/>
                </a:tc>
              </a:tr>
            </a:tbl>
          </a:graphicData>
        </a:graphic>
      </p:graphicFrame>
      <p:cxnSp>
        <p:nvCxnSpPr>
          <p:cNvPr id="16" name="Straight Connector 15"/>
          <p:cNvCxnSpPr/>
          <p:nvPr/>
        </p:nvCxnSpPr>
        <p:spPr>
          <a:xfrm>
            <a:off x="2362200" y="3886200"/>
            <a:ext cx="533400" cy="457200"/>
          </a:xfrm>
          <a:prstGeom prst="line">
            <a:avLst/>
          </a:prstGeom>
          <a:ln w="2222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2362200" y="3886200"/>
            <a:ext cx="533400" cy="457200"/>
          </a:xfrm>
          <a:prstGeom prst="line">
            <a:avLst/>
          </a:prstGeom>
          <a:ln w="2222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362200" y="2362200"/>
            <a:ext cx="0" cy="53340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2362200" y="3352800"/>
            <a:ext cx="0" cy="53340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2362200" y="4343400"/>
            <a:ext cx="0" cy="53340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pic>
        <p:nvPicPr>
          <p:cNvPr id="21" name="Picture 20" descr="addin_tmp.png"/>
          <p:cNvPicPr>
            <a:picLocks noChangeAspect="1"/>
          </p:cNvPicPr>
          <p:nvPr>
            <p:custDataLst>
              <p:tags r:id="rId5"/>
            </p:custDataLst>
          </p:nvPr>
        </p:nvPicPr>
        <p:blipFill>
          <a:blip r:embed="rId19" cstate="print"/>
          <a:stretch>
            <a:fillRect/>
          </a:stretch>
        </p:blipFill>
        <p:spPr>
          <a:xfrm>
            <a:off x="2514600" y="3048000"/>
            <a:ext cx="209550" cy="173355"/>
          </a:xfrm>
          <a:prstGeom prst="rect">
            <a:avLst/>
          </a:prstGeom>
        </p:spPr>
      </p:pic>
      <p:pic>
        <p:nvPicPr>
          <p:cNvPr id="22" name="Picture 21" descr="addin_tmp.png"/>
          <p:cNvPicPr>
            <a:picLocks noChangeAspect="1"/>
          </p:cNvPicPr>
          <p:nvPr>
            <p:custDataLst>
              <p:tags r:id="rId6"/>
            </p:custDataLst>
          </p:nvPr>
        </p:nvPicPr>
        <p:blipFill>
          <a:blip r:embed="rId20" cstate="print"/>
          <a:stretch>
            <a:fillRect/>
          </a:stretch>
        </p:blipFill>
        <p:spPr>
          <a:xfrm>
            <a:off x="2590800" y="5029200"/>
            <a:ext cx="186690" cy="175260"/>
          </a:xfrm>
          <a:prstGeom prst="rect">
            <a:avLst/>
          </a:prstGeom>
        </p:spPr>
      </p:pic>
      <p:grpSp>
        <p:nvGrpSpPr>
          <p:cNvPr id="23" name="Group 22"/>
          <p:cNvGrpSpPr/>
          <p:nvPr/>
        </p:nvGrpSpPr>
        <p:grpSpPr>
          <a:xfrm>
            <a:off x="3048000" y="5257800"/>
            <a:ext cx="2848801" cy="597932"/>
            <a:chOff x="3048000" y="5257800"/>
            <a:chExt cx="2848801" cy="597932"/>
          </a:xfrm>
        </p:grpSpPr>
        <p:cxnSp>
          <p:nvCxnSpPr>
            <p:cNvPr id="24" name="Straight Arrow Connector 23"/>
            <p:cNvCxnSpPr/>
            <p:nvPr/>
          </p:nvCxnSpPr>
          <p:spPr>
            <a:xfrm flipH="1" flipV="1">
              <a:off x="3048000" y="5257800"/>
              <a:ext cx="914400" cy="38100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4038600" y="5486400"/>
              <a:ext cx="1858201" cy="369332"/>
            </a:xfrm>
            <a:prstGeom prst="rect">
              <a:avLst/>
            </a:prstGeom>
            <a:noFill/>
          </p:spPr>
          <p:txBody>
            <a:bodyPr wrap="none" rtlCol="0">
              <a:spAutoFit/>
            </a:bodyPr>
            <a:lstStyle/>
            <a:p>
              <a:r>
                <a:rPr lang="en-US" dirty="0" smtClean="0">
                  <a:latin typeface="Times New Roman" pitchFamily="18" charset="0"/>
                  <a:cs typeface="Times New Roman" pitchFamily="18" charset="0"/>
                </a:rPr>
                <a:t>First request for </a:t>
              </a:r>
              <a:r>
                <a:rPr lang="en-US" i="1" dirty="0" smtClean="0">
                  <a:latin typeface="Times New Roman" pitchFamily="18" charset="0"/>
                  <a:cs typeface="Times New Roman" pitchFamily="18" charset="0"/>
                </a:rPr>
                <a:t>X</a:t>
              </a:r>
              <a:endParaRPr lang="en-US" i="1" dirty="0">
                <a:latin typeface="Times New Roman" pitchFamily="18" charset="0"/>
                <a:cs typeface="Times New Roman" pitchFamily="18" charset="0"/>
              </a:endParaRPr>
            </a:p>
          </p:txBody>
        </p:sp>
      </p:grpSp>
      <p:grpSp>
        <p:nvGrpSpPr>
          <p:cNvPr id="26" name="Group 25"/>
          <p:cNvGrpSpPr/>
          <p:nvPr/>
        </p:nvGrpSpPr>
        <p:grpSpPr>
          <a:xfrm>
            <a:off x="3048000" y="5257800"/>
            <a:ext cx="2835977" cy="597932"/>
            <a:chOff x="3048000" y="5257800"/>
            <a:chExt cx="2835977" cy="597932"/>
          </a:xfrm>
        </p:grpSpPr>
        <p:cxnSp>
          <p:nvCxnSpPr>
            <p:cNvPr id="27" name="Straight Arrow Connector 26"/>
            <p:cNvCxnSpPr/>
            <p:nvPr/>
          </p:nvCxnSpPr>
          <p:spPr>
            <a:xfrm flipH="1" flipV="1">
              <a:off x="3048000" y="5257800"/>
              <a:ext cx="914400" cy="38100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038600" y="5486400"/>
              <a:ext cx="1845377" cy="369332"/>
            </a:xfrm>
            <a:prstGeom prst="rect">
              <a:avLst/>
            </a:prstGeom>
            <a:noFill/>
          </p:spPr>
          <p:txBody>
            <a:bodyPr wrap="none" rtlCol="0">
              <a:spAutoFit/>
            </a:bodyPr>
            <a:lstStyle/>
            <a:p>
              <a:r>
                <a:rPr lang="en-US" dirty="0" smtClean="0">
                  <a:latin typeface="Times New Roman" pitchFamily="18" charset="0"/>
                  <a:cs typeface="Times New Roman" pitchFamily="18" charset="0"/>
                </a:rPr>
                <a:t>First request for </a:t>
              </a:r>
              <a:r>
                <a:rPr lang="en-US" i="1" dirty="0" smtClean="0">
                  <a:latin typeface="Times New Roman" pitchFamily="18" charset="0"/>
                  <a:cs typeface="Times New Roman" pitchFamily="18" charset="0"/>
                </a:rPr>
                <a:t>Y</a:t>
              </a:r>
              <a:endParaRPr lang="en-US" i="1" dirty="0">
                <a:latin typeface="Times New Roman" pitchFamily="18" charset="0"/>
                <a:cs typeface="Times New Roman" pitchFamily="18" charset="0"/>
              </a:endParaRPr>
            </a:p>
          </p:txBody>
        </p:sp>
      </p:grpSp>
      <p:grpSp>
        <p:nvGrpSpPr>
          <p:cNvPr id="29" name="Group 28"/>
          <p:cNvGrpSpPr/>
          <p:nvPr/>
        </p:nvGrpSpPr>
        <p:grpSpPr>
          <a:xfrm>
            <a:off x="3048000" y="5257800"/>
            <a:ext cx="3092457" cy="597932"/>
            <a:chOff x="3048000" y="5257800"/>
            <a:chExt cx="3092457" cy="597932"/>
          </a:xfrm>
        </p:grpSpPr>
        <p:cxnSp>
          <p:nvCxnSpPr>
            <p:cNvPr id="30" name="Straight Arrow Connector 29"/>
            <p:cNvCxnSpPr/>
            <p:nvPr/>
          </p:nvCxnSpPr>
          <p:spPr>
            <a:xfrm flipH="1" flipV="1">
              <a:off x="3048000" y="5257800"/>
              <a:ext cx="914400" cy="38100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4038600" y="5486400"/>
              <a:ext cx="2101857" cy="369332"/>
            </a:xfrm>
            <a:prstGeom prst="rect">
              <a:avLst/>
            </a:prstGeom>
            <a:noFill/>
          </p:spPr>
          <p:txBody>
            <a:bodyPr wrap="none" rtlCol="0">
              <a:spAutoFit/>
            </a:bodyPr>
            <a:lstStyle/>
            <a:p>
              <a:r>
                <a:rPr lang="en-US" dirty="0" smtClean="0">
                  <a:latin typeface="Times New Roman" pitchFamily="18" charset="0"/>
                  <a:cs typeface="Times New Roman" pitchFamily="18" charset="0"/>
                </a:rPr>
                <a:t>Second request for </a:t>
              </a:r>
              <a:r>
                <a:rPr lang="en-US" i="1" dirty="0" smtClean="0">
                  <a:latin typeface="Times New Roman" pitchFamily="18" charset="0"/>
                  <a:cs typeface="Times New Roman" pitchFamily="18" charset="0"/>
                </a:rPr>
                <a:t>Y</a:t>
              </a:r>
              <a:endParaRPr lang="en-US" i="1" dirty="0">
                <a:latin typeface="Times New Roman" pitchFamily="18" charset="0"/>
                <a:cs typeface="Times New Roman" pitchFamily="18" charset="0"/>
              </a:endParaRPr>
            </a:p>
          </p:txBody>
        </p:sp>
      </p:grpSp>
      <p:grpSp>
        <p:nvGrpSpPr>
          <p:cNvPr id="32" name="Group 31"/>
          <p:cNvGrpSpPr/>
          <p:nvPr/>
        </p:nvGrpSpPr>
        <p:grpSpPr>
          <a:xfrm>
            <a:off x="3048000" y="5257800"/>
            <a:ext cx="3092457" cy="597932"/>
            <a:chOff x="3048000" y="5257800"/>
            <a:chExt cx="3092457" cy="597932"/>
          </a:xfrm>
        </p:grpSpPr>
        <p:cxnSp>
          <p:nvCxnSpPr>
            <p:cNvPr id="33" name="Straight Arrow Connector 32"/>
            <p:cNvCxnSpPr/>
            <p:nvPr/>
          </p:nvCxnSpPr>
          <p:spPr>
            <a:xfrm flipH="1" flipV="1">
              <a:off x="3048000" y="5257800"/>
              <a:ext cx="914400" cy="38100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4038600" y="5486400"/>
              <a:ext cx="2101857" cy="369332"/>
            </a:xfrm>
            <a:prstGeom prst="rect">
              <a:avLst/>
            </a:prstGeom>
            <a:noFill/>
          </p:spPr>
          <p:txBody>
            <a:bodyPr wrap="none" rtlCol="0">
              <a:spAutoFit/>
            </a:bodyPr>
            <a:lstStyle/>
            <a:p>
              <a:r>
                <a:rPr lang="en-US" dirty="0" smtClean="0">
                  <a:latin typeface="Times New Roman" pitchFamily="18" charset="0"/>
                  <a:cs typeface="Times New Roman" pitchFamily="18" charset="0"/>
                </a:rPr>
                <a:t>Second request for </a:t>
              </a:r>
              <a:r>
                <a:rPr lang="en-US" i="1" dirty="0" smtClean="0">
                  <a:latin typeface="Times New Roman" pitchFamily="18" charset="0"/>
                  <a:cs typeface="Times New Roman" pitchFamily="18" charset="0"/>
                </a:rPr>
                <a:t>X</a:t>
              </a:r>
              <a:endParaRPr lang="en-US" i="1" dirty="0">
                <a:latin typeface="Times New Roman" pitchFamily="18" charset="0"/>
                <a:cs typeface="Times New Roman" pitchFamily="18" charset="0"/>
              </a:endParaRPr>
            </a:p>
          </p:txBody>
        </p:sp>
      </p:grpSp>
      <p:pic>
        <p:nvPicPr>
          <p:cNvPr id="35" name="Picture 34" descr="addin_tmp.png"/>
          <p:cNvPicPr>
            <a:picLocks noChangeAspect="1"/>
          </p:cNvPicPr>
          <p:nvPr>
            <p:custDataLst>
              <p:tags r:id="rId7"/>
            </p:custDataLst>
          </p:nvPr>
        </p:nvPicPr>
        <p:blipFill>
          <a:blip r:embed="rId21" cstate="print"/>
          <a:stretch>
            <a:fillRect/>
          </a:stretch>
        </p:blipFill>
        <p:spPr>
          <a:xfrm>
            <a:off x="6096000" y="4038600"/>
            <a:ext cx="1367790" cy="230505"/>
          </a:xfrm>
          <a:prstGeom prst="rect">
            <a:avLst/>
          </a:prstGeom>
        </p:spPr>
      </p:pic>
      <p:pic>
        <p:nvPicPr>
          <p:cNvPr id="39" name="Picture 38" descr="addin_tmp.png"/>
          <p:cNvPicPr>
            <a:picLocks noChangeAspect="1"/>
          </p:cNvPicPr>
          <p:nvPr>
            <p:custDataLst>
              <p:tags r:id="rId8"/>
            </p:custDataLst>
          </p:nvPr>
        </p:nvPicPr>
        <p:blipFill>
          <a:blip r:embed="rId22" cstate="print"/>
          <a:stretch>
            <a:fillRect/>
          </a:stretch>
        </p:blipFill>
        <p:spPr>
          <a:xfrm>
            <a:off x="6101715" y="4036695"/>
            <a:ext cx="1493520" cy="230505"/>
          </a:xfrm>
          <a:prstGeom prst="rect">
            <a:avLst/>
          </a:prstGeom>
        </p:spPr>
      </p:pic>
      <p:pic>
        <p:nvPicPr>
          <p:cNvPr id="40" name="Picture 39" descr="addin_tmp.png"/>
          <p:cNvPicPr>
            <a:picLocks noChangeAspect="1"/>
          </p:cNvPicPr>
          <p:nvPr>
            <p:custDataLst>
              <p:tags r:id="rId9"/>
            </p:custDataLst>
          </p:nvPr>
        </p:nvPicPr>
        <p:blipFill>
          <a:blip r:embed="rId23" cstate="print"/>
          <a:stretch>
            <a:fillRect/>
          </a:stretch>
        </p:blipFill>
        <p:spPr>
          <a:xfrm>
            <a:off x="6128384" y="4038600"/>
            <a:ext cx="1482090" cy="230505"/>
          </a:xfrm>
          <a:prstGeom prst="rect">
            <a:avLst/>
          </a:prstGeom>
        </p:spPr>
      </p:pic>
      <p:sp>
        <p:nvSpPr>
          <p:cNvPr id="37" name="Content Placeholder 2"/>
          <p:cNvSpPr txBox="1">
            <a:spLocks/>
          </p:cNvSpPr>
          <p:nvPr/>
        </p:nvSpPr>
        <p:spPr>
          <a:xfrm>
            <a:off x="5029200" y="1481328"/>
            <a:ext cx="4800600" cy="4525963"/>
          </a:xfrm>
          <a:prstGeom prst="rect">
            <a:avLst/>
          </a:prstGeom>
        </p:spPr>
        <p:txBody>
          <a:bodyPr vert="horz">
            <a:normAutofit/>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7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has a full cache</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7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and       can cache one content at most.</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lang="en-US" sz="2700" baseline="0" dirty="0" smtClean="0">
                <a:latin typeface="Times New Roman" pitchFamily="18" charset="0"/>
                <a:cs typeface="Times New Roman" pitchFamily="18" charset="0"/>
              </a:rPr>
              <a:t>Contents</a:t>
            </a:r>
            <a:r>
              <a:rPr lang="en-US" sz="2700" dirty="0" smtClean="0">
                <a:latin typeface="Times New Roman" pitchFamily="18" charset="0"/>
                <a:cs typeface="Times New Roman" pitchFamily="18" charset="0"/>
              </a:rPr>
              <a:t> X and Y will be requested twice by</a:t>
            </a:r>
            <a:endParaRPr kumimoji="0" lang="en-US" sz="27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p:txBody>
      </p:sp>
      <p:pic>
        <p:nvPicPr>
          <p:cNvPr id="41" name="Picture 40" descr="addin_tmp.png"/>
          <p:cNvPicPr>
            <a:picLocks noChangeAspect="1"/>
          </p:cNvPicPr>
          <p:nvPr>
            <p:custDataLst>
              <p:tags r:id="rId10"/>
            </p:custDataLst>
          </p:nvPr>
        </p:nvPicPr>
        <p:blipFill>
          <a:blip r:embed="rId24" cstate="print"/>
          <a:stretch>
            <a:fillRect/>
          </a:stretch>
        </p:blipFill>
        <p:spPr>
          <a:xfrm>
            <a:off x="5410200" y="2133600"/>
            <a:ext cx="285509" cy="203200"/>
          </a:xfrm>
          <a:prstGeom prst="rect">
            <a:avLst/>
          </a:prstGeom>
        </p:spPr>
      </p:pic>
      <p:pic>
        <p:nvPicPr>
          <p:cNvPr id="42" name="Picture 41" descr="addin_tmp.png"/>
          <p:cNvPicPr>
            <a:picLocks noChangeAspect="1"/>
          </p:cNvPicPr>
          <p:nvPr>
            <p:custDataLst>
              <p:tags r:id="rId11"/>
            </p:custDataLst>
          </p:nvPr>
        </p:nvPicPr>
        <p:blipFill>
          <a:blip r:embed="rId25" cstate="print"/>
          <a:stretch>
            <a:fillRect/>
          </a:stretch>
        </p:blipFill>
        <p:spPr>
          <a:xfrm>
            <a:off x="6572491" y="2133600"/>
            <a:ext cx="312516" cy="228600"/>
          </a:xfrm>
          <a:prstGeom prst="rect">
            <a:avLst/>
          </a:prstGeom>
        </p:spPr>
      </p:pic>
      <p:pic>
        <p:nvPicPr>
          <p:cNvPr id="43" name="Picture 42" descr="addin_tmp.png"/>
          <p:cNvPicPr>
            <a:picLocks noChangeAspect="1"/>
          </p:cNvPicPr>
          <p:nvPr>
            <p:custDataLst>
              <p:tags r:id="rId12"/>
            </p:custDataLst>
          </p:nvPr>
        </p:nvPicPr>
        <p:blipFill>
          <a:blip r:embed="rId26" cstate="print"/>
          <a:stretch>
            <a:fillRect/>
          </a:stretch>
        </p:blipFill>
        <p:spPr>
          <a:xfrm>
            <a:off x="5441558" y="1676400"/>
            <a:ext cx="273442" cy="203200"/>
          </a:xfrm>
          <a:prstGeom prst="rect">
            <a:avLst/>
          </a:prstGeom>
        </p:spPr>
      </p:pic>
      <p:pic>
        <p:nvPicPr>
          <p:cNvPr id="44" name="Picture 43" descr="addin_tmp.png"/>
          <p:cNvPicPr>
            <a:picLocks noChangeAspect="1"/>
          </p:cNvPicPr>
          <p:nvPr>
            <p:custDataLst>
              <p:tags r:id="rId13"/>
            </p:custDataLst>
          </p:nvPr>
        </p:nvPicPr>
        <p:blipFill>
          <a:blip r:embed="rId24" cstate="print"/>
          <a:stretch>
            <a:fillRect/>
          </a:stretch>
        </p:blipFill>
        <p:spPr>
          <a:xfrm>
            <a:off x="8172691" y="3454400"/>
            <a:ext cx="285509" cy="20320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32"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diamond(out)">
                                      <p:cBhvr>
                                        <p:cTn id="7" dur="20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32" fill="hold"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diamond(out)">
                                      <p:cBhvr>
                                        <p:cTn id="12" dur="20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xit" presetSubtype="16" fill="hold" nodeType="clickEffect">
                                  <p:stCondLst>
                                    <p:cond delay="0"/>
                                  </p:stCondLst>
                                  <p:childTnLst>
                                    <p:animEffect transition="out" filter="diamond(in)">
                                      <p:cBhvr>
                                        <p:cTn id="16" dur="2000"/>
                                        <p:tgtEl>
                                          <p:spTgt spid="26"/>
                                        </p:tgtEl>
                                      </p:cBhvr>
                                    </p:animEffect>
                                    <p:set>
                                      <p:cBhvr>
                                        <p:cTn id="17" dur="1" fill="hold">
                                          <p:stCondLst>
                                            <p:cond delay="1999"/>
                                          </p:stCondLst>
                                        </p:cTn>
                                        <p:tgtEl>
                                          <p:spTgt spid="26"/>
                                        </p:tgtEl>
                                        <p:attrNameLst>
                                          <p:attrName>style.visibility</p:attrName>
                                        </p:attrNameLst>
                                      </p:cBhvr>
                                      <p:to>
                                        <p:strVal val="hidden"/>
                                      </p:to>
                                    </p:set>
                                  </p:childTnLst>
                                </p:cTn>
                              </p:par>
                              <p:par>
                                <p:cTn id="18" presetID="8" presetClass="entr" presetSubtype="32" fill="hold" nodeType="withEffect">
                                  <p:stCondLst>
                                    <p:cond delay="0"/>
                                  </p:stCondLst>
                                  <p:childTnLst>
                                    <p:set>
                                      <p:cBhvr>
                                        <p:cTn id="19" dur="1" fill="hold">
                                          <p:stCondLst>
                                            <p:cond delay="0"/>
                                          </p:stCondLst>
                                        </p:cTn>
                                        <p:tgtEl>
                                          <p:spTgt spid="23"/>
                                        </p:tgtEl>
                                        <p:attrNameLst>
                                          <p:attrName>style.visibility</p:attrName>
                                        </p:attrNameLst>
                                      </p:cBhvr>
                                      <p:to>
                                        <p:strVal val="visible"/>
                                      </p:to>
                                    </p:set>
                                    <p:animEffect transition="in" filter="diamond(out)">
                                      <p:cBhvr>
                                        <p:cTn id="20" dur="2000"/>
                                        <p:tgtEl>
                                          <p:spTgt spid="23"/>
                                        </p:tgtEl>
                                      </p:cBhvr>
                                    </p:animEffect>
                                  </p:childTnLst>
                                </p:cTn>
                              </p:par>
                            </p:childTnLst>
                          </p:cTn>
                        </p:par>
                      </p:childTnLst>
                    </p:cTn>
                  </p:par>
                  <p:par>
                    <p:cTn id="21" fill="hold">
                      <p:stCondLst>
                        <p:cond delay="indefinite"/>
                      </p:stCondLst>
                      <p:childTnLst>
                        <p:par>
                          <p:cTn id="22" fill="hold">
                            <p:stCondLst>
                              <p:cond delay="0"/>
                            </p:stCondLst>
                            <p:childTnLst>
                              <p:par>
                                <p:cTn id="23" presetID="8" presetClass="entr" presetSubtype="32" fill="hold" nodeType="click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diamond(out)">
                                      <p:cBhvr>
                                        <p:cTn id="25" dur="2000"/>
                                        <p:tgtEl>
                                          <p:spTgt spid="21"/>
                                        </p:tgtEl>
                                      </p:cBhvr>
                                    </p:animEffect>
                                  </p:childTnLst>
                                </p:cTn>
                              </p:par>
                            </p:childTnLst>
                          </p:cTn>
                        </p:par>
                      </p:childTnLst>
                    </p:cTn>
                  </p:par>
                  <p:par>
                    <p:cTn id="26" fill="hold">
                      <p:stCondLst>
                        <p:cond delay="indefinite"/>
                      </p:stCondLst>
                      <p:childTnLst>
                        <p:par>
                          <p:cTn id="27" fill="hold">
                            <p:stCondLst>
                              <p:cond delay="0"/>
                            </p:stCondLst>
                            <p:childTnLst>
                              <p:par>
                                <p:cTn id="28" presetID="8" presetClass="exit" presetSubtype="16" fill="hold" nodeType="clickEffect">
                                  <p:stCondLst>
                                    <p:cond delay="0"/>
                                  </p:stCondLst>
                                  <p:childTnLst>
                                    <p:animEffect transition="out" filter="diamond(in)">
                                      <p:cBhvr>
                                        <p:cTn id="29" dur="2000"/>
                                        <p:tgtEl>
                                          <p:spTgt spid="26"/>
                                        </p:tgtEl>
                                      </p:cBhvr>
                                    </p:animEffect>
                                    <p:set>
                                      <p:cBhvr>
                                        <p:cTn id="30" dur="1" fill="hold">
                                          <p:stCondLst>
                                            <p:cond delay="1999"/>
                                          </p:stCondLst>
                                        </p:cTn>
                                        <p:tgtEl>
                                          <p:spTgt spid="26"/>
                                        </p:tgtEl>
                                        <p:attrNameLst>
                                          <p:attrName>style.visibility</p:attrName>
                                        </p:attrNameLst>
                                      </p:cBhvr>
                                      <p:to>
                                        <p:strVal val="hidden"/>
                                      </p:to>
                                    </p:set>
                                  </p:childTnLst>
                                </p:cTn>
                              </p:par>
                              <p:par>
                                <p:cTn id="31" presetID="8" presetClass="exit" presetSubtype="16" fill="hold" nodeType="withEffect">
                                  <p:stCondLst>
                                    <p:cond delay="0"/>
                                  </p:stCondLst>
                                  <p:childTnLst>
                                    <p:animEffect transition="out" filter="diamond(in)">
                                      <p:cBhvr>
                                        <p:cTn id="32" dur="2000"/>
                                        <p:tgtEl>
                                          <p:spTgt spid="23"/>
                                        </p:tgtEl>
                                      </p:cBhvr>
                                    </p:animEffect>
                                    <p:set>
                                      <p:cBhvr>
                                        <p:cTn id="33" dur="1" fill="hold">
                                          <p:stCondLst>
                                            <p:cond delay="1999"/>
                                          </p:stCondLst>
                                        </p:cTn>
                                        <p:tgtEl>
                                          <p:spTgt spid="23"/>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8" presetClass="entr" presetSubtype="32" fill="hold" nodeType="clickEffect">
                                  <p:stCondLst>
                                    <p:cond delay="0"/>
                                  </p:stCondLst>
                                  <p:childTnLst>
                                    <p:set>
                                      <p:cBhvr>
                                        <p:cTn id="37" dur="1" fill="hold">
                                          <p:stCondLst>
                                            <p:cond delay="0"/>
                                          </p:stCondLst>
                                        </p:cTn>
                                        <p:tgtEl>
                                          <p:spTgt spid="29"/>
                                        </p:tgtEl>
                                        <p:attrNameLst>
                                          <p:attrName>style.visibility</p:attrName>
                                        </p:attrNameLst>
                                      </p:cBhvr>
                                      <p:to>
                                        <p:strVal val="visible"/>
                                      </p:to>
                                    </p:set>
                                    <p:animEffect transition="in" filter="diamond(out)">
                                      <p:cBhvr>
                                        <p:cTn id="38" dur="2000"/>
                                        <p:tgtEl>
                                          <p:spTgt spid="29"/>
                                        </p:tgtEl>
                                      </p:cBhvr>
                                    </p:animEffect>
                                  </p:childTnLst>
                                </p:cTn>
                              </p:par>
                            </p:childTnLst>
                          </p:cTn>
                        </p:par>
                      </p:childTnLst>
                    </p:cTn>
                  </p:par>
                  <p:par>
                    <p:cTn id="39" fill="hold">
                      <p:stCondLst>
                        <p:cond delay="indefinite"/>
                      </p:stCondLst>
                      <p:childTnLst>
                        <p:par>
                          <p:cTn id="40" fill="hold">
                            <p:stCondLst>
                              <p:cond delay="0"/>
                            </p:stCondLst>
                            <p:childTnLst>
                              <p:par>
                                <p:cTn id="41" presetID="5" presetClass="exit" presetSubtype="10" fill="hold" nodeType="clickEffect">
                                  <p:stCondLst>
                                    <p:cond delay="0"/>
                                  </p:stCondLst>
                                  <p:childTnLst>
                                    <p:animEffect transition="out" filter="checkerboard(across)">
                                      <p:cBhvr>
                                        <p:cTn id="42" dur="2000"/>
                                        <p:tgtEl>
                                          <p:spTgt spid="35"/>
                                        </p:tgtEl>
                                      </p:cBhvr>
                                    </p:animEffect>
                                    <p:set>
                                      <p:cBhvr>
                                        <p:cTn id="43" dur="1" fill="hold">
                                          <p:stCondLst>
                                            <p:cond delay="1999"/>
                                          </p:stCondLst>
                                        </p:cTn>
                                        <p:tgtEl>
                                          <p:spTgt spid="35"/>
                                        </p:tgtEl>
                                        <p:attrNameLst>
                                          <p:attrName>style.visibility</p:attrName>
                                        </p:attrNameLst>
                                      </p:cBhvr>
                                      <p:to>
                                        <p:strVal val="hidden"/>
                                      </p:to>
                                    </p:set>
                                  </p:childTnLst>
                                </p:cTn>
                              </p:par>
                              <p:par>
                                <p:cTn id="44" presetID="5" presetClass="entr" presetSubtype="10" fill="hold" nodeType="withEffect">
                                  <p:stCondLst>
                                    <p:cond delay="0"/>
                                  </p:stCondLst>
                                  <p:childTnLst>
                                    <p:set>
                                      <p:cBhvr>
                                        <p:cTn id="45" dur="1" fill="hold">
                                          <p:stCondLst>
                                            <p:cond delay="0"/>
                                          </p:stCondLst>
                                        </p:cTn>
                                        <p:tgtEl>
                                          <p:spTgt spid="39"/>
                                        </p:tgtEl>
                                        <p:attrNameLst>
                                          <p:attrName>style.visibility</p:attrName>
                                        </p:attrNameLst>
                                      </p:cBhvr>
                                      <p:to>
                                        <p:strVal val="visible"/>
                                      </p:to>
                                    </p:set>
                                    <p:animEffect transition="in" filter="checkerboard(across)">
                                      <p:cBhvr>
                                        <p:cTn id="46" dur="2000"/>
                                        <p:tgtEl>
                                          <p:spTgt spid="39"/>
                                        </p:tgtEl>
                                      </p:cBhvr>
                                    </p:animEffect>
                                  </p:childTnLst>
                                </p:cTn>
                              </p:par>
                            </p:childTnLst>
                          </p:cTn>
                        </p:par>
                      </p:childTnLst>
                    </p:cTn>
                  </p:par>
                  <p:par>
                    <p:cTn id="47" fill="hold">
                      <p:stCondLst>
                        <p:cond delay="indefinite"/>
                      </p:stCondLst>
                      <p:childTnLst>
                        <p:par>
                          <p:cTn id="48" fill="hold">
                            <p:stCondLst>
                              <p:cond delay="0"/>
                            </p:stCondLst>
                            <p:childTnLst>
                              <p:par>
                                <p:cTn id="49" presetID="8" presetClass="exit" presetSubtype="16" fill="hold" nodeType="clickEffect">
                                  <p:stCondLst>
                                    <p:cond delay="0"/>
                                  </p:stCondLst>
                                  <p:childTnLst>
                                    <p:animEffect transition="out" filter="diamond(in)">
                                      <p:cBhvr>
                                        <p:cTn id="50" dur="2000"/>
                                        <p:tgtEl>
                                          <p:spTgt spid="29"/>
                                        </p:tgtEl>
                                      </p:cBhvr>
                                    </p:animEffect>
                                    <p:set>
                                      <p:cBhvr>
                                        <p:cTn id="51" dur="1" fill="hold">
                                          <p:stCondLst>
                                            <p:cond delay="1999"/>
                                          </p:stCondLst>
                                        </p:cTn>
                                        <p:tgtEl>
                                          <p:spTgt spid="29"/>
                                        </p:tgtEl>
                                        <p:attrNameLst>
                                          <p:attrName>style.visibility</p:attrName>
                                        </p:attrNameLst>
                                      </p:cBhvr>
                                      <p:to>
                                        <p:strVal val="hidden"/>
                                      </p:to>
                                    </p:set>
                                  </p:childTnLst>
                                </p:cTn>
                              </p:par>
                              <p:par>
                                <p:cTn id="52" presetID="8" presetClass="entr" presetSubtype="32" fill="hold" nodeType="withEffect">
                                  <p:stCondLst>
                                    <p:cond delay="0"/>
                                  </p:stCondLst>
                                  <p:childTnLst>
                                    <p:set>
                                      <p:cBhvr>
                                        <p:cTn id="53" dur="1" fill="hold">
                                          <p:stCondLst>
                                            <p:cond delay="0"/>
                                          </p:stCondLst>
                                        </p:cTn>
                                        <p:tgtEl>
                                          <p:spTgt spid="32"/>
                                        </p:tgtEl>
                                        <p:attrNameLst>
                                          <p:attrName>style.visibility</p:attrName>
                                        </p:attrNameLst>
                                      </p:cBhvr>
                                      <p:to>
                                        <p:strVal val="visible"/>
                                      </p:to>
                                    </p:set>
                                    <p:animEffect transition="in" filter="diamond(out)">
                                      <p:cBhvr>
                                        <p:cTn id="54" dur="2000"/>
                                        <p:tgtEl>
                                          <p:spTgt spid="32"/>
                                        </p:tgtEl>
                                      </p:cBhvr>
                                    </p:animEffect>
                                  </p:childTnLst>
                                </p:cTn>
                              </p:par>
                            </p:childTnLst>
                          </p:cTn>
                        </p:par>
                      </p:childTnLst>
                    </p:cTn>
                  </p:par>
                  <p:par>
                    <p:cTn id="55" fill="hold">
                      <p:stCondLst>
                        <p:cond delay="indefinite"/>
                      </p:stCondLst>
                      <p:childTnLst>
                        <p:par>
                          <p:cTn id="56" fill="hold">
                            <p:stCondLst>
                              <p:cond delay="0"/>
                            </p:stCondLst>
                            <p:childTnLst>
                              <p:par>
                                <p:cTn id="57" presetID="5" presetClass="exit" presetSubtype="10" fill="hold" nodeType="clickEffect">
                                  <p:stCondLst>
                                    <p:cond delay="0"/>
                                  </p:stCondLst>
                                  <p:childTnLst>
                                    <p:animEffect transition="out" filter="checkerboard(across)">
                                      <p:cBhvr>
                                        <p:cTn id="58" dur="2000"/>
                                        <p:tgtEl>
                                          <p:spTgt spid="39"/>
                                        </p:tgtEl>
                                      </p:cBhvr>
                                    </p:animEffect>
                                    <p:set>
                                      <p:cBhvr>
                                        <p:cTn id="59" dur="1" fill="hold">
                                          <p:stCondLst>
                                            <p:cond delay="1999"/>
                                          </p:stCondLst>
                                        </p:cTn>
                                        <p:tgtEl>
                                          <p:spTgt spid="39"/>
                                        </p:tgtEl>
                                        <p:attrNameLst>
                                          <p:attrName>style.visibility</p:attrName>
                                        </p:attrNameLst>
                                      </p:cBhvr>
                                      <p:to>
                                        <p:strVal val="hidden"/>
                                      </p:to>
                                    </p:set>
                                  </p:childTnLst>
                                </p:cTn>
                              </p:par>
                              <p:par>
                                <p:cTn id="60" presetID="5" presetClass="entr" presetSubtype="10" fill="hold" nodeType="withEffect">
                                  <p:stCondLst>
                                    <p:cond delay="0"/>
                                  </p:stCondLst>
                                  <p:childTnLst>
                                    <p:set>
                                      <p:cBhvr>
                                        <p:cTn id="61" dur="1" fill="hold">
                                          <p:stCondLst>
                                            <p:cond delay="0"/>
                                          </p:stCondLst>
                                        </p:cTn>
                                        <p:tgtEl>
                                          <p:spTgt spid="40"/>
                                        </p:tgtEl>
                                        <p:attrNameLst>
                                          <p:attrName>style.visibility</p:attrName>
                                        </p:attrNameLst>
                                      </p:cBhvr>
                                      <p:to>
                                        <p:strVal val="visible"/>
                                      </p:to>
                                    </p:set>
                                    <p:animEffect transition="in" filter="checkerboard(across)">
                                      <p:cBhvr>
                                        <p:cTn id="62" dur="20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latin typeface="Times New Roman" pitchFamily="18" charset="0"/>
                <a:cs typeface="Times New Roman" pitchFamily="18" charset="0"/>
              </a:rPr>
              <a:t>The offline algorithm knows in advance the order in which the contents will be requested, and can decide to cache </a:t>
            </a:r>
            <a:r>
              <a:rPr lang="en-US" i="1" dirty="0" smtClean="0">
                <a:latin typeface="Times New Roman" pitchFamily="18" charset="0"/>
                <a:cs typeface="Times New Roman" pitchFamily="18" charset="0"/>
              </a:rPr>
              <a:t>X</a:t>
            </a:r>
            <a:r>
              <a:rPr lang="en-US" dirty="0" smtClean="0">
                <a:latin typeface="Times New Roman" pitchFamily="18" charset="0"/>
                <a:cs typeface="Times New Roman" pitchFamily="18" charset="0"/>
              </a:rPr>
              <a:t> at       and </a:t>
            </a:r>
            <a:r>
              <a:rPr lang="en-US" i="1" dirty="0" smtClean="0">
                <a:latin typeface="Times New Roman" pitchFamily="18" charset="0"/>
                <a:cs typeface="Times New Roman" pitchFamily="18" charset="0"/>
              </a:rPr>
              <a:t>Y</a:t>
            </a:r>
            <a:r>
              <a:rPr lang="en-US" dirty="0" smtClean="0">
                <a:latin typeface="Times New Roman" pitchFamily="18" charset="0"/>
                <a:cs typeface="Times New Roman" pitchFamily="18" charset="0"/>
              </a:rPr>
              <a:t> at     , to achieve traffic savings of 31.</a:t>
            </a:r>
            <a:endParaRPr lang="en-US" i="1" dirty="0">
              <a:latin typeface="Times New Roman" pitchFamily="18" charset="0"/>
              <a:cs typeface="Times New Roman" pitchFamily="18" charset="0"/>
            </a:endParaRPr>
          </a:p>
        </p:txBody>
      </p:sp>
      <p:sp>
        <p:nvSpPr>
          <p:cNvPr id="4" name="Title 2"/>
          <p:cNvSpPr>
            <a:spLocks noGrp="1"/>
          </p:cNvSpPr>
          <p:nvPr>
            <p:ph type="title"/>
          </p:nvPr>
        </p:nvSpPr>
        <p:spPr>
          <a:xfrm>
            <a:off x="457200" y="274638"/>
            <a:ext cx="8229600" cy="1143000"/>
          </a:xfrm>
        </p:spPr>
        <p:txBody>
          <a:bodyPr/>
          <a:lstStyle/>
          <a:p>
            <a:r>
              <a:rPr lang="en-US" dirty="0" smtClean="0">
                <a:latin typeface="Times New Roman" pitchFamily="18" charset="0"/>
                <a:cs typeface="Times New Roman" pitchFamily="18" charset="0"/>
              </a:rPr>
              <a:t>Offline vs. Online Example</a:t>
            </a:r>
            <a:endParaRPr lang="en-US" dirty="0">
              <a:latin typeface="Times New Roman" pitchFamily="18" charset="0"/>
              <a:cs typeface="Times New Roman" pitchFamily="18" charset="0"/>
            </a:endParaRPr>
          </a:p>
        </p:txBody>
      </p:sp>
      <p:pic>
        <p:nvPicPr>
          <p:cNvPr id="5" name="Picture 4" descr="addin_tmp.png"/>
          <p:cNvPicPr>
            <a:picLocks noChangeAspect="1"/>
          </p:cNvPicPr>
          <p:nvPr>
            <p:custDataLst>
              <p:tags r:id="rId1"/>
            </p:custDataLst>
          </p:nvPr>
        </p:nvPicPr>
        <p:blipFill>
          <a:blip r:embed="rId4" cstate="print"/>
          <a:stretch>
            <a:fillRect/>
          </a:stretch>
        </p:blipFill>
        <p:spPr>
          <a:xfrm>
            <a:off x="4134091" y="2514600"/>
            <a:ext cx="285509" cy="203200"/>
          </a:xfrm>
          <a:prstGeom prst="rect">
            <a:avLst/>
          </a:prstGeom>
        </p:spPr>
      </p:pic>
      <p:pic>
        <p:nvPicPr>
          <p:cNvPr id="7" name="Picture 6" descr="addin_tmp.png"/>
          <p:cNvPicPr>
            <a:picLocks noChangeAspect="1"/>
          </p:cNvPicPr>
          <p:nvPr>
            <p:custDataLst>
              <p:tags r:id="rId2"/>
            </p:custDataLst>
          </p:nvPr>
        </p:nvPicPr>
        <p:blipFill>
          <a:blip r:embed="rId5" cstate="print"/>
          <a:stretch>
            <a:fillRect/>
          </a:stretch>
        </p:blipFill>
        <p:spPr>
          <a:xfrm>
            <a:off x="2438400" y="2514600"/>
            <a:ext cx="277792" cy="20320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1000"/>
                                        <p:tgtEl>
                                          <p:spTgt spid="2">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linds(horizontal)">
                                      <p:cBhvr>
                                        <p:cTn id="10" dur="1000"/>
                                        <p:tgtEl>
                                          <p:spTgt spid="7"/>
                                        </p:tgtEl>
                                      </p:cBhvr>
                                    </p:animEffect>
                                  </p:childTnLst>
                                </p:cTn>
                              </p:par>
                              <p:par>
                                <p:cTn id="11" presetID="3" presetClass="entr" presetSubtype="1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linds(horizontal)">
                                      <p:cBhvr>
                                        <p:cTn id="13"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Competitive Ratio:</a:t>
            </a:r>
          </a:p>
          <a:p>
            <a:pPr lvl="1"/>
            <a:r>
              <a:rPr lang="en-US" dirty="0" smtClean="0">
                <a:latin typeface="Times New Roman" pitchFamily="18" charset="0"/>
                <a:cs typeface="Times New Roman" pitchFamily="18" charset="0"/>
              </a:rPr>
              <a:t>Defined as the ratio of the performance achieved by the best offline algorithm to the performance achieved by the online algorithm.</a:t>
            </a:r>
          </a:p>
          <a:p>
            <a:pPr lvl="1"/>
            <a:endParaRPr lang="en-US" dirty="0" smtClean="0">
              <a:latin typeface="Times New Roman" pitchFamily="18" charset="0"/>
              <a:cs typeface="Times New Roman" pitchFamily="18" charset="0"/>
            </a:endParaRPr>
          </a:p>
          <a:p>
            <a:pPr lvl="1"/>
            <a:endParaRPr lang="en-US" dirty="0" smtClean="0">
              <a:latin typeface="Times New Roman" pitchFamily="18" charset="0"/>
              <a:cs typeface="Times New Roman" pitchFamily="18" charset="0"/>
            </a:endParaRPr>
          </a:p>
          <a:p>
            <a:pPr lvl="1"/>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We show that the best online algorithm has a competitive ratio which is lower bounded by  </a:t>
            </a:r>
          </a:p>
          <a:p>
            <a:endParaRPr lang="en-US" dirty="0" smtClean="0">
              <a:latin typeface="Times New Roman" pitchFamily="18" charset="0"/>
              <a:cs typeface="Times New Roman" pitchFamily="18" charset="0"/>
            </a:endParaRPr>
          </a:p>
          <a:p>
            <a:pPr lvl="1">
              <a:buNone/>
            </a:pP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Definitions</a:t>
            </a:r>
            <a:endParaRPr lang="en-US" dirty="0">
              <a:latin typeface="Times New Roman" pitchFamily="18" charset="0"/>
              <a:cs typeface="Times New Roman" pitchFamily="18" charset="0"/>
            </a:endParaRPr>
          </a:p>
        </p:txBody>
      </p:sp>
      <p:pic>
        <p:nvPicPr>
          <p:cNvPr id="4" name="Picture 3" descr="addin_tmp.png"/>
          <p:cNvPicPr>
            <a:picLocks noChangeAspect="1"/>
          </p:cNvPicPr>
          <p:nvPr>
            <p:custDataLst>
              <p:tags r:id="rId1"/>
            </p:custDataLst>
          </p:nvPr>
        </p:nvPicPr>
        <p:blipFill>
          <a:blip r:embed="rId5" cstate="print"/>
          <a:stretch>
            <a:fillRect/>
          </a:stretch>
        </p:blipFill>
        <p:spPr>
          <a:xfrm>
            <a:off x="2743200" y="3124200"/>
            <a:ext cx="3364257" cy="990600"/>
          </a:xfrm>
          <a:prstGeom prst="rect">
            <a:avLst/>
          </a:prstGeom>
        </p:spPr>
      </p:pic>
      <p:pic>
        <p:nvPicPr>
          <p:cNvPr id="5" name="Picture 4" descr="addin_tmp.png"/>
          <p:cNvPicPr>
            <a:picLocks noChangeAspect="1"/>
          </p:cNvPicPr>
          <p:nvPr>
            <p:custDataLst>
              <p:tags r:id="rId2"/>
            </p:custDataLst>
          </p:nvPr>
        </p:nvPicPr>
        <p:blipFill>
          <a:blip r:embed="rId6" cstate="print"/>
          <a:stretch>
            <a:fillRect/>
          </a:stretch>
        </p:blipFill>
        <p:spPr>
          <a:xfrm>
            <a:off x="7192370" y="4724400"/>
            <a:ext cx="1037230" cy="30480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1000"/>
                                        <p:tgtEl>
                                          <p:spTgt spid="3">
                                            <p:txEl>
                                              <p:pRg st="1" end="1"/>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10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blinds(horizontal)">
                                      <p:cBhvr>
                                        <p:cTn id="20" dur="1000"/>
                                        <p:tgtEl>
                                          <p:spTgt spid="3">
                                            <p:txEl>
                                              <p:pRg st="5" end="5"/>
                                            </p:txEl>
                                          </p:spTgt>
                                        </p:tgtEl>
                                      </p:cBhvr>
                                    </p:animEffect>
                                  </p:childTnLst>
                                </p:cTn>
                              </p:par>
                              <p:par>
                                <p:cTn id="21" presetID="3" presetClass="entr" presetSubtype="10" fill="hold" nodeType="with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blinds(horizontal)">
                                      <p:cBhvr>
                                        <p:cTn id="23"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Exponential caching cost function.</a:t>
            </a:r>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where      is a constant that depends on the number of the nodes in the network. </a:t>
            </a: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Cost-Reward Caching (CRC) Algorithm</a:t>
            </a:r>
            <a:endParaRPr lang="en-US" dirty="0">
              <a:latin typeface="Times New Roman" pitchFamily="18" charset="0"/>
              <a:cs typeface="Times New Roman" pitchFamily="18" charset="0"/>
            </a:endParaRPr>
          </a:p>
        </p:txBody>
      </p:sp>
      <p:pic>
        <p:nvPicPr>
          <p:cNvPr id="5" name="Picture 4" descr="addin_tmp.png"/>
          <p:cNvPicPr>
            <a:picLocks noChangeAspect="1"/>
          </p:cNvPicPr>
          <p:nvPr>
            <p:custDataLst>
              <p:tags r:id="rId1"/>
            </p:custDataLst>
          </p:nvPr>
        </p:nvPicPr>
        <p:blipFill>
          <a:blip r:embed="rId4" cstate="print"/>
          <a:stretch>
            <a:fillRect/>
          </a:stretch>
        </p:blipFill>
        <p:spPr>
          <a:xfrm>
            <a:off x="2590798" y="2362200"/>
            <a:ext cx="3533775" cy="381000"/>
          </a:xfrm>
          <a:prstGeom prst="rect">
            <a:avLst/>
          </a:prstGeom>
        </p:spPr>
      </p:pic>
      <p:pic>
        <p:nvPicPr>
          <p:cNvPr id="6" name="Picture 5" descr="addin_tmp.png"/>
          <p:cNvPicPr>
            <a:picLocks noChangeAspect="1"/>
          </p:cNvPicPr>
          <p:nvPr>
            <p:custDataLst>
              <p:tags r:id="rId2"/>
            </p:custDataLst>
          </p:nvPr>
        </p:nvPicPr>
        <p:blipFill>
          <a:blip r:embed="rId5" cstate="print"/>
          <a:stretch>
            <a:fillRect/>
          </a:stretch>
        </p:blipFill>
        <p:spPr>
          <a:xfrm>
            <a:off x="1981200" y="3505200"/>
            <a:ext cx="203200" cy="244953"/>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linds(horizontal)">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blinds(horizontal)">
                                      <p:cBhvr>
                                        <p:cTn id="15" dur="1000"/>
                                        <p:tgtEl>
                                          <p:spTgt spid="3">
                                            <p:txEl>
                                              <p:pRg st="4" end="4"/>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linds(horizontal)">
                                      <p:cBhvr>
                                        <p:cTn id="18"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The Algorithm</a:t>
            </a:r>
            <a:endParaRPr lang="en-US"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cstate="print"/>
          <a:srcRect/>
          <a:stretch>
            <a:fillRect/>
          </a:stretch>
        </p:blipFill>
        <p:spPr bwMode="auto">
          <a:xfrm>
            <a:off x="1219200" y="1524000"/>
            <a:ext cx="6400800" cy="4612341"/>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6477000" y="5410200"/>
            <a:ext cx="533400" cy="533400"/>
          </a:xfrm>
          <a:prstGeom prst="ellipse">
            <a:avLst/>
          </a:prstGeom>
          <a:noFill/>
          <a:ln w="317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5257800" y="4191000"/>
            <a:ext cx="533400" cy="533400"/>
          </a:xfrm>
          <a:prstGeom prst="ellipse">
            <a:avLst/>
          </a:prstGeom>
          <a:noFill/>
          <a:ln w="317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4191000" y="3124200"/>
            <a:ext cx="533400" cy="533400"/>
          </a:xfrm>
          <a:prstGeom prst="ellipse">
            <a:avLst/>
          </a:prstGeom>
          <a:noFill/>
          <a:ln w="317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124200" y="1981200"/>
            <a:ext cx="533400" cy="533400"/>
          </a:xfrm>
          <a:prstGeom prst="ellipse">
            <a:avLst/>
          </a:prstGeom>
          <a:noFill/>
          <a:ln w="317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2057400" y="914400"/>
            <a:ext cx="533400" cy="533400"/>
          </a:xfrm>
          <a:prstGeom prst="ellipse">
            <a:avLst/>
          </a:prstGeom>
          <a:noFill/>
          <a:ln w="317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stCxn id="8" idx="5"/>
            <a:endCxn id="7" idx="1"/>
          </p:cNvCxnSpPr>
          <p:nvPr/>
        </p:nvCxnSpPr>
        <p:spPr>
          <a:xfrm>
            <a:off x="2512685" y="1369685"/>
            <a:ext cx="689630" cy="689630"/>
          </a:xfrm>
          <a:prstGeom prst="line">
            <a:avLst/>
          </a:prstGeom>
          <a:ln w="31750"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a:endCxn id="6" idx="1"/>
          </p:cNvCxnSpPr>
          <p:nvPr/>
        </p:nvCxnSpPr>
        <p:spPr>
          <a:xfrm>
            <a:off x="3581400" y="2438400"/>
            <a:ext cx="687715" cy="763915"/>
          </a:xfrm>
          <a:prstGeom prst="line">
            <a:avLst/>
          </a:prstGeom>
          <a:ln w="31750"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a:endCxn id="5" idx="1"/>
          </p:cNvCxnSpPr>
          <p:nvPr/>
        </p:nvCxnSpPr>
        <p:spPr>
          <a:xfrm>
            <a:off x="4648200" y="3581400"/>
            <a:ext cx="687715" cy="687715"/>
          </a:xfrm>
          <a:prstGeom prst="line">
            <a:avLst/>
          </a:prstGeom>
          <a:ln w="31750"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a:stCxn id="5" idx="5"/>
            <a:endCxn id="4" idx="1"/>
          </p:cNvCxnSpPr>
          <p:nvPr/>
        </p:nvCxnSpPr>
        <p:spPr>
          <a:xfrm>
            <a:off x="5713085" y="4646285"/>
            <a:ext cx="842030" cy="842030"/>
          </a:xfrm>
          <a:prstGeom prst="line">
            <a:avLst/>
          </a:prstGeom>
          <a:ln w="31750" cmpd="sng">
            <a:solidFill>
              <a:schemeClr val="tx1"/>
            </a:solidFill>
          </a:ln>
        </p:spPr>
        <p:style>
          <a:lnRef idx="1">
            <a:schemeClr val="accent1"/>
          </a:lnRef>
          <a:fillRef idx="0">
            <a:schemeClr val="accent1"/>
          </a:fillRef>
          <a:effectRef idx="0">
            <a:schemeClr val="accent1"/>
          </a:effectRef>
          <a:fontRef idx="minor">
            <a:schemeClr val="tx1"/>
          </a:fontRef>
        </p:style>
      </p:cxnSp>
      <p:pic>
        <p:nvPicPr>
          <p:cNvPr id="15" name="Picture 14" descr="addin_tmp.png"/>
          <p:cNvPicPr>
            <a:picLocks noChangeAspect="1"/>
          </p:cNvPicPr>
          <p:nvPr>
            <p:custDataLst>
              <p:tags r:id="rId1"/>
            </p:custDataLst>
          </p:nvPr>
        </p:nvPicPr>
        <p:blipFill>
          <a:blip r:embed="rId23" cstate="print"/>
          <a:stretch>
            <a:fillRect/>
          </a:stretch>
        </p:blipFill>
        <p:spPr>
          <a:xfrm>
            <a:off x="5181600" y="5410200"/>
            <a:ext cx="1255395" cy="255270"/>
          </a:xfrm>
          <a:prstGeom prst="rect">
            <a:avLst/>
          </a:prstGeom>
        </p:spPr>
      </p:pic>
      <p:pic>
        <p:nvPicPr>
          <p:cNvPr id="16" name="Picture 15" descr="addin_tmp.png"/>
          <p:cNvPicPr>
            <a:picLocks noChangeAspect="1"/>
          </p:cNvPicPr>
          <p:nvPr>
            <p:custDataLst>
              <p:tags r:id="rId2"/>
            </p:custDataLst>
          </p:nvPr>
        </p:nvPicPr>
        <p:blipFill>
          <a:blip r:embed="rId24" cstate="print"/>
          <a:stretch>
            <a:fillRect/>
          </a:stretch>
        </p:blipFill>
        <p:spPr>
          <a:xfrm>
            <a:off x="3886200" y="4191000"/>
            <a:ext cx="1257300" cy="255270"/>
          </a:xfrm>
          <a:prstGeom prst="rect">
            <a:avLst/>
          </a:prstGeom>
        </p:spPr>
      </p:pic>
      <p:pic>
        <p:nvPicPr>
          <p:cNvPr id="17" name="Picture 16" descr="addin_tmp.png"/>
          <p:cNvPicPr>
            <a:picLocks noChangeAspect="1"/>
          </p:cNvPicPr>
          <p:nvPr>
            <p:custDataLst>
              <p:tags r:id="rId3"/>
            </p:custDataLst>
          </p:nvPr>
        </p:nvPicPr>
        <p:blipFill>
          <a:blip r:embed="rId25" cstate="print"/>
          <a:stretch>
            <a:fillRect/>
          </a:stretch>
        </p:blipFill>
        <p:spPr>
          <a:xfrm>
            <a:off x="2895600" y="3124200"/>
            <a:ext cx="1264920" cy="255270"/>
          </a:xfrm>
          <a:prstGeom prst="rect">
            <a:avLst/>
          </a:prstGeom>
        </p:spPr>
      </p:pic>
      <p:pic>
        <p:nvPicPr>
          <p:cNvPr id="108" name="Picture 107" descr="addin_tmp.png"/>
          <p:cNvPicPr>
            <a:picLocks noChangeAspect="1"/>
          </p:cNvPicPr>
          <p:nvPr>
            <p:custDataLst>
              <p:tags r:id="rId4"/>
            </p:custDataLst>
          </p:nvPr>
        </p:nvPicPr>
        <p:blipFill>
          <a:blip r:embed="rId26" cstate="print"/>
          <a:stretch>
            <a:fillRect/>
          </a:stretch>
        </p:blipFill>
        <p:spPr>
          <a:xfrm>
            <a:off x="1676400" y="1981200"/>
            <a:ext cx="1373505" cy="255270"/>
          </a:xfrm>
          <a:prstGeom prst="rect">
            <a:avLst/>
          </a:prstGeom>
        </p:spPr>
      </p:pic>
      <p:pic>
        <p:nvPicPr>
          <p:cNvPr id="112" name="Picture 111" descr="addin_tmp.png"/>
          <p:cNvPicPr>
            <a:picLocks noChangeAspect="1"/>
          </p:cNvPicPr>
          <p:nvPr>
            <p:custDataLst>
              <p:tags r:id="rId5"/>
            </p:custDataLst>
          </p:nvPr>
        </p:nvPicPr>
        <p:blipFill>
          <a:blip r:embed="rId27" cstate="print"/>
          <a:stretch>
            <a:fillRect/>
          </a:stretch>
        </p:blipFill>
        <p:spPr>
          <a:xfrm>
            <a:off x="609600" y="1066800"/>
            <a:ext cx="1383030" cy="255270"/>
          </a:xfrm>
          <a:prstGeom prst="rect">
            <a:avLst/>
          </a:prstGeom>
        </p:spPr>
      </p:pic>
      <p:grpSp>
        <p:nvGrpSpPr>
          <p:cNvPr id="42" name="Group 41"/>
          <p:cNvGrpSpPr/>
          <p:nvPr/>
        </p:nvGrpSpPr>
        <p:grpSpPr>
          <a:xfrm>
            <a:off x="7391400" y="5181600"/>
            <a:ext cx="1752600" cy="838200"/>
            <a:chOff x="6934200" y="4876800"/>
            <a:chExt cx="1752600" cy="838200"/>
          </a:xfrm>
        </p:grpSpPr>
        <p:sp>
          <p:nvSpPr>
            <p:cNvPr id="21" name="Rectangle 20"/>
            <p:cNvSpPr/>
            <p:nvPr/>
          </p:nvSpPr>
          <p:spPr>
            <a:xfrm>
              <a:off x="6934200" y="4876800"/>
              <a:ext cx="1752600" cy="8382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latin typeface="Times New Roman" pitchFamily="18" charset="0"/>
                  <a:cs typeface="Times New Roman" pitchFamily="18" charset="0"/>
                </a:rPr>
                <a:t>   Request for </a:t>
              </a:r>
            </a:p>
            <a:p>
              <a:pPr algn="ctr"/>
              <a:r>
                <a:rPr lang="en-US" dirty="0" smtClean="0">
                  <a:solidFill>
                    <a:schemeClr val="tx1"/>
                  </a:solidFill>
                  <a:latin typeface="Times New Roman" pitchFamily="18" charset="0"/>
                  <a:cs typeface="Times New Roman" pitchFamily="18" charset="0"/>
                </a:rPr>
                <a:t>Header = 0</a:t>
              </a:r>
              <a:endParaRPr lang="en-US" dirty="0">
                <a:solidFill>
                  <a:schemeClr val="tx1"/>
                </a:solidFill>
                <a:latin typeface="Times New Roman" pitchFamily="18" charset="0"/>
                <a:cs typeface="Times New Roman" pitchFamily="18" charset="0"/>
              </a:endParaRPr>
            </a:p>
          </p:txBody>
        </p:sp>
        <p:pic>
          <p:nvPicPr>
            <p:cNvPr id="22" name="Picture 21" descr="addin_tmp.png"/>
            <p:cNvPicPr>
              <a:picLocks noChangeAspect="1"/>
            </p:cNvPicPr>
            <p:nvPr>
              <p:custDataLst>
                <p:tags r:id="rId21"/>
              </p:custDataLst>
            </p:nvPr>
          </p:nvPicPr>
          <p:blipFill>
            <a:blip r:embed="rId28" cstate="print"/>
            <a:stretch>
              <a:fillRect/>
            </a:stretch>
          </p:blipFill>
          <p:spPr>
            <a:xfrm>
              <a:off x="8305800" y="5029200"/>
              <a:ext cx="230489" cy="228600"/>
            </a:xfrm>
            <a:prstGeom prst="rect">
              <a:avLst/>
            </a:prstGeom>
          </p:spPr>
        </p:pic>
      </p:grpSp>
      <p:grpSp>
        <p:nvGrpSpPr>
          <p:cNvPr id="43" name="Group 42"/>
          <p:cNvGrpSpPr/>
          <p:nvPr/>
        </p:nvGrpSpPr>
        <p:grpSpPr>
          <a:xfrm>
            <a:off x="6553200" y="3810000"/>
            <a:ext cx="1752600" cy="838200"/>
            <a:chOff x="6096000" y="3505200"/>
            <a:chExt cx="1752600" cy="838200"/>
          </a:xfrm>
        </p:grpSpPr>
        <p:sp>
          <p:nvSpPr>
            <p:cNvPr id="23" name="Rectangle 22"/>
            <p:cNvSpPr/>
            <p:nvPr/>
          </p:nvSpPr>
          <p:spPr>
            <a:xfrm>
              <a:off x="6096000" y="3505200"/>
              <a:ext cx="1752600" cy="8382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latin typeface="Times New Roman" pitchFamily="18" charset="0"/>
                  <a:cs typeface="Times New Roman" pitchFamily="18" charset="0"/>
                </a:rPr>
                <a:t>   Request for </a:t>
              </a:r>
            </a:p>
            <a:p>
              <a:pPr algn="ctr"/>
              <a:r>
                <a:rPr lang="en-US" dirty="0" smtClean="0">
                  <a:solidFill>
                    <a:schemeClr val="tx1"/>
                  </a:solidFill>
                  <a:latin typeface="Times New Roman" pitchFamily="18" charset="0"/>
                  <a:cs typeface="Times New Roman" pitchFamily="18" charset="0"/>
                </a:rPr>
                <a:t>Header = 2</a:t>
              </a:r>
              <a:endParaRPr lang="en-US" dirty="0">
                <a:solidFill>
                  <a:schemeClr val="tx1"/>
                </a:solidFill>
                <a:latin typeface="Times New Roman" pitchFamily="18" charset="0"/>
                <a:cs typeface="Times New Roman" pitchFamily="18" charset="0"/>
              </a:endParaRPr>
            </a:p>
          </p:txBody>
        </p:sp>
        <p:pic>
          <p:nvPicPr>
            <p:cNvPr id="24" name="Picture 23" descr="addin_tmp.png"/>
            <p:cNvPicPr>
              <a:picLocks noChangeAspect="1"/>
            </p:cNvPicPr>
            <p:nvPr>
              <p:custDataLst>
                <p:tags r:id="rId20"/>
              </p:custDataLst>
            </p:nvPr>
          </p:nvPicPr>
          <p:blipFill>
            <a:blip r:embed="rId28" cstate="print"/>
            <a:stretch>
              <a:fillRect/>
            </a:stretch>
          </p:blipFill>
          <p:spPr>
            <a:xfrm>
              <a:off x="7467600" y="3733800"/>
              <a:ext cx="230489" cy="228600"/>
            </a:xfrm>
            <a:prstGeom prst="rect">
              <a:avLst/>
            </a:prstGeom>
          </p:spPr>
        </p:pic>
      </p:grpSp>
      <p:grpSp>
        <p:nvGrpSpPr>
          <p:cNvPr id="44" name="Group 43"/>
          <p:cNvGrpSpPr/>
          <p:nvPr/>
        </p:nvGrpSpPr>
        <p:grpSpPr>
          <a:xfrm>
            <a:off x="5257800" y="2590800"/>
            <a:ext cx="1676400" cy="838200"/>
            <a:chOff x="4800600" y="2286000"/>
            <a:chExt cx="1676400" cy="838200"/>
          </a:xfrm>
        </p:grpSpPr>
        <p:sp>
          <p:nvSpPr>
            <p:cNvPr id="25" name="Rectangle 24"/>
            <p:cNvSpPr/>
            <p:nvPr/>
          </p:nvSpPr>
          <p:spPr>
            <a:xfrm>
              <a:off x="4800600" y="2286000"/>
              <a:ext cx="1676400" cy="8382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latin typeface="Times New Roman" pitchFamily="18" charset="0"/>
                  <a:cs typeface="Times New Roman" pitchFamily="18" charset="0"/>
                </a:rPr>
                <a:t>   Request for </a:t>
              </a:r>
            </a:p>
            <a:p>
              <a:pPr algn="ctr"/>
              <a:r>
                <a:rPr lang="en-US" dirty="0" smtClean="0">
                  <a:solidFill>
                    <a:schemeClr val="tx1"/>
                  </a:solidFill>
                  <a:latin typeface="Times New Roman" pitchFamily="18" charset="0"/>
                  <a:cs typeface="Times New Roman" pitchFamily="18" charset="0"/>
                </a:rPr>
                <a:t>Header = 2</a:t>
              </a:r>
              <a:endParaRPr lang="en-US" dirty="0">
                <a:solidFill>
                  <a:schemeClr val="tx1"/>
                </a:solidFill>
                <a:latin typeface="Times New Roman" pitchFamily="18" charset="0"/>
                <a:cs typeface="Times New Roman" pitchFamily="18" charset="0"/>
              </a:endParaRPr>
            </a:p>
          </p:txBody>
        </p:sp>
        <p:pic>
          <p:nvPicPr>
            <p:cNvPr id="26" name="Picture 25" descr="addin_tmp.png"/>
            <p:cNvPicPr>
              <a:picLocks noChangeAspect="1"/>
            </p:cNvPicPr>
            <p:nvPr>
              <p:custDataLst>
                <p:tags r:id="rId19"/>
              </p:custDataLst>
            </p:nvPr>
          </p:nvPicPr>
          <p:blipFill>
            <a:blip r:embed="rId28" cstate="print"/>
            <a:stretch>
              <a:fillRect/>
            </a:stretch>
          </p:blipFill>
          <p:spPr>
            <a:xfrm>
              <a:off x="6172200" y="2514600"/>
              <a:ext cx="230489" cy="228600"/>
            </a:xfrm>
            <a:prstGeom prst="rect">
              <a:avLst/>
            </a:prstGeom>
          </p:spPr>
        </p:pic>
      </p:grpSp>
      <p:grpSp>
        <p:nvGrpSpPr>
          <p:cNvPr id="46" name="Group 45"/>
          <p:cNvGrpSpPr/>
          <p:nvPr/>
        </p:nvGrpSpPr>
        <p:grpSpPr>
          <a:xfrm>
            <a:off x="2971800" y="533400"/>
            <a:ext cx="1524000" cy="838200"/>
            <a:chOff x="2514600" y="228600"/>
            <a:chExt cx="1524000" cy="838200"/>
          </a:xfrm>
        </p:grpSpPr>
        <p:sp>
          <p:nvSpPr>
            <p:cNvPr id="27" name="Rectangle 26"/>
            <p:cNvSpPr/>
            <p:nvPr/>
          </p:nvSpPr>
          <p:spPr>
            <a:xfrm>
              <a:off x="2514600" y="228600"/>
              <a:ext cx="1524000" cy="8382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latin typeface="Times New Roman" pitchFamily="18" charset="0"/>
                  <a:cs typeface="Times New Roman" pitchFamily="18" charset="0"/>
                </a:rPr>
                <a:t> Request for </a:t>
              </a:r>
            </a:p>
            <a:p>
              <a:pPr algn="ctr"/>
              <a:r>
                <a:rPr lang="en-US" dirty="0" smtClean="0">
                  <a:solidFill>
                    <a:schemeClr val="tx1"/>
                  </a:solidFill>
                  <a:latin typeface="Times New Roman" pitchFamily="18" charset="0"/>
                  <a:cs typeface="Times New Roman" pitchFamily="18" charset="0"/>
                </a:rPr>
                <a:t>Header = 21</a:t>
              </a:r>
              <a:endParaRPr lang="en-US" dirty="0">
                <a:solidFill>
                  <a:schemeClr val="tx1"/>
                </a:solidFill>
                <a:latin typeface="Times New Roman" pitchFamily="18" charset="0"/>
                <a:cs typeface="Times New Roman" pitchFamily="18" charset="0"/>
              </a:endParaRPr>
            </a:p>
          </p:txBody>
        </p:sp>
        <p:pic>
          <p:nvPicPr>
            <p:cNvPr id="28" name="Picture 27" descr="addin_tmp.png"/>
            <p:cNvPicPr>
              <a:picLocks noChangeAspect="1"/>
            </p:cNvPicPr>
            <p:nvPr>
              <p:custDataLst>
                <p:tags r:id="rId18"/>
              </p:custDataLst>
            </p:nvPr>
          </p:nvPicPr>
          <p:blipFill>
            <a:blip r:embed="rId28" cstate="print"/>
            <a:stretch>
              <a:fillRect/>
            </a:stretch>
          </p:blipFill>
          <p:spPr>
            <a:xfrm>
              <a:off x="3733800" y="457200"/>
              <a:ext cx="230489" cy="228600"/>
            </a:xfrm>
            <a:prstGeom prst="rect">
              <a:avLst/>
            </a:prstGeom>
          </p:spPr>
        </p:pic>
      </p:grpSp>
      <p:grpSp>
        <p:nvGrpSpPr>
          <p:cNvPr id="45" name="Group 44"/>
          <p:cNvGrpSpPr/>
          <p:nvPr/>
        </p:nvGrpSpPr>
        <p:grpSpPr>
          <a:xfrm>
            <a:off x="4191000" y="1524000"/>
            <a:ext cx="1600200" cy="838200"/>
            <a:chOff x="3733800" y="1219200"/>
            <a:chExt cx="1600200" cy="838200"/>
          </a:xfrm>
        </p:grpSpPr>
        <p:sp>
          <p:nvSpPr>
            <p:cNvPr id="29" name="Rectangle 28"/>
            <p:cNvSpPr/>
            <p:nvPr/>
          </p:nvSpPr>
          <p:spPr>
            <a:xfrm>
              <a:off x="3733800" y="1219200"/>
              <a:ext cx="1600200" cy="8382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latin typeface="Times New Roman" pitchFamily="18" charset="0"/>
                  <a:cs typeface="Times New Roman" pitchFamily="18" charset="0"/>
                </a:rPr>
                <a:t>  Request for </a:t>
              </a:r>
            </a:p>
            <a:p>
              <a:pPr algn="ctr"/>
              <a:r>
                <a:rPr lang="en-US" dirty="0" smtClean="0">
                  <a:solidFill>
                    <a:schemeClr val="tx1"/>
                  </a:solidFill>
                  <a:latin typeface="Times New Roman" pitchFamily="18" charset="0"/>
                  <a:cs typeface="Times New Roman" pitchFamily="18" charset="0"/>
                </a:rPr>
                <a:t>Header = 2</a:t>
              </a:r>
              <a:endParaRPr lang="en-US" dirty="0">
                <a:solidFill>
                  <a:schemeClr val="tx1"/>
                </a:solidFill>
                <a:latin typeface="Times New Roman" pitchFamily="18" charset="0"/>
                <a:cs typeface="Times New Roman" pitchFamily="18" charset="0"/>
              </a:endParaRPr>
            </a:p>
          </p:txBody>
        </p:sp>
        <p:pic>
          <p:nvPicPr>
            <p:cNvPr id="30" name="Picture 29" descr="addin_tmp.png"/>
            <p:cNvPicPr>
              <a:picLocks noChangeAspect="1"/>
            </p:cNvPicPr>
            <p:nvPr>
              <p:custDataLst>
                <p:tags r:id="rId17"/>
              </p:custDataLst>
            </p:nvPr>
          </p:nvPicPr>
          <p:blipFill>
            <a:blip r:embed="rId28" cstate="print"/>
            <a:stretch>
              <a:fillRect/>
            </a:stretch>
          </p:blipFill>
          <p:spPr>
            <a:xfrm>
              <a:off x="5029200" y="1447800"/>
              <a:ext cx="230489" cy="228600"/>
            </a:xfrm>
            <a:prstGeom prst="rect">
              <a:avLst/>
            </a:prstGeom>
          </p:spPr>
        </p:pic>
      </p:grpSp>
      <p:pic>
        <p:nvPicPr>
          <p:cNvPr id="38" name="Picture 37" descr="yes.png"/>
          <p:cNvPicPr>
            <a:picLocks noChangeAspect="1"/>
          </p:cNvPicPr>
          <p:nvPr/>
        </p:nvPicPr>
        <p:blipFill>
          <a:blip r:embed="rId29" cstate="print"/>
          <a:stretch>
            <a:fillRect/>
          </a:stretch>
        </p:blipFill>
        <p:spPr>
          <a:xfrm>
            <a:off x="6553200" y="5257800"/>
            <a:ext cx="600075" cy="555498"/>
          </a:xfrm>
          <a:prstGeom prst="rect">
            <a:avLst/>
          </a:prstGeom>
        </p:spPr>
      </p:pic>
      <p:pic>
        <p:nvPicPr>
          <p:cNvPr id="39" name="Picture 38" descr="yes.png"/>
          <p:cNvPicPr>
            <a:picLocks noChangeAspect="1"/>
          </p:cNvPicPr>
          <p:nvPr/>
        </p:nvPicPr>
        <p:blipFill>
          <a:blip r:embed="rId29" cstate="print"/>
          <a:stretch>
            <a:fillRect/>
          </a:stretch>
        </p:blipFill>
        <p:spPr>
          <a:xfrm>
            <a:off x="3200400" y="1828800"/>
            <a:ext cx="600075" cy="555498"/>
          </a:xfrm>
          <a:prstGeom prst="rect">
            <a:avLst/>
          </a:prstGeom>
        </p:spPr>
      </p:pic>
      <p:pic>
        <p:nvPicPr>
          <p:cNvPr id="40" name="Picture 39" descr="no.png"/>
          <p:cNvPicPr>
            <a:picLocks noChangeAspect="1"/>
          </p:cNvPicPr>
          <p:nvPr/>
        </p:nvPicPr>
        <p:blipFill>
          <a:blip r:embed="rId30" cstate="print"/>
          <a:stretch>
            <a:fillRect/>
          </a:stretch>
        </p:blipFill>
        <p:spPr>
          <a:xfrm>
            <a:off x="5334000" y="4267200"/>
            <a:ext cx="382524" cy="390331"/>
          </a:xfrm>
          <a:prstGeom prst="rect">
            <a:avLst/>
          </a:prstGeom>
        </p:spPr>
      </p:pic>
      <p:pic>
        <p:nvPicPr>
          <p:cNvPr id="41" name="Picture 40" descr="no.png"/>
          <p:cNvPicPr>
            <a:picLocks noChangeAspect="1"/>
          </p:cNvPicPr>
          <p:nvPr/>
        </p:nvPicPr>
        <p:blipFill>
          <a:blip r:embed="rId30" cstate="print"/>
          <a:stretch>
            <a:fillRect/>
          </a:stretch>
        </p:blipFill>
        <p:spPr>
          <a:xfrm>
            <a:off x="4267200" y="3200400"/>
            <a:ext cx="382524" cy="390331"/>
          </a:xfrm>
          <a:prstGeom prst="rect">
            <a:avLst/>
          </a:prstGeom>
        </p:spPr>
      </p:pic>
      <p:pic>
        <p:nvPicPr>
          <p:cNvPr id="47" name="Picture 46" descr="addin_tmp.png"/>
          <p:cNvPicPr>
            <a:picLocks noChangeAspect="1"/>
          </p:cNvPicPr>
          <p:nvPr>
            <p:custDataLst>
              <p:tags r:id="rId6"/>
            </p:custDataLst>
          </p:nvPr>
        </p:nvPicPr>
        <p:blipFill>
          <a:blip r:embed="rId31" cstate="print"/>
          <a:stretch>
            <a:fillRect/>
          </a:stretch>
        </p:blipFill>
        <p:spPr>
          <a:xfrm>
            <a:off x="3886200" y="4191000"/>
            <a:ext cx="1261110" cy="255270"/>
          </a:xfrm>
          <a:prstGeom prst="rect">
            <a:avLst/>
          </a:prstGeom>
        </p:spPr>
      </p:pic>
      <p:pic>
        <p:nvPicPr>
          <p:cNvPr id="48" name="Picture 47" descr="addin_tmp.png"/>
          <p:cNvPicPr>
            <a:picLocks noChangeAspect="1"/>
          </p:cNvPicPr>
          <p:nvPr>
            <p:custDataLst>
              <p:tags r:id="rId7"/>
            </p:custDataLst>
          </p:nvPr>
        </p:nvPicPr>
        <p:blipFill>
          <a:blip r:embed="rId32" cstate="print"/>
          <a:stretch>
            <a:fillRect/>
          </a:stretch>
        </p:blipFill>
        <p:spPr>
          <a:xfrm>
            <a:off x="2895600" y="3124200"/>
            <a:ext cx="1255395" cy="255270"/>
          </a:xfrm>
          <a:prstGeom prst="rect">
            <a:avLst/>
          </a:prstGeom>
        </p:spPr>
      </p:pic>
      <p:pic>
        <p:nvPicPr>
          <p:cNvPr id="109" name="Picture 108" descr="addin_tmp.png"/>
          <p:cNvPicPr>
            <a:picLocks noChangeAspect="1"/>
          </p:cNvPicPr>
          <p:nvPr>
            <p:custDataLst>
              <p:tags r:id="rId8"/>
            </p:custDataLst>
          </p:nvPr>
        </p:nvPicPr>
        <p:blipFill>
          <a:blip r:embed="rId33" cstate="print"/>
          <a:stretch>
            <a:fillRect/>
          </a:stretch>
        </p:blipFill>
        <p:spPr>
          <a:xfrm>
            <a:off x="1676400" y="1981200"/>
            <a:ext cx="1383030" cy="255270"/>
          </a:xfrm>
          <a:prstGeom prst="rect">
            <a:avLst/>
          </a:prstGeom>
        </p:spPr>
      </p:pic>
      <p:pic>
        <p:nvPicPr>
          <p:cNvPr id="50" name="Picture 49" descr="addin_tmp.png"/>
          <p:cNvPicPr>
            <a:picLocks noChangeAspect="1"/>
          </p:cNvPicPr>
          <p:nvPr>
            <p:custDataLst>
              <p:tags r:id="rId9"/>
            </p:custDataLst>
          </p:nvPr>
        </p:nvPicPr>
        <p:blipFill>
          <a:blip r:embed="rId34" cstate="print"/>
          <a:stretch>
            <a:fillRect/>
          </a:stretch>
        </p:blipFill>
        <p:spPr>
          <a:xfrm>
            <a:off x="609600" y="1066800"/>
            <a:ext cx="1255395" cy="255270"/>
          </a:xfrm>
          <a:prstGeom prst="rect">
            <a:avLst/>
          </a:prstGeom>
        </p:spPr>
      </p:pic>
      <p:pic>
        <p:nvPicPr>
          <p:cNvPr id="51" name="Picture 50" descr="no.png"/>
          <p:cNvPicPr>
            <a:picLocks noChangeAspect="1"/>
          </p:cNvPicPr>
          <p:nvPr/>
        </p:nvPicPr>
        <p:blipFill>
          <a:blip r:embed="rId30" cstate="print"/>
          <a:stretch>
            <a:fillRect/>
          </a:stretch>
        </p:blipFill>
        <p:spPr>
          <a:xfrm>
            <a:off x="2133600" y="990600"/>
            <a:ext cx="382524" cy="390331"/>
          </a:xfrm>
          <a:prstGeom prst="rect">
            <a:avLst/>
          </a:prstGeom>
        </p:spPr>
      </p:pic>
      <p:sp>
        <p:nvSpPr>
          <p:cNvPr id="52" name="Oval 51"/>
          <p:cNvSpPr/>
          <p:nvPr/>
        </p:nvSpPr>
        <p:spPr>
          <a:xfrm>
            <a:off x="1143000" y="3962400"/>
            <a:ext cx="533400" cy="533400"/>
          </a:xfrm>
          <a:prstGeom prst="ellipse">
            <a:avLst/>
          </a:prstGeom>
          <a:noFill/>
          <a:ln w="317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381000" y="4800600"/>
            <a:ext cx="533400" cy="533400"/>
          </a:xfrm>
          <a:prstGeom prst="ellipse">
            <a:avLst/>
          </a:prstGeom>
          <a:noFill/>
          <a:ln w="317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1828800" y="3200400"/>
            <a:ext cx="533400" cy="533400"/>
          </a:xfrm>
          <a:prstGeom prst="ellipse">
            <a:avLst/>
          </a:prstGeom>
          <a:noFill/>
          <a:ln w="317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5" name="Straight Connector 54"/>
          <p:cNvCxnSpPr>
            <a:stCxn id="54" idx="3"/>
            <a:endCxn id="52" idx="7"/>
          </p:cNvCxnSpPr>
          <p:nvPr/>
        </p:nvCxnSpPr>
        <p:spPr>
          <a:xfrm flipH="1">
            <a:off x="1598285" y="3655685"/>
            <a:ext cx="308630" cy="384830"/>
          </a:xfrm>
          <a:prstGeom prst="line">
            <a:avLst/>
          </a:prstGeom>
          <a:ln w="31750"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a:stCxn id="52" idx="3"/>
            <a:endCxn id="53" idx="7"/>
          </p:cNvCxnSpPr>
          <p:nvPr/>
        </p:nvCxnSpPr>
        <p:spPr>
          <a:xfrm flipH="1">
            <a:off x="836285" y="4417685"/>
            <a:ext cx="384830" cy="461030"/>
          </a:xfrm>
          <a:prstGeom prst="line">
            <a:avLst/>
          </a:prstGeom>
          <a:ln w="31750"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a:stCxn id="7" idx="3"/>
            <a:endCxn id="54" idx="7"/>
          </p:cNvCxnSpPr>
          <p:nvPr/>
        </p:nvCxnSpPr>
        <p:spPr>
          <a:xfrm flipH="1">
            <a:off x="2284085" y="2436485"/>
            <a:ext cx="918230" cy="842030"/>
          </a:xfrm>
          <a:prstGeom prst="line">
            <a:avLst/>
          </a:prstGeom>
          <a:ln w="31750" cmpd="sng">
            <a:solidFill>
              <a:schemeClr val="tx1"/>
            </a:solidFill>
          </a:ln>
        </p:spPr>
        <p:style>
          <a:lnRef idx="1">
            <a:schemeClr val="accent1"/>
          </a:lnRef>
          <a:fillRef idx="0">
            <a:schemeClr val="accent1"/>
          </a:fillRef>
          <a:effectRef idx="0">
            <a:schemeClr val="accent1"/>
          </a:effectRef>
          <a:fontRef idx="minor">
            <a:schemeClr val="tx1"/>
          </a:fontRef>
        </p:style>
      </p:cxnSp>
      <p:pic>
        <p:nvPicPr>
          <p:cNvPr id="78" name="Picture 77" descr="addin_tmp.png"/>
          <p:cNvPicPr>
            <a:picLocks noChangeAspect="1"/>
          </p:cNvPicPr>
          <p:nvPr>
            <p:custDataLst>
              <p:tags r:id="rId10"/>
            </p:custDataLst>
          </p:nvPr>
        </p:nvPicPr>
        <p:blipFill>
          <a:blip r:embed="rId35" cstate="print"/>
          <a:stretch>
            <a:fillRect/>
          </a:stretch>
        </p:blipFill>
        <p:spPr>
          <a:xfrm>
            <a:off x="914400" y="5257800"/>
            <a:ext cx="1247775" cy="255270"/>
          </a:xfrm>
          <a:prstGeom prst="rect">
            <a:avLst/>
          </a:prstGeom>
        </p:spPr>
      </p:pic>
      <p:pic>
        <p:nvPicPr>
          <p:cNvPr id="79" name="Picture 78" descr="addin_tmp.png"/>
          <p:cNvPicPr>
            <a:picLocks noChangeAspect="1"/>
          </p:cNvPicPr>
          <p:nvPr>
            <p:custDataLst>
              <p:tags r:id="rId11"/>
            </p:custDataLst>
          </p:nvPr>
        </p:nvPicPr>
        <p:blipFill>
          <a:blip r:embed="rId36" cstate="print"/>
          <a:stretch>
            <a:fillRect/>
          </a:stretch>
        </p:blipFill>
        <p:spPr>
          <a:xfrm>
            <a:off x="1524000" y="4697729"/>
            <a:ext cx="1257300" cy="255270"/>
          </a:xfrm>
          <a:prstGeom prst="rect">
            <a:avLst/>
          </a:prstGeom>
        </p:spPr>
      </p:pic>
      <p:pic>
        <p:nvPicPr>
          <p:cNvPr id="81" name="Picture 80" descr="addin_tmp.png"/>
          <p:cNvPicPr>
            <a:picLocks noChangeAspect="1"/>
          </p:cNvPicPr>
          <p:nvPr>
            <p:custDataLst>
              <p:tags r:id="rId12"/>
            </p:custDataLst>
          </p:nvPr>
        </p:nvPicPr>
        <p:blipFill>
          <a:blip r:embed="rId37" cstate="print"/>
          <a:stretch>
            <a:fillRect/>
          </a:stretch>
        </p:blipFill>
        <p:spPr>
          <a:xfrm>
            <a:off x="457200" y="3200400"/>
            <a:ext cx="1373505" cy="255270"/>
          </a:xfrm>
          <a:prstGeom prst="rect">
            <a:avLst/>
          </a:prstGeom>
        </p:spPr>
      </p:pic>
      <p:grpSp>
        <p:nvGrpSpPr>
          <p:cNvPr id="116" name="Group 115"/>
          <p:cNvGrpSpPr/>
          <p:nvPr/>
        </p:nvGrpSpPr>
        <p:grpSpPr>
          <a:xfrm>
            <a:off x="2133600" y="5486400"/>
            <a:ext cx="1524000" cy="685800"/>
            <a:chOff x="2133600" y="5486400"/>
            <a:chExt cx="1524000" cy="685800"/>
          </a:xfrm>
        </p:grpSpPr>
        <p:sp>
          <p:nvSpPr>
            <p:cNvPr id="75" name="Rectangle 74"/>
            <p:cNvSpPr/>
            <p:nvPr/>
          </p:nvSpPr>
          <p:spPr>
            <a:xfrm>
              <a:off x="2133600" y="5486400"/>
              <a:ext cx="1524000" cy="6858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latin typeface="Times New Roman" pitchFamily="18" charset="0"/>
                  <a:cs typeface="Times New Roman" pitchFamily="18" charset="0"/>
                </a:rPr>
                <a:t>Request for </a:t>
              </a:r>
            </a:p>
            <a:p>
              <a:pPr algn="ctr"/>
              <a:r>
                <a:rPr lang="en-US" dirty="0" smtClean="0">
                  <a:solidFill>
                    <a:schemeClr val="tx1"/>
                  </a:solidFill>
                  <a:latin typeface="Times New Roman" pitchFamily="18" charset="0"/>
                  <a:cs typeface="Times New Roman" pitchFamily="18" charset="0"/>
                </a:rPr>
                <a:t>Header = 0</a:t>
              </a:r>
              <a:endParaRPr lang="en-US" dirty="0">
                <a:solidFill>
                  <a:schemeClr val="tx1"/>
                </a:solidFill>
                <a:latin typeface="Times New Roman" pitchFamily="18" charset="0"/>
                <a:cs typeface="Times New Roman" pitchFamily="18" charset="0"/>
              </a:endParaRPr>
            </a:p>
          </p:txBody>
        </p:sp>
        <p:pic>
          <p:nvPicPr>
            <p:cNvPr id="113" name="Picture 112" descr="addin_tmp.png"/>
            <p:cNvPicPr>
              <a:picLocks noChangeAspect="1"/>
            </p:cNvPicPr>
            <p:nvPr>
              <p:custDataLst>
                <p:tags r:id="rId16"/>
              </p:custDataLst>
            </p:nvPr>
          </p:nvPicPr>
          <p:blipFill>
            <a:blip r:embed="rId28" cstate="print"/>
            <a:stretch>
              <a:fillRect/>
            </a:stretch>
          </p:blipFill>
          <p:spPr>
            <a:xfrm>
              <a:off x="3352800" y="5636895"/>
              <a:ext cx="232410" cy="230505"/>
            </a:xfrm>
            <a:prstGeom prst="rect">
              <a:avLst/>
            </a:prstGeom>
          </p:spPr>
        </p:pic>
      </p:grpSp>
      <p:grpSp>
        <p:nvGrpSpPr>
          <p:cNvPr id="117" name="Group 116"/>
          <p:cNvGrpSpPr/>
          <p:nvPr/>
        </p:nvGrpSpPr>
        <p:grpSpPr>
          <a:xfrm>
            <a:off x="1981200" y="3886200"/>
            <a:ext cx="1524000" cy="685800"/>
            <a:chOff x="1981200" y="3886200"/>
            <a:chExt cx="1524000" cy="685800"/>
          </a:xfrm>
        </p:grpSpPr>
        <p:sp>
          <p:nvSpPr>
            <p:cNvPr id="85" name="Rectangle 84"/>
            <p:cNvSpPr/>
            <p:nvPr/>
          </p:nvSpPr>
          <p:spPr>
            <a:xfrm>
              <a:off x="1981200" y="3886200"/>
              <a:ext cx="1524000" cy="6858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latin typeface="Times New Roman" pitchFamily="18" charset="0"/>
                  <a:cs typeface="Times New Roman" pitchFamily="18" charset="0"/>
                </a:rPr>
                <a:t>Request for </a:t>
              </a:r>
            </a:p>
            <a:p>
              <a:pPr algn="ctr"/>
              <a:r>
                <a:rPr lang="en-US" dirty="0" smtClean="0">
                  <a:solidFill>
                    <a:schemeClr val="tx1"/>
                  </a:solidFill>
                  <a:latin typeface="Times New Roman" pitchFamily="18" charset="0"/>
                  <a:cs typeface="Times New Roman" pitchFamily="18" charset="0"/>
                </a:rPr>
                <a:t>Header = 0</a:t>
              </a:r>
              <a:endParaRPr lang="en-US" dirty="0">
                <a:solidFill>
                  <a:schemeClr val="tx1"/>
                </a:solidFill>
                <a:latin typeface="Times New Roman" pitchFamily="18" charset="0"/>
                <a:cs typeface="Times New Roman" pitchFamily="18" charset="0"/>
              </a:endParaRPr>
            </a:p>
          </p:txBody>
        </p:sp>
        <p:pic>
          <p:nvPicPr>
            <p:cNvPr id="114" name="Picture 113" descr="addin_tmp.png"/>
            <p:cNvPicPr>
              <a:picLocks noChangeAspect="1"/>
            </p:cNvPicPr>
            <p:nvPr>
              <p:custDataLst>
                <p:tags r:id="rId15"/>
              </p:custDataLst>
            </p:nvPr>
          </p:nvPicPr>
          <p:blipFill>
            <a:blip r:embed="rId28" cstate="print"/>
            <a:stretch>
              <a:fillRect/>
            </a:stretch>
          </p:blipFill>
          <p:spPr>
            <a:xfrm>
              <a:off x="3200400" y="4036695"/>
              <a:ext cx="232410" cy="230505"/>
            </a:xfrm>
            <a:prstGeom prst="rect">
              <a:avLst/>
            </a:prstGeom>
          </p:spPr>
        </p:pic>
      </p:grpSp>
      <p:grpSp>
        <p:nvGrpSpPr>
          <p:cNvPr id="118" name="Group 117"/>
          <p:cNvGrpSpPr/>
          <p:nvPr/>
        </p:nvGrpSpPr>
        <p:grpSpPr>
          <a:xfrm>
            <a:off x="76200" y="2438400"/>
            <a:ext cx="1524000" cy="685800"/>
            <a:chOff x="76200" y="2438400"/>
            <a:chExt cx="1524000" cy="685800"/>
          </a:xfrm>
        </p:grpSpPr>
        <p:sp>
          <p:nvSpPr>
            <p:cNvPr id="88" name="Rectangle 87"/>
            <p:cNvSpPr/>
            <p:nvPr/>
          </p:nvSpPr>
          <p:spPr>
            <a:xfrm>
              <a:off x="76200" y="2438400"/>
              <a:ext cx="1524000" cy="6858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latin typeface="Times New Roman" pitchFamily="18" charset="0"/>
                  <a:cs typeface="Times New Roman" pitchFamily="18" charset="0"/>
                </a:rPr>
                <a:t>Request for </a:t>
              </a:r>
            </a:p>
            <a:p>
              <a:pPr algn="ctr"/>
              <a:r>
                <a:rPr lang="en-US" dirty="0" smtClean="0">
                  <a:solidFill>
                    <a:schemeClr val="tx1"/>
                  </a:solidFill>
                  <a:latin typeface="Times New Roman" pitchFamily="18" charset="0"/>
                  <a:cs typeface="Times New Roman" pitchFamily="18" charset="0"/>
                </a:rPr>
                <a:t>Header = 8</a:t>
              </a:r>
              <a:endParaRPr lang="en-US" dirty="0">
                <a:solidFill>
                  <a:schemeClr val="tx1"/>
                </a:solidFill>
                <a:latin typeface="Times New Roman" pitchFamily="18" charset="0"/>
                <a:cs typeface="Times New Roman" pitchFamily="18" charset="0"/>
              </a:endParaRPr>
            </a:p>
          </p:txBody>
        </p:sp>
        <p:pic>
          <p:nvPicPr>
            <p:cNvPr id="115" name="Picture 114" descr="addin_tmp.png"/>
            <p:cNvPicPr>
              <a:picLocks noChangeAspect="1"/>
            </p:cNvPicPr>
            <p:nvPr>
              <p:custDataLst>
                <p:tags r:id="rId14"/>
              </p:custDataLst>
            </p:nvPr>
          </p:nvPicPr>
          <p:blipFill>
            <a:blip r:embed="rId28" cstate="print"/>
            <a:stretch>
              <a:fillRect/>
            </a:stretch>
          </p:blipFill>
          <p:spPr>
            <a:xfrm>
              <a:off x="1295400" y="2588895"/>
              <a:ext cx="232410" cy="230505"/>
            </a:xfrm>
            <a:prstGeom prst="rect">
              <a:avLst/>
            </a:prstGeom>
          </p:spPr>
        </p:pic>
      </p:grpSp>
      <p:pic>
        <p:nvPicPr>
          <p:cNvPr id="80" name="Picture 79" descr="addin_tmp.png"/>
          <p:cNvPicPr>
            <a:picLocks noChangeAspect="1"/>
          </p:cNvPicPr>
          <p:nvPr>
            <p:custDataLst>
              <p:tags r:id="rId13"/>
            </p:custDataLst>
          </p:nvPr>
        </p:nvPicPr>
        <p:blipFill>
          <a:blip r:embed="rId38" cstate="print"/>
          <a:stretch>
            <a:fillRect/>
          </a:stretch>
        </p:blipFill>
        <p:spPr>
          <a:xfrm>
            <a:off x="457200" y="3200400"/>
            <a:ext cx="1257300" cy="255270"/>
          </a:xfrm>
          <a:prstGeom prst="rect">
            <a:avLst/>
          </a:prstGeom>
        </p:spPr>
      </p:pic>
      <p:pic>
        <p:nvPicPr>
          <p:cNvPr id="103" name="Picture 102" descr="no.png"/>
          <p:cNvPicPr>
            <a:picLocks noChangeAspect="1"/>
          </p:cNvPicPr>
          <p:nvPr/>
        </p:nvPicPr>
        <p:blipFill>
          <a:blip r:embed="rId30" cstate="print"/>
          <a:stretch>
            <a:fillRect/>
          </a:stretch>
        </p:blipFill>
        <p:spPr>
          <a:xfrm>
            <a:off x="457200" y="4876800"/>
            <a:ext cx="381000" cy="388776"/>
          </a:xfrm>
          <a:prstGeom prst="rect">
            <a:avLst/>
          </a:prstGeom>
        </p:spPr>
      </p:pic>
      <p:pic>
        <p:nvPicPr>
          <p:cNvPr id="104" name="Picture 103" descr="no.png"/>
          <p:cNvPicPr>
            <a:picLocks noChangeAspect="1"/>
          </p:cNvPicPr>
          <p:nvPr/>
        </p:nvPicPr>
        <p:blipFill>
          <a:blip r:embed="rId30" cstate="print"/>
          <a:stretch>
            <a:fillRect/>
          </a:stretch>
        </p:blipFill>
        <p:spPr>
          <a:xfrm>
            <a:off x="1905000" y="3276600"/>
            <a:ext cx="381000" cy="388776"/>
          </a:xfrm>
          <a:prstGeom prst="rect">
            <a:avLst/>
          </a:prstGeom>
        </p:spPr>
      </p:pic>
      <p:pic>
        <p:nvPicPr>
          <p:cNvPr id="106" name="Picture 105" descr="yes.png"/>
          <p:cNvPicPr>
            <a:picLocks noChangeAspect="1"/>
          </p:cNvPicPr>
          <p:nvPr/>
        </p:nvPicPr>
        <p:blipFill>
          <a:blip r:embed="rId39" cstate="print"/>
          <a:stretch>
            <a:fillRect/>
          </a:stretch>
        </p:blipFill>
        <p:spPr>
          <a:xfrm>
            <a:off x="1219200" y="3886200"/>
            <a:ext cx="533400" cy="493776"/>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with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box(in)">
                                      <p:cBhvr>
                                        <p:cTn id="7" dur="20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8"/>
                                        </p:tgtEl>
                                        <p:attrNameLst>
                                          <p:attrName>style.visibility</p:attrName>
                                        </p:attrNameLst>
                                      </p:cBhvr>
                                      <p:to>
                                        <p:strVal val="visible"/>
                                      </p:to>
                                    </p:set>
                                    <p:animEffect transition="in" filter="box(in)">
                                      <p:cBhvr>
                                        <p:cTn id="12" dur="1000"/>
                                        <p:tgtEl>
                                          <p:spTgt spid="38"/>
                                        </p:tgtEl>
                                      </p:cBhvr>
                                    </p:animEffect>
                                  </p:childTnLst>
                                </p:cTn>
                              </p:par>
                            </p:childTnLst>
                          </p:cTn>
                        </p:par>
                      </p:childTnLst>
                    </p:cTn>
                  </p:par>
                  <p:par>
                    <p:cTn id="13" fill="hold">
                      <p:stCondLst>
                        <p:cond delay="indefinite"/>
                      </p:stCondLst>
                      <p:childTnLst>
                        <p:par>
                          <p:cTn id="14" fill="hold">
                            <p:stCondLst>
                              <p:cond delay="0"/>
                            </p:stCondLst>
                            <p:childTnLst>
                              <p:par>
                                <p:cTn id="15" presetID="0" presetClass="path" presetSubtype="0" accel="50000" decel="50000" fill="hold" nodeType="clickEffect">
                                  <p:stCondLst>
                                    <p:cond delay="0"/>
                                  </p:stCondLst>
                                  <p:childTnLst>
                                    <p:animMotion origin="layout" path="M -0.00417 -0.07216 L -0.04584 -0.12766 " pathEditMode="relative" rAng="0" ptsTypes="AA">
                                      <p:cBhvr>
                                        <p:cTn id="16" dur="2000" fill="hold"/>
                                        <p:tgtEl>
                                          <p:spTgt spid="42"/>
                                        </p:tgtEl>
                                        <p:attrNameLst>
                                          <p:attrName>ppt_x</p:attrName>
                                          <p:attrName>ppt_y</p:attrName>
                                        </p:attrNameLst>
                                      </p:cBhvr>
                                      <p:rCtr x="-2100" y="-2800"/>
                                    </p:animMotion>
                                  </p:childTnLst>
                                </p:cTn>
                              </p:par>
                              <p:par>
                                <p:cTn id="17" presetID="4" presetClass="exit" presetSubtype="16" fill="hold" nodeType="withEffect">
                                  <p:stCondLst>
                                    <p:cond delay="0"/>
                                  </p:stCondLst>
                                  <p:childTnLst>
                                    <p:animEffect transition="out" filter="box(in)">
                                      <p:cBhvr>
                                        <p:cTn id="18" dur="2000"/>
                                        <p:tgtEl>
                                          <p:spTgt spid="42"/>
                                        </p:tgtEl>
                                      </p:cBhvr>
                                    </p:animEffect>
                                    <p:set>
                                      <p:cBhvr>
                                        <p:cTn id="19" dur="1" fill="hold">
                                          <p:stCondLst>
                                            <p:cond delay="1999"/>
                                          </p:stCondLst>
                                        </p:cTn>
                                        <p:tgtEl>
                                          <p:spTgt spid="42"/>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4" presetClass="entr" presetSubtype="16" fill="hold" nodeType="clickEffect">
                                  <p:stCondLst>
                                    <p:cond delay="0"/>
                                  </p:stCondLst>
                                  <p:childTnLst>
                                    <p:set>
                                      <p:cBhvr>
                                        <p:cTn id="23" dur="1" fill="hold">
                                          <p:stCondLst>
                                            <p:cond delay="0"/>
                                          </p:stCondLst>
                                        </p:cTn>
                                        <p:tgtEl>
                                          <p:spTgt spid="43"/>
                                        </p:tgtEl>
                                        <p:attrNameLst>
                                          <p:attrName>style.visibility</p:attrName>
                                        </p:attrNameLst>
                                      </p:cBhvr>
                                      <p:to>
                                        <p:strVal val="visible"/>
                                      </p:to>
                                    </p:set>
                                    <p:animEffect transition="in" filter="box(in)">
                                      <p:cBhvr>
                                        <p:cTn id="24" dur="2000"/>
                                        <p:tgtEl>
                                          <p:spTgt spid="43"/>
                                        </p:tgtEl>
                                      </p:cBhvr>
                                    </p:animEffect>
                                  </p:childTnLst>
                                </p:cTn>
                              </p:par>
                            </p:childTnLst>
                          </p:cTn>
                        </p:par>
                      </p:childTnLst>
                    </p:cTn>
                  </p:par>
                  <p:par>
                    <p:cTn id="25" fill="hold">
                      <p:stCondLst>
                        <p:cond delay="indefinite"/>
                      </p:stCondLst>
                      <p:childTnLst>
                        <p:par>
                          <p:cTn id="26" fill="hold">
                            <p:stCondLst>
                              <p:cond delay="0"/>
                            </p:stCondLst>
                            <p:childTnLst>
                              <p:par>
                                <p:cTn id="27" presetID="5" presetClass="exit" presetSubtype="10" fill="hold" nodeType="clickEffect">
                                  <p:stCondLst>
                                    <p:cond delay="0"/>
                                  </p:stCondLst>
                                  <p:childTnLst>
                                    <p:animEffect transition="out" filter="checkerboard(across)">
                                      <p:cBhvr>
                                        <p:cTn id="28" dur="500"/>
                                        <p:tgtEl>
                                          <p:spTgt spid="16"/>
                                        </p:tgtEl>
                                      </p:cBhvr>
                                    </p:animEffect>
                                    <p:set>
                                      <p:cBhvr>
                                        <p:cTn id="29" dur="1" fill="hold">
                                          <p:stCondLst>
                                            <p:cond delay="499"/>
                                          </p:stCondLst>
                                        </p:cTn>
                                        <p:tgtEl>
                                          <p:spTgt spid="16"/>
                                        </p:tgtEl>
                                        <p:attrNameLst>
                                          <p:attrName>style.visibility</p:attrName>
                                        </p:attrNameLst>
                                      </p:cBhvr>
                                      <p:to>
                                        <p:strVal val="hidden"/>
                                      </p:to>
                                    </p:set>
                                  </p:childTnLst>
                                </p:cTn>
                              </p:par>
                              <p:par>
                                <p:cTn id="30" presetID="5" presetClass="entr" presetSubtype="10" fill="hold" nodeType="withEffect">
                                  <p:stCondLst>
                                    <p:cond delay="0"/>
                                  </p:stCondLst>
                                  <p:childTnLst>
                                    <p:set>
                                      <p:cBhvr>
                                        <p:cTn id="31" dur="1" fill="hold">
                                          <p:stCondLst>
                                            <p:cond delay="0"/>
                                          </p:stCondLst>
                                        </p:cTn>
                                        <p:tgtEl>
                                          <p:spTgt spid="47"/>
                                        </p:tgtEl>
                                        <p:attrNameLst>
                                          <p:attrName>style.visibility</p:attrName>
                                        </p:attrNameLst>
                                      </p:cBhvr>
                                      <p:to>
                                        <p:strVal val="visible"/>
                                      </p:to>
                                    </p:set>
                                    <p:animEffect transition="in" filter="checkerboard(across)">
                                      <p:cBhvr>
                                        <p:cTn id="32" dur="1000"/>
                                        <p:tgtEl>
                                          <p:spTgt spid="47"/>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nodeType="clickEffect">
                                  <p:stCondLst>
                                    <p:cond delay="0"/>
                                  </p:stCondLst>
                                  <p:childTnLst>
                                    <p:set>
                                      <p:cBhvr>
                                        <p:cTn id="36" dur="1" fill="hold">
                                          <p:stCondLst>
                                            <p:cond delay="0"/>
                                          </p:stCondLst>
                                        </p:cTn>
                                        <p:tgtEl>
                                          <p:spTgt spid="40"/>
                                        </p:tgtEl>
                                        <p:attrNameLst>
                                          <p:attrName>style.visibility</p:attrName>
                                        </p:attrNameLst>
                                      </p:cBhvr>
                                      <p:to>
                                        <p:strVal val="visible"/>
                                      </p:to>
                                    </p:set>
                                    <p:animEffect transition="in" filter="box(in)">
                                      <p:cBhvr>
                                        <p:cTn id="37" dur="1000"/>
                                        <p:tgtEl>
                                          <p:spTgt spid="40"/>
                                        </p:tgtEl>
                                      </p:cBhvr>
                                    </p:animEffect>
                                  </p:childTnLst>
                                </p:cTn>
                              </p:par>
                            </p:childTnLst>
                          </p:cTn>
                        </p:par>
                      </p:childTnLst>
                    </p:cTn>
                  </p:par>
                  <p:par>
                    <p:cTn id="38" fill="hold">
                      <p:stCondLst>
                        <p:cond delay="indefinite"/>
                      </p:stCondLst>
                      <p:childTnLst>
                        <p:par>
                          <p:cTn id="39" fill="hold">
                            <p:stCondLst>
                              <p:cond delay="0"/>
                            </p:stCondLst>
                            <p:childTnLst>
                              <p:par>
                                <p:cTn id="40" presetID="0" presetClass="path" presetSubtype="0" accel="50000" decel="50000" fill="hold" nodeType="clickEffect">
                                  <p:stCondLst>
                                    <p:cond delay="0"/>
                                  </p:stCondLst>
                                  <p:childTnLst>
                                    <p:animMotion origin="layout" path="M -0.04583 -0.07215 L -0.0875 -0.11656 " pathEditMode="relative" ptsTypes="AA">
                                      <p:cBhvr>
                                        <p:cTn id="41" dur="2000" fill="hold"/>
                                        <p:tgtEl>
                                          <p:spTgt spid="43"/>
                                        </p:tgtEl>
                                        <p:attrNameLst>
                                          <p:attrName>ppt_x</p:attrName>
                                          <p:attrName>ppt_y</p:attrName>
                                        </p:attrNameLst>
                                      </p:cBhvr>
                                    </p:animMotion>
                                  </p:childTnLst>
                                </p:cTn>
                              </p:par>
                              <p:par>
                                <p:cTn id="42" presetID="4" presetClass="exit" presetSubtype="16" fill="hold" nodeType="withEffect">
                                  <p:stCondLst>
                                    <p:cond delay="0"/>
                                  </p:stCondLst>
                                  <p:childTnLst>
                                    <p:animEffect transition="out" filter="box(in)">
                                      <p:cBhvr>
                                        <p:cTn id="43" dur="2000"/>
                                        <p:tgtEl>
                                          <p:spTgt spid="43"/>
                                        </p:tgtEl>
                                      </p:cBhvr>
                                    </p:animEffect>
                                    <p:set>
                                      <p:cBhvr>
                                        <p:cTn id="44" dur="1" fill="hold">
                                          <p:stCondLst>
                                            <p:cond delay="1999"/>
                                          </p:stCondLst>
                                        </p:cTn>
                                        <p:tgtEl>
                                          <p:spTgt spid="43"/>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4" presetClass="entr" presetSubtype="16" fill="hold" nodeType="clickEffect">
                                  <p:stCondLst>
                                    <p:cond delay="0"/>
                                  </p:stCondLst>
                                  <p:childTnLst>
                                    <p:set>
                                      <p:cBhvr>
                                        <p:cTn id="48" dur="1" fill="hold">
                                          <p:stCondLst>
                                            <p:cond delay="0"/>
                                          </p:stCondLst>
                                        </p:cTn>
                                        <p:tgtEl>
                                          <p:spTgt spid="44"/>
                                        </p:tgtEl>
                                        <p:attrNameLst>
                                          <p:attrName>style.visibility</p:attrName>
                                        </p:attrNameLst>
                                      </p:cBhvr>
                                      <p:to>
                                        <p:strVal val="visible"/>
                                      </p:to>
                                    </p:set>
                                    <p:animEffect transition="in" filter="box(in)">
                                      <p:cBhvr>
                                        <p:cTn id="49" dur="2000"/>
                                        <p:tgtEl>
                                          <p:spTgt spid="44"/>
                                        </p:tgtEl>
                                      </p:cBhvr>
                                    </p:animEffect>
                                  </p:childTnLst>
                                </p:cTn>
                              </p:par>
                            </p:childTnLst>
                          </p:cTn>
                        </p:par>
                      </p:childTnLst>
                    </p:cTn>
                  </p:par>
                  <p:par>
                    <p:cTn id="50" fill="hold">
                      <p:stCondLst>
                        <p:cond delay="indefinite"/>
                      </p:stCondLst>
                      <p:childTnLst>
                        <p:par>
                          <p:cTn id="51" fill="hold">
                            <p:stCondLst>
                              <p:cond delay="0"/>
                            </p:stCondLst>
                            <p:childTnLst>
                              <p:par>
                                <p:cTn id="52" presetID="5" presetClass="exit" presetSubtype="10" fill="hold" nodeType="clickEffect">
                                  <p:stCondLst>
                                    <p:cond delay="0"/>
                                  </p:stCondLst>
                                  <p:childTnLst>
                                    <p:animEffect transition="out" filter="checkerboard(across)">
                                      <p:cBhvr>
                                        <p:cTn id="53" dur="500"/>
                                        <p:tgtEl>
                                          <p:spTgt spid="17"/>
                                        </p:tgtEl>
                                      </p:cBhvr>
                                    </p:animEffect>
                                    <p:set>
                                      <p:cBhvr>
                                        <p:cTn id="54" dur="1" fill="hold">
                                          <p:stCondLst>
                                            <p:cond delay="499"/>
                                          </p:stCondLst>
                                        </p:cTn>
                                        <p:tgtEl>
                                          <p:spTgt spid="17"/>
                                        </p:tgtEl>
                                        <p:attrNameLst>
                                          <p:attrName>style.visibility</p:attrName>
                                        </p:attrNameLst>
                                      </p:cBhvr>
                                      <p:to>
                                        <p:strVal val="hidden"/>
                                      </p:to>
                                    </p:set>
                                  </p:childTnLst>
                                </p:cTn>
                              </p:par>
                              <p:par>
                                <p:cTn id="55" presetID="5" presetClass="entr" presetSubtype="10" fill="hold" nodeType="withEffect">
                                  <p:stCondLst>
                                    <p:cond delay="0"/>
                                  </p:stCondLst>
                                  <p:childTnLst>
                                    <p:set>
                                      <p:cBhvr>
                                        <p:cTn id="56" dur="1" fill="hold">
                                          <p:stCondLst>
                                            <p:cond delay="0"/>
                                          </p:stCondLst>
                                        </p:cTn>
                                        <p:tgtEl>
                                          <p:spTgt spid="48"/>
                                        </p:tgtEl>
                                        <p:attrNameLst>
                                          <p:attrName>style.visibility</p:attrName>
                                        </p:attrNameLst>
                                      </p:cBhvr>
                                      <p:to>
                                        <p:strVal val="visible"/>
                                      </p:to>
                                    </p:set>
                                    <p:animEffect transition="in" filter="checkerboard(across)">
                                      <p:cBhvr>
                                        <p:cTn id="57" dur="1000"/>
                                        <p:tgtEl>
                                          <p:spTgt spid="48"/>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nodeType="clickEffect">
                                  <p:stCondLst>
                                    <p:cond delay="0"/>
                                  </p:stCondLst>
                                  <p:childTnLst>
                                    <p:set>
                                      <p:cBhvr>
                                        <p:cTn id="61" dur="1" fill="hold">
                                          <p:stCondLst>
                                            <p:cond delay="0"/>
                                          </p:stCondLst>
                                        </p:cTn>
                                        <p:tgtEl>
                                          <p:spTgt spid="41"/>
                                        </p:tgtEl>
                                        <p:attrNameLst>
                                          <p:attrName>style.visibility</p:attrName>
                                        </p:attrNameLst>
                                      </p:cBhvr>
                                      <p:to>
                                        <p:strVal val="visible"/>
                                      </p:to>
                                    </p:set>
                                    <p:animEffect transition="in" filter="box(in)">
                                      <p:cBhvr>
                                        <p:cTn id="62" dur="1000"/>
                                        <p:tgtEl>
                                          <p:spTgt spid="41"/>
                                        </p:tgtEl>
                                      </p:cBhvr>
                                    </p:animEffect>
                                  </p:childTnLst>
                                </p:cTn>
                              </p:par>
                            </p:childTnLst>
                          </p:cTn>
                        </p:par>
                      </p:childTnLst>
                    </p:cTn>
                  </p:par>
                  <p:par>
                    <p:cTn id="63" fill="hold">
                      <p:stCondLst>
                        <p:cond delay="indefinite"/>
                      </p:stCondLst>
                      <p:childTnLst>
                        <p:par>
                          <p:cTn id="64" fill="hold">
                            <p:stCondLst>
                              <p:cond delay="0"/>
                            </p:stCondLst>
                            <p:childTnLst>
                              <p:par>
                                <p:cTn id="65" presetID="0" presetClass="path" presetSubtype="0" accel="50000" decel="50000" fill="hold" nodeType="clickEffect">
                                  <p:stCondLst>
                                    <p:cond delay="0"/>
                                  </p:stCondLst>
                                  <p:childTnLst>
                                    <p:animMotion origin="layout" path="M -3.46945E-18 -5.42091E-6 L -0.05 -0.03331 " pathEditMode="relative" ptsTypes="AA">
                                      <p:cBhvr>
                                        <p:cTn id="66" dur="2000" fill="hold"/>
                                        <p:tgtEl>
                                          <p:spTgt spid="44"/>
                                        </p:tgtEl>
                                        <p:attrNameLst>
                                          <p:attrName>ppt_x</p:attrName>
                                          <p:attrName>ppt_y</p:attrName>
                                        </p:attrNameLst>
                                      </p:cBhvr>
                                    </p:animMotion>
                                  </p:childTnLst>
                                </p:cTn>
                              </p:par>
                              <p:par>
                                <p:cTn id="67" presetID="4" presetClass="exit" presetSubtype="16" fill="hold" nodeType="withEffect">
                                  <p:stCondLst>
                                    <p:cond delay="0"/>
                                  </p:stCondLst>
                                  <p:childTnLst>
                                    <p:animEffect transition="out" filter="box(in)">
                                      <p:cBhvr>
                                        <p:cTn id="68" dur="2000"/>
                                        <p:tgtEl>
                                          <p:spTgt spid="44"/>
                                        </p:tgtEl>
                                      </p:cBhvr>
                                    </p:animEffect>
                                    <p:set>
                                      <p:cBhvr>
                                        <p:cTn id="69" dur="1" fill="hold">
                                          <p:stCondLst>
                                            <p:cond delay="1999"/>
                                          </p:stCondLst>
                                        </p:cTn>
                                        <p:tgtEl>
                                          <p:spTgt spid="44"/>
                                        </p:tgtEl>
                                        <p:attrNameLst>
                                          <p:attrName>style.visibility</p:attrName>
                                        </p:attrNameLst>
                                      </p:cBhvr>
                                      <p:to>
                                        <p:strVal val="hidden"/>
                                      </p:to>
                                    </p:set>
                                  </p:childTnLst>
                                </p:cTn>
                              </p:par>
                            </p:childTnLst>
                          </p:cTn>
                        </p:par>
                      </p:childTnLst>
                    </p:cTn>
                  </p:par>
                  <p:par>
                    <p:cTn id="70" fill="hold">
                      <p:stCondLst>
                        <p:cond delay="indefinite"/>
                      </p:stCondLst>
                      <p:childTnLst>
                        <p:par>
                          <p:cTn id="71" fill="hold">
                            <p:stCondLst>
                              <p:cond delay="0"/>
                            </p:stCondLst>
                            <p:childTnLst>
                              <p:par>
                                <p:cTn id="72" presetID="4" presetClass="entr" presetSubtype="16" fill="hold" nodeType="clickEffect">
                                  <p:stCondLst>
                                    <p:cond delay="0"/>
                                  </p:stCondLst>
                                  <p:childTnLst>
                                    <p:set>
                                      <p:cBhvr>
                                        <p:cTn id="73" dur="1" fill="hold">
                                          <p:stCondLst>
                                            <p:cond delay="0"/>
                                          </p:stCondLst>
                                        </p:cTn>
                                        <p:tgtEl>
                                          <p:spTgt spid="45"/>
                                        </p:tgtEl>
                                        <p:attrNameLst>
                                          <p:attrName>style.visibility</p:attrName>
                                        </p:attrNameLst>
                                      </p:cBhvr>
                                      <p:to>
                                        <p:strVal val="visible"/>
                                      </p:to>
                                    </p:set>
                                    <p:animEffect transition="in" filter="box(in)">
                                      <p:cBhvr>
                                        <p:cTn id="74" dur="2000"/>
                                        <p:tgtEl>
                                          <p:spTgt spid="45"/>
                                        </p:tgtEl>
                                      </p:cBhvr>
                                    </p:animEffect>
                                  </p:childTnLst>
                                </p:cTn>
                              </p:par>
                            </p:childTnLst>
                          </p:cTn>
                        </p:par>
                      </p:childTnLst>
                    </p:cTn>
                  </p:par>
                  <p:par>
                    <p:cTn id="75" fill="hold">
                      <p:stCondLst>
                        <p:cond delay="indefinite"/>
                      </p:stCondLst>
                      <p:childTnLst>
                        <p:par>
                          <p:cTn id="76" fill="hold">
                            <p:stCondLst>
                              <p:cond delay="0"/>
                            </p:stCondLst>
                            <p:childTnLst>
                              <p:par>
                                <p:cTn id="77" presetID="5" presetClass="exit" presetSubtype="10" fill="hold" nodeType="clickEffect">
                                  <p:stCondLst>
                                    <p:cond delay="0"/>
                                  </p:stCondLst>
                                  <p:childTnLst>
                                    <p:animEffect transition="out" filter="checkerboard(across)">
                                      <p:cBhvr>
                                        <p:cTn id="78" dur="1000"/>
                                        <p:tgtEl>
                                          <p:spTgt spid="108"/>
                                        </p:tgtEl>
                                      </p:cBhvr>
                                    </p:animEffect>
                                    <p:set>
                                      <p:cBhvr>
                                        <p:cTn id="79" dur="1" fill="hold">
                                          <p:stCondLst>
                                            <p:cond delay="999"/>
                                          </p:stCondLst>
                                        </p:cTn>
                                        <p:tgtEl>
                                          <p:spTgt spid="108"/>
                                        </p:tgtEl>
                                        <p:attrNameLst>
                                          <p:attrName>style.visibility</p:attrName>
                                        </p:attrNameLst>
                                      </p:cBhvr>
                                      <p:to>
                                        <p:strVal val="hidden"/>
                                      </p:to>
                                    </p:set>
                                  </p:childTnLst>
                                </p:cTn>
                              </p:par>
                              <p:par>
                                <p:cTn id="80" presetID="5" presetClass="entr" presetSubtype="10" fill="hold" nodeType="withEffect">
                                  <p:stCondLst>
                                    <p:cond delay="0"/>
                                  </p:stCondLst>
                                  <p:childTnLst>
                                    <p:set>
                                      <p:cBhvr>
                                        <p:cTn id="81" dur="1" fill="hold">
                                          <p:stCondLst>
                                            <p:cond delay="0"/>
                                          </p:stCondLst>
                                        </p:cTn>
                                        <p:tgtEl>
                                          <p:spTgt spid="109"/>
                                        </p:tgtEl>
                                        <p:attrNameLst>
                                          <p:attrName>style.visibility</p:attrName>
                                        </p:attrNameLst>
                                      </p:cBhvr>
                                      <p:to>
                                        <p:strVal val="visible"/>
                                      </p:to>
                                    </p:set>
                                    <p:animEffect transition="in" filter="checkerboard(across)">
                                      <p:cBhvr>
                                        <p:cTn id="82" dur="2000"/>
                                        <p:tgtEl>
                                          <p:spTgt spid="109"/>
                                        </p:tgtEl>
                                      </p:cBhvr>
                                    </p:animEffect>
                                  </p:childTnLst>
                                </p:cTn>
                              </p:par>
                            </p:childTnLst>
                          </p:cTn>
                        </p:par>
                      </p:childTnLst>
                    </p:cTn>
                  </p:par>
                  <p:par>
                    <p:cTn id="83" fill="hold">
                      <p:stCondLst>
                        <p:cond delay="indefinite"/>
                      </p:stCondLst>
                      <p:childTnLst>
                        <p:par>
                          <p:cTn id="84" fill="hold">
                            <p:stCondLst>
                              <p:cond delay="0"/>
                            </p:stCondLst>
                            <p:childTnLst>
                              <p:par>
                                <p:cTn id="85" presetID="4" presetClass="entr" presetSubtype="16" fill="hold" nodeType="clickEffect">
                                  <p:stCondLst>
                                    <p:cond delay="0"/>
                                  </p:stCondLst>
                                  <p:childTnLst>
                                    <p:set>
                                      <p:cBhvr>
                                        <p:cTn id="86" dur="1" fill="hold">
                                          <p:stCondLst>
                                            <p:cond delay="0"/>
                                          </p:stCondLst>
                                        </p:cTn>
                                        <p:tgtEl>
                                          <p:spTgt spid="39"/>
                                        </p:tgtEl>
                                        <p:attrNameLst>
                                          <p:attrName>style.visibility</p:attrName>
                                        </p:attrNameLst>
                                      </p:cBhvr>
                                      <p:to>
                                        <p:strVal val="visible"/>
                                      </p:to>
                                    </p:set>
                                    <p:animEffect transition="in" filter="box(in)">
                                      <p:cBhvr>
                                        <p:cTn id="87" dur="1000"/>
                                        <p:tgtEl>
                                          <p:spTgt spid="39"/>
                                        </p:tgtEl>
                                      </p:cBhvr>
                                    </p:animEffect>
                                  </p:childTnLst>
                                </p:cTn>
                              </p:par>
                            </p:childTnLst>
                          </p:cTn>
                        </p:par>
                      </p:childTnLst>
                    </p:cTn>
                  </p:par>
                  <p:par>
                    <p:cTn id="88" fill="hold">
                      <p:stCondLst>
                        <p:cond delay="indefinite"/>
                      </p:stCondLst>
                      <p:childTnLst>
                        <p:par>
                          <p:cTn id="89" fill="hold">
                            <p:stCondLst>
                              <p:cond delay="0"/>
                            </p:stCondLst>
                            <p:childTnLst>
                              <p:par>
                                <p:cTn id="90" presetID="0" presetClass="path" presetSubtype="0" accel="50000" decel="50000" fill="hold" nodeType="clickEffect">
                                  <p:stCondLst>
                                    <p:cond delay="0"/>
                                  </p:stCondLst>
                                  <p:childTnLst>
                                    <p:animMotion origin="layout" path="M 3.33333E-6 -5.42091E-6 L -0.03333 -0.03331 " pathEditMode="relative" ptsTypes="AA">
                                      <p:cBhvr>
                                        <p:cTn id="91" dur="2000" fill="hold"/>
                                        <p:tgtEl>
                                          <p:spTgt spid="45"/>
                                        </p:tgtEl>
                                        <p:attrNameLst>
                                          <p:attrName>ppt_x</p:attrName>
                                          <p:attrName>ppt_y</p:attrName>
                                        </p:attrNameLst>
                                      </p:cBhvr>
                                    </p:animMotion>
                                  </p:childTnLst>
                                </p:cTn>
                              </p:par>
                              <p:par>
                                <p:cTn id="92" presetID="4" presetClass="exit" presetSubtype="16" fill="hold" nodeType="withEffect">
                                  <p:stCondLst>
                                    <p:cond delay="0"/>
                                  </p:stCondLst>
                                  <p:childTnLst>
                                    <p:animEffect transition="out" filter="box(in)">
                                      <p:cBhvr>
                                        <p:cTn id="93" dur="2000"/>
                                        <p:tgtEl>
                                          <p:spTgt spid="45"/>
                                        </p:tgtEl>
                                      </p:cBhvr>
                                    </p:animEffect>
                                    <p:set>
                                      <p:cBhvr>
                                        <p:cTn id="94" dur="1" fill="hold">
                                          <p:stCondLst>
                                            <p:cond delay="1999"/>
                                          </p:stCondLst>
                                        </p:cTn>
                                        <p:tgtEl>
                                          <p:spTgt spid="45"/>
                                        </p:tgtEl>
                                        <p:attrNameLst>
                                          <p:attrName>style.visibility</p:attrName>
                                        </p:attrNameLst>
                                      </p:cBhvr>
                                      <p:to>
                                        <p:strVal val="hidden"/>
                                      </p:to>
                                    </p:set>
                                  </p:childTnLst>
                                </p:cTn>
                              </p:par>
                            </p:childTnLst>
                          </p:cTn>
                        </p:par>
                      </p:childTnLst>
                    </p:cTn>
                  </p:par>
                  <p:par>
                    <p:cTn id="95" fill="hold">
                      <p:stCondLst>
                        <p:cond delay="indefinite"/>
                      </p:stCondLst>
                      <p:childTnLst>
                        <p:par>
                          <p:cTn id="96" fill="hold">
                            <p:stCondLst>
                              <p:cond delay="0"/>
                            </p:stCondLst>
                            <p:childTnLst>
                              <p:par>
                                <p:cTn id="97" presetID="4" presetClass="entr" presetSubtype="16" fill="hold" nodeType="clickEffect">
                                  <p:stCondLst>
                                    <p:cond delay="0"/>
                                  </p:stCondLst>
                                  <p:childTnLst>
                                    <p:set>
                                      <p:cBhvr>
                                        <p:cTn id="98" dur="1" fill="hold">
                                          <p:stCondLst>
                                            <p:cond delay="0"/>
                                          </p:stCondLst>
                                        </p:cTn>
                                        <p:tgtEl>
                                          <p:spTgt spid="46"/>
                                        </p:tgtEl>
                                        <p:attrNameLst>
                                          <p:attrName>style.visibility</p:attrName>
                                        </p:attrNameLst>
                                      </p:cBhvr>
                                      <p:to>
                                        <p:strVal val="visible"/>
                                      </p:to>
                                    </p:set>
                                    <p:animEffect transition="in" filter="box(in)">
                                      <p:cBhvr>
                                        <p:cTn id="99" dur="2000"/>
                                        <p:tgtEl>
                                          <p:spTgt spid="46"/>
                                        </p:tgtEl>
                                      </p:cBhvr>
                                    </p:animEffect>
                                  </p:childTnLst>
                                </p:cTn>
                              </p:par>
                            </p:childTnLst>
                          </p:cTn>
                        </p:par>
                      </p:childTnLst>
                    </p:cTn>
                  </p:par>
                  <p:par>
                    <p:cTn id="100" fill="hold">
                      <p:stCondLst>
                        <p:cond delay="indefinite"/>
                      </p:stCondLst>
                      <p:childTnLst>
                        <p:par>
                          <p:cTn id="101" fill="hold">
                            <p:stCondLst>
                              <p:cond delay="0"/>
                            </p:stCondLst>
                            <p:childTnLst>
                              <p:par>
                                <p:cTn id="102" presetID="5" presetClass="exit" presetSubtype="10" fill="hold" nodeType="clickEffect">
                                  <p:stCondLst>
                                    <p:cond delay="0"/>
                                  </p:stCondLst>
                                  <p:childTnLst>
                                    <p:animEffect transition="out" filter="checkerboard(across)">
                                      <p:cBhvr>
                                        <p:cTn id="103" dur="1000"/>
                                        <p:tgtEl>
                                          <p:spTgt spid="112"/>
                                        </p:tgtEl>
                                      </p:cBhvr>
                                    </p:animEffect>
                                    <p:set>
                                      <p:cBhvr>
                                        <p:cTn id="104" dur="1" fill="hold">
                                          <p:stCondLst>
                                            <p:cond delay="999"/>
                                          </p:stCondLst>
                                        </p:cTn>
                                        <p:tgtEl>
                                          <p:spTgt spid="112"/>
                                        </p:tgtEl>
                                        <p:attrNameLst>
                                          <p:attrName>style.visibility</p:attrName>
                                        </p:attrNameLst>
                                      </p:cBhvr>
                                      <p:to>
                                        <p:strVal val="hidden"/>
                                      </p:to>
                                    </p:set>
                                  </p:childTnLst>
                                </p:cTn>
                              </p:par>
                              <p:par>
                                <p:cTn id="105" presetID="5" presetClass="entr" presetSubtype="10" fill="hold" nodeType="withEffect">
                                  <p:stCondLst>
                                    <p:cond delay="0"/>
                                  </p:stCondLst>
                                  <p:childTnLst>
                                    <p:set>
                                      <p:cBhvr>
                                        <p:cTn id="106" dur="1" fill="hold">
                                          <p:stCondLst>
                                            <p:cond delay="0"/>
                                          </p:stCondLst>
                                        </p:cTn>
                                        <p:tgtEl>
                                          <p:spTgt spid="50"/>
                                        </p:tgtEl>
                                        <p:attrNameLst>
                                          <p:attrName>style.visibility</p:attrName>
                                        </p:attrNameLst>
                                      </p:cBhvr>
                                      <p:to>
                                        <p:strVal val="visible"/>
                                      </p:to>
                                    </p:set>
                                    <p:animEffect transition="in" filter="checkerboard(across)">
                                      <p:cBhvr>
                                        <p:cTn id="107" dur="1000"/>
                                        <p:tgtEl>
                                          <p:spTgt spid="50"/>
                                        </p:tgtEl>
                                      </p:cBhvr>
                                    </p:animEffect>
                                  </p:childTnLst>
                                </p:cTn>
                              </p:par>
                            </p:childTnLst>
                          </p:cTn>
                        </p:par>
                      </p:childTnLst>
                    </p:cTn>
                  </p:par>
                  <p:par>
                    <p:cTn id="108" fill="hold">
                      <p:stCondLst>
                        <p:cond delay="indefinite"/>
                      </p:stCondLst>
                      <p:childTnLst>
                        <p:par>
                          <p:cTn id="109" fill="hold">
                            <p:stCondLst>
                              <p:cond delay="0"/>
                            </p:stCondLst>
                            <p:childTnLst>
                              <p:par>
                                <p:cTn id="110" presetID="4" presetClass="entr" presetSubtype="16" fill="hold" nodeType="clickEffect">
                                  <p:stCondLst>
                                    <p:cond delay="0"/>
                                  </p:stCondLst>
                                  <p:childTnLst>
                                    <p:set>
                                      <p:cBhvr>
                                        <p:cTn id="111" dur="1" fill="hold">
                                          <p:stCondLst>
                                            <p:cond delay="0"/>
                                          </p:stCondLst>
                                        </p:cTn>
                                        <p:tgtEl>
                                          <p:spTgt spid="51"/>
                                        </p:tgtEl>
                                        <p:attrNameLst>
                                          <p:attrName>style.visibility</p:attrName>
                                        </p:attrNameLst>
                                      </p:cBhvr>
                                      <p:to>
                                        <p:strVal val="visible"/>
                                      </p:to>
                                    </p:set>
                                    <p:animEffect transition="in" filter="box(in)">
                                      <p:cBhvr>
                                        <p:cTn id="112" dur="1000"/>
                                        <p:tgtEl>
                                          <p:spTgt spid="51"/>
                                        </p:tgtEl>
                                      </p:cBhvr>
                                    </p:animEffect>
                                  </p:childTnLst>
                                </p:cTn>
                              </p:par>
                            </p:childTnLst>
                          </p:cTn>
                        </p:par>
                      </p:childTnLst>
                    </p:cTn>
                  </p:par>
                  <p:par>
                    <p:cTn id="113" fill="hold">
                      <p:stCondLst>
                        <p:cond delay="indefinite"/>
                      </p:stCondLst>
                      <p:childTnLst>
                        <p:par>
                          <p:cTn id="114" fill="hold">
                            <p:stCondLst>
                              <p:cond delay="0"/>
                            </p:stCondLst>
                            <p:childTnLst>
                              <p:par>
                                <p:cTn id="115" presetID="0" presetClass="path" presetSubtype="0" accel="50000" decel="50000" fill="hold" nodeType="clickEffect">
                                  <p:stCondLst>
                                    <p:cond delay="0"/>
                                  </p:stCondLst>
                                  <p:childTnLst>
                                    <p:animMotion origin="layout" path="M 3.33333E-6 -7.08603E-6 L -0.04167 -0.05551 " pathEditMode="relative" ptsTypes="AA">
                                      <p:cBhvr>
                                        <p:cTn id="116" dur="2000" fill="hold"/>
                                        <p:tgtEl>
                                          <p:spTgt spid="46"/>
                                        </p:tgtEl>
                                        <p:attrNameLst>
                                          <p:attrName>ppt_x</p:attrName>
                                          <p:attrName>ppt_y</p:attrName>
                                        </p:attrNameLst>
                                      </p:cBhvr>
                                    </p:animMotion>
                                  </p:childTnLst>
                                </p:cTn>
                              </p:par>
                              <p:par>
                                <p:cTn id="117" presetID="4" presetClass="exit" presetSubtype="16" fill="hold" nodeType="withEffect">
                                  <p:stCondLst>
                                    <p:cond delay="0"/>
                                  </p:stCondLst>
                                  <p:childTnLst>
                                    <p:animEffect transition="out" filter="box(in)">
                                      <p:cBhvr>
                                        <p:cTn id="118" dur="2000"/>
                                        <p:tgtEl>
                                          <p:spTgt spid="46"/>
                                        </p:tgtEl>
                                      </p:cBhvr>
                                    </p:animEffect>
                                    <p:set>
                                      <p:cBhvr>
                                        <p:cTn id="119" dur="1" fill="hold">
                                          <p:stCondLst>
                                            <p:cond delay="1999"/>
                                          </p:stCondLst>
                                        </p:cTn>
                                        <p:tgtEl>
                                          <p:spTgt spid="46"/>
                                        </p:tgtEl>
                                        <p:attrNameLst>
                                          <p:attrName>style.visibility</p:attrName>
                                        </p:attrNameLst>
                                      </p:cBhvr>
                                      <p:to>
                                        <p:strVal val="hidden"/>
                                      </p:to>
                                    </p:set>
                                  </p:childTnLst>
                                </p:cTn>
                              </p:par>
                            </p:childTnLst>
                          </p:cTn>
                        </p:par>
                      </p:childTnLst>
                    </p:cTn>
                  </p:par>
                  <p:par>
                    <p:cTn id="120" fill="hold">
                      <p:stCondLst>
                        <p:cond delay="indefinite"/>
                      </p:stCondLst>
                      <p:childTnLst>
                        <p:par>
                          <p:cTn id="121" fill="hold">
                            <p:stCondLst>
                              <p:cond delay="0"/>
                            </p:stCondLst>
                            <p:childTnLst>
                              <p:par>
                                <p:cTn id="122" presetID="4" presetClass="entr" presetSubtype="16" fill="hold" nodeType="clickEffect">
                                  <p:stCondLst>
                                    <p:cond delay="0"/>
                                  </p:stCondLst>
                                  <p:childTnLst>
                                    <p:set>
                                      <p:cBhvr>
                                        <p:cTn id="123" dur="1" fill="hold">
                                          <p:stCondLst>
                                            <p:cond delay="0"/>
                                          </p:stCondLst>
                                        </p:cTn>
                                        <p:tgtEl>
                                          <p:spTgt spid="116"/>
                                        </p:tgtEl>
                                        <p:attrNameLst>
                                          <p:attrName>style.visibility</p:attrName>
                                        </p:attrNameLst>
                                      </p:cBhvr>
                                      <p:to>
                                        <p:strVal val="visible"/>
                                      </p:to>
                                    </p:set>
                                    <p:animEffect transition="in" filter="box(in)">
                                      <p:cBhvr>
                                        <p:cTn id="124" dur="2000"/>
                                        <p:tgtEl>
                                          <p:spTgt spid="116"/>
                                        </p:tgtEl>
                                      </p:cBhvr>
                                    </p:animEffect>
                                  </p:childTnLst>
                                </p:cTn>
                              </p:par>
                            </p:childTnLst>
                          </p:cTn>
                        </p:par>
                      </p:childTnLst>
                    </p:cTn>
                  </p:par>
                  <p:par>
                    <p:cTn id="125" fill="hold">
                      <p:stCondLst>
                        <p:cond delay="indefinite"/>
                      </p:stCondLst>
                      <p:childTnLst>
                        <p:par>
                          <p:cTn id="126" fill="hold">
                            <p:stCondLst>
                              <p:cond delay="0"/>
                            </p:stCondLst>
                            <p:childTnLst>
                              <p:par>
                                <p:cTn id="127" presetID="4" presetClass="entr" presetSubtype="16" fill="hold" nodeType="clickEffect">
                                  <p:stCondLst>
                                    <p:cond delay="0"/>
                                  </p:stCondLst>
                                  <p:childTnLst>
                                    <p:set>
                                      <p:cBhvr>
                                        <p:cTn id="128" dur="1" fill="hold">
                                          <p:stCondLst>
                                            <p:cond delay="0"/>
                                          </p:stCondLst>
                                        </p:cTn>
                                        <p:tgtEl>
                                          <p:spTgt spid="103"/>
                                        </p:tgtEl>
                                        <p:attrNameLst>
                                          <p:attrName>style.visibility</p:attrName>
                                        </p:attrNameLst>
                                      </p:cBhvr>
                                      <p:to>
                                        <p:strVal val="visible"/>
                                      </p:to>
                                    </p:set>
                                    <p:animEffect transition="in" filter="box(in)">
                                      <p:cBhvr>
                                        <p:cTn id="129" dur="2000"/>
                                        <p:tgtEl>
                                          <p:spTgt spid="103"/>
                                        </p:tgtEl>
                                      </p:cBhvr>
                                    </p:animEffect>
                                  </p:childTnLst>
                                </p:cTn>
                              </p:par>
                            </p:childTnLst>
                          </p:cTn>
                        </p:par>
                      </p:childTnLst>
                    </p:cTn>
                  </p:par>
                  <p:par>
                    <p:cTn id="130" fill="hold">
                      <p:stCondLst>
                        <p:cond delay="indefinite"/>
                      </p:stCondLst>
                      <p:childTnLst>
                        <p:par>
                          <p:cTn id="131" fill="hold">
                            <p:stCondLst>
                              <p:cond delay="0"/>
                            </p:stCondLst>
                            <p:childTnLst>
                              <p:par>
                                <p:cTn id="132" presetID="0" presetClass="path" presetSubtype="0" accel="50000" decel="50000" fill="hold" nodeType="clickEffect">
                                  <p:stCondLst>
                                    <p:cond delay="0"/>
                                  </p:stCondLst>
                                  <p:childTnLst>
                                    <p:animMotion origin="layout" path="M -0.00834 -0.08325 L 0.00833 -0.17206 " pathEditMode="relative" rAng="0" ptsTypes="AA">
                                      <p:cBhvr>
                                        <p:cTn id="133" dur="2000" fill="hold"/>
                                        <p:tgtEl>
                                          <p:spTgt spid="116"/>
                                        </p:tgtEl>
                                        <p:attrNameLst>
                                          <p:attrName>ppt_x</p:attrName>
                                          <p:attrName>ppt_y</p:attrName>
                                        </p:attrNameLst>
                                      </p:cBhvr>
                                      <p:rCtr x="800" y="-4400"/>
                                    </p:animMotion>
                                  </p:childTnLst>
                                </p:cTn>
                              </p:par>
                              <p:par>
                                <p:cTn id="134" presetID="4" presetClass="exit" presetSubtype="16" fill="hold" nodeType="withEffect">
                                  <p:stCondLst>
                                    <p:cond delay="0"/>
                                  </p:stCondLst>
                                  <p:childTnLst>
                                    <p:animEffect transition="out" filter="box(in)">
                                      <p:cBhvr>
                                        <p:cTn id="135" dur="2000"/>
                                        <p:tgtEl>
                                          <p:spTgt spid="116"/>
                                        </p:tgtEl>
                                      </p:cBhvr>
                                    </p:animEffect>
                                    <p:set>
                                      <p:cBhvr>
                                        <p:cTn id="136" dur="1" fill="hold">
                                          <p:stCondLst>
                                            <p:cond delay="1999"/>
                                          </p:stCondLst>
                                        </p:cTn>
                                        <p:tgtEl>
                                          <p:spTgt spid="116"/>
                                        </p:tgtEl>
                                        <p:attrNameLst>
                                          <p:attrName>style.visibility</p:attrName>
                                        </p:attrNameLst>
                                      </p:cBhvr>
                                      <p:to>
                                        <p:strVal val="hidden"/>
                                      </p:to>
                                    </p:set>
                                  </p:childTnLst>
                                </p:cTn>
                              </p:par>
                            </p:childTnLst>
                          </p:cTn>
                        </p:par>
                      </p:childTnLst>
                    </p:cTn>
                  </p:par>
                  <p:par>
                    <p:cTn id="137" fill="hold">
                      <p:stCondLst>
                        <p:cond delay="indefinite"/>
                      </p:stCondLst>
                      <p:childTnLst>
                        <p:par>
                          <p:cTn id="138" fill="hold">
                            <p:stCondLst>
                              <p:cond delay="0"/>
                            </p:stCondLst>
                            <p:childTnLst>
                              <p:par>
                                <p:cTn id="139" presetID="4" presetClass="entr" presetSubtype="16" fill="hold" nodeType="clickEffect">
                                  <p:stCondLst>
                                    <p:cond delay="0"/>
                                  </p:stCondLst>
                                  <p:childTnLst>
                                    <p:set>
                                      <p:cBhvr>
                                        <p:cTn id="140" dur="1" fill="hold">
                                          <p:stCondLst>
                                            <p:cond delay="0"/>
                                          </p:stCondLst>
                                        </p:cTn>
                                        <p:tgtEl>
                                          <p:spTgt spid="117"/>
                                        </p:tgtEl>
                                        <p:attrNameLst>
                                          <p:attrName>style.visibility</p:attrName>
                                        </p:attrNameLst>
                                      </p:cBhvr>
                                      <p:to>
                                        <p:strVal val="visible"/>
                                      </p:to>
                                    </p:set>
                                    <p:animEffect transition="in" filter="box(in)">
                                      <p:cBhvr>
                                        <p:cTn id="141" dur="2000"/>
                                        <p:tgtEl>
                                          <p:spTgt spid="117"/>
                                        </p:tgtEl>
                                      </p:cBhvr>
                                    </p:animEffect>
                                  </p:childTnLst>
                                </p:cTn>
                              </p:par>
                            </p:childTnLst>
                          </p:cTn>
                        </p:par>
                      </p:childTnLst>
                    </p:cTn>
                  </p:par>
                  <p:par>
                    <p:cTn id="142" fill="hold">
                      <p:stCondLst>
                        <p:cond delay="indefinite"/>
                      </p:stCondLst>
                      <p:childTnLst>
                        <p:par>
                          <p:cTn id="143" fill="hold">
                            <p:stCondLst>
                              <p:cond delay="0"/>
                            </p:stCondLst>
                            <p:childTnLst>
                              <p:par>
                                <p:cTn id="144" presetID="4" presetClass="entr" presetSubtype="16" fill="hold" nodeType="clickEffect">
                                  <p:stCondLst>
                                    <p:cond delay="0"/>
                                  </p:stCondLst>
                                  <p:childTnLst>
                                    <p:set>
                                      <p:cBhvr>
                                        <p:cTn id="145" dur="1" fill="hold">
                                          <p:stCondLst>
                                            <p:cond delay="0"/>
                                          </p:stCondLst>
                                        </p:cTn>
                                        <p:tgtEl>
                                          <p:spTgt spid="106"/>
                                        </p:tgtEl>
                                        <p:attrNameLst>
                                          <p:attrName>style.visibility</p:attrName>
                                        </p:attrNameLst>
                                      </p:cBhvr>
                                      <p:to>
                                        <p:strVal val="visible"/>
                                      </p:to>
                                    </p:set>
                                    <p:animEffect transition="in" filter="box(in)">
                                      <p:cBhvr>
                                        <p:cTn id="146" dur="2000"/>
                                        <p:tgtEl>
                                          <p:spTgt spid="106"/>
                                        </p:tgtEl>
                                      </p:cBhvr>
                                    </p:animEffect>
                                  </p:childTnLst>
                                </p:cTn>
                              </p:par>
                            </p:childTnLst>
                          </p:cTn>
                        </p:par>
                      </p:childTnLst>
                    </p:cTn>
                  </p:par>
                  <p:par>
                    <p:cTn id="147" fill="hold">
                      <p:stCondLst>
                        <p:cond delay="indefinite"/>
                      </p:stCondLst>
                      <p:childTnLst>
                        <p:par>
                          <p:cTn id="148" fill="hold">
                            <p:stCondLst>
                              <p:cond delay="0"/>
                            </p:stCondLst>
                            <p:childTnLst>
                              <p:par>
                                <p:cTn id="149" presetID="0" presetClass="path" presetSubtype="0" accel="50000" decel="50000" fill="hold" nodeType="clickEffect">
                                  <p:stCondLst>
                                    <p:cond delay="0"/>
                                  </p:stCondLst>
                                  <p:childTnLst>
                                    <p:animMotion origin="layout" path="M 3.33333E-6 2.96022E-6 L 0.025 -0.08326 " pathEditMode="relative" rAng="0" ptsTypes="AA">
                                      <p:cBhvr>
                                        <p:cTn id="150" dur="2000" fill="hold"/>
                                        <p:tgtEl>
                                          <p:spTgt spid="117"/>
                                        </p:tgtEl>
                                        <p:attrNameLst>
                                          <p:attrName>ppt_x</p:attrName>
                                          <p:attrName>ppt_y</p:attrName>
                                        </p:attrNameLst>
                                      </p:cBhvr>
                                      <p:rCtr x="1300" y="-4200"/>
                                    </p:animMotion>
                                  </p:childTnLst>
                                </p:cTn>
                              </p:par>
                              <p:par>
                                <p:cTn id="151" presetID="4" presetClass="exit" presetSubtype="16" fill="hold" nodeType="withEffect">
                                  <p:stCondLst>
                                    <p:cond delay="0"/>
                                  </p:stCondLst>
                                  <p:childTnLst>
                                    <p:animEffect transition="out" filter="box(in)">
                                      <p:cBhvr>
                                        <p:cTn id="152" dur="2000"/>
                                        <p:tgtEl>
                                          <p:spTgt spid="117"/>
                                        </p:tgtEl>
                                      </p:cBhvr>
                                    </p:animEffect>
                                    <p:set>
                                      <p:cBhvr>
                                        <p:cTn id="153" dur="1" fill="hold">
                                          <p:stCondLst>
                                            <p:cond delay="1999"/>
                                          </p:stCondLst>
                                        </p:cTn>
                                        <p:tgtEl>
                                          <p:spTgt spid="117"/>
                                        </p:tgtEl>
                                        <p:attrNameLst>
                                          <p:attrName>style.visibility</p:attrName>
                                        </p:attrNameLst>
                                      </p:cBhvr>
                                      <p:to>
                                        <p:strVal val="hidden"/>
                                      </p:to>
                                    </p:set>
                                  </p:childTnLst>
                                </p:cTn>
                              </p:par>
                            </p:childTnLst>
                          </p:cTn>
                        </p:par>
                      </p:childTnLst>
                    </p:cTn>
                  </p:par>
                  <p:par>
                    <p:cTn id="154" fill="hold">
                      <p:stCondLst>
                        <p:cond delay="indefinite"/>
                      </p:stCondLst>
                      <p:childTnLst>
                        <p:par>
                          <p:cTn id="155" fill="hold">
                            <p:stCondLst>
                              <p:cond delay="0"/>
                            </p:stCondLst>
                            <p:childTnLst>
                              <p:par>
                                <p:cTn id="156" presetID="4" presetClass="entr" presetSubtype="16" fill="hold" nodeType="clickEffect">
                                  <p:stCondLst>
                                    <p:cond delay="0"/>
                                  </p:stCondLst>
                                  <p:childTnLst>
                                    <p:set>
                                      <p:cBhvr>
                                        <p:cTn id="157" dur="1" fill="hold">
                                          <p:stCondLst>
                                            <p:cond delay="0"/>
                                          </p:stCondLst>
                                        </p:cTn>
                                        <p:tgtEl>
                                          <p:spTgt spid="118"/>
                                        </p:tgtEl>
                                        <p:attrNameLst>
                                          <p:attrName>style.visibility</p:attrName>
                                        </p:attrNameLst>
                                      </p:cBhvr>
                                      <p:to>
                                        <p:strVal val="visible"/>
                                      </p:to>
                                    </p:set>
                                    <p:animEffect transition="in" filter="box(in)">
                                      <p:cBhvr>
                                        <p:cTn id="158" dur="2000"/>
                                        <p:tgtEl>
                                          <p:spTgt spid="118"/>
                                        </p:tgtEl>
                                      </p:cBhvr>
                                    </p:animEffect>
                                  </p:childTnLst>
                                </p:cTn>
                              </p:par>
                            </p:childTnLst>
                          </p:cTn>
                        </p:par>
                      </p:childTnLst>
                    </p:cTn>
                  </p:par>
                  <p:par>
                    <p:cTn id="159" fill="hold">
                      <p:stCondLst>
                        <p:cond delay="indefinite"/>
                      </p:stCondLst>
                      <p:childTnLst>
                        <p:par>
                          <p:cTn id="160" fill="hold">
                            <p:stCondLst>
                              <p:cond delay="0"/>
                            </p:stCondLst>
                            <p:childTnLst>
                              <p:par>
                                <p:cTn id="161" presetID="5" presetClass="exit" presetSubtype="10" fill="hold" nodeType="clickEffect">
                                  <p:stCondLst>
                                    <p:cond delay="0"/>
                                  </p:stCondLst>
                                  <p:childTnLst>
                                    <p:animEffect transition="out" filter="checkerboard(across)">
                                      <p:cBhvr>
                                        <p:cTn id="162" dur="500"/>
                                        <p:tgtEl>
                                          <p:spTgt spid="81"/>
                                        </p:tgtEl>
                                      </p:cBhvr>
                                    </p:animEffect>
                                    <p:set>
                                      <p:cBhvr>
                                        <p:cTn id="163" dur="1" fill="hold">
                                          <p:stCondLst>
                                            <p:cond delay="499"/>
                                          </p:stCondLst>
                                        </p:cTn>
                                        <p:tgtEl>
                                          <p:spTgt spid="81"/>
                                        </p:tgtEl>
                                        <p:attrNameLst>
                                          <p:attrName>style.visibility</p:attrName>
                                        </p:attrNameLst>
                                      </p:cBhvr>
                                      <p:to>
                                        <p:strVal val="hidden"/>
                                      </p:to>
                                    </p:set>
                                  </p:childTnLst>
                                </p:cTn>
                              </p:par>
                              <p:par>
                                <p:cTn id="164" presetID="5" presetClass="entr" presetSubtype="10" fill="hold" nodeType="withEffect">
                                  <p:stCondLst>
                                    <p:cond delay="0"/>
                                  </p:stCondLst>
                                  <p:childTnLst>
                                    <p:set>
                                      <p:cBhvr>
                                        <p:cTn id="165" dur="1" fill="hold">
                                          <p:stCondLst>
                                            <p:cond delay="0"/>
                                          </p:stCondLst>
                                        </p:cTn>
                                        <p:tgtEl>
                                          <p:spTgt spid="80"/>
                                        </p:tgtEl>
                                        <p:attrNameLst>
                                          <p:attrName>style.visibility</p:attrName>
                                        </p:attrNameLst>
                                      </p:cBhvr>
                                      <p:to>
                                        <p:strVal val="visible"/>
                                      </p:to>
                                    </p:set>
                                    <p:animEffect transition="in" filter="checkerboard(across)">
                                      <p:cBhvr>
                                        <p:cTn id="166" dur="500"/>
                                        <p:tgtEl>
                                          <p:spTgt spid="80"/>
                                        </p:tgtEl>
                                      </p:cBhvr>
                                    </p:animEffect>
                                  </p:childTnLst>
                                </p:cTn>
                              </p:par>
                            </p:childTnLst>
                          </p:cTn>
                        </p:par>
                      </p:childTnLst>
                    </p:cTn>
                  </p:par>
                  <p:par>
                    <p:cTn id="167" fill="hold">
                      <p:stCondLst>
                        <p:cond delay="indefinite"/>
                      </p:stCondLst>
                      <p:childTnLst>
                        <p:par>
                          <p:cTn id="168" fill="hold">
                            <p:stCondLst>
                              <p:cond delay="0"/>
                            </p:stCondLst>
                            <p:childTnLst>
                              <p:par>
                                <p:cTn id="169" presetID="4" presetClass="entr" presetSubtype="16" fill="hold" nodeType="clickEffect">
                                  <p:stCondLst>
                                    <p:cond delay="0"/>
                                  </p:stCondLst>
                                  <p:childTnLst>
                                    <p:set>
                                      <p:cBhvr>
                                        <p:cTn id="170" dur="1" fill="hold">
                                          <p:stCondLst>
                                            <p:cond delay="0"/>
                                          </p:stCondLst>
                                        </p:cTn>
                                        <p:tgtEl>
                                          <p:spTgt spid="104"/>
                                        </p:tgtEl>
                                        <p:attrNameLst>
                                          <p:attrName>style.visibility</p:attrName>
                                        </p:attrNameLst>
                                      </p:cBhvr>
                                      <p:to>
                                        <p:strVal val="visible"/>
                                      </p:to>
                                    </p:set>
                                    <p:animEffect transition="in" filter="box(in)">
                                      <p:cBhvr>
                                        <p:cTn id="171" dur="2000"/>
                                        <p:tgtEl>
                                          <p:spTgt spid="104"/>
                                        </p:tgtEl>
                                      </p:cBhvr>
                                    </p:animEffect>
                                  </p:childTnLst>
                                </p:cTn>
                              </p:par>
                            </p:childTnLst>
                          </p:cTn>
                        </p:par>
                      </p:childTnLst>
                    </p:cTn>
                  </p:par>
                  <p:par>
                    <p:cTn id="172" fill="hold">
                      <p:stCondLst>
                        <p:cond delay="indefinite"/>
                      </p:stCondLst>
                      <p:childTnLst>
                        <p:par>
                          <p:cTn id="173" fill="hold">
                            <p:stCondLst>
                              <p:cond delay="0"/>
                            </p:stCondLst>
                            <p:childTnLst>
                              <p:par>
                                <p:cTn id="174" presetID="0" presetClass="path" presetSubtype="0" accel="50000" decel="50000" fill="hold" nodeType="clickEffect">
                                  <p:stCondLst>
                                    <p:cond delay="0"/>
                                  </p:stCondLst>
                                  <p:childTnLst>
                                    <p:animMotion origin="layout" path="M 0.225 0.03885 L 0.26666 -0.02775 " pathEditMode="relative" ptsTypes="AA">
                                      <p:cBhvr>
                                        <p:cTn id="175" dur="2000" fill="hold"/>
                                        <p:tgtEl>
                                          <p:spTgt spid="118"/>
                                        </p:tgtEl>
                                        <p:attrNameLst>
                                          <p:attrName>ppt_x</p:attrName>
                                          <p:attrName>ppt_y</p:attrName>
                                        </p:attrNameLst>
                                      </p:cBhvr>
                                    </p:animMotion>
                                  </p:childTnLst>
                                </p:cTn>
                              </p:par>
                              <p:par>
                                <p:cTn id="176" presetID="4" presetClass="exit" presetSubtype="16" fill="hold" nodeType="withEffect">
                                  <p:stCondLst>
                                    <p:cond delay="0"/>
                                  </p:stCondLst>
                                  <p:childTnLst>
                                    <p:animEffect transition="out" filter="box(in)">
                                      <p:cBhvr>
                                        <p:cTn id="177" dur="2000"/>
                                        <p:tgtEl>
                                          <p:spTgt spid="118"/>
                                        </p:tgtEl>
                                      </p:cBhvr>
                                    </p:animEffect>
                                    <p:set>
                                      <p:cBhvr>
                                        <p:cTn id="178" dur="1" fill="hold">
                                          <p:stCondLst>
                                            <p:cond delay="1999"/>
                                          </p:stCondLst>
                                        </p:cTn>
                                        <p:tgtEl>
                                          <p:spTgt spid="1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The Internet traffic is dominated by content retrieval services.</a:t>
            </a:r>
          </a:p>
          <a:p>
            <a:r>
              <a:rPr lang="en-US" dirty="0" smtClean="0">
                <a:latin typeface="Times New Roman" pitchFamily="18" charset="0"/>
                <a:cs typeface="Times New Roman" pitchFamily="18" charset="0"/>
              </a:rPr>
              <a:t>Content Replication schemes are used by CDN</a:t>
            </a:r>
          </a:p>
          <a:p>
            <a:pPr lvl="1">
              <a:buClr>
                <a:srgbClr val="00B050"/>
              </a:buClr>
              <a:buFont typeface="Arial" pitchFamily="34" charset="0"/>
              <a:buChar char="•"/>
            </a:pPr>
            <a:r>
              <a:rPr lang="en-US" dirty="0" smtClean="0">
                <a:latin typeface="Times New Roman" pitchFamily="18" charset="0"/>
                <a:cs typeface="Times New Roman" pitchFamily="18" charset="0"/>
              </a:rPr>
              <a:t>Shorter delivery times.</a:t>
            </a:r>
          </a:p>
          <a:p>
            <a:pPr lvl="1">
              <a:buClr>
                <a:srgbClr val="00B050"/>
              </a:buClr>
              <a:buFont typeface="Arial" pitchFamily="34" charset="0"/>
              <a:buChar char="•"/>
            </a:pPr>
            <a:r>
              <a:rPr lang="en-US" dirty="0" smtClean="0">
                <a:latin typeface="Times New Roman" pitchFamily="18" charset="0"/>
                <a:cs typeface="Times New Roman" pitchFamily="18" charset="0"/>
              </a:rPr>
              <a:t>Better scalability.</a:t>
            </a:r>
          </a:p>
          <a:p>
            <a:pPr lvl="1">
              <a:buClr>
                <a:srgbClr val="00B050"/>
              </a:buClr>
              <a:buFont typeface="Arial" pitchFamily="34" charset="0"/>
              <a:buChar char="•"/>
            </a:pPr>
            <a:r>
              <a:rPr lang="en-US" dirty="0" smtClean="0">
                <a:latin typeface="Times New Roman" pitchFamily="18" charset="0"/>
                <a:cs typeface="Times New Roman" pitchFamily="18" charset="0"/>
              </a:rPr>
              <a:t>Better performance. </a:t>
            </a:r>
          </a:p>
          <a:p>
            <a:pPr lvl="1">
              <a:buClr>
                <a:srgbClr val="00B050"/>
              </a:buClr>
              <a:buFont typeface="Arial" pitchFamily="34" charset="0"/>
              <a:buChar char="•"/>
            </a:pPr>
            <a:r>
              <a:rPr lang="en-US" dirty="0" smtClean="0">
                <a:latin typeface="Times New Roman" pitchFamily="18" charset="0"/>
                <a:cs typeface="Times New Roman" pitchFamily="18" charset="0"/>
              </a:rPr>
              <a:t>Better energy efficiency.</a:t>
            </a:r>
          </a:p>
          <a:p>
            <a:endParaRPr lang="en-US" dirty="0" smtClean="0">
              <a:latin typeface="Times New Roman" pitchFamily="18" charset="0"/>
              <a:cs typeface="Times New Roman" pitchFamily="18" charset="0"/>
            </a:endParaRPr>
          </a:p>
          <a:p>
            <a:pPr lvl="1">
              <a:buClr>
                <a:schemeClr val="accent2"/>
              </a:buClr>
              <a:buFont typeface="Arial" pitchFamily="34" charset="0"/>
              <a:buChar char="•"/>
            </a:pPr>
            <a:r>
              <a:rPr lang="en-US" dirty="0" smtClean="0">
                <a:latin typeface="Times New Roman" pitchFamily="18" charset="0"/>
                <a:cs typeface="Times New Roman" pitchFamily="18" charset="0"/>
              </a:rPr>
              <a:t>No caching at intermediate routers</a:t>
            </a:r>
          </a:p>
          <a:p>
            <a:pPr lvl="1">
              <a:buClr>
                <a:schemeClr val="accent2"/>
              </a:buClr>
              <a:buFont typeface="Arial" pitchFamily="34" charset="0"/>
              <a:buChar char="•"/>
            </a:pPr>
            <a:r>
              <a:rPr lang="en-US" dirty="0" smtClean="0">
                <a:latin typeface="Times New Roman" pitchFamily="18" charset="0"/>
                <a:cs typeface="Times New Roman" pitchFamily="18" charset="0"/>
              </a:rPr>
              <a:t>Replication is done offline.</a:t>
            </a: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Introduction</a:t>
            </a:r>
            <a:endParaRPr lang="en-US"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1000"/>
                                        <p:tgtEl>
                                          <p:spTgt spid="3">
                                            <p:txEl>
                                              <p:pRg st="1" end="1"/>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1000"/>
                                        <p:tgtEl>
                                          <p:spTgt spid="3">
                                            <p:txEl>
                                              <p:pRg st="2" end="2"/>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linds(horizontal)">
                                      <p:cBhvr>
                                        <p:cTn id="18" dur="1000"/>
                                        <p:tgtEl>
                                          <p:spTgt spid="3">
                                            <p:txEl>
                                              <p:pRg st="3" end="3"/>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linds(horizontal)">
                                      <p:cBhvr>
                                        <p:cTn id="21" dur="1000"/>
                                        <p:tgtEl>
                                          <p:spTgt spid="3">
                                            <p:txEl>
                                              <p:pRg st="4" end="4"/>
                                            </p:txEl>
                                          </p:spTgt>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blinds(horizontal)">
                                      <p:cBhvr>
                                        <p:cTn id="24" dur="1000"/>
                                        <p:tgtEl>
                                          <p:spTgt spid="3">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Effect transition="in" filter="blinds(horizontal)">
                                      <p:cBhvr>
                                        <p:cTn id="29" dur="1000"/>
                                        <p:tgtEl>
                                          <p:spTgt spid="3">
                                            <p:txEl>
                                              <p:pRg st="7" end="7"/>
                                            </p:txEl>
                                          </p:spTgt>
                                        </p:tgtEl>
                                      </p:cBhvr>
                                    </p:animEffect>
                                  </p:childTnLst>
                                </p:cTn>
                              </p:par>
                              <p:par>
                                <p:cTn id="30" presetID="3" presetClass="entr" presetSubtype="10" fill="hold" grpId="0" nodeType="with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blinds(horizontal)">
                                      <p:cBhvr>
                                        <p:cTn id="32"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latin typeface="Times New Roman" pitchFamily="18" charset="0"/>
                <a:cs typeface="Times New Roman" pitchFamily="18" charset="0"/>
              </a:rPr>
              <a:t>CCN vs. CRC</a:t>
            </a:r>
            <a:endParaRPr lang="en-US" dirty="0">
              <a:latin typeface="Times New Roman" pitchFamily="18" charset="0"/>
              <a:cs typeface="Times New Roman" pitchFamily="18" charset="0"/>
            </a:endParaRPr>
          </a:p>
        </p:txBody>
      </p:sp>
      <p:graphicFrame>
        <p:nvGraphicFramePr>
          <p:cNvPr id="4" name="Table 3"/>
          <p:cNvGraphicFramePr>
            <a:graphicFrameLocks noGrp="1"/>
          </p:cNvGraphicFramePr>
          <p:nvPr/>
        </p:nvGraphicFramePr>
        <p:xfrm>
          <a:off x="1066800" y="1524000"/>
          <a:ext cx="7620000" cy="4517156"/>
        </p:xfrm>
        <a:graphic>
          <a:graphicData uri="http://schemas.openxmlformats.org/drawingml/2006/table">
            <a:tbl>
              <a:tblPr firstRow="1" bandRow="1">
                <a:tableStyleId>{5940675A-B579-460E-94D1-54222C63F5DA}</a:tableStyleId>
              </a:tblPr>
              <a:tblGrid>
                <a:gridCol w="2540000"/>
                <a:gridCol w="2540000"/>
                <a:gridCol w="2540000"/>
              </a:tblGrid>
              <a:tr h="381000">
                <a:tc>
                  <a:txBody>
                    <a:bodyPr/>
                    <a:lstStyle/>
                    <a:p>
                      <a:pPr algn="ctr"/>
                      <a:endParaRPr lang="en-US" dirty="0">
                        <a:latin typeface="Times New Roman" pitchFamily="18" charset="0"/>
                        <a:cs typeface="Times New Roman" pitchFamily="18" charset="0"/>
                      </a:endParaRPr>
                    </a:p>
                  </a:txBody>
                  <a:tcPr anchor="ctr"/>
                </a:tc>
                <a:tc>
                  <a:txBody>
                    <a:bodyPr/>
                    <a:lstStyle/>
                    <a:p>
                      <a:pPr algn="ctr"/>
                      <a:r>
                        <a:rPr lang="en-US" dirty="0" smtClean="0">
                          <a:latin typeface="Times New Roman" pitchFamily="18" charset="0"/>
                          <a:cs typeface="Times New Roman" pitchFamily="18" charset="0"/>
                        </a:rPr>
                        <a:t>CCN</a:t>
                      </a:r>
                      <a:endParaRPr lang="en-US" dirty="0">
                        <a:latin typeface="Times New Roman" pitchFamily="18" charset="0"/>
                        <a:cs typeface="Times New Roman" pitchFamily="18" charset="0"/>
                      </a:endParaRPr>
                    </a:p>
                  </a:txBody>
                  <a:tcPr anchor="ctr"/>
                </a:tc>
                <a:tc>
                  <a:txBody>
                    <a:bodyPr/>
                    <a:lstStyle/>
                    <a:p>
                      <a:pPr algn="ctr"/>
                      <a:r>
                        <a:rPr lang="en-US" dirty="0" smtClean="0">
                          <a:latin typeface="Times New Roman" pitchFamily="18" charset="0"/>
                          <a:cs typeface="Times New Roman" pitchFamily="18" charset="0"/>
                        </a:rPr>
                        <a:t>CRC</a:t>
                      </a:r>
                      <a:endParaRPr lang="en-US" dirty="0">
                        <a:latin typeface="Times New Roman" pitchFamily="18" charset="0"/>
                        <a:cs typeface="Times New Roman" pitchFamily="18" charset="0"/>
                      </a:endParaRPr>
                    </a:p>
                  </a:txBody>
                  <a:tcPr anchor="ctr"/>
                </a:tc>
              </a:tr>
              <a:tr h="1295400">
                <a:tc>
                  <a:txBody>
                    <a:bodyPr/>
                    <a:lstStyle/>
                    <a:p>
                      <a:pPr algn="ctr"/>
                      <a:r>
                        <a:rPr lang="en-US" sz="2000" dirty="0" smtClean="0">
                          <a:latin typeface="Times New Roman" pitchFamily="18" charset="0"/>
                          <a:cs typeface="Times New Roman" pitchFamily="18" charset="0"/>
                        </a:rPr>
                        <a:t>Caching Decision</a:t>
                      </a:r>
                      <a:endParaRPr lang="en-US" sz="2000" dirty="0">
                        <a:latin typeface="Times New Roman" pitchFamily="18" charset="0"/>
                        <a:cs typeface="Times New Roman" pitchFamily="18" charset="0"/>
                      </a:endParaRPr>
                    </a:p>
                  </a:txBody>
                  <a:tcPr anchor="ctr"/>
                </a:tc>
                <a:tc>
                  <a:txBody>
                    <a:bodyPr/>
                    <a:lstStyle/>
                    <a:p>
                      <a:pPr algn="ctr"/>
                      <a:r>
                        <a:rPr lang="en-US" sz="2000" dirty="0" smtClean="0">
                          <a:latin typeface="Times New Roman" pitchFamily="18" charset="0"/>
                          <a:cs typeface="Times New Roman" pitchFamily="18" charset="0"/>
                        </a:rPr>
                        <a:t>Not designed to optimize network performance</a:t>
                      </a:r>
                      <a:endParaRPr lang="en-US" sz="2000" dirty="0">
                        <a:latin typeface="Times New Roman" pitchFamily="18" charset="0"/>
                        <a:cs typeface="Times New Roman" pitchFamily="18" charset="0"/>
                      </a:endParaRPr>
                    </a:p>
                  </a:txBody>
                  <a:tcPr anchor="ctr"/>
                </a:tc>
                <a:tc>
                  <a:txBody>
                    <a:bodyPr/>
                    <a:lstStyle/>
                    <a:p>
                      <a:pPr algn="ctr"/>
                      <a:r>
                        <a:rPr lang="en-US" sz="2000" dirty="0" smtClean="0">
                          <a:latin typeface="Times New Roman" pitchFamily="18" charset="0"/>
                          <a:cs typeface="Times New Roman" pitchFamily="18" charset="0"/>
                        </a:rPr>
                        <a:t>Designed to maximize</a:t>
                      </a:r>
                      <a:r>
                        <a:rPr lang="en-US" sz="2000" baseline="0" dirty="0" smtClean="0">
                          <a:latin typeface="Times New Roman" pitchFamily="18" charset="0"/>
                          <a:cs typeface="Times New Roman" pitchFamily="18" charset="0"/>
                        </a:rPr>
                        <a:t> the traffic savings</a:t>
                      </a:r>
                      <a:endParaRPr lang="en-US" sz="2000" dirty="0">
                        <a:latin typeface="Times New Roman" pitchFamily="18" charset="0"/>
                        <a:cs typeface="Times New Roman" pitchFamily="18" charset="0"/>
                      </a:endParaRPr>
                    </a:p>
                  </a:txBody>
                  <a:tcPr anchor="ctr"/>
                </a:tc>
              </a:tr>
              <a:tr h="1420378">
                <a:tc>
                  <a:txBody>
                    <a:bodyPr/>
                    <a:lstStyle/>
                    <a:p>
                      <a:pPr algn="ctr"/>
                      <a:endParaRPr lang="en-US" sz="2000" dirty="0" smtClean="0">
                        <a:latin typeface="Times New Roman" pitchFamily="18" charset="0"/>
                        <a:cs typeface="Times New Roman" pitchFamily="18" charset="0"/>
                      </a:endParaRPr>
                    </a:p>
                    <a:p>
                      <a:pPr algn="ctr"/>
                      <a:r>
                        <a:rPr lang="en-US" sz="2000" dirty="0" smtClean="0">
                          <a:latin typeface="Times New Roman" pitchFamily="18" charset="0"/>
                          <a:cs typeface="Times New Roman" pitchFamily="18" charset="0"/>
                        </a:rPr>
                        <a:t>Changes to TCP/IP protocol stack</a:t>
                      </a:r>
                      <a:endParaRPr lang="en-US" sz="2000" dirty="0">
                        <a:latin typeface="Times New Roman" pitchFamily="18" charset="0"/>
                        <a:cs typeface="Times New Roman" pitchFamily="18" charset="0"/>
                      </a:endParaRPr>
                    </a:p>
                  </a:txBody>
                  <a:tcPr anchor="ctr"/>
                </a:tc>
                <a:tc>
                  <a:txBody>
                    <a:bodyPr/>
                    <a:lstStyle/>
                    <a:p>
                      <a:pPr algn="ctr"/>
                      <a:endParaRPr lang="en-US" sz="2000" dirty="0" smtClean="0">
                        <a:latin typeface="Times New Roman" pitchFamily="18" charset="0"/>
                        <a:cs typeface="Times New Roman" pitchFamily="18" charset="0"/>
                      </a:endParaRPr>
                    </a:p>
                    <a:p>
                      <a:pPr algn="ctr"/>
                      <a:r>
                        <a:rPr lang="en-US" sz="2000" dirty="0" smtClean="0">
                          <a:latin typeface="Times New Roman" pitchFamily="18" charset="0"/>
                          <a:cs typeface="Times New Roman" pitchFamily="18" charset="0"/>
                        </a:rPr>
                        <a:t>Requires a radical change to the protocol stack</a:t>
                      </a:r>
                      <a:endParaRPr lang="en-US" sz="2000" dirty="0">
                        <a:latin typeface="Times New Roman" pitchFamily="18" charset="0"/>
                        <a:cs typeface="Times New Roman" pitchFamily="18" charset="0"/>
                      </a:endParaRPr>
                    </a:p>
                  </a:txBody>
                  <a:tcPr anchor="ctr"/>
                </a:tc>
                <a:tc>
                  <a:txBody>
                    <a:bodyPr/>
                    <a:lstStyle/>
                    <a:p>
                      <a:pPr algn="ctr"/>
                      <a:endParaRPr lang="en-US" sz="2000" dirty="0" smtClean="0">
                        <a:latin typeface="Times New Roman" pitchFamily="18" charset="0"/>
                        <a:cs typeface="Times New Roman" pitchFamily="18" charset="0"/>
                      </a:endParaRPr>
                    </a:p>
                    <a:p>
                      <a:pPr algn="ctr"/>
                      <a:r>
                        <a:rPr lang="en-US" sz="2000" dirty="0" smtClean="0">
                          <a:latin typeface="Times New Roman" pitchFamily="18" charset="0"/>
                          <a:cs typeface="Times New Roman" pitchFamily="18" charset="0"/>
                        </a:rPr>
                        <a:t>Does not require changes to</a:t>
                      </a:r>
                      <a:r>
                        <a:rPr lang="en-US" sz="2000" baseline="0" dirty="0" smtClean="0">
                          <a:latin typeface="Times New Roman" pitchFamily="18" charset="0"/>
                          <a:cs typeface="Times New Roman" pitchFamily="18" charset="0"/>
                        </a:rPr>
                        <a:t> the protocol stack</a:t>
                      </a:r>
                      <a:endParaRPr lang="en-US" sz="2000" dirty="0">
                        <a:latin typeface="Times New Roman" pitchFamily="18" charset="0"/>
                        <a:cs typeface="Times New Roman" pitchFamily="18" charset="0"/>
                      </a:endParaRPr>
                    </a:p>
                  </a:txBody>
                  <a:tcPr anchor="ctr"/>
                </a:tc>
              </a:tr>
              <a:tr h="1420378">
                <a:tc>
                  <a:txBody>
                    <a:bodyPr/>
                    <a:lstStyle/>
                    <a:p>
                      <a:pPr algn="ctr"/>
                      <a:endParaRPr lang="en-US" dirty="0" smtClean="0">
                        <a:latin typeface="Times New Roman" pitchFamily="18" charset="0"/>
                        <a:cs typeface="Times New Roman" pitchFamily="18" charset="0"/>
                      </a:endParaRPr>
                    </a:p>
                    <a:p>
                      <a:pPr algn="ctr"/>
                      <a:r>
                        <a:rPr lang="en-US" sz="2000" dirty="0" smtClean="0">
                          <a:latin typeface="Times New Roman" pitchFamily="18" charset="0"/>
                          <a:cs typeface="Times New Roman" pitchFamily="18" charset="0"/>
                        </a:rPr>
                        <a:t>Interest Packet Forwarding</a:t>
                      </a:r>
                      <a:endParaRPr lang="en-US" sz="2000" dirty="0">
                        <a:latin typeface="Times New Roman" pitchFamily="18" charset="0"/>
                        <a:cs typeface="Times New Roman" pitchFamily="18" charset="0"/>
                      </a:endParaRPr>
                    </a:p>
                  </a:txBody>
                  <a:tcPr anchor="ctr"/>
                </a:tc>
                <a:tc>
                  <a:txBody>
                    <a:bodyPr/>
                    <a:lstStyle/>
                    <a:p>
                      <a:pPr algn="ctr"/>
                      <a:r>
                        <a:rPr lang="en-US" sz="2000" dirty="0" smtClean="0">
                          <a:latin typeface="Times New Roman" pitchFamily="18" charset="0"/>
                          <a:cs typeface="Times New Roman" pitchFamily="18" charset="0"/>
                        </a:rPr>
                        <a:t>Broadcast</a:t>
                      </a:r>
                      <a:endParaRPr lang="en-US" sz="2000" dirty="0">
                        <a:latin typeface="Times New Roman" pitchFamily="18" charset="0"/>
                        <a:cs typeface="Times New Roman" pitchFamily="18" charset="0"/>
                      </a:endParaRPr>
                    </a:p>
                  </a:txBody>
                  <a:tcPr anchor="ctr"/>
                </a:tc>
                <a:tc>
                  <a:txBody>
                    <a:bodyPr/>
                    <a:lstStyle/>
                    <a:p>
                      <a:pPr algn="ctr"/>
                      <a:r>
                        <a:rPr lang="en-US" sz="2000" dirty="0" smtClean="0">
                          <a:latin typeface="Times New Roman" pitchFamily="18" charset="0"/>
                          <a:cs typeface="Times New Roman" pitchFamily="18" charset="0"/>
                        </a:rPr>
                        <a:t>En-route</a:t>
                      </a:r>
                      <a:endParaRPr lang="en-US" sz="2000" dirty="0">
                        <a:latin typeface="Times New Roman" pitchFamily="18" charset="0"/>
                        <a:cs typeface="Times New Roman" pitchFamily="18" charset="0"/>
                      </a:endParaRPr>
                    </a:p>
                  </a:txBody>
                  <a:tcPr anchor="ct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latin typeface="Times New Roman" pitchFamily="18" charset="0"/>
                <a:cs typeface="Times New Roman" pitchFamily="18" charset="0"/>
              </a:rPr>
              <a:t>Capacity constraints are not violated</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The algorithm achieves a                 competitive ratio.</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Any online algorithm has a competitive ratio which is lower bounded by  </a:t>
            </a:r>
            <a:endParaRPr lang="en-US" dirty="0">
              <a:latin typeface="Times New Roman" pitchFamily="18" charset="0"/>
              <a:cs typeface="Times New Roman" pitchFamily="18" charset="0"/>
            </a:endParaRPr>
          </a:p>
        </p:txBody>
      </p:sp>
      <p:sp>
        <p:nvSpPr>
          <p:cNvPr id="3" name="Title 2"/>
          <p:cNvSpPr>
            <a:spLocks noGrp="1"/>
          </p:cNvSpPr>
          <p:nvPr>
            <p:ph type="title"/>
          </p:nvPr>
        </p:nvSpPr>
        <p:spPr/>
        <p:txBody>
          <a:bodyPr/>
          <a:lstStyle/>
          <a:p>
            <a:r>
              <a:rPr lang="en-US" dirty="0" smtClean="0">
                <a:latin typeface="Times New Roman" pitchFamily="18" charset="0"/>
                <a:cs typeface="Times New Roman" pitchFamily="18" charset="0"/>
              </a:rPr>
              <a:t>Performance Analysis</a:t>
            </a:r>
            <a:endParaRPr lang="en-US" dirty="0">
              <a:latin typeface="Times New Roman" pitchFamily="18" charset="0"/>
              <a:cs typeface="Times New Roman" pitchFamily="18" charset="0"/>
            </a:endParaRPr>
          </a:p>
        </p:txBody>
      </p:sp>
      <p:pic>
        <p:nvPicPr>
          <p:cNvPr id="4" name="Picture 3" descr="addin_tmp.png"/>
          <p:cNvPicPr>
            <a:picLocks noChangeAspect="1"/>
          </p:cNvPicPr>
          <p:nvPr>
            <p:custDataLst>
              <p:tags r:id="rId1"/>
            </p:custDataLst>
          </p:nvPr>
        </p:nvPicPr>
        <p:blipFill>
          <a:blip r:embed="rId4" cstate="print"/>
          <a:stretch>
            <a:fillRect/>
          </a:stretch>
        </p:blipFill>
        <p:spPr>
          <a:xfrm>
            <a:off x="4572000" y="2514600"/>
            <a:ext cx="1062251" cy="304800"/>
          </a:xfrm>
          <a:prstGeom prst="rect">
            <a:avLst/>
          </a:prstGeom>
        </p:spPr>
      </p:pic>
      <p:pic>
        <p:nvPicPr>
          <p:cNvPr id="5" name="Picture 4" descr="addin_tmp.png"/>
          <p:cNvPicPr>
            <a:picLocks noChangeAspect="1"/>
          </p:cNvPicPr>
          <p:nvPr>
            <p:custDataLst>
              <p:tags r:id="rId2"/>
            </p:custDataLst>
          </p:nvPr>
        </p:nvPicPr>
        <p:blipFill>
          <a:blip r:embed="rId5" cstate="print"/>
          <a:stretch>
            <a:fillRect/>
          </a:stretch>
        </p:blipFill>
        <p:spPr>
          <a:xfrm>
            <a:off x="3505200" y="3886200"/>
            <a:ext cx="1037230" cy="304800"/>
          </a:xfrm>
          <a:prstGeom prst="rect">
            <a:avLst/>
          </a:prstGeom>
        </p:spPr>
      </p:pic>
      <p:sp>
        <p:nvSpPr>
          <p:cNvPr id="7" name="Action Button: Forward or Next 6">
            <a:hlinkClick r:id="rId6" action="ppaction://hlinksldjump" highlightClick="1"/>
          </p:cNvPr>
          <p:cNvSpPr/>
          <p:nvPr/>
        </p:nvSpPr>
        <p:spPr>
          <a:xfrm>
            <a:off x="8153400" y="6019800"/>
            <a:ext cx="533400" cy="457200"/>
          </a:xfrm>
          <a:prstGeom prst="actionButtonForwardNext">
            <a:avLst/>
          </a:prstGeom>
          <a:noFill/>
          <a:ln w="34925"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1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linds(horizontal)">
                                      <p:cBhvr>
                                        <p:cTn id="12" dur="1000"/>
                                        <p:tgtEl>
                                          <p:spTgt spid="2">
                                            <p:txEl>
                                              <p:pRg st="2" end="2"/>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10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2">
                                            <p:txEl>
                                              <p:pRg st="4" end="4"/>
                                            </p:txEl>
                                          </p:spTgt>
                                        </p:tgtEl>
                                        <p:attrNameLst>
                                          <p:attrName>style.visibility</p:attrName>
                                        </p:attrNameLst>
                                      </p:cBhvr>
                                      <p:to>
                                        <p:strVal val="visible"/>
                                      </p:to>
                                    </p:set>
                                    <p:animEffect transition="in" filter="blinds(horizontal)">
                                      <p:cBhvr>
                                        <p:cTn id="20" dur="1000"/>
                                        <p:tgtEl>
                                          <p:spTgt spid="2">
                                            <p:txEl>
                                              <p:pRg st="4" end="4"/>
                                            </p:txEl>
                                          </p:spTgt>
                                        </p:tgtEl>
                                      </p:cBhvr>
                                    </p:animEffect>
                                  </p:childTnLst>
                                </p:cTn>
                              </p:par>
                              <p:par>
                                <p:cTn id="21" presetID="3" presetClass="entr" presetSubtype="10" fill="hold" nodeType="with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blinds(horizontal)">
                                      <p:cBhvr>
                                        <p:cTn id="23"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Results on Random Topology</a:t>
            </a:r>
            <a:endParaRPr lang="en-US" dirty="0">
              <a:latin typeface="Times New Roman" pitchFamily="18" charset="0"/>
              <a:cs typeface="Times New Roman" pitchFamily="18" charset="0"/>
            </a:endParaRPr>
          </a:p>
        </p:txBody>
      </p:sp>
      <p:pic>
        <p:nvPicPr>
          <p:cNvPr id="3074" name="Picture 2"/>
          <p:cNvPicPr>
            <a:picLocks noChangeAspect="1" noChangeArrowheads="1"/>
          </p:cNvPicPr>
          <p:nvPr/>
        </p:nvPicPr>
        <p:blipFill>
          <a:blip r:embed="rId2" cstate="print"/>
          <a:srcRect/>
          <a:stretch>
            <a:fillRect/>
          </a:stretch>
        </p:blipFill>
        <p:spPr bwMode="auto">
          <a:xfrm>
            <a:off x="0" y="1981200"/>
            <a:ext cx="9195758" cy="2971800"/>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1143000"/>
          </a:xfrm>
        </p:spPr>
        <p:txBody>
          <a:bodyPr/>
          <a:lstStyle/>
          <a:p>
            <a:r>
              <a:rPr lang="en-US" dirty="0" smtClean="0">
                <a:latin typeface="Times New Roman" pitchFamily="18" charset="0"/>
                <a:cs typeface="Times New Roman" pitchFamily="18" charset="0"/>
              </a:rPr>
              <a:t>Results on Small World Topology</a:t>
            </a:r>
            <a:endParaRPr lang="en-US" dirty="0">
              <a:latin typeface="Times New Roman" pitchFamily="18" charset="0"/>
              <a:cs typeface="Times New Roman" pitchFamily="18" charset="0"/>
            </a:endParaRPr>
          </a:p>
        </p:txBody>
      </p:sp>
      <p:pic>
        <p:nvPicPr>
          <p:cNvPr id="4098" name="Picture 2"/>
          <p:cNvPicPr>
            <a:picLocks noChangeAspect="1" noChangeArrowheads="1"/>
          </p:cNvPicPr>
          <p:nvPr/>
        </p:nvPicPr>
        <p:blipFill>
          <a:blip r:embed="rId2" cstate="print"/>
          <a:srcRect/>
          <a:stretch>
            <a:fillRect/>
          </a:stretch>
        </p:blipFill>
        <p:spPr bwMode="auto">
          <a:xfrm>
            <a:off x="-76200" y="1981200"/>
            <a:ext cx="9192922" cy="2971800"/>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latin typeface="Times New Roman" pitchFamily="18" charset="0"/>
                <a:cs typeface="Times New Roman" pitchFamily="18" charset="0"/>
              </a:rPr>
              <a:t>Replacement CRC</a:t>
            </a:r>
            <a:endParaRPr lang="en-US" dirty="0">
              <a:latin typeface="Times New Roman" pitchFamily="18" charset="0"/>
              <a:cs typeface="Times New Roman" pitchFamily="18" charset="0"/>
            </a:endParaRPr>
          </a:p>
        </p:txBody>
      </p:sp>
      <p:pic>
        <p:nvPicPr>
          <p:cNvPr id="5122" name="Picture 2"/>
          <p:cNvPicPr>
            <a:picLocks noChangeAspect="1" noChangeArrowheads="1"/>
          </p:cNvPicPr>
          <p:nvPr/>
        </p:nvPicPr>
        <p:blipFill>
          <a:blip r:embed="rId2" cstate="print"/>
          <a:srcRect/>
          <a:stretch>
            <a:fillRect/>
          </a:stretch>
        </p:blipFill>
        <p:spPr bwMode="auto">
          <a:xfrm>
            <a:off x="0" y="2057400"/>
            <a:ext cx="9143721" cy="3124200"/>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blinds(horizontal)">
                                      <p:cBhvr>
                                        <p:cTn id="7" dur="10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a:spLocks noGrp="1"/>
          </p:cNvSpPr>
          <p:nvPr>
            <p:ph type="title"/>
          </p:nvPr>
        </p:nvSpPr>
        <p:spPr>
          <a:xfrm>
            <a:off x="457200" y="274638"/>
            <a:ext cx="8229600" cy="1143000"/>
          </a:xfrm>
        </p:spPr>
        <p:txBody>
          <a:bodyPr/>
          <a:lstStyle/>
          <a:p>
            <a:r>
              <a:rPr lang="en-US" dirty="0" smtClean="0">
                <a:latin typeface="Times New Roman" pitchFamily="18" charset="0"/>
                <a:cs typeface="Times New Roman" pitchFamily="18" charset="0"/>
              </a:rPr>
              <a:t>Energy CRC</a:t>
            </a:r>
            <a:endParaRPr lang="en-US" dirty="0">
              <a:latin typeface="Times New Roman" pitchFamily="18" charset="0"/>
              <a:cs typeface="Times New Roman" pitchFamily="18" charset="0"/>
            </a:endParaRPr>
          </a:p>
        </p:txBody>
      </p:sp>
      <p:pic>
        <p:nvPicPr>
          <p:cNvPr id="5" name="Picture 4" descr="EnergyReplacement.png"/>
          <p:cNvPicPr>
            <a:picLocks noChangeAspect="1"/>
          </p:cNvPicPr>
          <p:nvPr/>
        </p:nvPicPr>
        <p:blipFill>
          <a:blip r:embed="rId2" cstate="print"/>
          <a:stretch>
            <a:fillRect/>
          </a:stretch>
        </p:blipFill>
        <p:spPr>
          <a:xfrm>
            <a:off x="1600200" y="1371600"/>
            <a:ext cx="6172200" cy="4780649"/>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CRC Performance vs. Expectation Errors</a:t>
            </a:r>
            <a:endParaRPr lang="en-US" dirty="0">
              <a:latin typeface="Times New Roman" pitchFamily="18" charset="0"/>
              <a:cs typeface="Times New Roman" pitchFamily="18" charset="0"/>
            </a:endParaRPr>
          </a:p>
        </p:txBody>
      </p:sp>
      <p:pic>
        <p:nvPicPr>
          <p:cNvPr id="6146" name="Picture 2"/>
          <p:cNvPicPr>
            <a:picLocks noChangeAspect="1" noChangeArrowheads="1"/>
          </p:cNvPicPr>
          <p:nvPr/>
        </p:nvPicPr>
        <p:blipFill>
          <a:blip r:embed="rId2" cstate="print"/>
          <a:srcRect/>
          <a:stretch>
            <a:fillRect/>
          </a:stretch>
        </p:blipFill>
        <p:spPr bwMode="auto">
          <a:xfrm>
            <a:off x="1524000" y="1828799"/>
            <a:ext cx="5867400" cy="4418223"/>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CRC Performance vs. Errors in Effective Caching Time</a:t>
            </a:r>
            <a:endParaRPr lang="en-US" dirty="0">
              <a:latin typeface="Times New Roman" pitchFamily="18" charset="0"/>
              <a:cs typeface="Times New Roman" pitchFamily="18" charset="0"/>
            </a:endParaRPr>
          </a:p>
        </p:txBody>
      </p:sp>
      <p:pic>
        <p:nvPicPr>
          <p:cNvPr id="7170" name="Picture 2"/>
          <p:cNvPicPr>
            <a:picLocks noChangeAspect="1" noChangeArrowheads="1"/>
          </p:cNvPicPr>
          <p:nvPr/>
        </p:nvPicPr>
        <p:blipFill>
          <a:blip r:embed="rId3" cstate="print"/>
          <a:srcRect/>
          <a:stretch>
            <a:fillRect/>
          </a:stretch>
        </p:blipFill>
        <p:spPr bwMode="auto">
          <a:xfrm>
            <a:off x="1447800" y="1752599"/>
            <a:ext cx="5791200" cy="4457367"/>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latin typeface="Times New Roman" pitchFamily="18" charset="0"/>
                <a:cs typeface="Times New Roman" pitchFamily="18" charset="0"/>
              </a:rPr>
              <a:t>Theoretical analysis of the CRC extensions</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Incorporating learning techniques to estimate the values of content popularity expectations. </a:t>
            </a:r>
            <a:endParaRPr lang="en-US" dirty="0">
              <a:latin typeface="Times New Roman" pitchFamily="18" charset="0"/>
              <a:cs typeface="Times New Roman" pitchFamily="18" charset="0"/>
            </a:endParaRPr>
          </a:p>
        </p:txBody>
      </p:sp>
      <p:sp>
        <p:nvSpPr>
          <p:cNvPr id="3" name="Title 2"/>
          <p:cNvSpPr>
            <a:spLocks noGrp="1"/>
          </p:cNvSpPr>
          <p:nvPr>
            <p:ph type="title"/>
          </p:nvPr>
        </p:nvSpPr>
        <p:spPr/>
        <p:txBody>
          <a:bodyPr/>
          <a:lstStyle/>
          <a:p>
            <a:r>
              <a:rPr lang="en-US" dirty="0" smtClean="0">
                <a:latin typeface="Times New Roman" pitchFamily="18" charset="0"/>
                <a:cs typeface="Times New Roman" pitchFamily="18" charset="0"/>
              </a:rPr>
              <a:t>Future Work</a:t>
            </a:r>
            <a:endParaRPr lang="en-US"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1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linds(horizontal)">
                                      <p:cBhvr>
                                        <p:cTn id="12" dur="1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83504" y="2967335"/>
            <a:ext cx="3776996" cy="923330"/>
          </a:xfrm>
          <a:prstGeom prst="rect">
            <a:avLst/>
          </a:prstGeom>
          <a:noFill/>
        </p:spPr>
        <p:txBody>
          <a:bodyPr wrap="none" lIns="91440" tIns="45720" rIns="91440" bIns="45720">
            <a:spAutoFit/>
          </a:bodyPr>
          <a:lstStyle/>
          <a:p>
            <a:pPr algn="ctr"/>
            <a:r>
              <a:rPr lang="en-US" sz="54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Thank You</a:t>
            </a:r>
            <a:endParaRPr 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Several caching techniques have emerged. </a:t>
            </a:r>
          </a:p>
          <a:p>
            <a:r>
              <a:rPr lang="en-US" dirty="0" smtClean="0">
                <a:latin typeface="Times New Roman" pitchFamily="18" charset="0"/>
                <a:cs typeface="Times New Roman" pitchFamily="18" charset="0"/>
              </a:rPr>
              <a:t>Example: CCN</a:t>
            </a:r>
          </a:p>
          <a:p>
            <a:pPr lvl="1">
              <a:buClr>
                <a:srgbClr val="00B050"/>
              </a:buClr>
              <a:buFont typeface="Arial" pitchFamily="34" charset="0"/>
              <a:buChar char="•"/>
            </a:pPr>
            <a:r>
              <a:rPr lang="en-US" dirty="0" smtClean="0">
                <a:latin typeface="Times New Roman" pitchFamily="18" charset="0"/>
                <a:cs typeface="Times New Roman" pitchFamily="18" charset="0"/>
              </a:rPr>
              <a:t>content naming </a:t>
            </a:r>
          </a:p>
          <a:p>
            <a:pPr lvl="1">
              <a:buClr>
                <a:srgbClr val="00B050"/>
              </a:buClr>
              <a:buFont typeface="Arial" pitchFamily="34" charset="0"/>
              <a:buChar char="•"/>
            </a:pPr>
            <a:r>
              <a:rPr lang="en-US" dirty="0" smtClean="0">
                <a:latin typeface="Times New Roman" pitchFamily="18" charset="0"/>
                <a:cs typeface="Times New Roman" pitchFamily="18" charset="0"/>
              </a:rPr>
              <a:t>caching at intermediate nodes.</a:t>
            </a:r>
          </a:p>
          <a:p>
            <a:endParaRPr lang="en-US" dirty="0" smtClean="0">
              <a:latin typeface="Times New Roman" pitchFamily="18" charset="0"/>
              <a:cs typeface="Times New Roman" pitchFamily="18" charset="0"/>
            </a:endParaRPr>
          </a:p>
          <a:p>
            <a:pPr lvl="1">
              <a:buClr>
                <a:schemeClr val="accent2"/>
              </a:buClr>
              <a:buFont typeface="Arial" pitchFamily="34" charset="0"/>
              <a:buChar char="•"/>
            </a:pPr>
            <a:r>
              <a:rPr lang="en-US" dirty="0" smtClean="0">
                <a:latin typeface="Times New Roman" pitchFamily="18" charset="0"/>
                <a:cs typeface="Times New Roman" pitchFamily="18" charset="0"/>
              </a:rPr>
              <a:t>Requires changes to the TCP/IP protocol stack.</a:t>
            </a:r>
          </a:p>
          <a:p>
            <a:pPr lvl="1">
              <a:buClr>
                <a:schemeClr val="accent2"/>
              </a:buClr>
              <a:buFont typeface="Arial" pitchFamily="34" charset="0"/>
              <a:buChar char="•"/>
            </a:pPr>
            <a:r>
              <a:rPr lang="en-US" dirty="0" smtClean="0">
                <a:latin typeface="Times New Roman" pitchFamily="18" charset="0"/>
                <a:cs typeface="Times New Roman" pitchFamily="18" charset="0"/>
              </a:rPr>
              <a:t>Caching decision is not designed to optimize network performance</a:t>
            </a:r>
          </a:p>
          <a:p>
            <a:pPr lvl="1">
              <a:buClr>
                <a:schemeClr val="accent2"/>
              </a:buClr>
              <a:buFont typeface="Arial" pitchFamily="34" charset="0"/>
              <a:buChar char="•"/>
            </a:pPr>
            <a:r>
              <a:rPr lang="en-US" dirty="0" smtClean="0">
                <a:latin typeface="Times New Roman" pitchFamily="18" charset="0"/>
                <a:cs typeface="Times New Roman" pitchFamily="18" charset="0"/>
              </a:rPr>
              <a:t>Requires broadcasting of </a:t>
            </a:r>
            <a:r>
              <a:rPr lang="en-US" i="1" dirty="0" smtClean="0">
                <a:latin typeface="Times New Roman" pitchFamily="18" charset="0"/>
                <a:cs typeface="Times New Roman" pitchFamily="18" charset="0"/>
              </a:rPr>
              <a:t>Interest</a:t>
            </a:r>
            <a:r>
              <a:rPr lang="en-US" dirty="0" smtClean="0">
                <a:latin typeface="Times New Roman" pitchFamily="18" charset="0"/>
                <a:cs typeface="Times New Roman" pitchFamily="18" charset="0"/>
              </a:rPr>
              <a:t> packets.</a:t>
            </a: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Introduction</a:t>
            </a:r>
            <a:endParaRPr lang="en-US"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1000"/>
                                        <p:tgtEl>
                                          <p:spTgt spid="3">
                                            <p:txEl>
                                              <p:pRg st="1" end="1"/>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1000"/>
                                        <p:tgtEl>
                                          <p:spTgt spid="3">
                                            <p:txEl>
                                              <p:pRg st="2" end="2"/>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linds(horizontal)">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blinds(horizontal)">
                                      <p:cBhvr>
                                        <p:cTn id="23" dur="1000"/>
                                        <p:tgtEl>
                                          <p:spTgt spid="3">
                                            <p:txEl>
                                              <p:pRg st="5" end="5"/>
                                            </p:txEl>
                                          </p:spTgt>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blinds(horizontal)">
                                      <p:cBhvr>
                                        <p:cTn id="26" dur="1000"/>
                                        <p:tgtEl>
                                          <p:spTgt spid="3">
                                            <p:txEl>
                                              <p:pRg st="6" end="6"/>
                                            </p:txEl>
                                          </p:spTgt>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Effect transition="in" filter="blinds(horizontal)">
                                      <p:cBhvr>
                                        <p:cTn id="29"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latin typeface="Times New Roman" pitchFamily="18" charset="0"/>
                <a:cs typeface="Times New Roman" pitchFamily="18" charset="0"/>
              </a:rPr>
              <a:t>Assumptions:</a:t>
            </a:r>
            <a:endParaRPr lang="en-US" dirty="0">
              <a:latin typeface="Times New Roman" pitchFamily="18" charset="0"/>
              <a:cs typeface="Times New Roman" pitchFamily="18" charset="0"/>
            </a:endParaRPr>
          </a:p>
        </p:txBody>
      </p:sp>
      <p:sp>
        <p:nvSpPr>
          <p:cNvPr id="3" name="Title 2"/>
          <p:cNvSpPr>
            <a:spLocks noGrp="1"/>
          </p:cNvSpPr>
          <p:nvPr>
            <p:ph type="title"/>
          </p:nvPr>
        </p:nvSpPr>
        <p:spPr/>
        <p:txBody>
          <a:bodyPr/>
          <a:lstStyle/>
          <a:p>
            <a:r>
              <a:rPr lang="en-US" dirty="0" smtClean="0">
                <a:latin typeface="Times New Roman" pitchFamily="18" charset="0"/>
                <a:cs typeface="Times New Roman" pitchFamily="18" charset="0"/>
              </a:rPr>
              <a:t>Appendix: Performance Analysis</a:t>
            </a:r>
            <a:endParaRPr lang="en-US" dirty="0">
              <a:latin typeface="Times New Roman" pitchFamily="18" charset="0"/>
              <a:cs typeface="Times New Roman" pitchFamily="18" charset="0"/>
            </a:endParaRPr>
          </a:p>
        </p:txBody>
      </p:sp>
      <p:pic>
        <p:nvPicPr>
          <p:cNvPr id="4" name="Picture 3" descr="addin_tmp.png"/>
          <p:cNvPicPr>
            <a:picLocks noChangeAspect="1"/>
          </p:cNvPicPr>
          <p:nvPr>
            <p:custDataLst>
              <p:tags r:id="rId1"/>
            </p:custDataLst>
          </p:nvPr>
        </p:nvPicPr>
        <p:blipFill>
          <a:blip r:embed="rId4" cstate="print"/>
          <a:stretch>
            <a:fillRect/>
          </a:stretch>
        </p:blipFill>
        <p:spPr>
          <a:xfrm>
            <a:off x="1524000" y="2514600"/>
            <a:ext cx="5364691" cy="533400"/>
          </a:xfrm>
          <a:prstGeom prst="rect">
            <a:avLst/>
          </a:prstGeom>
        </p:spPr>
      </p:pic>
      <p:pic>
        <p:nvPicPr>
          <p:cNvPr id="5" name="Picture 4" descr="addin_tmp.png"/>
          <p:cNvPicPr>
            <a:picLocks noChangeAspect="1"/>
          </p:cNvPicPr>
          <p:nvPr>
            <p:custDataLst>
              <p:tags r:id="rId2"/>
            </p:custDataLst>
          </p:nvPr>
        </p:nvPicPr>
        <p:blipFill>
          <a:blip r:embed="rId5" cstate="print"/>
          <a:stretch>
            <a:fillRect/>
          </a:stretch>
        </p:blipFill>
        <p:spPr>
          <a:xfrm>
            <a:off x="1524000" y="3810000"/>
            <a:ext cx="2960798" cy="53340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latin typeface="Times New Roman" pitchFamily="18" charset="0"/>
                <a:cs typeface="Times New Roman" pitchFamily="18" charset="0"/>
              </a:rPr>
              <a:t>The CRC algorithm does not violate the capacity constraints.</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Proof: Let      be the first content that caused a violation in the capacity constraints at node     . Using the assumptions from the previous slide, along with the definition of the cost function, we reach</a:t>
            </a:r>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From the definition of the algorithm,       should not be cached at node </a:t>
            </a:r>
            <a:endParaRPr lang="en-US" dirty="0">
              <a:latin typeface="Times New Roman" pitchFamily="18" charset="0"/>
              <a:cs typeface="Times New Roman" pitchFamily="18" charset="0"/>
            </a:endParaRPr>
          </a:p>
        </p:txBody>
      </p:sp>
      <p:sp>
        <p:nvSpPr>
          <p:cNvPr id="4" name="Title 2"/>
          <p:cNvSpPr>
            <a:spLocks noGrp="1"/>
          </p:cNvSpPr>
          <p:nvPr>
            <p:ph type="title"/>
          </p:nvPr>
        </p:nvSpPr>
        <p:spPr>
          <a:xfrm>
            <a:off x="457200" y="274638"/>
            <a:ext cx="8229600" cy="1143000"/>
          </a:xfrm>
        </p:spPr>
        <p:txBody>
          <a:bodyPr/>
          <a:lstStyle/>
          <a:p>
            <a:r>
              <a:rPr lang="en-US" dirty="0" smtClean="0">
                <a:latin typeface="Times New Roman" pitchFamily="18" charset="0"/>
                <a:cs typeface="Times New Roman" pitchFamily="18" charset="0"/>
              </a:rPr>
              <a:t>Appendix: Performance Analysis</a:t>
            </a:r>
            <a:endParaRPr lang="en-US" dirty="0">
              <a:latin typeface="Times New Roman" pitchFamily="18" charset="0"/>
              <a:cs typeface="Times New Roman" pitchFamily="18" charset="0"/>
            </a:endParaRPr>
          </a:p>
        </p:txBody>
      </p:sp>
      <p:pic>
        <p:nvPicPr>
          <p:cNvPr id="5" name="Picture 4" descr="addin_tmp.png"/>
          <p:cNvPicPr>
            <a:picLocks noChangeAspect="1"/>
          </p:cNvPicPr>
          <p:nvPr>
            <p:custDataLst>
              <p:tags r:id="rId1"/>
            </p:custDataLst>
          </p:nvPr>
        </p:nvPicPr>
        <p:blipFill>
          <a:blip r:embed="rId7" cstate="print"/>
          <a:stretch>
            <a:fillRect/>
          </a:stretch>
        </p:blipFill>
        <p:spPr>
          <a:xfrm>
            <a:off x="5699760" y="3200400"/>
            <a:ext cx="91440" cy="228600"/>
          </a:xfrm>
          <a:prstGeom prst="rect">
            <a:avLst/>
          </a:prstGeom>
        </p:spPr>
      </p:pic>
      <p:pic>
        <p:nvPicPr>
          <p:cNvPr id="6" name="Picture 5" descr="addin_tmp.png"/>
          <p:cNvPicPr>
            <a:picLocks noChangeAspect="1"/>
          </p:cNvPicPr>
          <p:nvPr>
            <p:custDataLst>
              <p:tags r:id="rId2"/>
            </p:custDataLst>
          </p:nvPr>
        </p:nvPicPr>
        <p:blipFill>
          <a:blip r:embed="rId8" cstate="print"/>
          <a:stretch>
            <a:fillRect/>
          </a:stretch>
        </p:blipFill>
        <p:spPr>
          <a:xfrm>
            <a:off x="2438400" y="2819400"/>
            <a:ext cx="257033" cy="304800"/>
          </a:xfrm>
          <a:prstGeom prst="rect">
            <a:avLst/>
          </a:prstGeom>
        </p:spPr>
      </p:pic>
      <p:pic>
        <p:nvPicPr>
          <p:cNvPr id="7" name="Picture 6" descr="addin_tmp.png"/>
          <p:cNvPicPr>
            <a:picLocks noChangeAspect="1"/>
          </p:cNvPicPr>
          <p:nvPr>
            <p:custDataLst>
              <p:tags r:id="rId3"/>
            </p:custDataLst>
          </p:nvPr>
        </p:nvPicPr>
        <p:blipFill>
          <a:blip r:embed="rId7" cstate="print"/>
          <a:stretch>
            <a:fillRect/>
          </a:stretch>
        </p:blipFill>
        <p:spPr>
          <a:xfrm>
            <a:off x="3048000" y="5562600"/>
            <a:ext cx="91440" cy="228600"/>
          </a:xfrm>
          <a:prstGeom prst="rect">
            <a:avLst/>
          </a:prstGeom>
        </p:spPr>
      </p:pic>
      <p:pic>
        <p:nvPicPr>
          <p:cNvPr id="8" name="Picture 7" descr="addin_tmp.png"/>
          <p:cNvPicPr>
            <a:picLocks noChangeAspect="1"/>
          </p:cNvPicPr>
          <p:nvPr>
            <p:custDataLst>
              <p:tags r:id="rId4"/>
            </p:custDataLst>
          </p:nvPr>
        </p:nvPicPr>
        <p:blipFill>
          <a:blip r:embed="rId8" cstate="print"/>
          <a:stretch>
            <a:fillRect/>
          </a:stretch>
        </p:blipFill>
        <p:spPr>
          <a:xfrm>
            <a:off x="6067567" y="5181600"/>
            <a:ext cx="257033" cy="304800"/>
          </a:xfrm>
          <a:prstGeom prst="rect">
            <a:avLst/>
          </a:prstGeom>
        </p:spPr>
      </p:pic>
      <p:pic>
        <p:nvPicPr>
          <p:cNvPr id="9" name="Picture 8" descr="addin_tmp.png"/>
          <p:cNvPicPr>
            <a:picLocks noChangeAspect="1"/>
          </p:cNvPicPr>
          <p:nvPr>
            <p:custDataLst>
              <p:tags r:id="rId5"/>
            </p:custDataLst>
          </p:nvPr>
        </p:nvPicPr>
        <p:blipFill>
          <a:blip r:embed="rId9" cstate="print"/>
          <a:stretch>
            <a:fillRect/>
          </a:stretch>
        </p:blipFill>
        <p:spPr>
          <a:xfrm>
            <a:off x="2539999" y="4404360"/>
            <a:ext cx="3750129" cy="39624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1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linds(horizontal)">
                                      <p:cBhvr>
                                        <p:cTn id="12" dur="1000"/>
                                        <p:tgtEl>
                                          <p:spTgt spid="2">
                                            <p:txEl>
                                              <p:pRg st="2" end="2"/>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linds(horizontal)">
                                      <p:cBhvr>
                                        <p:cTn id="15" dur="1000"/>
                                        <p:tgtEl>
                                          <p:spTgt spid="6"/>
                                        </p:tgtEl>
                                      </p:cBhvr>
                                    </p:animEffect>
                                  </p:childTnLst>
                                </p:cTn>
                              </p:par>
                              <p:par>
                                <p:cTn id="16" presetID="3" presetClass="entr" presetSubtype="10"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blinds(horizontal)">
                                      <p:cBhvr>
                                        <p:cTn id="18" dur="1000"/>
                                        <p:tgtEl>
                                          <p:spTgt spid="5"/>
                                        </p:tgtEl>
                                      </p:cBhvr>
                                    </p:animEffect>
                                  </p:childTnLst>
                                </p:cTn>
                              </p:par>
                              <p:par>
                                <p:cTn id="19" presetID="3" presetClass="entr" presetSubtype="1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blinds(horizontal)">
                                      <p:cBhvr>
                                        <p:cTn id="21" dur="1000"/>
                                        <p:tgtEl>
                                          <p:spTgt spid="9"/>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2">
                                            <p:txEl>
                                              <p:pRg st="5" end="5"/>
                                            </p:txEl>
                                          </p:spTgt>
                                        </p:tgtEl>
                                        <p:attrNameLst>
                                          <p:attrName>style.visibility</p:attrName>
                                        </p:attrNameLst>
                                      </p:cBhvr>
                                      <p:to>
                                        <p:strVal val="visible"/>
                                      </p:to>
                                    </p:set>
                                    <p:animEffect transition="in" filter="blinds(horizontal)">
                                      <p:cBhvr>
                                        <p:cTn id="26" dur="1000"/>
                                        <p:tgtEl>
                                          <p:spTgt spid="2">
                                            <p:txEl>
                                              <p:pRg st="5" end="5"/>
                                            </p:txEl>
                                          </p:spTgt>
                                        </p:tgtEl>
                                      </p:cBhvr>
                                    </p:animEffect>
                                  </p:childTnLst>
                                </p:cTn>
                              </p:par>
                              <p:par>
                                <p:cTn id="27" presetID="3" presetClass="entr" presetSubtype="10" fill="hold" nodeType="with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blinds(horizontal)">
                                      <p:cBhvr>
                                        <p:cTn id="29" dur="1000"/>
                                        <p:tgtEl>
                                          <p:spTgt spid="8"/>
                                        </p:tgtEl>
                                      </p:cBhvr>
                                    </p:animEffect>
                                  </p:childTnLst>
                                </p:cTn>
                              </p:par>
                              <p:par>
                                <p:cTn id="30" presetID="3" presetClass="entr" presetSubtype="10" fill="hold" nodeType="with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blinds(horizontal)">
                                      <p:cBhvr>
                                        <p:cTn id="32"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latin typeface="Times New Roman" pitchFamily="18" charset="0"/>
                <a:cs typeface="Times New Roman" pitchFamily="18" charset="0"/>
              </a:rPr>
              <a:t>CRC algorithm achieves               competitive ratio under common cases.</a:t>
            </a:r>
          </a:p>
          <a:p>
            <a:r>
              <a:rPr lang="en-US" dirty="0" smtClean="0">
                <a:latin typeface="Times New Roman" pitchFamily="18" charset="0"/>
                <a:cs typeface="Times New Roman" pitchFamily="18" charset="0"/>
              </a:rPr>
              <a:t>Lemma: Traffic savings gained by CRC algorithm is lower bounded by the sum of the caching costs.</a:t>
            </a:r>
          </a:p>
          <a:p>
            <a:r>
              <a:rPr lang="en-US" dirty="0" smtClean="0">
                <a:latin typeface="Times New Roman" pitchFamily="18" charset="0"/>
                <a:cs typeface="Times New Roman" pitchFamily="18" charset="0"/>
              </a:rPr>
              <a:t>Lemma: The additional traffic savings of the offline algorithm is upper bounded by the sum of the caching costs.</a:t>
            </a:r>
          </a:p>
          <a:p>
            <a:r>
              <a:rPr lang="en-US" dirty="0" smtClean="0">
                <a:latin typeface="Times New Roman" pitchFamily="18" charset="0"/>
                <a:cs typeface="Times New Roman" pitchFamily="18" charset="0"/>
              </a:rPr>
              <a:t>Using these lemmas, the traffic savings of the CRC is within                of the traffic savings achieved by the offline algorithm under common cases.</a:t>
            </a:r>
            <a:endParaRPr lang="en-US" dirty="0">
              <a:latin typeface="Times New Roman" pitchFamily="18" charset="0"/>
              <a:cs typeface="Times New Roman" pitchFamily="18" charset="0"/>
            </a:endParaRPr>
          </a:p>
        </p:txBody>
      </p:sp>
      <p:sp>
        <p:nvSpPr>
          <p:cNvPr id="4" name="Title 2"/>
          <p:cNvSpPr>
            <a:spLocks noGrp="1"/>
          </p:cNvSpPr>
          <p:nvPr>
            <p:ph type="title"/>
          </p:nvPr>
        </p:nvSpPr>
        <p:spPr>
          <a:xfrm>
            <a:off x="457200" y="274638"/>
            <a:ext cx="8229600" cy="1143000"/>
          </a:xfrm>
        </p:spPr>
        <p:txBody>
          <a:bodyPr/>
          <a:lstStyle/>
          <a:p>
            <a:r>
              <a:rPr lang="en-US" dirty="0" smtClean="0">
                <a:latin typeface="Times New Roman" pitchFamily="18" charset="0"/>
                <a:cs typeface="Times New Roman" pitchFamily="18" charset="0"/>
              </a:rPr>
              <a:t>Appendix: Performance Analysis</a:t>
            </a:r>
            <a:endParaRPr lang="en-US" dirty="0">
              <a:latin typeface="Times New Roman" pitchFamily="18" charset="0"/>
              <a:cs typeface="Times New Roman" pitchFamily="18" charset="0"/>
            </a:endParaRPr>
          </a:p>
        </p:txBody>
      </p:sp>
      <p:pic>
        <p:nvPicPr>
          <p:cNvPr id="5" name="Picture 4" descr="addin_tmp.png"/>
          <p:cNvPicPr>
            <a:picLocks noChangeAspect="1"/>
          </p:cNvPicPr>
          <p:nvPr>
            <p:custDataLst>
              <p:tags r:id="rId1"/>
            </p:custDataLst>
          </p:nvPr>
        </p:nvPicPr>
        <p:blipFill>
          <a:blip r:embed="rId4" cstate="print"/>
          <a:stretch>
            <a:fillRect/>
          </a:stretch>
        </p:blipFill>
        <p:spPr>
          <a:xfrm>
            <a:off x="4424149" y="1600200"/>
            <a:ext cx="1062251" cy="304800"/>
          </a:xfrm>
          <a:prstGeom prst="rect">
            <a:avLst/>
          </a:prstGeom>
        </p:spPr>
      </p:pic>
      <p:pic>
        <p:nvPicPr>
          <p:cNvPr id="6" name="Picture 5" descr="addin_tmp.png"/>
          <p:cNvPicPr>
            <a:picLocks noChangeAspect="1"/>
          </p:cNvPicPr>
          <p:nvPr>
            <p:custDataLst>
              <p:tags r:id="rId2"/>
            </p:custDataLst>
          </p:nvPr>
        </p:nvPicPr>
        <p:blipFill>
          <a:blip r:embed="rId4" cstate="print"/>
          <a:stretch>
            <a:fillRect/>
          </a:stretch>
        </p:blipFill>
        <p:spPr>
          <a:xfrm>
            <a:off x="1985749" y="5029200"/>
            <a:ext cx="1062251" cy="30480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1000"/>
                                        <p:tgtEl>
                                          <p:spTgt spid="2">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linds(horizontal)">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blinds(horizontal)">
                                      <p:cBhvr>
                                        <p:cTn id="15" dur="1000"/>
                                        <p:tgtEl>
                                          <p:spTgt spid="2">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2">
                                            <p:txEl>
                                              <p:pRg st="2" end="2"/>
                                            </p:txEl>
                                          </p:spTgt>
                                        </p:tgtEl>
                                        <p:attrNameLst>
                                          <p:attrName>style.visibility</p:attrName>
                                        </p:attrNameLst>
                                      </p:cBhvr>
                                      <p:to>
                                        <p:strVal val="visible"/>
                                      </p:to>
                                    </p:set>
                                    <p:animEffect transition="in" filter="blinds(horizontal)">
                                      <p:cBhvr>
                                        <p:cTn id="20" dur="1000"/>
                                        <p:tgtEl>
                                          <p:spTgt spid="2">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blinds(horizontal)">
                                      <p:cBhvr>
                                        <p:cTn id="25" dur="1000"/>
                                        <p:tgtEl>
                                          <p:spTgt spid="2">
                                            <p:txEl>
                                              <p:pRg st="3" end="3"/>
                                            </p:txEl>
                                          </p:spTgt>
                                        </p:tgtEl>
                                      </p:cBhvr>
                                    </p:animEffect>
                                  </p:childTnLst>
                                </p:cTn>
                              </p:par>
                              <p:par>
                                <p:cTn id="26" presetID="3" presetClass="entr" presetSubtype="10" fill="hold" nodeType="with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blinds(horizontal)">
                                      <p:cBhvr>
                                        <p:cTn id="28"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latin typeface="Times New Roman" pitchFamily="18" charset="0"/>
                <a:cs typeface="Times New Roman" pitchFamily="18" charset="0"/>
              </a:rPr>
              <a:t>Proposition: Any online algorithm has a competitive ratio which is lower bounded by </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Proof: We show this proposition by giving an example network, such that the best online algorithm competitive ratio is lower bounded by </a:t>
            </a:r>
            <a:endParaRPr lang="en-US" dirty="0">
              <a:latin typeface="Times New Roman" pitchFamily="18" charset="0"/>
              <a:cs typeface="Times New Roman" pitchFamily="18" charset="0"/>
            </a:endParaRPr>
          </a:p>
        </p:txBody>
      </p:sp>
      <p:sp>
        <p:nvSpPr>
          <p:cNvPr id="3" name="Title 2"/>
          <p:cNvSpPr>
            <a:spLocks noGrp="1"/>
          </p:cNvSpPr>
          <p:nvPr>
            <p:ph type="title"/>
          </p:nvPr>
        </p:nvSpPr>
        <p:spPr/>
        <p:txBody>
          <a:bodyPr/>
          <a:lstStyle/>
          <a:p>
            <a:r>
              <a:rPr lang="en-US" dirty="0" smtClean="0">
                <a:latin typeface="Times New Roman" pitchFamily="18" charset="0"/>
                <a:cs typeface="Times New Roman" pitchFamily="18" charset="0"/>
              </a:rPr>
              <a:t>Appendix: Performance Analysis</a:t>
            </a:r>
            <a:endParaRPr lang="en-US" dirty="0">
              <a:latin typeface="Times New Roman" pitchFamily="18" charset="0"/>
              <a:cs typeface="Times New Roman" pitchFamily="18" charset="0"/>
            </a:endParaRPr>
          </a:p>
        </p:txBody>
      </p:sp>
      <p:pic>
        <p:nvPicPr>
          <p:cNvPr id="4" name="Picture 3" descr="addin_tmp.png"/>
          <p:cNvPicPr>
            <a:picLocks noChangeAspect="1"/>
          </p:cNvPicPr>
          <p:nvPr>
            <p:custDataLst>
              <p:tags r:id="rId1"/>
            </p:custDataLst>
          </p:nvPr>
        </p:nvPicPr>
        <p:blipFill>
          <a:blip r:embed="rId4" cstate="print"/>
          <a:stretch>
            <a:fillRect/>
          </a:stretch>
        </p:blipFill>
        <p:spPr>
          <a:xfrm>
            <a:off x="6248400" y="3810000"/>
            <a:ext cx="1037230" cy="304800"/>
          </a:xfrm>
          <a:prstGeom prst="rect">
            <a:avLst/>
          </a:prstGeom>
        </p:spPr>
      </p:pic>
      <p:pic>
        <p:nvPicPr>
          <p:cNvPr id="5" name="Picture 4" descr="addin_tmp.png"/>
          <p:cNvPicPr>
            <a:picLocks noChangeAspect="1"/>
          </p:cNvPicPr>
          <p:nvPr>
            <p:custDataLst>
              <p:tags r:id="rId2"/>
            </p:custDataLst>
          </p:nvPr>
        </p:nvPicPr>
        <p:blipFill>
          <a:blip r:embed="rId4" cstate="print"/>
          <a:stretch>
            <a:fillRect/>
          </a:stretch>
        </p:blipFill>
        <p:spPr>
          <a:xfrm>
            <a:off x="5439770" y="2057400"/>
            <a:ext cx="1037230" cy="30480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linds(horizontal)">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blinds(horizontal)">
                                      <p:cBhvr>
                                        <p:cTn id="15" dur="500"/>
                                        <p:tgtEl>
                                          <p:spTgt spid="2">
                                            <p:txEl>
                                              <p:pRg st="2" end="2"/>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blinds(horizontal)">
                                      <p:cBhvr>
                                        <p:cTn id="18"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A network is represented by a graph               </a:t>
            </a:r>
            <a:r>
              <a:rPr lang="en-US" i="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where every node   </a:t>
            </a:r>
            <a:r>
              <a:rPr lang="en-US" i="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has a caching capacity       .</a:t>
            </a:r>
          </a:p>
          <a:p>
            <a:r>
              <a:rPr lang="en-US" dirty="0" smtClean="0">
                <a:latin typeface="Times New Roman" pitchFamily="18" charset="0"/>
                <a:cs typeface="Times New Roman" pitchFamily="18" charset="0"/>
              </a:rPr>
              <a:t>For each contents      , we define the following:</a:t>
            </a:r>
          </a:p>
          <a:p>
            <a:pPr lvl="1"/>
            <a:r>
              <a:rPr lang="en-US" dirty="0" smtClean="0">
                <a:latin typeface="Times New Roman" pitchFamily="18" charset="0"/>
                <a:cs typeface="Times New Roman" pitchFamily="18" charset="0"/>
              </a:rPr>
              <a:t>     : The source of </a:t>
            </a:r>
          </a:p>
          <a:p>
            <a:pPr lvl="1"/>
            <a:r>
              <a:rPr lang="en-US" dirty="0" smtClean="0">
                <a:latin typeface="Times New Roman" pitchFamily="18" charset="0"/>
                <a:cs typeface="Times New Roman" pitchFamily="18" charset="0"/>
              </a:rPr>
              <a:t>     : The size of</a:t>
            </a:r>
          </a:p>
          <a:p>
            <a:pPr lvl="1"/>
            <a:r>
              <a:rPr lang="en-US" dirty="0" smtClean="0">
                <a:latin typeface="Times New Roman" pitchFamily="18" charset="0"/>
                <a:cs typeface="Times New Roman" pitchFamily="18" charset="0"/>
              </a:rPr>
              <a:t>           : The effective cache duration for       when the first request appears at time  </a:t>
            </a:r>
          </a:p>
          <a:p>
            <a:r>
              <a:rPr lang="en-US" dirty="0" smtClean="0">
                <a:latin typeface="Times New Roman" pitchFamily="18" charset="0"/>
                <a:cs typeface="Times New Roman" pitchFamily="18" charset="0"/>
              </a:rPr>
              <a:t>Slotted time system.</a:t>
            </a: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Settings</a:t>
            </a:r>
            <a:endParaRPr lang="en-US" dirty="0">
              <a:latin typeface="Times New Roman" pitchFamily="18" charset="0"/>
              <a:cs typeface="Times New Roman" pitchFamily="18" charset="0"/>
            </a:endParaRPr>
          </a:p>
        </p:txBody>
      </p:sp>
      <p:pic>
        <p:nvPicPr>
          <p:cNvPr id="4" name="Picture 3" descr="addin_tmp.png"/>
          <p:cNvPicPr>
            <a:picLocks noChangeAspect="1"/>
          </p:cNvPicPr>
          <p:nvPr>
            <p:custDataLst>
              <p:tags r:id="rId1"/>
            </p:custDataLst>
          </p:nvPr>
        </p:nvPicPr>
        <p:blipFill>
          <a:blip r:embed="rId13" cstate="print"/>
          <a:stretch>
            <a:fillRect/>
          </a:stretch>
        </p:blipFill>
        <p:spPr>
          <a:xfrm>
            <a:off x="2550886" y="2006600"/>
            <a:ext cx="878114" cy="279400"/>
          </a:xfrm>
          <a:prstGeom prst="rect">
            <a:avLst/>
          </a:prstGeom>
        </p:spPr>
      </p:pic>
      <p:pic>
        <p:nvPicPr>
          <p:cNvPr id="5" name="Picture 4" descr="addin_tmp.png"/>
          <p:cNvPicPr>
            <a:picLocks noChangeAspect="1"/>
          </p:cNvPicPr>
          <p:nvPr>
            <p:custDataLst>
              <p:tags r:id="rId2"/>
            </p:custDataLst>
          </p:nvPr>
        </p:nvPicPr>
        <p:blipFill>
          <a:blip r:embed="rId14" cstate="print"/>
          <a:stretch>
            <a:fillRect/>
          </a:stretch>
        </p:blipFill>
        <p:spPr>
          <a:xfrm>
            <a:off x="6714367" y="2057400"/>
            <a:ext cx="372233" cy="304800"/>
          </a:xfrm>
          <a:prstGeom prst="rect">
            <a:avLst/>
          </a:prstGeom>
        </p:spPr>
      </p:pic>
      <p:pic>
        <p:nvPicPr>
          <p:cNvPr id="6" name="Picture 5" descr="addin_tmp.png"/>
          <p:cNvPicPr>
            <a:picLocks noChangeAspect="1"/>
          </p:cNvPicPr>
          <p:nvPr>
            <p:custDataLst>
              <p:tags r:id="rId3"/>
            </p:custDataLst>
          </p:nvPr>
        </p:nvPicPr>
        <p:blipFill>
          <a:blip r:embed="rId15" cstate="print"/>
          <a:stretch>
            <a:fillRect/>
          </a:stretch>
        </p:blipFill>
        <p:spPr>
          <a:xfrm>
            <a:off x="5943600" y="1600200"/>
            <a:ext cx="1143000" cy="348889"/>
          </a:xfrm>
          <a:prstGeom prst="rect">
            <a:avLst/>
          </a:prstGeom>
        </p:spPr>
      </p:pic>
      <p:pic>
        <p:nvPicPr>
          <p:cNvPr id="7" name="Picture 6" descr="addin_tmp.png"/>
          <p:cNvPicPr>
            <a:picLocks noChangeAspect="1"/>
          </p:cNvPicPr>
          <p:nvPr>
            <p:custDataLst>
              <p:tags r:id="rId4"/>
            </p:custDataLst>
          </p:nvPr>
        </p:nvPicPr>
        <p:blipFill>
          <a:blip r:embed="rId16" cstate="print"/>
          <a:stretch>
            <a:fillRect/>
          </a:stretch>
        </p:blipFill>
        <p:spPr>
          <a:xfrm>
            <a:off x="3412509" y="2468880"/>
            <a:ext cx="321291" cy="381000"/>
          </a:xfrm>
          <a:prstGeom prst="rect">
            <a:avLst/>
          </a:prstGeom>
        </p:spPr>
      </p:pic>
      <p:pic>
        <p:nvPicPr>
          <p:cNvPr id="8" name="Picture 7" descr="addin_tmp.png"/>
          <p:cNvPicPr>
            <a:picLocks noChangeAspect="1"/>
          </p:cNvPicPr>
          <p:nvPr>
            <p:custDataLst>
              <p:tags r:id="rId5"/>
            </p:custDataLst>
          </p:nvPr>
        </p:nvPicPr>
        <p:blipFill>
          <a:blip r:embed="rId17" cstate="print"/>
          <a:stretch>
            <a:fillRect/>
          </a:stretch>
        </p:blipFill>
        <p:spPr>
          <a:xfrm>
            <a:off x="1142999" y="2895600"/>
            <a:ext cx="304801" cy="349470"/>
          </a:xfrm>
          <a:prstGeom prst="rect">
            <a:avLst/>
          </a:prstGeom>
        </p:spPr>
      </p:pic>
      <p:pic>
        <p:nvPicPr>
          <p:cNvPr id="9" name="Picture 8" descr="addin_tmp.png"/>
          <p:cNvPicPr>
            <a:picLocks noChangeAspect="1"/>
          </p:cNvPicPr>
          <p:nvPr>
            <p:custDataLst>
              <p:tags r:id="rId6"/>
            </p:custDataLst>
          </p:nvPr>
        </p:nvPicPr>
        <p:blipFill>
          <a:blip r:embed="rId16" cstate="print"/>
          <a:stretch>
            <a:fillRect/>
          </a:stretch>
        </p:blipFill>
        <p:spPr>
          <a:xfrm>
            <a:off x="5943600" y="3657600"/>
            <a:ext cx="321291" cy="381000"/>
          </a:xfrm>
          <a:prstGeom prst="rect">
            <a:avLst/>
          </a:prstGeom>
        </p:spPr>
      </p:pic>
      <p:pic>
        <p:nvPicPr>
          <p:cNvPr id="10" name="Picture 9" descr="addin_tmp.png"/>
          <p:cNvPicPr>
            <a:picLocks noChangeAspect="1"/>
          </p:cNvPicPr>
          <p:nvPr>
            <p:custDataLst>
              <p:tags r:id="rId7"/>
            </p:custDataLst>
          </p:nvPr>
        </p:nvPicPr>
        <p:blipFill>
          <a:blip r:embed="rId18" cstate="print"/>
          <a:stretch>
            <a:fillRect/>
          </a:stretch>
        </p:blipFill>
        <p:spPr>
          <a:xfrm>
            <a:off x="1143000" y="3352800"/>
            <a:ext cx="304800" cy="304800"/>
          </a:xfrm>
          <a:prstGeom prst="rect">
            <a:avLst/>
          </a:prstGeom>
        </p:spPr>
      </p:pic>
      <p:pic>
        <p:nvPicPr>
          <p:cNvPr id="11" name="Picture 10" descr="addin_tmp.png"/>
          <p:cNvPicPr>
            <a:picLocks noChangeAspect="1"/>
          </p:cNvPicPr>
          <p:nvPr>
            <p:custDataLst>
              <p:tags r:id="rId8"/>
            </p:custDataLst>
          </p:nvPr>
        </p:nvPicPr>
        <p:blipFill>
          <a:blip r:embed="rId16" cstate="print"/>
          <a:stretch>
            <a:fillRect/>
          </a:stretch>
        </p:blipFill>
        <p:spPr>
          <a:xfrm>
            <a:off x="3352800" y="2819400"/>
            <a:ext cx="321291" cy="381000"/>
          </a:xfrm>
          <a:prstGeom prst="rect">
            <a:avLst/>
          </a:prstGeom>
        </p:spPr>
      </p:pic>
      <p:pic>
        <p:nvPicPr>
          <p:cNvPr id="12" name="Picture 11" descr="addin_tmp.png"/>
          <p:cNvPicPr>
            <a:picLocks noChangeAspect="1"/>
          </p:cNvPicPr>
          <p:nvPr>
            <p:custDataLst>
              <p:tags r:id="rId9"/>
            </p:custDataLst>
          </p:nvPr>
        </p:nvPicPr>
        <p:blipFill>
          <a:blip r:embed="rId19" cstate="print"/>
          <a:stretch>
            <a:fillRect/>
          </a:stretch>
        </p:blipFill>
        <p:spPr>
          <a:xfrm>
            <a:off x="1143001" y="3657600"/>
            <a:ext cx="685800" cy="325465"/>
          </a:xfrm>
          <a:prstGeom prst="rect">
            <a:avLst/>
          </a:prstGeom>
        </p:spPr>
      </p:pic>
      <p:pic>
        <p:nvPicPr>
          <p:cNvPr id="13" name="Picture 12" descr="addin_tmp.png"/>
          <p:cNvPicPr>
            <a:picLocks noChangeAspect="1"/>
          </p:cNvPicPr>
          <p:nvPr>
            <p:custDataLst>
              <p:tags r:id="rId10"/>
            </p:custDataLst>
          </p:nvPr>
        </p:nvPicPr>
        <p:blipFill>
          <a:blip r:embed="rId16" cstate="print"/>
          <a:stretch>
            <a:fillRect/>
          </a:stretch>
        </p:blipFill>
        <p:spPr>
          <a:xfrm>
            <a:off x="3124200" y="3200400"/>
            <a:ext cx="321291" cy="381000"/>
          </a:xfrm>
          <a:prstGeom prst="rect">
            <a:avLst/>
          </a:prstGeom>
        </p:spPr>
      </p:pic>
      <p:pic>
        <p:nvPicPr>
          <p:cNvPr id="14" name="Picture 13" descr="addin_tmp.png"/>
          <p:cNvPicPr>
            <a:picLocks noChangeAspect="1"/>
          </p:cNvPicPr>
          <p:nvPr>
            <p:custDataLst>
              <p:tags r:id="rId11"/>
            </p:custDataLst>
          </p:nvPr>
        </p:nvPicPr>
        <p:blipFill>
          <a:blip r:embed="rId20" cstate="print"/>
          <a:stretch>
            <a:fillRect/>
          </a:stretch>
        </p:blipFill>
        <p:spPr>
          <a:xfrm>
            <a:off x="3962400" y="4101201"/>
            <a:ext cx="182880" cy="165999"/>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linds(horizontal)">
                                      <p:cBhvr>
                                        <p:cTn id="10" dur="1000"/>
                                        <p:tgtEl>
                                          <p:spTgt spid="6"/>
                                        </p:tgtEl>
                                      </p:cBhvr>
                                    </p:animEffect>
                                  </p:childTnLst>
                                </p:cTn>
                              </p:par>
                              <p:par>
                                <p:cTn id="11" presetID="3" presetClass="entr" presetSubtype="1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linds(horizontal)">
                                      <p:cBhvr>
                                        <p:cTn id="13" dur="1000"/>
                                        <p:tgtEl>
                                          <p:spTgt spid="4"/>
                                        </p:tgtEl>
                                      </p:cBhvr>
                                    </p:animEffect>
                                  </p:childTnLst>
                                </p:cTn>
                              </p:par>
                              <p:par>
                                <p:cTn id="14" presetID="3" presetClass="entr" presetSubtype="10" fill="hold"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blinds(horizontal)">
                                      <p:cBhvr>
                                        <p:cTn id="16" dur="10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blinds(horizontal)">
                                      <p:cBhvr>
                                        <p:cTn id="21" dur="1000"/>
                                        <p:tgtEl>
                                          <p:spTgt spid="3">
                                            <p:txEl>
                                              <p:pRg st="1" end="1"/>
                                            </p:txEl>
                                          </p:spTgt>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blinds(horizontal)">
                                      <p:cBhvr>
                                        <p:cTn id="24" dur="1000"/>
                                        <p:tgtEl>
                                          <p:spTgt spid="3">
                                            <p:txEl>
                                              <p:pRg st="2" end="2"/>
                                            </p:txEl>
                                          </p:spTgt>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linds(horizontal)">
                                      <p:cBhvr>
                                        <p:cTn id="27" dur="1000"/>
                                        <p:tgtEl>
                                          <p:spTgt spid="3">
                                            <p:txEl>
                                              <p:pRg st="3" end="3"/>
                                            </p:txEl>
                                          </p:spTgt>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blinds(horizontal)">
                                      <p:cBhvr>
                                        <p:cTn id="30" dur="1000"/>
                                        <p:tgtEl>
                                          <p:spTgt spid="3">
                                            <p:txEl>
                                              <p:pRg st="4" end="4"/>
                                            </p:txEl>
                                          </p:spTgt>
                                        </p:tgtEl>
                                      </p:cBhvr>
                                    </p:animEffect>
                                  </p:childTnLst>
                                </p:cTn>
                              </p:par>
                              <p:par>
                                <p:cTn id="31" presetID="3" presetClass="entr" presetSubtype="10" fill="hold" nodeType="with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blinds(horizontal)">
                                      <p:cBhvr>
                                        <p:cTn id="33" dur="1000"/>
                                        <p:tgtEl>
                                          <p:spTgt spid="7"/>
                                        </p:tgtEl>
                                      </p:cBhvr>
                                    </p:animEffect>
                                  </p:childTnLst>
                                </p:cTn>
                              </p:par>
                              <p:par>
                                <p:cTn id="34" presetID="3" presetClass="entr" presetSubtype="10" fill="hold"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blinds(horizontal)">
                                      <p:cBhvr>
                                        <p:cTn id="36" dur="1000"/>
                                        <p:tgtEl>
                                          <p:spTgt spid="11"/>
                                        </p:tgtEl>
                                      </p:cBhvr>
                                    </p:animEffect>
                                  </p:childTnLst>
                                </p:cTn>
                              </p:par>
                              <p:par>
                                <p:cTn id="37" presetID="3" presetClass="entr" presetSubtype="10" fill="hold" nodeType="withEffect">
                                  <p:stCondLst>
                                    <p:cond delay="0"/>
                                  </p:stCondLst>
                                  <p:childTnLst>
                                    <p:set>
                                      <p:cBhvr>
                                        <p:cTn id="38" dur="1" fill="hold">
                                          <p:stCondLst>
                                            <p:cond delay="0"/>
                                          </p:stCondLst>
                                        </p:cTn>
                                        <p:tgtEl>
                                          <p:spTgt spid="13"/>
                                        </p:tgtEl>
                                        <p:attrNameLst>
                                          <p:attrName>style.visibility</p:attrName>
                                        </p:attrNameLst>
                                      </p:cBhvr>
                                      <p:to>
                                        <p:strVal val="visible"/>
                                      </p:to>
                                    </p:set>
                                    <p:animEffect transition="in" filter="blinds(horizontal)">
                                      <p:cBhvr>
                                        <p:cTn id="39" dur="1000"/>
                                        <p:tgtEl>
                                          <p:spTgt spid="13"/>
                                        </p:tgtEl>
                                      </p:cBhvr>
                                    </p:animEffect>
                                  </p:childTnLst>
                                </p:cTn>
                              </p:par>
                              <p:par>
                                <p:cTn id="40" presetID="3" presetClass="entr" presetSubtype="10" fill="hold" nodeType="with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blinds(horizontal)">
                                      <p:cBhvr>
                                        <p:cTn id="42" dur="1000"/>
                                        <p:tgtEl>
                                          <p:spTgt spid="8"/>
                                        </p:tgtEl>
                                      </p:cBhvr>
                                    </p:animEffect>
                                  </p:childTnLst>
                                </p:cTn>
                              </p:par>
                              <p:par>
                                <p:cTn id="43" presetID="3" presetClass="entr" presetSubtype="10" fill="hold" nodeType="withEffect">
                                  <p:stCondLst>
                                    <p:cond delay="0"/>
                                  </p:stCondLst>
                                  <p:childTnLst>
                                    <p:set>
                                      <p:cBhvr>
                                        <p:cTn id="44" dur="1" fill="hold">
                                          <p:stCondLst>
                                            <p:cond delay="0"/>
                                          </p:stCondLst>
                                        </p:cTn>
                                        <p:tgtEl>
                                          <p:spTgt spid="10"/>
                                        </p:tgtEl>
                                        <p:attrNameLst>
                                          <p:attrName>style.visibility</p:attrName>
                                        </p:attrNameLst>
                                      </p:cBhvr>
                                      <p:to>
                                        <p:strVal val="visible"/>
                                      </p:to>
                                    </p:set>
                                    <p:animEffect transition="in" filter="blinds(horizontal)">
                                      <p:cBhvr>
                                        <p:cTn id="45" dur="1000"/>
                                        <p:tgtEl>
                                          <p:spTgt spid="10"/>
                                        </p:tgtEl>
                                      </p:cBhvr>
                                    </p:animEffect>
                                  </p:childTnLst>
                                </p:cTn>
                              </p:par>
                              <p:par>
                                <p:cTn id="46" presetID="3" presetClass="entr" presetSubtype="10" fill="hold" nodeType="withEffect">
                                  <p:stCondLst>
                                    <p:cond delay="0"/>
                                  </p:stCondLst>
                                  <p:childTnLst>
                                    <p:set>
                                      <p:cBhvr>
                                        <p:cTn id="47" dur="1" fill="hold">
                                          <p:stCondLst>
                                            <p:cond delay="0"/>
                                          </p:stCondLst>
                                        </p:cTn>
                                        <p:tgtEl>
                                          <p:spTgt spid="12"/>
                                        </p:tgtEl>
                                        <p:attrNameLst>
                                          <p:attrName>style.visibility</p:attrName>
                                        </p:attrNameLst>
                                      </p:cBhvr>
                                      <p:to>
                                        <p:strVal val="visible"/>
                                      </p:to>
                                    </p:set>
                                    <p:animEffect transition="in" filter="blinds(horizontal)">
                                      <p:cBhvr>
                                        <p:cTn id="48" dur="1000"/>
                                        <p:tgtEl>
                                          <p:spTgt spid="12"/>
                                        </p:tgtEl>
                                      </p:cBhvr>
                                    </p:animEffect>
                                  </p:childTnLst>
                                </p:cTn>
                              </p:par>
                              <p:par>
                                <p:cTn id="49" presetID="3" presetClass="entr" presetSubtype="10" fill="hold" nodeType="withEffect">
                                  <p:stCondLst>
                                    <p:cond delay="0"/>
                                  </p:stCondLst>
                                  <p:childTnLst>
                                    <p:set>
                                      <p:cBhvr>
                                        <p:cTn id="50" dur="1" fill="hold">
                                          <p:stCondLst>
                                            <p:cond delay="0"/>
                                          </p:stCondLst>
                                        </p:cTn>
                                        <p:tgtEl>
                                          <p:spTgt spid="9"/>
                                        </p:tgtEl>
                                        <p:attrNameLst>
                                          <p:attrName>style.visibility</p:attrName>
                                        </p:attrNameLst>
                                      </p:cBhvr>
                                      <p:to>
                                        <p:strVal val="visible"/>
                                      </p:to>
                                    </p:set>
                                    <p:animEffect transition="in" filter="blinds(horizontal)">
                                      <p:cBhvr>
                                        <p:cTn id="51" dur="1000"/>
                                        <p:tgtEl>
                                          <p:spTgt spid="9"/>
                                        </p:tgtEl>
                                      </p:cBhvr>
                                    </p:animEffect>
                                  </p:childTnLst>
                                </p:cTn>
                              </p:par>
                              <p:par>
                                <p:cTn id="52" presetID="3" presetClass="entr" presetSubtype="10" fill="hold" nodeType="with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blinds(horizontal)">
                                      <p:cBhvr>
                                        <p:cTn id="54" dur="1000"/>
                                        <p:tgtEl>
                                          <p:spTgt spid="14"/>
                                        </p:tgtEl>
                                      </p:cBhvr>
                                    </p:animEffect>
                                  </p:childTnLst>
                                </p:cTn>
                              </p:par>
                            </p:childTnLst>
                          </p:cTn>
                        </p:par>
                      </p:childTnLst>
                    </p:cTn>
                  </p:par>
                  <p:par>
                    <p:cTn id="55" fill="hold">
                      <p:stCondLst>
                        <p:cond delay="indefinite"/>
                      </p:stCondLst>
                      <p:childTnLst>
                        <p:par>
                          <p:cTn id="56" fill="hold">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3">
                                            <p:txEl>
                                              <p:pRg st="5" end="5"/>
                                            </p:txEl>
                                          </p:spTgt>
                                        </p:tgtEl>
                                        <p:attrNameLst>
                                          <p:attrName>style.visibility</p:attrName>
                                        </p:attrNameLst>
                                      </p:cBhvr>
                                      <p:to>
                                        <p:strVal val="visible"/>
                                      </p:to>
                                    </p:set>
                                    <p:animEffect transition="in" filter="blinds(horizontal)">
                                      <p:cBhvr>
                                        <p:cTn id="59"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Settings</a:t>
            </a:r>
            <a:endParaRPr lang="en-US" dirty="0">
              <a:latin typeface="Times New Roman" pitchFamily="18" charset="0"/>
              <a:cs typeface="Times New Roman" pitchFamily="18" charset="0"/>
            </a:endParaRPr>
          </a:p>
        </p:txBody>
      </p:sp>
      <p:sp>
        <p:nvSpPr>
          <p:cNvPr id="5" name="Content Placeholder 4"/>
          <p:cNvSpPr>
            <a:spLocks noGrp="1"/>
          </p:cNvSpPr>
          <p:nvPr>
            <p:ph idx="1"/>
          </p:nvPr>
        </p:nvSpPr>
        <p:spPr/>
        <p:txBody>
          <a:bodyPr/>
          <a:lstStyle/>
          <a:p>
            <a:r>
              <a:rPr lang="en-US" dirty="0" smtClean="0"/>
              <a:t>         </a:t>
            </a:r>
            <a:r>
              <a:rPr lang="en-US" dirty="0" smtClean="0">
                <a:latin typeface="Times New Roman" pitchFamily="18" charset="0"/>
                <a:cs typeface="Times New Roman" pitchFamily="18" charset="0"/>
              </a:rPr>
              <a:t>: Number of hops between node    and the first node caching      along the path to    </a:t>
            </a:r>
            <a:endParaRPr lang="en-US" i="1" baseline="-25000"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           : Total number of requests for       to be served from the cache of node    at time   </a:t>
            </a:r>
          </a:p>
          <a:p>
            <a:r>
              <a:rPr lang="en-US" dirty="0" smtClean="0">
                <a:latin typeface="Times New Roman" pitchFamily="18" charset="0"/>
                <a:cs typeface="Times New Roman" pitchFamily="18" charset="0"/>
              </a:rPr>
              <a:t>           : The time when       is cached at node</a:t>
            </a:r>
          </a:p>
          <a:p>
            <a:r>
              <a:rPr lang="en-US" dirty="0" smtClean="0">
                <a:latin typeface="Times New Roman" pitchFamily="18" charset="0"/>
                <a:cs typeface="Times New Roman" pitchFamily="18" charset="0"/>
              </a:rPr>
              <a:t>Total Traffic Savings of caching in the interval [0,</a:t>
            </a:r>
            <a:r>
              <a:rPr lang="en-US" i="1" dirty="0" smtClean="0">
                <a:latin typeface="Times New Roman" pitchFamily="18" charset="0"/>
                <a:cs typeface="Times New Roman" pitchFamily="18" charset="0"/>
              </a:rPr>
              <a:t>t</a:t>
            </a:r>
            <a:r>
              <a:rPr lang="en-US" dirty="0" smtClean="0">
                <a:latin typeface="Times New Roman" pitchFamily="18" charset="0"/>
                <a:cs typeface="Times New Roman" pitchFamily="18" charset="0"/>
              </a:rPr>
              <a:t>] is defined as:</a:t>
            </a:r>
            <a:endParaRPr lang="en-US" dirty="0">
              <a:latin typeface="Times New Roman" pitchFamily="18" charset="0"/>
              <a:cs typeface="Times New Roman" pitchFamily="18" charset="0"/>
            </a:endParaRPr>
          </a:p>
        </p:txBody>
      </p:sp>
      <p:pic>
        <p:nvPicPr>
          <p:cNvPr id="12" name="Picture 11" descr="addin_tmp.png"/>
          <p:cNvPicPr>
            <a:picLocks noChangeAspect="1"/>
          </p:cNvPicPr>
          <p:nvPr>
            <p:custDataLst>
              <p:tags r:id="rId1"/>
            </p:custDataLst>
          </p:nvPr>
        </p:nvPicPr>
        <p:blipFill>
          <a:blip r:embed="rId14" cstate="print"/>
          <a:stretch>
            <a:fillRect/>
          </a:stretch>
        </p:blipFill>
        <p:spPr>
          <a:xfrm>
            <a:off x="914400" y="1600200"/>
            <a:ext cx="878006" cy="304800"/>
          </a:xfrm>
          <a:prstGeom prst="rect">
            <a:avLst/>
          </a:prstGeom>
        </p:spPr>
      </p:pic>
      <p:pic>
        <p:nvPicPr>
          <p:cNvPr id="9" name="Picture 8" descr="addin_tmp.png"/>
          <p:cNvPicPr>
            <a:picLocks noChangeAspect="1"/>
          </p:cNvPicPr>
          <p:nvPr>
            <p:custDataLst>
              <p:tags r:id="rId2"/>
            </p:custDataLst>
          </p:nvPr>
        </p:nvPicPr>
        <p:blipFill>
          <a:blip r:embed="rId15" cstate="print"/>
          <a:stretch>
            <a:fillRect/>
          </a:stretch>
        </p:blipFill>
        <p:spPr>
          <a:xfrm>
            <a:off x="914400" y="2438400"/>
            <a:ext cx="884829" cy="304800"/>
          </a:xfrm>
          <a:prstGeom prst="rect">
            <a:avLst/>
          </a:prstGeom>
        </p:spPr>
      </p:pic>
      <p:pic>
        <p:nvPicPr>
          <p:cNvPr id="10" name="Picture 9" descr="addin_tmp.png"/>
          <p:cNvPicPr>
            <a:picLocks noChangeAspect="1"/>
          </p:cNvPicPr>
          <p:nvPr>
            <p:custDataLst>
              <p:tags r:id="rId3"/>
            </p:custDataLst>
          </p:nvPr>
        </p:nvPicPr>
        <p:blipFill>
          <a:blip r:embed="rId16" cstate="print"/>
          <a:stretch>
            <a:fillRect/>
          </a:stretch>
        </p:blipFill>
        <p:spPr>
          <a:xfrm>
            <a:off x="6079509" y="2438400"/>
            <a:ext cx="321291" cy="381000"/>
          </a:xfrm>
          <a:prstGeom prst="rect">
            <a:avLst/>
          </a:prstGeom>
        </p:spPr>
      </p:pic>
      <p:pic>
        <p:nvPicPr>
          <p:cNvPr id="13" name="Picture 12" descr="addin_tmp.png"/>
          <p:cNvPicPr>
            <a:picLocks noChangeAspect="1"/>
          </p:cNvPicPr>
          <p:nvPr>
            <p:custDataLst>
              <p:tags r:id="rId4"/>
            </p:custDataLst>
          </p:nvPr>
        </p:nvPicPr>
        <p:blipFill>
          <a:blip r:embed="rId17" cstate="print"/>
          <a:stretch>
            <a:fillRect/>
          </a:stretch>
        </p:blipFill>
        <p:spPr>
          <a:xfrm>
            <a:off x="5486400" y="2958201"/>
            <a:ext cx="182880" cy="165999"/>
          </a:xfrm>
          <a:prstGeom prst="rect">
            <a:avLst/>
          </a:prstGeom>
        </p:spPr>
      </p:pic>
      <p:pic>
        <p:nvPicPr>
          <p:cNvPr id="20" name="Picture 19" descr="addin_tmp.png"/>
          <p:cNvPicPr>
            <a:picLocks noChangeAspect="1"/>
          </p:cNvPicPr>
          <p:nvPr>
            <p:custDataLst>
              <p:tags r:id="rId5"/>
            </p:custDataLst>
          </p:nvPr>
        </p:nvPicPr>
        <p:blipFill>
          <a:blip r:embed="rId18" cstate="print"/>
          <a:stretch>
            <a:fillRect/>
          </a:stretch>
        </p:blipFill>
        <p:spPr>
          <a:xfrm>
            <a:off x="1524000" y="4876800"/>
            <a:ext cx="6281530" cy="457200"/>
          </a:xfrm>
          <a:prstGeom prst="rect">
            <a:avLst/>
          </a:prstGeom>
        </p:spPr>
      </p:pic>
      <p:pic>
        <p:nvPicPr>
          <p:cNvPr id="15" name="Picture 14" descr="addin_tmp.png"/>
          <p:cNvPicPr>
            <a:picLocks noChangeAspect="1"/>
          </p:cNvPicPr>
          <p:nvPr>
            <p:custDataLst>
              <p:tags r:id="rId6"/>
            </p:custDataLst>
          </p:nvPr>
        </p:nvPicPr>
        <p:blipFill>
          <a:blip r:embed="rId19" cstate="print"/>
          <a:stretch>
            <a:fillRect/>
          </a:stretch>
        </p:blipFill>
        <p:spPr>
          <a:xfrm>
            <a:off x="6367272" y="1600200"/>
            <a:ext cx="109728" cy="274320"/>
          </a:xfrm>
          <a:prstGeom prst="rect">
            <a:avLst/>
          </a:prstGeom>
        </p:spPr>
      </p:pic>
      <p:pic>
        <p:nvPicPr>
          <p:cNvPr id="17" name="Picture 16" descr="addin_tmp.png"/>
          <p:cNvPicPr>
            <a:picLocks noChangeAspect="1"/>
          </p:cNvPicPr>
          <p:nvPr>
            <p:custDataLst>
              <p:tags r:id="rId7"/>
            </p:custDataLst>
          </p:nvPr>
        </p:nvPicPr>
        <p:blipFill>
          <a:blip r:embed="rId19" cstate="print"/>
          <a:stretch>
            <a:fillRect/>
          </a:stretch>
        </p:blipFill>
        <p:spPr>
          <a:xfrm>
            <a:off x="4157472" y="2895600"/>
            <a:ext cx="109728" cy="274320"/>
          </a:xfrm>
          <a:prstGeom prst="rect">
            <a:avLst/>
          </a:prstGeom>
        </p:spPr>
      </p:pic>
      <p:pic>
        <p:nvPicPr>
          <p:cNvPr id="18" name="Picture 17" descr="addin_tmp.png"/>
          <p:cNvPicPr>
            <a:picLocks noChangeAspect="1"/>
          </p:cNvPicPr>
          <p:nvPr>
            <p:custDataLst>
              <p:tags r:id="rId8"/>
            </p:custDataLst>
          </p:nvPr>
        </p:nvPicPr>
        <p:blipFill>
          <a:blip r:embed="rId16" cstate="print"/>
          <a:stretch>
            <a:fillRect/>
          </a:stretch>
        </p:blipFill>
        <p:spPr>
          <a:xfrm>
            <a:off x="2802909" y="1981200"/>
            <a:ext cx="321291" cy="381000"/>
          </a:xfrm>
          <a:prstGeom prst="rect">
            <a:avLst/>
          </a:prstGeom>
        </p:spPr>
      </p:pic>
      <p:pic>
        <p:nvPicPr>
          <p:cNvPr id="19" name="Picture 18" descr="addin_tmp.png"/>
          <p:cNvPicPr>
            <a:picLocks noChangeAspect="1"/>
          </p:cNvPicPr>
          <p:nvPr>
            <p:custDataLst>
              <p:tags r:id="rId9"/>
            </p:custDataLst>
          </p:nvPr>
        </p:nvPicPr>
        <p:blipFill>
          <a:blip r:embed="rId20" cstate="print"/>
          <a:stretch>
            <a:fillRect/>
          </a:stretch>
        </p:blipFill>
        <p:spPr>
          <a:xfrm>
            <a:off x="5638799" y="2057400"/>
            <a:ext cx="304801" cy="349470"/>
          </a:xfrm>
          <a:prstGeom prst="rect">
            <a:avLst/>
          </a:prstGeom>
        </p:spPr>
      </p:pic>
      <p:pic>
        <p:nvPicPr>
          <p:cNvPr id="21" name="Picture 20" descr="addin_tmp.png"/>
          <p:cNvPicPr>
            <a:picLocks noChangeAspect="1"/>
          </p:cNvPicPr>
          <p:nvPr>
            <p:custDataLst>
              <p:tags r:id="rId10"/>
            </p:custDataLst>
          </p:nvPr>
        </p:nvPicPr>
        <p:blipFill>
          <a:blip r:embed="rId16" cstate="print"/>
          <a:stretch>
            <a:fillRect/>
          </a:stretch>
        </p:blipFill>
        <p:spPr>
          <a:xfrm>
            <a:off x="4191000" y="3352800"/>
            <a:ext cx="321291" cy="381000"/>
          </a:xfrm>
          <a:prstGeom prst="rect">
            <a:avLst/>
          </a:prstGeom>
        </p:spPr>
      </p:pic>
      <p:pic>
        <p:nvPicPr>
          <p:cNvPr id="22" name="Picture 21" descr="addin_tmp.png"/>
          <p:cNvPicPr>
            <a:picLocks noChangeAspect="1"/>
          </p:cNvPicPr>
          <p:nvPr>
            <p:custDataLst>
              <p:tags r:id="rId11"/>
            </p:custDataLst>
          </p:nvPr>
        </p:nvPicPr>
        <p:blipFill>
          <a:blip r:embed="rId19" cstate="print"/>
          <a:stretch>
            <a:fillRect/>
          </a:stretch>
        </p:blipFill>
        <p:spPr>
          <a:xfrm>
            <a:off x="7129272" y="3352800"/>
            <a:ext cx="109728" cy="274320"/>
          </a:xfrm>
          <a:prstGeom prst="rect">
            <a:avLst/>
          </a:prstGeom>
        </p:spPr>
      </p:pic>
      <p:pic>
        <p:nvPicPr>
          <p:cNvPr id="23" name="Picture 22" descr="addin_tmp.png"/>
          <p:cNvPicPr>
            <a:picLocks noChangeAspect="1"/>
          </p:cNvPicPr>
          <p:nvPr>
            <p:custDataLst>
              <p:tags r:id="rId12"/>
            </p:custDataLst>
          </p:nvPr>
        </p:nvPicPr>
        <p:blipFill>
          <a:blip r:embed="rId21" cstate="print"/>
          <a:stretch>
            <a:fillRect/>
          </a:stretch>
        </p:blipFill>
        <p:spPr>
          <a:xfrm>
            <a:off x="889635" y="3352800"/>
            <a:ext cx="848436" cy="30480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1000"/>
                                        <p:tgtEl>
                                          <p:spTgt spid="5">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1000"/>
                                        <p:tgtEl>
                                          <p:spTgt spid="12"/>
                                        </p:tgtEl>
                                      </p:cBhvr>
                                    </p:animEffect>
                                  </p:childTnLst>
                                </p:cTn>
                              </p:par>
                              <p:par>
                                <p:cTn id="11" presetID="3" presetClass="entr" presetSubtype="10"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blinds(horizontal)">
                                      <p:cBhvr>
                                        <p:cTn id="13" dur="1000"/>
                                        <p:tgtEl>
                                          <p:spTgt spid="15"/>
                                        </p:tgtEl>
                                      </p:cBhvr>
                                    </p:animEffect>
                                  </p:childTnLst>
                                </p:cTn>
                              </p:par>
                              <p:par>
                                <p:cTn id="14" presetID="3" presetClass="entr" presetSubtype="10" fill="hold" nodeType="with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blinds(horizontal)">
                                      <p:cBhvr>
                                        <p:cTn id="16" dur="1000"/>
                                        <p:tgtEl>
                                          <p:spTgt spid="18"/>
                                        </p:tgtEl>
                                      </p:cBhvr>
                                    </p:animEffect>
                                  </p:childTnLst>
                                </p:cTn>
                              </p:par>
                              <p:par>
                                <p:cTn id="17" presetID="3" presetClass="entr" presetSubtype="10" fill="hold" nodeType="with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blinds(horizontal)">
                                      <p:cBhvr>
                                        <p:cTn id="19" dur="1000"/>
                                        <p:tgtEl>
                                          <p:spTgt spid="19"/>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5">
                                            <p:txEl>
                                              <p:pRg st="1" end="1"/>
                                            </p:txEl>
                                          </p:spTgt>
                                        </p:tgtEl>
                                        <p:attrNameLst>
                                          <p:attrName>style.visibility</p:attrName>
                                        </p:attrNameLst>
                                      </p:cBhvr>
                                      <p:to>
                                        <p:strVal val="visible"/>
                                      </p:to>
                                    </p:set>
                                    <p:animEffect transition="in" filter="blinds(horizontal)">
                                      <p:cBhvr>
                                        <p:cTn id="24" dur="1000"/>
                                        <p:tgtEl>
                                          <p:spTgt spid="5">
                                            <p:txEl>
                                              <p:pRg st="1" end="1"/>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1000"/>
                                        <p:tgtEl>
                                          <p:spTgt spid="9"/>
                                        </p:tgtEl>
                                      </p:cBhvr>
                                    </p:animEffect>
                                  </p:childTnLst>
                                </p:cTn>
                              </p:par>
                              <p:par>
                                <p:cTn id="28" presetID="3" presetClass="entr" presetSubtype="10" fill="hold" nodeType="with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blinds(horizontal)">
                                      <p:cBhvr>
                                        <p:cTn id="30" dur="1000"/>
                                        <p:tgtEl>
                                          <p:spTgt spid="10"/>
                                        </p:tgtEl>
                                      </p:cBhvr>
                                    </p:animEffect>
                                  </p:childTnLst>
                                </p:cTn>
                              </p:par>
                              <p:par>
                                <p:cTn id="31" presetID="3" presetClass="entr" presetSubtype="10" fill="hold" nodeType="with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blinds(horizontal)">
                                      <p:cBhvr>
                                        <p:cTn id="33" dur="1000"/>
                                        <p:tgtEl>
                                          <p:spTgt spid="17"/>
                                        </p:tgtEl>
                                      </p:cBhvr>
                                    </p:animEffect>
                                  </p:childTnLst>
                                </p:cTn>
                              </p:par>
                              <p:par>
                                <p:cTn id="34" presetID="3" presetClass="entr" presetSubtype="10" fill="hold" nodeType="with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blinds(horizontal)">
                                      <p:cBhvr>
                                        <p:cTn id="36" dur="1000"/>
                                        <p:tgtEl>
                                          <p:spTgt spid="13"/>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5">
                                            <p:txEl>
                                              <p:pRg st="2" end="2"/>
                                            </p:txEl>
                                          </p:spTgt>
                                        </p:tgtEl>
                                        <p:attrNameLst>
                                          <p:attrName>style.visibility</p:attrName>
                                        </p:attrNameLst>
                                      </p:cBhvr>
                                      <p:to>
                                        <p:strVal val="visible"/>
                                      </p:to>
                                    </p:set>
                                    <p:animEffect transition="in" filter="blinds(horizontal)">
                                      <p:cBhvr>
                                        <p:cTn id="41" dur="1000"/>
                                        <p:tgtEl>
                                          <p:spTgt spid="5">
                                            <p:txEl>
                                              <p:pRg st="2" end="2"/>
                                            </p:txEl>
                                          </p:spTgt>
                                        </p:tgtEl>
                                      </p:cBhvr>
                                    </p:animEffect>
                                  </p:childTnLst>
                                </p:cTn>
                              </p:par>
                              <p:par>
                                <p:cTn id="42" presetID="3" presetClass="entr" presetSubtype="10" fill="hold" nodeType="withEffect">
                                  <p:stCondLst>
                                    <p:cond delay="0"/>
                                  </p:stCondLst>
                                  <p:childTnLst>
                                    <p:set>
                                      <p:cBhvr>
                                        <p:cTn id="43" dur="1" fill="hold">
                                          <p:stCondLst>
                                            <p:cond delay="0"/>
                                          </p:stCondLst>
                                        </p:cTn>
                                        <p:tgtEl>
                                          <p:spTgt spid="23"/>
                                        </p:tgtEl>
                                        <p:attrNameLst>
                                          <p:attrName>style.visibility</p:attrName>
                                        </p:attrNameLst>
                                      </p:cBhvr>
                                      <p:to>
                                        <p:strVal val="visible"/>
                                      </p:to>
                                    </p:set>
                                    <p:animEffect transition="in" filter="blinds(horizontal)">
                                      <p:cBhvr>
                                        <p:cTn id="44" dur="1000"/>
                                        <p:tgtEl>
                                          <p:spTgt spid="23"/>
                                        </p:tgtEl>
                                      </p:cBhvr>
                                    </p:animEffect>
                                  </p:childTnLst>
                                </p:cTn>
                              </p:par>
                              <p:par>
                                <p:cTn id="45" presetID="3" presetClass="entr" presetSubtype="10" fill="hold" nodeType="with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blinds(horizontal)">
                                      <p:cBhvr>
                                        <p:cTn id="47" dur="1000"/>
                                        <p:tgtEl>
                                          <p:spTgt spid="21"/>
                                        </p:tgtEl>
                                      </p:cBhvr>
                                    </p:animEffect>
                                  </p:childTnLst>
                                </p:cTn>
                              </p:par>
                              <p:par>
                                <p:cTn id="48" presetID="3" presetClass="entr" presetSubtype="10" fill="hold" nodeType="withEffect">
                                  <p:stCondLst>
                                    <p:cond delay="0"/>
                                  </p:stCondLst>
                                  <p:childTnLst>
                                    <p:set>
                                      <p:cBhvr>
                                        <p:cTn id="49" dur="1" fill="hold">
                                          <p:stCondLst>
                                            <p:cond delay="0"/>
                                          </p:stCondLst>
                                        </p:cTn>
                                        <p:tgtEl>
                                          <p:spTgt spid="22"/>
                                        </p:tgtEl>
                                        <p:attrNameLst>
                                          <p:attrName>style.visibility</p:attrName>
                                        </p:attrNameLst>
                                      </p:cBhvr>
                                      <p:to>
                                        <p:strVal val="visible"/>
                                      </p:to>
                                    </p:set>
                                    <p:animEffect transition="in" filter="blinds(horizontal)">
                                      <p:cBhvr>
                                        <p:cTn id="50" dur="1000"/>
                                        <p:tgtEl>
                                          <p:spTgt spid="22"/>
                                        </p:tgtEl>
                                      </p:cBhvr>
                                    </p:animEffect>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grpId="0" nodeType="clickEffect">
                                  <p:stCondLst>
                                    <p:cond delay="0"/>
                                  </p:stCondLst>
                                  <p:childTnLst>
                                    <p:set>
                                      <p:cBhvr>
                                        <p:cTn id="54" dur="1" fill="hold">
                                          <p:stCondLst>
                                            <p:cond delay="0"/>
                                          </p:stCondLst>
                                        </p:cTn>
                                        <p:tgtEl>
                                          <p:spTgt spid="5">
                                            <p:txEl>
                                              <p:pRg st="3" end="3"/>
                                            </p:txEl>
                                          </p:spTgt>
                                        </p:tgtEl>
                                        <p:attrNameLst>
                                          <p:attrName>style.visibility</p:attrName>
                                        </p:attrNameLst>
                                      </p:cBhvr>
                                      <p:to>
                                        <p:strVal val="visible"/>
                                      </p:to>
                                    </p:set>
                                    <p:animEffect transition="in" filter="blinds(horizontal)">
                                      <p:cBhvr>
                                        <p:cTn id="55" dur="1000"/>
                                        <p:tgtEl>
                                          <p:spTgt spid="5">
                                            <p:txEl>
                                              <p:pRg st="3" end="3"/>
                                            </p:txEl>
                                          </p:spTgt>
                                        </p:tgtEl>
                                      </p:cBhvr>
                                    </p:animEffect>
                                  </p:childTnLst>
                                </p:cTn>
                              </p:par>
                              <p:par>
                                <p:cTn id="56" presetID="3" presetClass="entr" presetSubtype="10" fill="hold" nodeType="withEffect">
                                  <p:stCondLst>
                                    <p:cond delay="0"/>
                                  </p:stCondLst>
                                  <p:childTnLst>
                                    <p:set>
                                      <p:cBhvr>
                                        <p:cTn id="57" dur="1" fill="hold">
                                          <p:stCondLst>
                                            <p:cond delay="0"/>
                                          </p:stCondLst>
                                        </p:cTn>
                                        <p:tgtEl>
                                          <p:spTgt spid="20"/>
                                        </p:tgtEl>
                                        <p:attrNameLst>
                                          <p:attrName>style.visibility</p:attrName>
                                        </p:attrNameLst>
                                      </p:cBhvr>
                                      <p:to>
                                        <p:strVal val="visible"/>
                                      </p:to>
                                    </p:set>
                                    <p:animEffect transition="in" filter="blinds(horizontal)">
                                      <p:cBhvr>
                                        <p:cTn id="58" dur="1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Content Placeholder 27"/>
          <p:cNvSpPr>
            <a:spLocks noGrp="1"/>
          </p:cNvSpPr>
          <p:nvPr>
            <p:ph idx="1"/>
          </p:nvPr>
        </p:nvSpPr>
        <p:spPr>
          <a:xfrm>
            <a:off x="4267200" y="1481328"/>
            <a:ext cx="4419600" cy="4525963"/>
          </a:xfrm>
        </p:spPr>
        <p:txBody>
          <a:bodyPr/>
          <a:lstStyle/>
          <a:p>
            <a:r>
              <a:rPr lang="en-US" dirty="0" smtClean="0">
                <a:latin typeface="Times New Roman" pitchFamily="18" charset="0"/>
                <a:cs typeface="Times New Roman" pitchFamily="18" charset="0"/>
              </a:rPr>
              <a:t>Caching       at       alone for a single time slot will yield a saving of</a:t>
            </a:r>
          </a:p>
          <a:p>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
        <p:nvSpPr>
          <p:cNvPr id="3" name="Title 2"/>
          <p:cNvSpPr>
            <a:spLocks noGrp="1"/>
          </p:cNvSpPr>
          <p:nvPr>
            <p:ph type="title"/>
          </p:nvPr>
        </p:nvSpPr>
        <p:spPr/>
        <p:txBody>
          <a:bodyPr/>
          <a:lstStyle/>
          <a:p>
            <a:r>
              <a:rPr lang="en-US" dirty="0" smtClean="0">
                <a:latin typeface="Times New Roman" pitchFamily="18" charset="0"/>
                <a:cs typeface="Times New Roman" pitchFamily="18" charset="0"/>
              </a:rPr>
              <a:t>Traffic Savings Example</a:t>
            </a:r>
            <a:endParaRPr lang="en-US" dirty="0">
              <a:latin typeface="Times New Roman" pitchFamily="18" charset="0"/>
              <a:cs typeface="Times New Roman" pitchFamily="18" charset="0"/>
            </a:endParaRPr>
          </a:p>
        </p:txBody>
      </p:sp>
      <p:sp>
        <p:nvSpPr>
          <p:cNvPr id="4" name="Oval 3"/>
          <p:cNvSpPr/>
          <p:nvPr/>
        </p:nvSpPr>
        <p:spPr>
          <a:xfrm>
            <a:off x="1388466" y="1878330"/>
            <a:ext cx="533400" cy="533400"/>
          </a:xfrm>
          <a:prstGeom prst="ellipse">
            <a:avLst/>
          </a:prstGeom>
          <a:noFill/>
          <a:ln w="254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smtClean="0">
                <a:solidFill>
                  <a:schemeClr val="tx1"/>
                </a:solidFill>
                <a:latin typeface="Times New Roman" pitchFamily="18" charset="0"/>
                <a:cs typeface="Times New Roman" pitchFamily="18" charset="0"/>
              </a:rPr>
              <a:t>v</a:t>
            </a:r>
            <a:r>
              <a:rPr lang="en-US" baseline="-25000" dirty="0" smtClean="0">
                <a:solidFill>
                  <a:schemeClr val="tx1"/>
                </a:solidFill>
                <a:latin typeface="Times New Roman" pitchFamily="18" charset="0"/>
                <a:cs typeface="Times New Roman" pitchFamily="18" charset="0"/>
              </a:rPr>
              <a:t>1</a:t>
            </a:r>
            <a:endParaRPr lang="en-US" baseline="-25000" dirty="0">
              <a:solidFill>
                <a:schemeClr val="tx1"/>
              </a:solidFill>
              <a:latin typeface="Times New Roman" pitchFamily="18" charset="0"/>
              <a:cs typeface="Times New Roman" pitchFamily="18" charset="0"/>
            </a:endParaRPr>
          </a:p>
        </p:txBody>
      </p:sp>
      <p:sp>
        <p:nvSpPr>
          <p:cNvPr id="5" name="Oval 4"/>
          <p:cNvSpPr/>
          <p:nvPr/>
        </p:nvSpPr>
        <p:spPr>
          <a:xfrm>
            <a:off x="1388466" y="2792730"/>
            <a:ext cx="533400" cy="533400"/>
          </a:xfrm>
          <a:prstGeom prst="ellipse">
            <a:avLst/>
          </a:prstGeom>
          <a:noFill/>
          <a:ln w="254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smtClean="0">
                <a:solidFill>
                  <a:schemeClr val="tx1"/>
                </a:solidFill>
                <a:latin typeface="Times New Roman" pitchFamily="18" charset="0"/>
                <a:cs typeface="Times New Roman" pitchFamily="18" charset="0"/>
              </a:rPr>
              <a:t>v</a:t>
            </a:r>
            <a:r>
              <a:rPr lang="en-US" baseline="-25000" dirty="0" smtClean="0">
                <a:solidFill>
                  <a:schemeClr val="tx1"/>
                </a:solidFill>
                <a:latin typeface="Times New Roman" pitchFamily="18" charset="0"/>
                <a:cs typeface="Times New Roman" pitchFamily="18" charset="0"/>
              </a:rPr>
              <a:t>2</a:t>
            </a:r>
            <a:endParaRPr lang="en-US" baseline="-25000" dirty="0">
              <a:solidFill>
                <a:schemeClr val="tx1"/>
              </a:solidFill>
              <a:latin typeface="Times New Roman" pitchFamily="18" charset="0"/>
              <a:cs typeface="Times New Roman" pitchFamily="18" charset="0"/>
            </a:endParaRPr>
          </a:p>
        </p:txBody>
      </p:sp>
      <p:sp>
        <p:nvSpPr>
          <p:cNvPr id="6" name="Oval 5"/>
          <p:cNvSpPr/>
          <p:nvPr/>
        </p:nvSpPr>
        <p:spPr>
          <a:xfrm>
            <a:off x="1388466" y="3707130"/>
            <a:ext cx="533400" cy="533400"/>
          </a:xfrm>
          <a:prstGeom prst="ellipse">
            <a:avLst/>
          </a:prstGeom>
          <a:noFill/>
          <a:ln w="254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smtClean="0">
                <a:solidFill>
                  <a:schemeClr val="tx1"/>
                </a:solidFill>
                <a:latin typeface="Times New Roman" pitchFamily="18" charset="0"/>
                <a:cs typeface="Times New Roman" pitchFamily="18" charset="0"/>
              </a:rPr>
              <a:t>v</a:t>
            </a:r>
            <a:r>
              <a:rPr lang="en-US" baseline="-25000" dirty="0" smtClean="0">
                <a:solidFill>
                  <a:schemeClr val="tx1"/>
                </a:solidFill>
                <a:latin typeface="Times New Roman" pitchFamily="18" charset="0"/>
                <a:cs typeface="Times New Roman" pitchFamily="18" charset="0"/>
              </a:rPr>
              <a:t>3</a:t>
            </a:r>
            <a:endParaRPr lang="en-US" baseline="-25000" dirty="0">
              <a:solidFill>
                <a:schemeClr val="tx1"/>
              </a:solidFill>
              <a:latin typeface="Times New Roman" pitchFamily="18" charset="0"/>
              <a:cs typeface="Times New Roman" pitchFamily="18" charset="0"/>
            </a:endParaRPr>
          </a:p>
        </p:txBody>
      </p:sp>
      <p:sp>
        <p:nvSpPr>
          <p:cNvPr id="7" name="Oval 6"/>
          <p:cNvSpPr/>
          <p:nvPr/>
        </p:nvSpPr>
        <p:spPr>
          <a:xfrm>
            <a:off x="1388466" y="4697730"/>
            <a:ext cx="533400" cy="533400"/>
          </a:xfrm>
          <a:prstGeom prst="ellipse">
            <a:avLst/>
          </a:prstGeom>
          <a:noFill/>
          <a:ln w="254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smtClean="0">
                <a:solidFill>
                  <a:schemeClr val="tx1"/>
                </a:solidFill>
                <a:latin typeface="Times New Roman" pitchFamily="18" charset="0"/>
                <a:cs typeface="Times New Roman" pitchFamily="18" charset="0"/>
              </a:rPr>
              <a:t>v</a:t>
            </a:r>
            <a:r>
              <a:rPr lang="en-US" baseline="-25000" dirty="0" smtClean="0">
                <a:solidFill>
                  <a:schemeClr val="tx1"/>
                </a:solidFill>
                <a:latin typeface="Times New Roman" pitchFamily="18" charset="0"/>
                <a:cs typeface="Times New Roman" pitchFamily="18" charset="0"/>
              </a:rPr>
              <a:t>4</a:t>
            </a:r>
            <a:endParaRPr lang="en-US" baseline="-25000" dirty="0">
              <a:solidFill>
                <a:schemeClr val="tx1"/>
              </a:solidFill>
              <a:latin typeface="Times New Roman" pitchFamily="18" charset="0"/>
              <a:cs typeface="Times New Roman" pitchFamily="18" charset="0"/>
            </a:endParaRPr>
          </a:p>
        </p:txBody>
      </p:sp>
      <p:cxnSp>
        <p:nvCxnSpPr>
          <p:cNvPr id="9" name="Straight Connector 8"/>
          <p:cNvCxnSpPr>
            <a:stCxn id="4" idx="4"/>
            <a:endCxn id="5" idx="0"/>
          </p:cNvCxnSpPr>
          <p:nvPr/>
        </p:nvCxnSpPr>
        <p:spPr>
          <a:xfrm>
            <a:off x="1655166" y="2411730"/>
            <a:ext cx="0" cy="381000"/>
          </a:xfrm>
          <a:prstGeom prst="line">
            <a:avLst/>
          </a:prstGeom>
          <a:ln w="25400"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a:stCxn id="5" idx="4"/>
            <a:endCxn id="6" idx="0"/>
          </p:cNvCxnSpPr>
          <p:nvPr/>
        </p:nvCxnSpPr>
        <p:spPr>
          <a:xfrm>
            <a:off x="1655166" y="3326130"/>
            <a:ext cx="0" cy="381000"/>
          </a:xfrm>
          <a:prstGeom prst="line">
            <a:avLst/>
          </a:prstGeom>
          <a:ln w="25400"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a:stCxn id="6" idx="4"/>
            <a:endCxn id="7" idx="0"/>
          </p:cNvCxnSpPr>
          <p:nvPr/>
        </p:nvCxnSpPr>
        <p:spPr>
          <a:xfrm>
            <a:off x="1655166" y="4240530"/>
            <a:ext cx="0" cy="457200"/>
          </a:xfrm>
          <a:prstGeom prst="line">
            <a:avLst/>
          </a:prstGeom>
          <a:ln w="25400"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914400" y="1878330"/>
            <a:ext cx="397866" cy="400110"/>
          </a:xfrm>
          <a:prstGeom prst="rect">
            <a:avLst/>
          </a:prstGeom>
          <a:noFill/>
        </p:spPr>
        <p:txBody>
          <a:bodyPr wrap="none" rtlCol="0">
            <a:spAutoFit/>
          </a:bodyPr>
          <a:lstStyle/>
          <a:p>
            <a:r>
              <a:rPr lang="en-US" sz="2000" i="1" dirty="0" smtClean="0">
                <a:latin typeface="Times New Roman" pitchFamily="18" charset="0"/>
                <a:cs typeface="Times New Roman" pitchFamily="18" charset="0"/>
              </a:rPr>
              <a:t>S</a:t>
            </a:r>
            <a:r>
              <a:rPr lang="en-US" sz="2000" baseline="-25000" dirty="0" smtClean="0">
                <a:latin typeface="Times New Roman" pitchFamily="18" charset="0"/>
                <a:cs typeface="Times New Roman" pitchFamily="18" charset="0"/>
              </a:rPr>
              <a:t>1</a:t>
            </a:r>
            <a:endParaRPr lang="en-US" sz="2000" baseline="-25000" dirty="0">
              <a:latin typeface="Times New Roman" pitchFamily="18" charset="0"/>
              <a:cs typeface="Times New Roman" pitchFamily="18" charset="0"/>
            </a:endParaRPr>
          </a:p>
        </p:txBody>
      </p:sp>
      <p:pic>
        <p:nvPicPr>
          <p:cNvPr id="16" name="Picture 15" descr="addin_tmp.png"/>
          <p:cNvPicPr>
            <a:picLocks noChangeAspect="1"/>
          </p:cNvPicPr>
          <p:nvPr>
            <p:custDataLst>
              <p:tags r:id="rId1"/>
            </p:custDataLst>
          </p:nvPr>
        </p:nvPicPr>
        <p:blipFill>
          <a:blip r:embed="rId11" cstate="print"/>
          <a:stretch>
            <a:fillRect/>
          </a:stretch>
        </p:blipFill>
        <p:spPr>
          <a:xfrm>
            <a:off x="2074266" y="4850130"/>
            <a:ext cx="1352550" cy="255270"/>
          </a:xfrm>
          <a:prstGeom prst="rect">
            <a:avLst/>
          </a:prstGeom>
        </p:spPr>
      </p:pic>
      <p:pic>
        <p:nvPicPr>
          <p:cNvPr id="18" name="Picture 17" descr="addin_tmp.png"/>
          <p:cNvPicPr>
            <a:picLocks noChangeAspect="1"/>
          </p:cNvPicPr>
          <p:nvPr>
            <p:custDataLst>
              <p:tags r:id="rId2"/>
            </p:custDataLst>
          </p:nvPr>
        </p:nvPicPr>
        <p:blipFill>
          <a:blip r:embed="rId12" cstate="print"/>
          <a:stretch>
            <a:fillRect/>
          </a:stretch>
        </p:blipFill>
        <p:spPr>
          <a:xfrm>
            <a:off x="2074266" y="3859530"/>
            <a:ext cx="1358265" cy="255270"/>
          </a:xfrm>
          <a:prstGeom prst="rect">
            <a:avLst/>
          </a:prstGeom>
        </p:spPr>
      </p:pic>
      <p:pic>
        <p:nvPicPr>
          <p:cNvPr id="19" name="Picture 18" descr="addin_tmp.png"/>
          <p:cNvPicPr>
            <a:picLocks noChangeAspect="1"/>
          </p:cNvPicPr>
          <p:nvPr>
            <p:custDataLst>
              <p:tags r:id="rId3"/>
            </p:custDataLst>
          </p:nvPr>
        </p:nvPicPr>
        <p:blipFill>
          <a:blip r:embed="rId13" cstate="print"/>
          <a:stretch>
            <a:fillRect/>
          </a:stretch>
        </p:blipFill>
        <p:spPr>
          <a:xfrm>
            <a:off x="2074266" y="2868930"/>
            <a:ext cx="1354455" cy="255270"/>
          </a:xfrm>
          <a:prstGeom prst="rect">
            <a:avLst/>
          </a:prstGeom>
        </p:spPr>
      </p:pic>
      <p:pic>
        <p:nvPicPr>
          <p:cNvPr id="20" name="Picture 19" descr="addin_tmp.png"/>
          <p:cNvPicPr>
            <a:picLocks noChangeAspect="1"/>
          </p:cNvPicPr>
          <p:nvPr>
            <p:custDataLst>
              <p:tags r:id="rId4"/>
            </p:custDataLst>
          </p:nvPr>
        </p:nvPicPr>
        <p:blipFill>
          <a:blip r:embed="rId14" cstate="print"/>
          <a:stretch>
            <a:fillRect/>
          </a:stretch>
        </p:blipFill>
        <p:spPr>
          <a:xfrm>
            <a:off x="2074266" y="3173730"/>
            <a:ext cx="1257300" cy="255270"/>
          </a:xfrm>
          <a:prstGeom prst="rect">
            <a:avLst/>
          </a:prstGeom>
        </p:spPr>
      </p:pic>
      <p:pic>
        <p:nvPicPr>
          <p:cNvPr id="21" name="Picture 20" descr="addin_tmp.png"/>
          <p:cNvPicPr>
            <a:picLocks noChangeAspect="1"/>
          </p:cNvPicPr>
          <p:nvPr>
            <p:custDataLst>
              <p:tags r:id="rId5"/>
            </p:custDataLst>
          </p:nvPr>
        </p:nvPicPr>
        <p:blipFill>
          <a:blip r:embed="rId15" cstate="print"/>
          <a:stretch>
            <a:fillRect/>
          </a:stretch>
        </p:blipFill>
        <p:spPr>
          <a:xfrm>
            <a:off x="2074266" y="4164330"/>
            <a:ext cx="1257300" cy="255270"/>
          </a:xfrm>
          <a:prstGeom prst="rect">
            <a:avLst/>
          </a:prstGeom>
        </p:spPr>
      </p:pic>
      <p:pic>
        <p:nvPicPr>
          <p:cNvPr id="22" name="Picture 21" descr="addin_tmp.png"/>
          <p:cNvPicPr>
            <a:picLocks noChangeAspect="1"/>
          </p:cNvPicPr>
          <p:nvPr>
            <p:custDataLst>
              <p:tags r:id="rId6"/>
            </p:custDataLst>
          </p:nvPr>
        </p:nvPicPr>
        <p:blipFill>
          <a:blip r:embed="rId16" cstate="print"/>
          <a:stretch>
            <a:fillRect/>
          </a:stretch>
        </p:blipFill>
        <p:spPr>
          <a:xfrm>
            <a:off x="2074266" y="5154930"/>
            <a:ext cx="1255395" cy="255270"/>
          </a:xfrm>
          <a:prstGeom prst="rect">
            <a:avLst/>
          </a:prstGeom>
        </p:spPr>
      </p:pic>
      <p:pic>
        <p:nvPicPr>
          <p:cNvPr id="30" name="Picture 29" descr="addin_tmp.png"/>
          <p:cNvPicPr>
            <a:picLocks noChangeAspect="1"/>
          </p:cNvPicPr>
          <p:nvPr>
            <p:custDataLst>
              <p:tags r:id="rId7"/>
            </p:custDataLst>
          </p:nvPr>
        </p:nvPicPr>
        <p:blipFill>
          <a:blip r:embed="rId17" cstate="print"/>
          <a:stretch>
            <a:fillRect/>
          </a:stretch>
        </p:blipFill>
        <p:spPr>
          <a:xfrm>
            <a:off x="6032395" y="1600200"/>
            <a:ext cx="292205" cy="304800"/>
          </a:xfrm>
          <a:prstGeom prst="rect">
            <a:avLst/>
          </a:prstGeom>
        </p:spPr>
      </p:pic>
      <p:pic>
        <p:nvPicPr>
          <p:cNvPr id="31" name="Picture 30" descr="addin_tmp.png"/>
          <p:cNvPicPr>
            <a:picLocks noChangeAspect="1"/>
          </p:cNvPicPr>
          <p:nvPr>
            <p:custDataLst>
              <p:tags r:id="rId8"/>
            </p:custDataLst>
          </p:nvPr>
        </p:nvPicPr>
        <p:blipFill>
          <a:blip r:embed="rId18" cstate="print"/>
          <a:stretch>
            <a:fillRect/>
          </a:stretch>
        </p:blipFill>
        <p:spPr>
          <a:xfrm>
            <a:off x="6858000" y="1676400"/>
            <a:ext cx="279399" cy="207627"/>
          </a:xfrm>
          <a:prstGeom prst="rect">
            <a:avLst/>
          </a:prstGeom>
        </p:spPr>
      </p:pic>
      <p:pic>
        <p:nvPicPr>
          <p:cNvPr id="32" name="Picture 31" descr="addin_tmp.png"/>
          <p:cNvPicPr>
            <a:picLocks noChangeAspect="1"/>
          </p:cNvPicPr>
          <p:nvPr>
            <p:custDataLst>
              <p:tags r:id="rId9"/>
            </p:custDataLst>
          </p:nvPr>
        </p:nvPicPr>
        <p:blipFill>
          <a:blip r:embed="rId19" cstate="print"/>
          <a:stretch>
            <a:fillRect/>
          </a:stretch>
        </p:blipFill>
        <p:spPr>
          <a:xfrm>
            <a:off x="4800600" y="3276600"/>
            <a:ext cx="4055660" cy="30480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8">
                                            <p:txEl>
                                              <p:pRg st="0" end="0"/>
                                            </p:txEl>
                                          </p:spTgt>
                                        </p:tgtEl>
                                        <p:attrNameLst>
                                          <p:attrName>style.visibility</p:attrName>
                                        </p:attrNameLst>
                                      </p:cBhvr>
                                      <p:to>
                                        <p:strVal val="visible"/>
                                      </p:to>
                                    </p:set>
                                    <p:animEffect transition="in" filter="blinds(horizontal)">
                                      <p:cBhvr>
                                        <p:cTn id="7" dur="1000"/>
                                        <p:tgtEl>
                                          <p:spTgt spid="28">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blinds(horizontal)">
                                      <p:cBhvr>
                                        <p:cTn id="10" dur="1000"/>
                                        <p:tgtEl>
                                          <p:spTgt spid="30"/>
                                        </p:tgtEl>
                                      </p:cBhvr>
                                    </p:animEffect>
                                  </p:childTnLst>
                                </p:cTn>
                              </p:par>
                              <p:par>
                                <p:cTn id="11" presetID="3" presetClass="entr" presetSubtype="10" fill="hold" nodeType="withEffect">
                                  <p:stCondLst>
                                    <p:cond delay="0"/>
                                  </p:stCondLst>
                                  <p:childTnLst>
                                    <p:set>
                                      <p:cBhvr>
                                        <p:cTn id="12" dur="1" fill="hold">
                                          <p:stCondLst>
                                            <p:cond delay="0"/>
                                          </p:stCondLst>
                                        </p:cTn>
                                        <p:tgtEl>
                                          <p:spTgt spid="31"/>
                                        </p:tgtEl>
                                        <p:attrNameLst>
                                          <p:attrName>style.visibility</p:attrName>
                                        </p:attrNameLst>
                                      </p:cBhvr>
                                      <p:to>
                                        <p:strVal val="visible"/>
                                      </p:to>
                                    </p:set>
                                    <p:animEffect transition="in" filter="blinds(horizontal)">
                                      <p:cBhvr>
                                        <p:cTn id="13" dur="1000"/>
                                        <p:tgtEl>
                                          <p:spTgt spid="31"/>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blinds(horizontal)">
                                      <p:cBhvr>
                                        <p:cTn id="18" dur="10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latin typeface="Times New Roman" pitchFamily="18" charset="0"/>
                <a:cs typeface="Times New Roman" pitchFamily="18" charset="0"/>
              </a:rPr>
              <a:t>The caching nodes charge the contents providers in order to cache their contents, thus providing the incentives for the nodes to cache.</a:t>
            </a:r>
          </a:p>
          <a:p>
            <a:r>
              <a:rPr lang="en-US" dirty="0" smtClean="0">
                <a:latin typeface="Times New Roman" pitchFamily="18" charset="0"/>
                <a:cs typeface="Times New Roman" pitchFamily="18" charset="0"/>
              </a:rPr>
              <a:t>The charging policy is assumed to be the same for all contents providers. This prevents favoring one content over the other.</a:t>
            </a:r>
          </a:p>
          <a:p>
            <a:r>
              <a:rPr lang="en-US" dirty="0" smtClean="0">
                <a:latin typeface="Times New Roman" pitchFamily="18" charset="0"/>
                <a:cs typeface="Times New Roman" pitchFamily="18" charset="0"/>
              </a:rPr>
              <a:t>The caching nodes has to provide guarantees for the content providers. To this end, we consider non-preemptive caching scheme.</a:t>
            </a:r>
          </a:p>
          <a:p>
            <a:r>
              <a:rPr lang="en-US" dirty="0" smtClean="0">
                <a:latin typeface="Times New Roman" pitchFamily="18" charset="0"/>
                <a:cs typeface="Times New Roman" pitchFamily="18" charset="0"/>
              </a:rPr>
              <a:t>In the simulations, we provide results for an extension to the basic scheme that considers content replacement.</a:t>
            </a: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Settings</a:t>
            </a:r>
            <a:endParaRPr lang="en-US"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Definition: </a:t>
            </a:r>
          </a:p>
          <a:p>
            <a:endParaRPr lang="en-US" dirty="0" smtClean="0">
              <a:latin typeface="Times New Roman" pitchFamily="18" charset="0"/>
              <a:cs typeface="Times New Roman" pitchFamily="18" charset="0"/>
            </a:endParaRPr>
          </a:p>
          <a:p>
            <a:pPr lvl="1"/>
            <a:r>
              <a:rPr lang="en-US" dirty="0" smtClean="0">
                <a:latin typeface="Times New Roman" pitchFamily="18" charset="0"/>
                <a:cs typeface="Times New Roman" pitchFamily="18" charset="0"/>
              </a:rPr>
              <a:t>The relative load on a caching node     at time      when a request for      arrives is the sum of sizes of currently cached contents divided by the cache capacity and is defined as:</a:t>
            </a:r>
          </a:p>
          <a:p>
            <a:pPr>
              <a:buNone/>
            </a:pPr>
            <a:endParaRPr lang="en-US" dirty="0" smtClean="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The Algorithm (CRC)</a:t>
            </a:r>
            <a:endParaRPr lang="en-US" dirty="0">
              <a:latin typeface="Times New Roman" pitchFamily="18" charset="0"/>
              <a:cs typeface="Times New Roman" pitchFamily="18" charset="0"/>
            </a:endParaRPr>
          </a:p>
        </p:txBody>
      </p:sp>
      <p:pic>
        <p:nvPicPr>
          <p:cNvPr id="4" name="Picture 3" descr="addin_tmp.png"/>
          <p:cNvPicPr>
            <a:picLocks noChangeAspect="1"/>
          </p:cNvPicPr>
          <p:nvPr>
            <p:custDataLst>
              <p:tags r:id="rId1"/>
            </p:custDataLst>
          </p:nvPr>
        </p:nvPicPr>
        <p:blipFill>
          <a:blip r:embed="rId6" cstate="print"/>
          <a:stretch>
            <a:fillRect/>
          </a:stretch>
        </p:blipFill>
        <p:spPr>
          <a:xfrm>
            <a:off x="5486400" y="2514600"/>
            <a:ext cx="91440" cy="228600"/>
          </a:xfrm>
          <a:prstGeom prst="rect">
            <a:avLst/>
          </a:prstGeom>
        </p:spPr>
      </p:pic>
      <p:pic>
        <p:nvPicPr>
          <p:cNvPr id="5" name="Picture 4" descr="addin_tmp.png"/>
          <p:cNvPicPr>
            <a:picLocks noChangeAspect="1"/>
          </p:cNvPicPr>
          <p:nvPr>
            <p:custDataLst>
              <p:tags r:id="rId2"/>
            </p:custDataLst>
          </p:nvPr>
        </p:nvPicPr>
        <p:blipFill>
          <a:blip r:embed="rId7" cstate="print"/>
          <a:stretch>
            <a:fillRect/>
          </a:stretch>
        </p:blipFill>
        <p:spPr>
          <a:xfrm>
            <a:off x="6629400" y="2590800"/>
            <a:ext cx="167898" cy="152400"/>
          </a:xfrm>
          <a:prstGeom prst="rect">
            <a:avLst/>
          </a:prstGeom>
        </p:spPr>
      </p:pic>
      <p:pic>
        <p:nvPicPr>
          <p:cNvPr id="6" name="Picture 5" descr="addin_tmp.png"/>
          <p:cNvPicPr>
            <a:picLocks noChangeAspect="1"/>
          </p:cNvPicPr>
          <p:nvPr>
            <p:custDataLst>
              <p:tags r:id="rId3"/>
            </p:custDataLst>
          </p:nvPr>
        </p:nvPicPr>
        <p:blipFill>
          <a:blip r:embed="rId8" cstate="print"/>
          <a:stretch>
            <a:fillRect/>
          </a:stretch>
        </p:blipFill>
        <p:spPr>
          <a:xfrm>
            <a:off x="2514600" y="2819400"/>
            <a:ext cx="257033" cy="304800"/>
          </a:xfrm>
          <a:prstGeom prst="rect">
            <a:avLst/>
          </a:prstGeom>
        </p:spPr>
      </p:pic>
      <p:pic>
        <p:nvPicPr>
          <p:cNvPr id="9" name="Picture 8" descr="addin_tmp.png"/>
          <p:cNvPicPr>
            <a:picLocks noChangeAspect="1"/>
          </p:cNvPicPr>
          <p:nvPr>
            <p:custDataLst>
              <p:tags r:id="rId4"/>
            </p:custDataLst>
          </p:nvPr>
        </p:nvPicPr>
        <p:blipFill>
          <a:blip r:embed="rId9" cstate="print"/>
          <a:stretch>
            <a:fillRect/>
          </a:stretch>
        </p:blipFill>
        <p:spPr>
          <a:xfrm>
            <a:off x="3200399" y="4114800"/>
            <a:ext cx="2939595" cy="91440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1000"/>
                                        <p:tgtEl>
                                          <p:spTgt spid="3">
                                            <p:txEl>
                                              <p:pRg st="2" end="2"/>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1000"/>
                                        <p:tgtEl>
                                          <p:spTgt spid="4"/>
                                        </p:tgtEl>
                                      </p:cBhvr>
                                    </p:animEffect>
                                  </p:childTnLst>
                                </p:cTn>
                              </p:par>
                              <p:par>
                                <p:cTn id="16" presetID="3" presetClass="entr" presetSubtype="10"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blinds(horizontal)">
                                      <p:cBhvr>
                                        <p:cTn id="18" dur="1000"/>
                                        <p:tgtEl>
                                          <p:spTgt spid="5"/>
                                        </p:tgtEl>
                                      </p:cBhvr>
                                    </p:animEffect>
                                  </p:childTnLst>
                                </p:cTn>
                              </p:par>
                              <p:par>
                                <p:cTn id="19" presetID="3" presetClass="entr" presetSubtype="10" fill="hold" nodeType="with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blinds(horizontal)">
                                      <p:cBhvr>
                                        <p:cTn id="21" dur="1000"/>
                                        <p:tgtEl>
                                          <p:spTgt spid="6"/>
                                        </p:tgtEl>
                                      </p:cBhvr>
                                    </p:animEffect>
                                  </p:childTnLst>
                                </p:cTn>
                              </p:par>
                              <p:par>
                                <p:cTn id="22" presetID="3" presetClass="entr" presetSubtype="10" fill="hold"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blinds(horizontal)">
                                      <p:cBhvr>
                                        <p:cTn id="24"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Calculating Initial Content Expectation Values:</a:t>
            </a:r>
          </a:p>
          <a:p>
            <a:endParaRPr lang="en-US" dirty="0" smtClean="0">
              <a:latin typeface="Times New Roman" pitchFamily="18" charset="0"/>
              <a:cs typeface="Times New Roman" pitchFamily="18" charset="0"/>
            </a:endParaRPr>
          </a:p>
          <a:p>
            <a:pPr lvl="1"/>
            <a:r>
              <a:rPr lang="en-US" dirty="0" smtClean="0">
                <a:latin typeface="Times New Roman" pitchFamily="18" charset="0"/>
                <a:cs typeface="Times New Roman" pitchFamily="18" charset="0"/>
              </a:rPr>
              <a:t>Calculated before any request for any content appears.</a:t>
            </a:r>
          </a:p>
          <a:p>
            <a:pPr lvl="1"/>
            <a:endParaRPr lang="en-US" dirty="0" smtClean="0">
              <a:latin typeface="Times New Roman" pitchFamily="18" charset="0"/>
              <a:cs typeface="Times New Roman" pitchFamily="18" charset="0"/>
            </a:endParaRPr>
          </a:p>
          <a:p>
            <a:pPr lvl="1"/>
            <a:r>
              <a:rPr lang="en-US" dirty="0" smtClean="0">
                <a:latin typeface="Times New Roman" pitchFamily="18" charset="0"/>
                <a:cs typeface="Times New Roman" pitchFamily="18" charset="0"/>
              </a:rPr>
              <a:t>For each content, a caching tree rooted at the content’s source is established.</a:t>
            </a:r>
          </a:p>
          <a:p>
            <a:pPr lvl="1"/>
            <a:endParaRPr lang="en-US" dirty="0" smtClean="0">
              <a:latin typeface="Times New Roman" pitchFamily="18" charset="0"/>
              <a:cs typeface="Times New Roman" pitchFamily="18" charset="0"/>
            </a:endParaRPr>
          </a:p>
          <a:p>
            <a:pPr lvl="1"/>
            <a:r>
              <a:rPr lang="en-US" dirty="0" smtClean="0">
                <a:latin typeface="Times New Roman" pitchFamily="18" charset="0"/>
                <a:cs typeface="Times New Roman" pitchFamily="18" charset="0"/>
              </a:rPr>
              <a:t>Based on the content popularity at each caching node, number of clients connected to each caching node, and the caching tree, the initial values of contents expectations (              ) are calculated.</a:t>
            </a:r>
          </a:p>
        </p:txBody>
      </p:sp>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Practical Issues</a:t>
            </a:r>
            <a:endParaRPr lang="en-US" dirty="0">
              <a:latin typeface="Times New Roman" pitchFamily="18" charset="0"/>
              <a:cs typeface="Times New Roman" pitchFamily="18" charset="0"/>
            </a:endParaRPr>
          </a:p>
        </p:txBody>
      </p:sp>
      <p:pic>
        <p:nvPicPr>
          <p:cNvPr id="4" name="Picture 3" descr="addin_tmp.png"/>
          <p:cNvPicPr>
            <a:picLocks noChangeAspect="1"/>
          </p:cNvPicPr>
          <p:nvPr>
            <p:custDataLst>
              <p:tags r:id="rId1"/>
            </p:custDataLst>
          </p:nvPr>
        </p:nvPicPr>
        <p:blipFill>
          <a:blip r:embed="rId3" cstate="print"/>
          <a:stretch>
            <a:fillRect/>
          </a:stretch>
        </p:blipFill>
        <p:spPr>
          <a:xfrm>
            <a:off x="6781800" y="5105400"/>
            <a:ext cx="884829" cy="30480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linds(horizontal)">
                                      <p:cBhvr>
                                        <p:cTn id="22" dur="1000"/>
                                        <p:tgtEl>
                                          <p:spTgt spid="3">
                                            <p:txEl>
                                              <p:pRg st="6" end="6"/>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blinds(horizontal)">
                                      <p:cBhvr>
                                        <p:cTn id="25"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endParaRPr lang="en-US"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What are the factors that affect achieving the maximum traffic savings?</a:t>
            </a:r>
          </a:p>
          <a:p>
            <a:pPr lvl="1"/>
            <a:endParaRPr lang="en-US" sz="24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Which contents are to be cached in order to achieve the same objective?</a:t>
            </a: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Introduction</a:t>
            </a:r>
            <a:endParaRPr lang="en-US"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1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linds(horizontal)">
                                      <p:cBhvr>
                                        <p:cTn id="1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Practical Issues</a:t>
            </a:r>
            <a:endParaRPr lang="en-US" dirty="0">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cstate="print"/>
          <a:srcRect/>
          <a:stretch>
            <a:fillRect/>
          </a:stretch>
        </p:blipFill>
        <p:spPr bwMode="auto">
          <a:xfrm>
            <a:off x="1219200" y="1371599"/>
            <a:ext cx="6477000" cy="4693131"/>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dirty="0" smtClean="0">
                <a:latin typeface="Times New Roman" pitchFamily="18" charset="0"/>
                <a:cs typeface="Times New Roman" pitchFamily="18" charset="0"/>
              </a:rPr>
              <a:t>Practical Issues</a:t>
            </a:r>
            <a:endParaRPr lang="en-US" dirty="0">
              <a:latin typeface="Times New Roman" pitchFamily="18" charset="0"/>
              <a:cs typeface="Times New Roman" pitchFamily="18" charset="0"/>
            </a:endParaRPr>
          </a:p>
        </p:txBody>
      </p:sp>
      <p:sp>
        <p:nvSpPr>
          <p:cNvPr id="5" name="Oval 4"/>
          <p:cNvSpPr/>
          <p:nvPr/>
        </p:nvSpPr>
        <p:spPr>
          <a:xfrm>
            <a:off x="2743200" y="3810000"/>
            <a:ext cx="533400" cy="533400"/>
          </a:xfrm>
          <a:prstGeom prst="ellipse">
            <a:avLst/>
          </a:prstGeom>
          <a:noFill/>
          <a:ln w="22225"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smtClean="0">
                <a:solidFill>
                  <a:schemeClr val="tx1"/>
                </a:solidFill>
                <a:latin typeface="Times New Roman" pitchFamily="18" charset="0"/>
                <a:cs typeface="Times New Roman" pitchFamily="18" charset="0"/>
              </a:rPr>
              <a:t>v</a:t>
            </a:r>
            <a:r>
              <a:rPr lang="en-US" baseline="-25000" dirty="0" smtClean="0">
                <a:solidFill>
                  <a:schemeClr val="tx1"/>
                </a:solidFill>
                <a:latin typeface="Times New Roman" pitchFamily="18" charset="0"/>
                <a:cs typeface="Times New Roman" pitchFamily="18" charset="0"/>
              </a:rPr>
              <a:t>1</a:t>
            </a:r>
            <a:endParaRPr lang="en-US" baseline="-25000" dirty="0">
              <a:solidFill>
                <a:schemeClr val="tx1"/>
              </a:solidFill>
              <a:latin typeface="Times New Roman" pitchFamily="18" charset="0"/>
              <a:cs typeface="Times New Roman" pitchFamily="18" charset="0"/>
            </a:endParaRPr>
          </a:p>
        </p:txBody>
      </p:sp>
      <p:sp>
        <p:nvSpPr>
          <p:cNvPr id="6" name="Oval 5"/>
          <p:cNvSpPr/>
          <p:nvPr/>
        </p:nvSpPr>
        <p:spPr>
          <a:xfrm>
            <a:off x="5715000" y="3810000"/>
            <a:ext cx="533400" cy="533400"/>
          </a:xfrm>
          <a:prstGeom prst="ellipse">
            <a:avLst/>
          </a:prstGeom>
          <a:noFill/>
          <a:ln w="22225"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smtClean="0">
                <a:solidFill>
                  <a:schemeClr val="tx1"/>
                </a:solidFill>
                <a:latin typeface="Times New Roman" pitchFamily="18" charset="0"/>
                <a:cs typeface="Times New Roman" pitchFamily="18" charset="0"/>
              </a:rPr>
              <a:t>v</a:t>
            </a:r>
            <a:r>
              <a:rPr lang="en-US" baseline="-25000" dirty="0" smtClean="0">
                <a:solidFill>
                  <a:schemeClr val="tx1"/>
                </a:solidFill>
                <a:latin typeface="Times New Roman" pitchFamily="18" charset="0"/>
                <a:cs typeface="Times New Roman" pitchFamily="18" charset="0"/>
              </a:rPr>
              <a:t>2</a:t>
            </a:r>
            <a:endParaRPr lang="en-US" baseline="-25000" dirty="0">
              <a:solidFill>
                <a:schemeClr val="tx1"/>
              </a:solidFill>
              <a:latin typeface="Times New Roman" pitchFamily="18" charset="0"/>
              <a:cs typeface="Times New Roman" pitchFamily="18" charset="0"/>
            </a:endParaRPr>
          </a:p>
        </p:txBody>
      </p:sp>
      <p:sp>
        <p:nvSpPr>
          <p:cNvPr id="7" name="Oval 6"/>
          <p:cNvSpPr/>
          <p:nvPr/>
        </p:nvSpPr>
        <p:spPr>
          <a:xfrm>
            <a:off x="3657600" y="4800600"/>
            <a:ext cx="533400" cy="533400"/>
          </a:xfrm>
          <a:prstGeom prst="ellipse">
            <a:avLst/>
          </a:prstGeom>
          <a:noFill/>
          <a:ln w="22225"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smtClean="0">
                <a:solidFill>
                  <a:schemeClr val="tx1"/>
                </a:solidFill>
                <a:latin typeface="Times New Roman" pitchFamily="18" charset="0"/>
                <a:cs typeface="Times New Roman" pitchFamily="18" charset="0"/>
              </a:rPr>
              <a:t>v</a:t>
            </a:r>
            <a:r>
              <a:rPr lang="en-US" baseline="-25000" dirty="0" smtClean="0">
                <a:solidFill>
                  <a:schemeClr val="tx1"/>
                </a:solidFill>
                <a:latin typeface="Times New Roman" pitchFamily="18" charset="0"/>
                <a:cs typeface="Times New Roman" pitchFamily="18" charset="0"/>
              </a:rPr>
              <a:t>4</a:t>
            </a:r>
            <a:endParaRPr lang="en-US" baseline="-25000" dirty="0">
              <a:solidFill>
                <a:schemeClr val="tx1"/>
              </a:solidFill>
              <a:latin typeface="Times New Roman" pitchFamily="18" charset="0"/>
              <a:cs typeface="Times New Roman" pitchFamily="18" charset="0"/>
            </a:endParaRPr>
          </a:p>
        </p:txBody>
      </p:sp>
      <p:sp>
        <p:nvSpPr>
          <p:cNvPr id="8" name="Oval 7"/>
          <p:cNvSpPr/>
          <p:nvPr/>
        </p:nvSpPr>
        <p:spPr>
          <a:xfrm>
            <a:off x="1981200" y="4800600"/>
            <a:ext cx="533400" cy="533400"/>
          </a:xfrm>
          <a:prstGeom prst="ellipse">
            <a:avLst/>
          </a:prstGeom>
          <a:noFill/>
          <a:ln w="22225"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smtClean="0">
                <a:solidFill>
                  <a:schemeClr val="tx1"/>
                </a:solidFill>
                <a:latin typeface="Times New Roman" pitchFamily="18" charset="0"/>
                <a:cs typeface="Times New Roman" pitchFamily="18" charset="0"/>
              </a:rPr>
              <a:t>v</a:t>
            </a:r>
            <a:r>
              <a:rPr lang="en-US" baseline="-25000" dirty="0" smtClean="0">
                <a:solidFill>
                  <a:schemeClr val="tx1"/>
                </a:solidFill>
                <a:latin typeface="Times New Roman" pitchFamily="18" charset="0"/>
                <a:cs typeface="Times New Roman" pitchFamily="18" charset="0"/>
              </a:rPr>
              <a:t>3</a:t>
            </a:r>
            <a:endParaRPr lang="en-US" baseline="-25000" dirty="0">
              <a:solidFill>
                <a:schemeClr val="tx1"/>
              </a:solidFill>
              <a:latin typeface="Times New Roman" pitchFamily="18" charset="0"/>
              <a:cs typeface="Times New Roman" pitchFamily="18" charset="0"/>
            </a:endParaRPr>
          </a:p>
        </p:txBody>
      </p:sp>
      <p:sp>
        <p:nvSpPr>
          <p:cNvPr id="9" name="Oval 8"/>
          <p:cNvSpPr/>
          <p:nvPr/>
        </p:nvSpPr>
        <p:spPr>
          <a:xfrm>
            <a:off x="4953000" y="4800600"/>
            <a:ext cx="533400" cy="533400"/>
          </a:xfrm>
          <a:prstGeom prst="ellipse">
            <a:avLst/>
          </a:prstGeom>
          <a:noFill/>
          <a:ln w="22225"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smtClean="0">
                <a:solidFill>
                  <a:schemeClr val="tx1"/>
                </a:solidFill>
                <a:latin typeface="Times New Roman" pitchFamily="18" charset="0"/>
                <a:cs typeface="Times New Roman" pitchFamily="18" charset="0"/>
              </a:rPr>
              <a:t>v</a:t>
            </a:r>
            <a:r>
              <a:rPr lang="en-US" baseline="-25000" dirty="0" smtClean="0">
                <a:solidFill>
                  <a:schemeClr val="tx1"/>
                </a:solidFill>
                <a:latin typeface="Times New Roman" pitchFamily="18" charset="0"/>
                <a:cs typeface="Times New Roman" pitchFamily="18" charset="0"/>
              </a:rPr>
              <a:t>5</a:t>
            </a:r>
            <a:endParaRPr lang="en-US" baseline="-25000" dirty="0">
              <a:solidFill>
                <a:schemeClr val="tx1"/>
              </a:solidFill>
              <a:latin typeface="Times New Roman" pitchFamily="18" charset="0"/>
              <a:cs typeface="Times New Roman" pitchFamily="18" charset="0"/>
            </a:endParaRPr>
          </a:p>
        </p:txBody>
      </p:sp>
      <p:sp>
        <p:nvSpPr>
          <p:cNvPr id="10" name="Oval 9"/>
          <p:cNvSpPr/>
          <p:nvPr/>
        </p:nvSpPr>
        <p:spPr>
          <a:xfrm>
            <a:off x="4267200" y="1600200"/>
            <a:ext cx="533400" cy="533400"/>
          </a:xfrm>
          <a:prstGeom prst="ellipse">
            <a:avLst/>
          </a:prstGeom>
          <a:noFill/>
          <a:ln w="22225"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latin typeface="Times New Roman" pitchFamily="18" charset="0"/>
                <a:cs typeface="Times New Roman" pitchFamily="18" charset="0"/>
              </a:rPr>
              <a:t>S</a:t>
            </a:r>
            <a:r>
              <a:rPr lang="en-US" sz="1600" baseline="-25000" dirty="0" smtClean="0">
                <a:solidFill>
                  <a:schemeClr val="tx1"/>
                </a:solidFill>
                <a:latin typeface="Times New Roman" pitchFamily="18" charset="0"/>
                <a:cs typeface="Times New Roman" pitchFamily="18" charset="0"/>
              </a:rPr>
              <a:t>1</a:t>
            </a:r>
            <a:endParaRPr lang="en-US" sz="1600" baseline="-25000" dirty="0">
              <a:solidFill>
                <a:schemeClr val="tx1"/>
              </a:solidFill>
              <a:latin typeface="Times New Roman" pitchFamily="18" charset="0"/>
              <a:cs typeface="Times New Roman" pitchFamily="18" charset="0"/>
            </a:endParaRPr>
          </a:p>
        </p:txBody>
      </p:sp>
      <p:sp>
        <p:nvSpPr>
          <p:cNvPr id="11" name="Oval 10"/>
          <p:cNvSpPr/>
          <p:nvPr/>
        </p:nvSpPr>
        <p:spPr>
          <a:xfrm>
            <a:off x="6477000" y="4724400"/>
            <a:ext cx="533400" cy="533400"/>
          </a:xfrm>
          <a:prstGeom prst="ellipse">
            <a:avLst/>
          </a:prstGeom>
          <a:noFill/>
          <a:ln w="22225"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smtClean="0">
                <a:solidFill>
                  <a:schemeClr val="tx1"/>
                </a:solidFill>
                <a:latin typeface="Times New Roman" pitchFamily="18" charset="0"/>
                <a:cs typeface="Times New Roman" pitchFamily="18" charset="0"/>
              </a:rPr>
              <a:t>v</a:t>
            </a:r>
            <a:r>
              <a:rPr lang="en-US" baseline="-25000" dirty="0" smtClean="0">
                <a:solidFill>
                  <a:schemeClr val="tx1"/>
                </a:solidFill>
                <a:latin typeface="Times New Roman" pitchFamily="18" charset="0"/>
                <a:cs typeface="Times New Roman" pitchFamily="18" charset="0"/>
              </a:rPr>
              <a:t>6</a:t>
            </a:r>
            <a:endParaRPr lang="en-US" baseline="-25000" dirty="0">
              <a:solidFill>
                <a:schemeClr val="tx1"/>
              </a:solidFill>
              <a:latin typeface="Times New Roman" pitchFamily="18" charset="0"/>
              <a:cs typeface="Times New Roman" pitchFamily="18" charset="0"/>
            </a:endParaRPr>
          </a:p>
        </p:txBody>
      </p:sp>
      <p:sp>
        <p:nvSpPr>
          <p:cNvPr id="12" name="Oval 11"/>
          <p:cNvSpPr/>
          <p:nvPr/>
        </p:nvSpPr>
        <p:spPr>
          <a:xfrm>
            <a:off x="4267200" y="2971800"/>
            <a:ext cx="533400" cy="533400"/>
          </a:xfrm>
          <a:prstGeom prst="ellipse">
            <a:avLst/>
          </a:prstGeom>
          <a:noFill/>
          <a:ln w="22225"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smtClean="0">
                <a:solidFill>
                  <a:schemeClr val="tx1"/>
                </a:solidFill>
                <a:latin typeface="Times New Roman" pitchFamily="18" charset="0"/>
                <a:cs typeface="Times New Roman" pitchFamily="18" charset="0"/>
              </a:rPr>
              <a:t>v</a:t>
            </a:r>
            <a:r>
              <a:rPr lang="en-US" baseline="-25000" dirty="0" smtClean="0">
                <a:solidFill>
                  <a:schemeClr val="tx1"/>
                </a:solidFill>
                <a:latin typeface="Times New Roman" pitchFamily="18" charset="0"/>
                <a:cs typeface="Times New Roman" pitchFamily="18" charset="0"/>
              </a:rPr>
              <a:t>0</a:t>
            </a:r>
            <a:endParaRPr lang="en-US" baseline="-25000" dirty="0">
              <a:solidFill>
                <a:schemeClr val="tx1"/>
              </a:solidFill>
              <a:latin typeface="Times New Roman" pitchFamily="18" charset="0"/>
              <a:cs typeface="Times New Roman" pitchFamily="18" charset="0"/>
            </a:endParaRPr>
          </a:p>
        </p:txBody>
      </p:sp>
      <p:cxnSp>
        <p:nvCxnSpPr>
          <p:cNvPr id="14" name="Straight Connector 13"/>
          <p:cNvCxnSpPr>
            <a:stCxn id="10" idx="4"/>
            <a:endCxn id="12" idx="0"/>
          </p:cNvCxnSpPr>
          <p:nvPr/>
        </p:nvCxnSpPr>
        <p:spPr>
          <a:xfrm>
            <a:off x="4533900" y="2133600"/>
            <a:ext cx="0" cy="838200"/>
          </a:xfrm>
          <a:prstGeom prst="line">
            <a:avLst/>
          </a:prstGeom>
          <a:ln w="2222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stCxn id="12" idx="3"/>
            <a:endCxn id="5" idx="0"/>
          </p:cNvCxnSpPr>
          <p:nvPr/>
        </p:nvCxnSpPr>
        <p:spPr>
          <a:xfrm flipH="1">
            <a:off x="3009900" y="3427085"/>
            <a:ext cx="1335415" cy="382915"/>
          </a:xfrm>
          <a:prstGeom prst="line">
            <a:avLst/>
          </a:prstGeom>
          <a:ln w="2222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12" idx="5"/>
            <a:endCxn id="6" idx="0"/>
          </p:cNvCxnSpPr>
          <p:nvPr/>
        </p:nvCxnSpPr>
        <p:spPr>
          <a:xfrm>
            <a:off x="4722485" y="3427085"/>
            <a:ext cx="1259215" cy="382915"/>
          </a:xfrm>
          <a:prstGeom prst="line">
            <a:avLst/>
          </a:prstGeom>
          <a:ln w="2222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5" idx="3"/>
            <a:endCxn id="8" idx="0"/>
          </p:cNvCxnSpPr>
          <p:nvPr/>
        </p:nvCxnSpPr>
        <p:spPr>
          <a:xfrm flipH="1">
            <a:off x="2247900" y="4265285"/>
            <a:ext cx="573415" cy="535315"/>
          </a:xfrm>
          <a:prstGeom prst="line">
            <a:avLst/>
          </a:prstGeom>
          <a:ln w="2222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5" idx="5"/>
            <a:endCxn id="7" idx="0"/>
          </p:cNvCxnSpPr>
          <p:nvPr/>
        </p:nvCxnSpPr>
        <p:spPr>
          <a:xfrm>
            <a:off x="3198485" y="4265285"/>
            <a:ext cx="725815" cy="535315"/>
          </a:xfrm>
          <a:prstGeom prst="line">
            <a:avLst/>
          </a:prstGeom>
          <a:ln w="2222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a:stCxn id="6" idx="3"/>
            <a:endCxn id="9" idx="0"/>
          </p:cNvCxnSpPr>
          <p:nvPr/>
        </p:nvCxnSpPr>
        <p:spPr>
          <a:xfrm flipH="1">
            <a:off x="5219700" y="4265285"/>
            <a:ext cx="573415" cy="535315"/>
          </a:xfrm>
          <a:prstGeom prst="line">
            <a:avLst/>
          </a:prstGeom>
          <a:ln w="2222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a:stCxn id="6" idx="5"/>
            <a:endCxn id="11" idx="0"/>
          </p:cNvCxnSpPr>
          <p:nvPr/>
        </p:nvCxnSpPr>
        <p:spPr>
          <a:xfrm>
            <a:off x="6170285" y="4265285"/>
            <a:ext cx="573415" cy="459115"/>
          </a:xfrm>
          <a:prstGeom prst="line">
            <a:avLst/>
          </a:prstGeom>
          <a:ln w="22225" cmpd="sng">
            <a:solidFill>
              <a:schemeClr val="tx1"/>
            </a:solidFill>
          </a:ln>
        </p:spPr>
        <p:style>
          <a:lnRef idx="1">
            <a:schemeClr val="accent1"/>
          </a:lnRef>
          <a:fillRef idx="0">
            <a:schemeClr val="accent1"/>
          </a:fillRef>
          <a:effectRef idx="0">
            <a:schemeClr val="accent1"/>
          </a:effectRef>
          <a:fontRef idx="minor">
            <a:schemeClr val="tx1"/>
          </a:fontRef>
        </p:style>
      </p:cxnSp>
      <p:pic>
        <p:nvPicPr>
          <p:cNvPr id="46" name="Picture 45" descr="addin_tmp.png"/>
          <p:cNvPicPr>
            <a:picLocks noChangeAspect="1"/>
          </p:cNvPicPr>
          <p:nvPr>
            <p:custDataLst>
              <p:tags r:id="rId1"/>
            </p:custDataLst>
          </p:nvPr>
        </p:nvPicPr>
        <p:blipFill>
          <a:blip r:embed="rId24" cstate="print"/>
          <a:stretch>
            <a:fillRect/>
          </a:stretch>
        </p:blipFill>
        <p:spPr>
          <a:xfrm>
            <a:off x="6553200" y="5410200"/>
            <a:ext cx="1344930" cy="255270"/>
          </a:xfrm>
          <a:prstGeom prst="rect">
            <a:avLst/>
          </a:prstGeom>
        </p:spPr>
      </p:pic>
      <p:pic>
        <p:nvPicPr>
          <p:cNvPr id="47" name="Picture 46" descr="addin_tmp.png"/>
          <p:cNvPicPr>
            <a:picLocks noChangeAspect="1"/>
          </p:cNvPicPr>
          <p:nvPr>
            <p:custDataLst>
              <p:tags r:id="rId2"/>
            </p:custDataLst>
          </p:nvPr>
        </p:nvPicPr>
        <p:blipFill>
          <a:blip r:embed="rId25" cstate="print"/>
          <a:stretch>
            <a:fillRect/>
          </a:stretch>
        </p:blipFill>
        <p:spPr>
          <a:xfrm>
            <a:off x="4876800" y="5410200"/>
            <a:ext cx="1352550" cy="255270"/>
          </a:xfrm>
          <a:prstGeom prst="rect">
            <a:avLst/>
          </a:prstGeom>
        </p:spPr>
      </p:pic>
      <p:pic>
        <p:nvPicPr>
          <p:cNvPr id="48" name="Picture 47" descr="addin_tmp.png"/>
          <p:cNvPicPr>
            <a:picLocks noChangeAspect="1"/>
          </p:cNvPicPr>
          <p:nvPr>
            <p:custDataLst>
              <p:tags r:id="rId3"/>
            </p:custDataLst>
          </p:nvPr>
        </p:nvPicPr>
        <p:blipFill>
          <a:blip r:embed="rId26" cstate="print"/>
          <a:stretch>
            <a:fillRect/>
          </a:stretch>
        </p:blipFill>
        <p:spPr>
          <a:xfrm>
            <a:off x="3227070" y="5410200"/>
            <a:ext cx="1344930" cy="255270"/>
          </a:xfrm>
          <a:prstGeom prst="rect">
            <a:avLst/>
          </a:prstGeom>
        </p:spPr>
      </p:pic>
      <p:pic>
        <p:nvPicPr>
          <p:cNvPr id="49" name="Picture 48" descr="addin_tmp.png"/>
          <p:cNvPicPr>
            <a:picLocks noChangeAspect="1"/>
          </p:cNvPicPr>
          <p:nvPr>
            <p:custDataLst>
              <p:tags r:id="rId4"/>
            </p:custDataLst>
          </p:nvPr>
        </p:nvPicPr>
        <p:blipFill>
          <a:blip r:embed="rId27" cstate="print"/>
          <a:stretch>
            <a:fillRect/>
          </a:stretch>
        </p:blipFill>
        <p:spPr>
          <a:xfrm>
            <a:off x="1464945" y="5459730"/>
            <a:ext cx="1354455" cy="255270"/>
          </a:xfrm>
          <a:prstGeom prst="rect">
            <a:avLst/>
          </a:prstGeom>
        </p:spPr>
      </p:pic>
      <p:pic>
        <p:nvPicPr>
          <p:cNvPr id="50" name="Picture 49" descr="addin_tmp.png"/>
          <p:cNvPicPr>
            <a:picLocks noChangeAspect="1"/>
          </p:cNvPicPr>
          <p:nvPr>
            <p:custDataLst>
              <p:tags r:id="rId5"/>
            </p:custDataLst>
          </p:nvPr>
        </p:nvPicPr>
        <p:blipFill>
          <a:blip r:embed="rId28" cstate="print"/>
          <a:stretch>
            <a:fillRect/>
          </a:stretch>
        </p:blipFill>
        <p:spPr>
          <a:xfrm>
            <a:off x="1219200" y="3886200"/>
            <a:ext cx="1352550" cy="255270"/>
          </a:xfrm>
          <a:prstGeom prst="rect">
            <a:avLst/>
          </a:prstGeom>
        </p:spPr>
      </p:pic>
      <p:pic>
        <p:nvPicPr>
          <p:cNvPr id="51" name="Picture 50" descr="addin_tmp.png"/>
          <p:cNvPicPr>
            <a:picLocks noChangeAspect="1"/>
          </p:cNvPicPr>
          <p:nvPr>
            <p:custDataLst>
              <p:tags r:id="rId6"/>
            </p:custDataLst>
          </p:nvPr>
        </p:nvPicPr>
        <p:blipFill>
          <a:blip r:embed="rId29" cstate="print"/>
          <a:stretch>
            <a:fillRect/>
          </a:stretch>
        </p:blipFill>
        <p:spPr>
          <a:xfrm>
            <a:off x="6477000" y="3733800"/>
            <a:ext cx="1344930" cy="255270"/>
          </a:xfrm>
          <a:prstGeom prst="rect">
            <a:avLst/>
          </a:prstGeom>
        </p:spPr>
      </p:pic>
      <p:pic>
        <p:nvPicPr>
          <p:cNvPr id="52" name="Picture 51" descr="addin_tmp.png"/>
          <p:cNvPicPr>
            <a:picLocks noChangeAspect="1"/>
          </p:cNvPicPr>
          <p:nvPr>
            <p:custDataLst>
              <p:tags r:id="rId7"/>
            </p:custDataLst>
          </p:nvPr>
        </p:nvPicPr>
        <p:blipFill>
          <a:blip r:embed="rId30" cstate="print"/>
          <a:stretch>
            <a:fillRect/>
          </a:stretch>
        </p:blipFill>
        <p:spPr>
          <a:xfrm>
            <a:off x="4876800" y="2743200"/>
            <a:ext cx="1358265" cy="255270"/>
          </a:xfrm>
          <a:prstGeom prst="rect">
            <a:avLst/>
          </a:prstGeom>
        </p:spPr>
      </p:pic>
      <p:pic>
        <p:nvPicPr>
          <p:cNvPr id="60" name="Picture 59" descr="addin_tmp.png"/>
          <p:cNvPicPr>
            <a:picLocks noChangeAspect="1"/>
          </p:cNvPicPr>
          <p:nvPr>
            <p:custDataLst>
              <p:tags r:id="rId8"/>
            </p:custDataLst>
          </p:nvPr>
        </p:nvPicPr>
        <p:blipFill>
          <a:blip r:embed="rId31" cstate="print"/>
          <a:stretch>
            <a:fillRect/>
          </a:stretch>
        </p:blipFill>
        <p:spPr>
          <a:xfrm>
            <a:off x="4892040" y="3048000"/>
            <a:ext cx="1261110" cy="255270"/>
          </a:xfrm>
          <a:prstGeom prst="rect">
            <a:avLst/>
          </a:prstGeom>
        </p:spPr>
      </p:pic>
      <p:pic>
        <p:nvPicPr>
          <p:cNvPr id="54" name="Picture 53" descr="addin_tmp.png"/>
          <p:cNvPicPr>
            <a:picLocks noChangeAspect="1"/>
          </p:cNvPicPr>
          <p:nvPr>
            <p:custDataLst>
              <p:tags r:id="rId9"/>
            </p:custDataLst>
          </p:nvPr>
        </p:nvPicPr>
        <p:blipFill>
          <a:blip r:embed="rId32" cstate="print"/>
          <a:stretch>
            <a:fillRect/>
          </a:stretch>
        </p:blipFill>
        <p:spPr>
          <a:xfrm>
            <a:off x="6553200" y="5791200"/>
            <a:ext cx="1247775" cy="255270"/>
          </a:xfrm>
          <a:prstGeom prst="rect">
            <a:avLst/>
          </a:prstGeom>
        </p:spPr>
      </p:pic>
      <p:pic>
        <p:nvPicPr>
          <p:cNvPr id="55" name="Picture 54" descr="addin_tmp.png"/>
          <p:cNvPicPr>
            <a:picLocks noChangeAspect="1"/>
          </p:cNvPicPr>
          <p:nvPr>
            <p:custDataLst>
              <p:tags r:id="rId10"/>
            </p:custDataLst>
          </p:nvPr>
        </p:nvPicPr>
        <p:blipFill>
          <a:blip r:embed="rId33" cstate="print"/>
          <a:stretch>
            <a:fillRect/>
          </a:stretch>
        </p:blipFill>
        <p:spPr>
          <a:xfrm>
            <a:off x="4876800" y="5715000"/>
            <a:ext cx="1255395" cy="255270"/>
          </a:xfrm>
          <a:prstGeom prst="rect">
            <a:avLst/>
          </a:prstGeom>
        </p:spPr>
      </p:pic>
      <p:pic>
        <p:nvPicPr>
          <p:cNvPr id="56" name="Picture 55" descr="addin_tmp.png"/>
          <p:cNvPicPr>
            <a:picLocks noChangeAspect="1"/>
          </p:cNvPicPr>
          <p:nvPr>
            <p:custDataLst>
              <p:tags r:id="rId11"/>
            </p:custDataLst>
          </p:nvPr>
        </p:nvPicPr>
        <p:blipFill>
          <a:blip r:embed="rId34" cstate="print"/>
          <a:stretch>
            <a:fillRect/>
          </a:stretch>
        </p:blipFill>
        <p:spPr>
          <a:xfrm>
            <a:off x="3200400" y="5715000"/>
            <a:ext cx="1247775" cy="255270"/>
          </a:xfrm>
          <a:prstGeom prst="rect">
            <a:avLst/>
          </a:prstGeom>
        </p:spPr>
      </p:pic>
      <p:pic>
        <p:nvPicPr>
          <p:cNvPr id="57" name="Picture 56" descr="addin_tmp.png"/>
          <p:cNvPicPr>
            <a:picLocks noChangeAspect="1"/>
          </p:cNvPicPr>
          <p:nvPr>
            <p:custDataLst>
              <p:tags r:id="rId12"/>
            </p:custDataLst>
          </p:nvPr>
        </p:nvPicPr>
        <p:blipFill>
          <a:blip r:embed="rId35" cstate="print"/>
          <a:stretch>
            <a:fillRect/>
          </a:stretch>
        </p:blipFill>
        <p:spPr>
          <a:xfrm>
            <a:off x="1464945" y="5764530"/>
            <a:ext cx="1257300" cy="255270"/>
          </a:xfrm>
          <a:prstGeom prst="rect">
            <a:avLst/>
          </a:prstGeom>
        </p:spPr>
      </p:pic>
      <p:pic>
        <p:nvPicPr>
          <p:cNvPr id="59" name="Picture 58" descr="addin_tmp.png"/>
          <p:cNvPicPr>
            <a:picLocks noChangeAspect="1"/>
          </p:cNvPicPr>
          <p:nvPr>
            <p:custDataLst>
              <p:tags r:id="rId13"/>
            </p:custDataLst>
          </p:nvPr>
        </p:nvPicPr>
        <p:blipFill>
          <a:blip r:embed="rId36" cstate="print"/>
          <a:stretch>
            <a:fillRect/>
          </a:stretch>
        </p:blipFill>
        <p:spPr>
          <a:xfrm>
            <a:off x="6477000" y="4038600"/>
            <a:ext cx="1247775" cy="255270"/>
          </a:xfrm>
          <a:prstGeom prst="rect">
            <a:avLst/>
          </a:prstGeom>
        </p:spPr>
      </p:pic>
      <p:pic>
        <p:nvPicPr>
          <p:cNvPr id="61" name="Picture 60" descr="addin_tmp.png"/>
          <p:cNvPicPr>
            <a:picLocks noChangeAspect="1"/>
          </p:cNvPicPr>
          <p:nvPr>
            <p:custDataLst>
              <p:tags r:id="rId14"/>
            </p:custDataLst>
          </p:nvPr>
        </p:nvPicPr>
        <p:blipFill>
          <a:blip r:embed="rId37" cstate="print"/>
          <a:stretch>
            <a:fillRect/>
          </a:stretch>
        </p:blipFill>
        <p:spPr>
          <a:xfrm>
            <a:off x="1219200" y="4191000"/>
            <a:ext cx="1255395" cy="255270"/>
          </a:xfrm>
          <a:prstGeom prst="rect">
            <a:avLst/>
          </a:prstGeom>
        </p:spPr>
      </p:pic>
      <p:pic>
        <p:nvPicPr>
          <p:cNvPr id="62" name="Picture 61" descr="addin_tmp.png"/>
          <p:cNvPicPr>
            <a:picLocks noChangeAspect="1"/>
          </p:cNvPicPr>
          <p:nvPr>
            <p:custDataLst>
              <p:tags r:id="rId15"/>
            </p:custDataLst>
          </p:nvPr>
        </p:nvPicPr>
        <p:blipFill>
          <a:blip r:embed="rId38" cstate="print"/>
          <a:stretch>
            <a:fillRect/>
          </a:stretch>
        </p:blipFill>
        <p:spPr>
          <a:xfrm>
            <a:off x="6477000" y="4038600"/>
            <a:ext cx="1255395" cy="255270"/>
          </a:xfrm>
          <a:prstGeom prst="rect">
            <a:avLst/>
          </a:prstGeom>
        </p:spPr>
      </p:pic>
      <p:pic>
        <p:nvPicPr>
          <p:cNvPr id="63" name="Picture 62" descr="addin_tmp.png"/>
          <p:cNvPicPr>
            <a:picLocks noChangeAspect="1"/>
          </p:cNvPicPr>
          <p:nvPr>
            <p:custDataLst>
              <p:tags r:id="rId16"/>
            </p:custDataLst>
          </p:nvPr>
        </p:nvPicPr>
        <p:blipFill>
          <a:blip r:embed="rId39" cstate="print"/>
          <a:stretch>
            <a:fillRect/>
          </a:stretch>
        </p:blipFill>
        <p:spPr>
          <a:xfrm>
            <a:off x="6477000" y="4038600"/>
            <a:ext cx="1261110" cy="255270"/>
          </a:xfrm>
          <a:prstGeom prst="rect">
            <a:avLst/>
          </a:prstGeom>
        </p:spPr>
      </p:pic>
      <p:pic>
        <p:nvPicPr>
          <p:cNvPr id="64" name="Picture 63" descr="addin_tmp.png"/>
          <p:cNvPicPr>
            <a:picLocks noChangeAspect="1"/>
          </p:cNvPicPr>
          <p:nvPr>
            <p:custDataLst>
              <p:tags r:id="rId17"/>
            </p:custDataLst>
          </p:nvPr>
        </p:nvPicPr>
        <p:blipFill>
          <a:blip r:embed="rId40" cstate="print"/>
          <a:stretch>
            <a:fillRect/>
          </a:stretch>
        </p:blipFill>
        <p:spPr>
          <a:xfrm>
            <a:off x="1219200" y="4191000"/>
            <a:ext cx="1257300" cy="255270"/>
          </a:xfrm>
          <a:prstGeom prst="rect">
            <a:avLst/>
          </a:prstGeom>
        </p:spPr>
      </p:pic>
      <p:pic>
        <p:nvPicPr>
          <p:cNvPr id="65" name="Picture 64" descr="addin_tmp.png"/>
          <p:cNvPicPr>
            <a:picLocks noChangeAspect="1"/>
          </p:cNvPicPr>
          <p:nvPr>
            <p:custDataLst>
              <p:tags r:id="rId18"/>
            </p:custDataLst>
          </p:nvPr>
        </p:nvPicPr>
        <p:blipFill>
          <a:blip r:embed="rId41" cstate="print"/>
          <a:stretch>
            <a:fillRect/>
          </a:stretch>
        </p:blipFill>
        <p:spPr>
          <a:xfrm>
            <a:off x="1219200" y="4191000"/>
            <a:ext cx="1257300" cy="255270"/>
          </a:xfrm>
          <a:prstGeom prst="rect">
            <a:avLst/>
          </a:prstGeom>
        </p:spPr>
      </p:pic>
      <p:pic>
        <p:nvPicPr>
          <p:cNvPr id="66" name="Picture 65" descr="addin_tmp.png"/>
          <p:cNvPicPr>
            <a:picLocks noChangeAspect="1"/>
          </p:cNvPicPr>
          <p:nvPr>
            <p:custDataLst>
              <p:tags r:id="rId19"/>
            </p:custDataLst>
          </p:nvPr>
        </p:nvPicPr>
        <p:blipFill>
          <a:blip r:embed="rId42" cstate="print"/>
          <a:stretch>
            <a:fillRect/>
          </a:stretch>
        </p:blipFill>
        <p:spPr>
          <a:xfrm>
            <a:off x="4892040" y="3048000"/>
            <a:ext cx="1257300" cy="255270"/>
          </a:xfrm>
          <a:prstGeom prst="rect">
            <a:avLst/>
          </a:prstGeom>
        </p:spPr>
      </p:pic>
      <p:pic>
        <p:nvPicPr>
          <p:cNvPr id="67" name="Picture 66" descr="addin_tmp.png"/>
          <p:cNvPicPr>
            <a:picLocks noChangeAspect="1"/>
          </p:cNvPicPr>
          <p:nvPr>
            <p:custDataLst>
              <p:tags r:id="rId20"/>
            </p:custDataLst>
          </p:nvPr>
        </p:nvPicPr>
        <p:blipFill>
          <a:blip r:embed="rId43" cstate="print"/>
          <a:stretch>
            <a:fillRect/>
          </a:stretch>
        </p:blipFill>
        <p:spPr>
          <a:xfrm>
            <a:off x="4892040" y="3048000"/>
            <a:ext cx="1257300" cy="255270"/>
          </a:xfrm>
          <a:prstGeom prst="rect">
            <a:avLst/>
          </a:prstGeom>
        </p:spPr>
      </p:pic>
      <p:pic>
        <p:nvPicPr>
          <p:cNvPr id="68" name="Picture 67" descr="addin_tmp.png"/>
          <p:cNvPicPr>
            <a:picLocks noChangeAspect="1"/>
          </p:cNvPicPr>
          <p:nvPr>
            <p:custDataLst>
              <p:tags r:id="rId21"/>
            </p:custDataLst>
          </p:nvPr>
        </p:nvPicPr>
        <p:blipFill>
          <a:blip r:embed="rId44" cstate="print"/>
          <a:stretch>
            <a:fillRect/>
          </a:stretch>
        </p:blipFill>
        <p:spPr>
          <a:xfrm>
            <a:off x="4892040" y="3048000"/>
            <a:ext cx="1373505" cy="255270"/>
          </a:xfrm>
          <a:prstGeom prst="rect">
            <a:avLst/>
          </a:prstGeom>
        </p:spPr>
      </p:pic>
      <p:pic>
        <p:nvPicPr>
          <p:cNvPr id="69" name="Picture 68" descr="addin_tmp.png"/>
          <p:cNvPicPr>
            <a:picLocks noChangeAspect="1"/>
          </p:cNvPicPr>
          <p:nvPr>
            <p:custDataLst>
              <p:tags r:id="rId22"/>
            </p:custDataLst>
          </p:nvPr>
        </p:nvPicPr>
        <p:blipFill>
          <a:blip r:embed="rId45" cstate="print"/>
          <a:stretch>
            <a:fillRect/>
          </a:stretch>
        </p:blipFill>
        <p:spPr>
          <a:xfrm>
            <a:off x="4876800" y="3048000"/>
            <a:ext cx="1386840" cy="25527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59"/>
                                        </p:tgtEl>
                                        <p:attrNameLst>
                                          <p:attrName>style.visibility</p:attrName>
                                        </p:attrNameLst>
                                      </p:cBhvr>
                                      <p:to>
                                        <p:strVal val="visible"/>
                                      </p:to>
                                    </p:set>
                                    <p:animEffect transition="in" filter="checkerboard(across)">
                                      <p:cBhvr>
                                        <p:cTn id="7" dur="2000"/>
                                        <p:tgtEl>
                                          <p:spTgt spid="59"/>
                                        </p:tgtEl>
                                      </p:cBhvr>
                                    </p:animEffect>
                                  </p:childTnLst>
                                </p:cTn>
                              </p:par>
                              <p:par>
                                <p:cTn id="8" presetID="5" presetClass="entr" presetSubtype="10" fill="hold" nodeType="withEffect">
                                  <p:stCondLst>
                                    <p:cond delay="0"/>
                                  </p:stCondLst>
                                  <p:childTnLst>
                                    <p:set>
                                      <p:cBhvr>
                                        <p:cTn id="9" dur="1" fill="hold">
                                          <p:stCondLst>
                                            <p:cond delay="0"/>
                                          </p:stCondLst>
                                        </p:cTn>
                                        <p:tgtEl>
                                          <p:spTgt spid="54"/>
                                        </p:tgtEl>
                                        <p:attrNameLst>
                                          <p:attrName>style.visibility</p:attrName>
                                        </p:attrNameLst>
                                      </p:cBhvr>
                                      <p:to>
                                        <p:strVal val="visible"/>
                                      </p:to>
                                    </p:set>
                                    <p:animEffect transition="in" filter="checkerboard(across)">
                                      <p:cBhvr>
                                        <p:cTn id="10" dur="2000"/>
                                        <p:tgtEl>
                                          <p:spTgt spid="54"/>
                                        </p:tgtEl>
                                      </p:cBhvr>
                                    </p:animEffect>
                                  </p:childTnLst>
                                </p:cTn>
                              </p:par>
                              <p:par>
                                <p:cTn id="11" presetID="5" presetClass="entr" presetSubtype="10" fill="hold" nodeType="withEffect">
                                  <p:stCondLst>
                                    <p:cond delay="0"/>
                                  </p:stCondLst>
                                  <p:childTnLst>
                                    <p:set>
                                      <p:cBhvr>
                                        <p:cTn id="12" dur="1" fill="hold">
                                          <p:stCondLst>
                                            <p:cond delay="0"/>
                                          </p:stCondLst>
                                        </p:cTn>
                                        <p:tgtEl>
                                          <p:spTgt spid="55"/>
                                        </p:tgtEl>
                                        <p:attrNameLst>
                                          <p:attrName>style.visibility</p:attrName>
                                        </p:attrNameLst>
                                      </p:cBhvr>
                                      <p:to>
                                        <p:strVal val="visible"/>
                                      </p:to>
                                    </p:set>
                                    <p:animEffect transition="in" filter="checkerboard(across)">
                                      <p:cBhvr>
                                        <p:cTn id="13" dur="2000"/>
                                        <p:tgtEl>
                                          <p:spTgt spid="55"/>
                                        </p:tgtEl>
                                      </p:cBhvr>
                                    </p:animEffect>
                                  </p:childTnLst>
                                </p:cTn>
                              </p:par>
                              <p:par>
                                <p:cTn id="14" presetID="5" presetClass="entr" presetSubtype="10" fill="hold" nodeType="withEffect">
                                  <p:stCondLst>
                                    <p:cond delay="0"/>
                                  </p:stCondLst>
                                  <p:childTnLst>
                                    <p:set>
                                      <p:cBhvr>
                                        <p:cTn id="15" dur="1" fill="hold">
                                          <p:stCondLst>
                                            <p:cond delay="0"/>
                                          </p:stCondLst>
                                        </p:cTn>
                                        <p:tgtEl>
                                          <p:spTgt spid="56"/>
                                        </p:tgtEl>
                                        <p:attrNameLst>
                                          <p:attrName>style.visibility</p:attrName>
                                        </p:attrNameLst>
                                      </p:cBhvr>
                                      <p:to>
                                        <p:strVal val="visible"/>
                                      </p:to>
                                    </p:set>
                                    <p:animEffect transition="in" filter="checkerboard(across)">
                                      <p:cBhvr>
                                        <p:cTn id="16" dur="2000"/>
                                        <p:tgtEl>
                                          <p:spTgt spid="56"/>
                                        </p:tgtEl>
                                      </p:cBhvr>
                                    </p:animEffect>
                                  </p:childTnLst>
                                </p:cTn>
                              </p:par>
                              <p:par>
                                <p:cTn id="17" presetID="5" presetClass="entr" presetSubtype="10" fill="hold" nodeType="withEffect">
                                  <p:stCondLst>
                                    <p:cond delay="0"/>
                                  </p:stCondLst>
                                  <p:childTnLst>
                                    <p:set>
                                      <p:cBhvr>
                                        <p:cTn id="18" dur="1" fill="hold">
                                          <p:stCondLst>
                                            <p:cond delay="0"/>
                                          </p:stCondLst>
                                        </p:cTn>
                                        <p:tgtEl>
                                          <p:spTgt spid="57"/>
                                        </p:tgtEl>
                                        <p:attrNameLst>
                                          <p:attrName>style.visibility</p:attrName>
                                        </p:attrNameLst>
                                      </p:cBhvr>
                                      <p:to>
                                        <p:strVal val="visible"/>
                                      </p:to>
                                    </p:set>
                                    <p:animEffect transition="in" filter="checkerboard(across)">
                                      <p:cBhvr>
                                        <p:cTn id="19" dur="2000"/>
                                        <p:tgtEl>
                                          <p:spTgt spid="57"/>
                                        </p:tgtEl>
                                      </p:cBhvr>
                                    </p:animEffect>
                                  </p:childTnLst>
                                </p:cTn>
                              </p:par>
                              <p:par>
                                <p:cTn id="20" presetID="5" presetClass="entr" presetSubtype="10" fill="hold" nodeType="withEffect">
                                  <p:stCondLst>
                                    <p:cond delay="0"/>
                                  </p:stCondLst>
                                  <p:childTnLst>
                                    <p:set>
                                      <p:cBhvr>
                                        <p:cTn id="21" dur="1" fill="hold">
                                          <p:stCondLst>
                                            <p:cond delay="0"/>
                                          </p:stCondLst>
                                        </p:cTn>
                                        <p:tgtEl>
                                          <p:spTgt spid="61"/>
                                        </p:tgtEl>
                                        <p:attrNameLst>
                                          <p:attrName>style.visibility</p:attrName>
                                        </p:attrNameLst>
                                      </p:cBhvr>
                                      <p:to>
                                        <p:strVal val="visible"/>
                                      </p:to>
                                    </p:set>
                                    <p:animEffect transition="in" filter="checkerboard(across)">
                                      <p:cBhvr>
                                        <p:cTn id="22" dur="2000"/>
                                        <p:tgtEl>
                                          <p:spTgt spid="61"/>
                                        </p:tgtEl>
                                      </p:cBhvr>
                                    </p:animEffect>
                                  </p:childTnLst>
                                </p:cTn>
                              </p:par>
                              <p:par>
                                <p:cTn id="23" presetID="5" presetClass="entr" presetSubtype="10" fill="hold" nodeType="withEffect">
                                  <p:stCondLst>
                                    <p:cond delay="0"/>
                                  </p:stCondLst>
                                  <p:childTnLst>
                                    <p:set>
                                      <p:cBhvr>
                                        <p:cTn id="24" dur="1" fill="hold">
                                          <p:stCondLst>
                                            <p:cond delay="0"/>
                                          </p:stCondLst>
                                        </p:cTn>
                                        <p:tgtEl>
                                          <p:spTgt spid="60"/>
                                        </p:tgtEl>
                                        <p:attrNameLst>
                                          <p:attrName>style.visibility</p:attrName>
                                        </p:attrNameLst>
                                      </p:cBhvr>
                                      <p:to>
                                        <p:strVal val="visible"/>
                                      </p:to>
                                    </p:set>
                                    <p:animEffect transition="in" filter="checkerboard(across)">
                                      <p:cBhvr>
                                        <p:cTn id="25" dur="2000"/>
                                        <p:tgtEl>
                                          <p:spTgt spid="60"/>
                                        </p:tgtEl>
                                      </p:cBhvr>
                                    </p:animEffect>
                                  </p:childTnLst>
                                </p:cTn>
                              </p:par>
                            </p:childTnLst>
                          </p:cTn>
                        </p:par>
                      </p:childTnLst>
                    </p:cTn>
                  </p:par>
                  <p:par>
                    <p:cTn id="26" fill="hold">
                      <p:stCondLst>
                        <p:cond delay="indefinite"/>
                      </p:stCondLst>
                      <p:childTnLst>
                        <p:par>
                          <p:cTn id="27" fill="hold">
                            <p:stCondLst>
                              <p:cond delay="0"/>
                            </p:stCondLst>
                            <p:childTnLst>
                              <p:par>
                                <p:cTn id="28" presetID="7" presetClass="emph" presetSubtype="2" fill="hold" nodeType="clickEffect">
                                  <p:stCondLst>
                                    <p:cond delay="0"/>
                                  </p:stCondLst>
                                  <p:childTnLst>
                                    <p:animClr clrSpc="rgb" dir="cw">
                                      <p:cBhvr>
                                        <p:cTn id="29" dur="2000" fill="hold"/>
                                        <p:tgtEl>
                                          <p:spTgt spid="27"/>
                                        </p:tgtEl>
                                        <p:attrNameLst>
                                          <p:attrName>stroke.color</p:attrName>
                                        </p:attrNameLst>
                                      </p:cBhvr>
                                      <p:to>
                                        <a:schemeClr val="accent2"/>
                                      </p:to>
                                    </p:animClr>
                                    <p:set>
                                      <p:cBhvr>
                                        <p:cTn id="30" dur="2000" fill="hold"/>
                                        <p:tgtEl>
                                          <p:spTgt spid="27"/>
                                        </p:tgtEl>
                                        <p:attrNameLst>
                                          <p:attrName>stroke.on</p:attrName>
                                        </p:attrNameLst>
                                      </p:cBhvr>
                                      <p:to>
                                        <p:strVal val="true"/>
                                      </p:to>
                                    </p:set>
                                  </p:childTnLst>
                                </p:cTn>
                              </p:par>
                            </p:childTnLst>
                          </p:cTn>
                        </p:par>
                      </p:childTnLst>
                    </p:cTn>
                  </p:par>
                  <p:par>
                    <p:cTn id="31" fill="hold">
                      <p:stCondLst>
                        <p:cond delay="indefinite"/>
                      </p:stCondLst>
                      <p:childTnLst>
                        <p:par>
                          <p:cTn id="32" fill="hold">
                            <p:stCondLst>
                              <p:cond delay="0"/>
                            </p:stCondLst>
                            <p:childTnLst>
                              <p:par>
                                <p:cTn id="33" presetID="5" presetClass="exit" presetSubtype="10" fill="hold" nodeType="clickEffect">
                                  <p:stCondLst>
                                    <p:cond delay="0"/>
                                  </p:stCondLst>
                                  <p:childTnLst>
                                    <p:animEffect transition="out" filter="checkerboard(across)">
                                      <p:cBhvr>
                                        <p:cTn id="34" dur="2000"/>
                                        <p:tgtEl>
                                          <p:spTgt spid="59"/>
                                        </p:tgtEl>
                                      </p:cBhvr>
                                    </p:animEffect>
                                    <p:set>
                                      <p:cBhvr>
                                        <p:cTn id="35" dur="1" fill="hold">
                                          <p:stCondLst>
                                            <p:cond delay="1999"/>
                                          </p:stCondLst>
                                        </p:cTn>
                                        <p:tgtEl>
                                          <p:spTgt spid="59"/>
                                        </p:tgtEl>
                                        <p:attrNameLst>
                                          <p:attrName>style.visibility</p:attrName>
                                        </p:attrNameLst>
                                      </p:cBhvr>
                                      <p:to>
                                        <p:strVal val="hidden"/>
                                      </p:to>
                                    </p:set>
                                  </p:childTnLst>
                                </p:cTn>
                              </p:par>
                              <p:par>
                                <p:cTn id="36" presetID="5" presetClass="entr" presetSubtype="10" fill="hold" nodeType="withEffect">
                                  <p:stCondLst>
                                    <p:cond delay="0"/>
                                  </p:stCondLst>
                                  <p:childTnLst>
                                    <p:set>
                                      <p:cBhvr>
                                        <p:cTn id="37" dur="1" fill="hold">
                                          <p:stCondLst>
                                            <p:cond delay="0"/>
                                          </p:stCondLst>
                                        </p:cTn>
                                        <p:tgtEl>
                                          <p:spTgt spid="62"/>
                                        </p:tgtEl>
                                        <p:attrNameLst>
                                          <p:attrName>style.visibility</p:attrName>
                                        </p:attrNameLst>
                                      </p:cBhvr>
                                      <p:to>
                                        <p:strVal val="visible"/>
                                      </p:to>
                                    </p:set>
                                    <p:animEffect transition="in" filter="checkerboard(across)">
                                      <p:cBhvr>
                                        <p:cTn id="38" dur="2000"/>
                                        <p:tgtEl>
                                          <p:spTgt spid="62"/>
                                        </p:tgtEl>
                                      </p:cBhvr>
                                    </p:animEffect>
                                  </p:childTnLst>
                                </p:cTn>
                              </p:par>
                            </p:childTnLst>
                          </p:cTn>
                        </p:par>
                      </p:childTnLst>
                    </p:cTn>
                  </p:par>
                  <p:par>
                    <p:cTn id="39" fill="hold">
                      <p:stCondLst>
                        <p:cond delay="indefinite"/>
                      </p:stCondLst>
                      <p:childTnLst>
                        <p:par>
                          <p:cTn id="40" fill="hold">
                            <p:stCondLst>
                              <p:cond delay="0"/>
                            </p:stCondLst>
                            <p:childTnLst>
                              <p:par>
                                <p:cTn id="41" presetID="7" presetClass="emph" presetSubtype="2" fill="hold" nodeType="clickEffect">
                                  <p:stCondLst>
                                    <p:cond delay="0"/>
                                  </p:stCondLst>
                                  <p:childTnLst>
                                    <p:animClr clrSpc="rgb" dir="cw">
                                      <p:cBhvr>
                                        <p:cTn id="42" dur="2000" fill="hold"/>
                                        <p:tgtEl>
                                          <p:spTgt spid="19"/>
                                        </p:tgtEl>
                                        <p:attrNameLst>
                                          <p:attrName>stroke.color</p:attrName>
                                        </p:attrNameLst>
                                      </p:cBhvr>
                                      <p:to>
                                        <a:schemeClr val="accent2"/>
                                      </p:to>
                                    </p:animClr>
                                    <p:set>
                                      <p:cBhvr>
                                        <p:cTn id="43" dur="2000" fill="hold"/>
                                        <p:tgtEl>
                                          <p:spTgt spid="19"/>
                                        </p:tgtEl>
                                        <p:attrNameLst>
                                          <p:attrName>stroke.on</p:attrName>
                                        </p:attrNameLst>
                                      </p:cBhvr>
                                      <p:to>
                                        <p:strVal val="true"/>
                                      </p:to>
                                    </p:set>
                                  </p:childTnLst>
                                </p:cTn>
                              </p:par>
                            </p:childTnLst>
                          </p:cTn>
                        </p:par>
                      </p:childTnLst>
                    </p:cTn>
                  </p:par>
                  <p:par>
                    <p:cTn id="44" fill="hold">
                      <p:stCondLst>
                        <p:cond delay="indefinite"/>
                      </p:stCondLst>
                      <p:childTnLst>
                        <p:par>
                          <p:cTn id="45" fill="hold">
                            <p:stCondLst>
                              <p:cond delay="0"/>
                            </p:stCondLst>
                            <p:childTnLst>
                              <p:par>
                                <p:cTn id="46" presetID="5" presetClass="exit" presetSubtype="10" fill="hold" nodeType="clickEffect">
                                  <p:stCondLst>
                                    <p:cond delay="0"/>
                                  </p:stCondLst>
                                  <p:childTnLst>
                                    <p:animEffect transition="out" filter="checkerboard(across)">
                                      <p:cBhvr>
                                        <p:cTn id="47" dur="2000"/>
                                        <p:tgtEl>
                                          <p:spTgt spid="60"/>
                                        </p:tgtEl>
                                      </p:cBhvr>
                                    </p:animEffect>
                                    <p:set>
                                      <p:cBhvr>
                                        <p:cTn id="48" dur="1" fill="hold">
                                          <p:stCondLst>
                                            <p:cond delay="1999"/>
                                          </p:stCondLst>
                                        </p:cTn>
                                        <p:tgtEl>
                                          <p:spTgt spid="60"/>
                                        </p:tgtEl>
                                        <p:attrNameLst>
                                          <p:attrName>style.visibility</p:attrName>
                                        </p:attrNameLst>
                                      </p:cBhvr>
                                      <p:to>
                                        <p:strVal val="hidden"/>
                                      </p:to>
                                    </p:set>
                                  </p:childTnLst>
                                </p:cTn>
                              </p:par>
                              <p:par>
                                <p:cTn id="49" presetID="5" presetClass="entr" presetSubtype="10" fill="hold" nodeType="withEffect">
                                  <p:stCondLst>
                                    <p:cond delay="0"/>
                                  </p:stCondLst>
                                  <p:childTnLst>
                                    <p:set>
                                      <p:cBhvr>
                                        <p:cTn id="50" dur="1" fill="hold">
                                          <p:stCondLst>
                                            <p:cond delay="0"/>
                                          </p:stCondLst>
                                        </p:cTn>
                                        <p:tgtEl>
                                          <p:spTgt spid="66"/>
                                        </p:tgtEl>
                                        <p:attrNameLst>
                                          <p:attrName>style.visibility</p:attrName>
                                        </p:attrNameLst>
                                      </p:cBhvr>
                                      <p:to>
                                        <p:strVal val="visible"/>
                                      </p:to>
                                    </p:set>
                                    <p:animEffect transition="in" filter="checkerboard(across)">
                                      <p:cBhvr>
                                        <p:cTn id="51" dur="2000"/>
                                        <p:tgtEl>
                                          <p:spTgt spid="66"/>
                                        </p:tgtEl>
                                      </p:cBhvr>
                                    </p:animEffect>
                                  </p:childTnLst>
                                </p:cTn>
                              </p:par>
                            </p:childTnLst>
                          </p:cTn>
                        </p:par>
                      </p:childTnLst>
                    </p:cTn>
                  </p:par>
                  <p:par>
                    <p:cTn id="52" fill="hold">
                      <p:stCondLst>
                        <p:cond delay="indefinite"/>
                      </p:stCondLst>
                      <p:childTnLst>
                        <p:par>
                          <p:cTn id="53" fill="hold">
                            <p:stCondLst>
                              <p:cond delay="0"/>
                            </p:stCondLst>
                            <p:childTnLst>
                              <p:par>
                                <p:cTn id="54" presetID="7" presetClass="emph" presetSubtype="2" fill="hold" nodeType="clickEffect">
                                  <p:stCondLst>
                                    <p:cond delay="0"/>
                                  </p:stCondLst>
                                  <p:childTnLst>
                                    <p:animClr clrSpc="rgb" dir="cw">
                                      <p:cBhvr>
                                        <p:cTn id="55" dur="500" fill="hold"/>
                                        <p:tgtEl>
                                          <p:spTgt spid="19"/>
                                        </p:tgtEl>
                                        <p:attrNameLst>
                                          <p:attrName>stroke.color</p:attrName>
                                        </p:attrNameLst>
                                      </p:cBhvr>
                                      <p:to>
                                        <a:schemeClr val="tx1"/>
                                      </p:to>
                                    </p:animClr>
                                    <p:set>
                                      <p:cBhvr>
                                        <p:cTn id="56" dur="500" fill="hold"/>
                                        <p:tgtEl>
                                          <p:spTgt spid="19"/>
                                        </p:tgtEl>
                                        <p:attrNameLst>
                                          <p:attrName>stroke.on</p:attrName>
                                        </p:attrNameLst>
                                      </p:cBhvr>
                                      <p:to>
                                        <p:strVal val="true"/>
                                      </p:to>
                                    </p:set>
                                  </p:childTnLst>
                                </p:cTn>
                              </p:par>
                              <p:par>
                                <p:cTn id="57" presetID="7" presetClass="emph" presetSubtype="2" fill="hold" nodeType="withEffect">
                                  <p:stCondLst>
                                    <p:cond delay="0"/>
                                  </p:stCondLst>
                                  <p:childTnLst>
                                    <p:animClr clrSpc="rgb" dir="cw">
                                      <p:cBhvr>
                                        <p:cTn id="58" dur="500" fill="hold"/>
                                        <p:tgtEl>
                                          <p:spTgt spid="27"/>
                                        </p:tgtEl>
                                        <p:attrNameLst>
                                          <p:attrName>stroke.color</p:attrName>
                                        </p:attrNameLst>
                                      </p:cBhvr>
                                      <p:to>
                                        <a:schemeClr val="tx1"/>
                                      </p:to>
                                    </p:animClr>
                                    <p:set>
                                      <p:cBhvr>
                                        <p:cTn id="59" dur="500" fill="hold"/>
                                        <p:tgtEl>
                                          <p:spTgt spid="27"/>
                                        </p:tgtEl>
                                        <p:attrNameLst>
                                          <p:attrName>stroke.on</p:attrName>
                                        </p:attrNameLst>
                                      </p:cBhvr>
                                      <p:to>
                                        <p:strVal val="true"/>
                                      </p:to>
                                    </p:set>
                                  </p:childTnLst>
                                </p:cTn>
                              </p:par>
                            </p:childTnLst>
                          </p:cTn>
                        </p:par>
                      </p:childTnLst>
                    </p:cTn>
                  </p:par>
                  <p:par>
                    <p:cTn id="60" fill="hold">
                      <p:stCondLst>
                        <p:cond delay="indefinite"/>
                      </p:stCondLst>
                      <p:childTnLst>
                        <p:par>
                          <p:cTn id="61" fill="hold">
                            <p:stCondLst>
                              <p:cond delay="0"/>
                            </p:stCondLst>
                            <p:childTnLst>
                              <p:par>
                                <p:cTn id="62" presetID="7" presetClass="emph" presetSubtype="2" fill="hold" nodeType="clickEffect">
                                  <p:stCondLst>
                                    <p:cond delay="0"/>
                                  </p:stCondLst>
                                  <p:childTnLst>
                                    <p:animClr clrSpc="rgb" dir="cw">
                                      <p:cBhvr>
                                        <p:cTn id="63" dur="2000" fill="hold"/>
                                        <p:tgtEl>
                                          <p:spTgt spid="25"/>
                                        </p:tgtEl>
                                        <p:attrNameLst>
                                          <p:attrName>stroke.color</p:attrName>
                                        </p:attrNameLst>
                                      </p:cBhvr>
                                      <p:to>
                                        <a:schemeClr val="accent2"/>
                                      </p:to>
                                    </p:animClr>
                                    <p:set>
                                      <p:cBhvr>
                                        <p:cTn id="64" dur="2000" fill="hold"/>
                                        <p:tgtEl>
                                          <p:spTgt spid="25"/>
                                        </p:tgtEl>
                                        <p:attrNameLst>
                                          <p:attrName>stroke.on</p:attrName>
                                        </p:attrNameLst>
                                      </p:cBhvr>
                                      <p:to>
                                        <p:strVal val="true"/>
                                      </p:to>
                                    </p:set>
                                  </p:childTnLst>
                                </p:cTn>
                              </p:par>
                            </p:childTnLst>
                          </p:cTn>
                        </p:par>
                      </p:childTnLst>
                    </p:cTn>
                  </p:par>
                  <p:par>
                    <p:cTn id="65" fill="hold">
                      <p:stCondLst>
                        <p:cond delay="indefinite"/>
                      </p:stCondLst>
                      <p:childTnLst>
                        <p:par>
                          <p:cTn id="66" fill="hold">
                            <p:stCondLst>
                              <p:cond delay="0"/>
                            </p:stCondLst>
                            <p:childTnLst>
                              <p:par>
                                <p:cTn id="67" presetID="5" presetClass="exit" presetSubtype="10" fill="hold" nodeType="clickEffect">
                                  <p:stCondLst>
                                    <p:cond delay="0"/>
                                  </p:stCondLst>
                                  <p:childTnLst>
                                    <p:animEffect transition="out" filter="checkerboard(across)">
                                      <p:cBhvr>
                                        <p:cTn id="68" dur="2000"/>
                                        <p:tgtEl>
                                          <p:spTgt spid="62"/>
                                        </p:tgtEl>
                                      </p:cBhvr>
                                    </p:animEffect>
                                    <p:set>
                                      <p:cBhvr>
                                        <p:cTn id="69" dur="1" fill="hold">
                                          <p:stCondLst>
                                            <p:cond delay="1999"/>
                                          </p:stCondLst>
                                        </p:cTn>
                                        <p:tgtEl>
                                          <p:spTgt spid="62"/>
                                        </p:tgtEl>
                                        <p:attrNameLst>
                                          <p:attrName>style.visibility</p:attrName>
                                        </p:attrNameLst>
                                      </p:cBhvr>
                                      <p:to>
                                        <p:strVal val="hidden"/>
                                      </p:to>
                                    </p:set>
                                  </p:childTnLst>
                                </p:cTn>
                              </p:par>
                              <p:par>
                                <p:cTn id="70" presetID="5" presetClass="entr" presetSubtype="10" fill="hold" nodeType="withEffect">
                                  <p:stCondLst>
                                    <p:cond delay="0"/>
                                  </p:stCondLst>
                                  <p:childTnLst>
                                    <p:set>
                                      <p:cBhvr>
                                        <p:cTn id="71" dur="1" fill="hold">
                                          <p:stCondLst>
                                            <p:cond delay="0"/>
                                          </p:stCondLst>
                                        </p:cTn>
                                        <p:tgtEl>
                                          <p:spTgt spid="63"/>
                                        </p:tgtEl>
                                        <p:attrNameLst>
                                          <p:attrName>style.visibility</p:attrName>
                                        </p:attrNameLst>
                                      </p:cBhvr>
                                      <p:to>
                                        <p:strVal val="visible"/>
                                      </p:to>
                                    </p:set>
                                    <p:animEffect transition="in" filter="checkerboard(across)">
                                      <p:cBhvr>
                                        <p:cTn id="72" dur="2000"/>
                                        <p:tgtEl>
                                          <p:spTgt spid="63"/>
                                        </p:tgtEl>
                                      </p:cBhvr>
                                    </p:animEffect>
                                  </p:childTnLst>
                                </p:cTn>
                              </p:par>
                            </p:childTnLst>
                          </p:cTn>
                        </p:par>
                      </p:childTnLst>
                    </p:cTn>
                  </p:par>
                  <p:par>
                    <p:cTn id="73" fill="hold">
                      <p:stCondLst>
                        <p:cond delay="indefinite"/>
                      </p:stCondLst>
                      <p:childTnLst>
                        <p:par>
                          <p:cTn id="74" fill="hold">
                            <p:stCondLst>
                              <p:cond delay="0"/>
                            </p:stCondLst>
                            <p:childTnLst>
                              <p:par>
                                <p:cTn id="75" presetID="7" presetClass="emph" presetSubtype="2" fill="hold" nodeType="clickEffect">
                                  <p:stCondLst>
                                    <p:cond delay="0"/>
                                  </p:stCondLst>
                                  <p:childTnLst>
                                    <p:animClr clrSpc="rgb" dir="cw">
                                      <p:cBhvr>
                                        <p:cTn id="76" dur="2000" fill="hold"/>
                                        <p:tgtEl>
                                          <p:spTgt spid="19"/>
                                        </p:tgtEl>
                                        <p:attrNameLst>
                                          <p:attrName>stroke.color</p:attrName>
                                        </p:attrNameLst>
                                      </p:cBhvr>
                                      <p:to>
                                        <a:schemeClr val="accent2"/>
                                      </p:to>
                                    </p:animClr>
                                    <p:set>
                                      <p:cBhvr>
                                        <p:cTn id="77" dur="2000" fill="hold"/>
                                        <p:tgtEl>
                                          <p:spTgt spid="19"/>
                                        </p:tgtEl>
                                        <p:attrNameLst>
                                          <p:attrName>stroke.on</p:attrName>
                                        </p:attrNameLst>
                                      </p:cBhvr>
                                      <p:to>
                                        <p:strVal val="true"/>
                                      </p:to>
                                    </p:set>
                                  </p:childTnLst>
                                </p:cTn>
                              </p:par>
                            </p:childTnLst>
                          </p:cTn>
                        </p:par>
                      </p:childTnLst>
                    </p:cTn>
                  </p:par>
                  <p:par>
                    <p:cTn id="78" fill="hold">
                      <p:stCondLst>
                        <p:cond delay="indefinite"/>
                      </p:stCondLst>
                      <p:childTnLst>
                        <p:par>
                          <p:cTn id="79" fill="hold">
                            <p:stCondLst>
                              <p:cond delay="0"/>
                            </p:stCondLst>
                            <p:childTnLst>
                              <p:par>
                                <p:cTn id="80" presetID="5" presetClass="exit" presetSubtype="10" fill="hold" nodeType="clickEffect">
                                  <p:stCondLst>
                                    <p:cond delay="0"/>
                                  </p:stCondLst>
                                  <p:childTnLst>
                                    <p:animEffect transition="out" filter="checkerboard(across)">
                                      <p:cBhvr>
                                        <p:cTn id="81" dur="2000"/>
                                        <p:tgtEl>
                                          <p:spTgt spid="66"/>
                                        </p:tgtEl>
                                      </p:cBhvr>
                                    </p:animEffect>
                                    <p:set>
                                      <p:cBhvr>
                                        <p:cTn id="82" dur="1" fill="hold">
                                          <p:stCondLst>
                                            <p:cond delay="1999"/>
                                          </p:stCondLst>
                                        </p:cTn>
                                        <p:tgtEl>
                                          <p:spTgt spid="66"/>
                                        </p:tgtEl>
                                        <p:attrNameLst>
                                          <p:attrName>style.visibility</p:attrName>
                                        </p:attrNameLst>
                                      </p:cBhvr>
                                      <p:to>
                                        <p:strVal val="hidden"/>
                                      </p:to>
                                    </p:set>
                                  </p:childTnLst>
                                </p:cTn>
                              </p:par>
                              <p:par>
                                <p:cTn id="83" presetID="5" presetClass="entr" presetSubtype="10" fill="hold" nodeType="withEffect">
                                  <p:stCondLst>
                                    <p:cond delay="0"/>
                                  </p:stCondLst>
                                  <p:childTnLst>
                                    <p:set>
                                      <p:cBhvr>
                                        <p:cTn id="84" dur="1" fill="hold">
                                          <p:stCondLst>
                                            <p:cond delay="0"/>
                                          </p:stCondLst>
                                        </p:cTn>
                                        <p:tgtEl>
                                          <p:spTgt spid="67"/>
                                        </p:tgtEl>
                                        <p:attrNameLst>
                                          <p:attrName>style.visibility</p:attrName>
                                        </p:attrNameLst>
                                      </p:cBhvr>
                                      <p:to>
                                        <p:strVal val="visible"/>
                                      </p:to>
                                    </p:set>
                                    <p:animEffect transition="in" filter="checkerboard(across)">
                                      <p:cBhvr>
                                        <p:cTn id="85" dur="2000"/>
                                        <p:tgtEl>
                                          <p:spTgt spid="67"/>
                                        </p:tgtEl>
                                      </p:cBhvr>
                                    </p:animEffect>
                                  </p:childTnLst>
                                </p:cTn>
                              </p:par>
                            </p:childTnLst>
                          </p:cTn>
                        </p:par>
                      </p:childTnLst>
                    </p:cTn>
                  </p:par>
                  <p:par>
                    <p:cTn id="86" fill="hold">
                      <p:stCondLst>
                        <p:cond delay="indefinite"/>
                      </p:stCondLst>
                      <p:childTnLst>
                        <p:par>
                          <p:cTn id="87" fill="hold">
                            <p:stCondLst>
                              <p:cond delay="0"/>
                            </p:stCondLst>
                            <p:childTnLst>
                              <p:par>
                                <p:cTn id="88" presetID="7" presetClass="emph" presetSubtype="2" fill="hold" nodeType="clickEffect">
                                  <p:stCondLst>
                                    <p:cond delay="0"/>
                                  </p:stCondLst>
                                  <p:childTnLst>
                                    <p:animClr clrSpc="rgb" dir="cw">
                                      <p:cBhvr>
                                        <p:cTn id="89" dur="500" fill="hold"/>
                                        <p:tgtEl>
                                          <p:spTgt spid="19"/>
                                        </p:tgtEl>
                                        <p:attrNameLst>
                                          <p:attrName>stroke.color</p:attrName>
                                        </p:attrNameLst>
                                      </p:cBhvr>
                                      <p:to>
                                        <a:schemeClr val="tx1"/>
                                      </p:to>
                                    </p:animClr>
                                    <p:set>
                                      <p:cBhvr>
                                        <p:cTn id="90" dur="500" fill="hold"/>
                                        <p:tgtEl>
                                          <p:spTgt spid="19"/>
                                        </p:tgtEl>
                                        <p:attrNameLst>
                                          <p:attrName>stroke.on</p:attrName>
                                        </p:attrNameLst>
                                      </p:cBhvr>
                                      <p:to>
                                        <p:strVal val="true"/>
                                      </p:to>
                                    </p:set>
                                  </p:childTnLst>
                                </p:cTn>
                              </p:par>
                              <p:par>
                                <p:cTn id="91" presetID="7" presetClass="emph" presetSubtype="2" fill="hold" nodeType="withEffect">
                                  <p:stCondLst>
                                    <p:cond delay="0"/>
                                  </p:stCondLst>
                                  <p:childTnLst>
                                    <p:animClr clrSpc="rgb" dir="cw">
                                      <p:cBhvr>
                                        <p:cTn id="92" dur="500" fill="hold"/>
                                        <p:tgtEl>
                                          <p:spTgt spid="25"/>
                                        </p:tgtEl>
                                        <p:attrNameLst>
                                          <p:attrName>stroke.color</p:attrName>
                                        </p:attrNameLst>
                                      </p:cBhvr>
                                      <p:to>
                                        <a:schemeClr val="tx1"/>
                                      </p:to>
                                    </p:animClr>
                                    <p:set>
                                      <p:cBhvr>
                                        <p:cTn id="93" dur="500" fill="hold"/>
                                        <p:tgtEl>
                                          <p:spTgt spid="25"/>
                                        </p:tgtEl>
                                        <p:attrNameLst>
                                          <p:attrName>stroke.on</p:attrName>
                                        </p:attrNameLst>
                                      </p:cBhvr>
                                      <p:to>
                                        <p:strVal val="true"/>
                                      </p:to>
                                    </p:set>
                                  </p:childTnLst>
                                </p:cTn>
                              </p:par>
                            </p:childTnLst>
                          </p:cTn>
                        </p:par>
                      </p:childTnLst>
                    </p:cTn>
                  </p:par>
                  <p:par>
                    <p:cTn id="94" fill="hold">
                      <p:stCondLst>
                        <p:cond delay="indefinite"/>
                      </p:stCondLst>
                      <p:childTnLst>
                        <p:par>
                          <p:cTn id="95" fill="hold">
                            <p:stCondLst>
                              <p:cond delay="0"/>
                            </p:stCondLst>
                            <p:childTnLst>
                              <p:par>
                                <p:cTn id="96" presetID="7" presetClass="emph" presetSubtype="2" fill="hold" nodeType="clickEffect">
                                  <p:stCondLst>
                                    <p:cond delay="0"/>
                                  </p:stCondLst>
                                  <p:childTnLst>
                                    <p:animClr clrSpc="rgb" dir="cw">
                                      <p:cBhvr>
                                        <p:cTn id="97" dur="2000" fill="hold"/>
                                        <p:tgtEl>
                                          <p:spTgt spid="23"/>
                                        </p:tgtEl>
                                        <p:attrNameLst>
                                          <p:attrName>stroke.color</p:attrName>
                                        </p:attrNameLst>
                                      </p:cBhvr>
                                      <p:to>
                                        <a:schemeClr val="accent2"/>
                                      </p:to>
                                    </p:animClr>
                                    <p:set>
                                      <p:cBhvr>
                                        <p:cTn id="98" dur="2000" fill="hold"/>
                                        <p:tgtEl>
                                          <p:spTgt spid="23"/>
                                        </p:tgtEl>
                                        <p:attrNameLst>
                                          <p:attrName>stroke.on</p:attrName>
                                        </p:attrNameLst>
                                      </p:cBhvr>
                                      <p:to>
                                        <p:strVal val="true"/>
                                      </p:to>
                                    </p:set>
                                  </p:childTnLst>
                                </p:cTn>
                              </p:par>
                            </p:childTnLst>
                          </p:cTn>
                        </p:par>
                      </p:childTnLst>
                    </p:cTn>
                  </p:par>
                  <p:par>
                    <p:cTn id="99" fill="hold">
                      <p:stCondLst>
                        <p:cond delay="indefinite"/>
                      </p:stCondLst>
                      <p:childTnLst>
                        <p:par>
                          <p:cTn id="100" fill="hold">
                            <p:stCondLst>
                              <p:cond delay="0"/>
                            </p:stCondLst>
                            <p:childTnLst>
                              <p:par>
                                <p:cTn id="101" presetID="5" presetClass="exit" presetSubtype="10" fill="hold" nodeType="clickEffect">
                                  <p:stCondLst>
                                    <p:cond delay="0"/>
                                  </p:stCondLst>
                                  <p:childTnLst>
                                    <p:animEffect transition="out" filter="checkerboard(across)">
                                      <p:cBhvr>
                                        <p:cTn id="102" dur="2000"/>
                                        <p:tgtEl>
                                          <p:spTgt spid="61"/>
                                        </p:tgtEl>
                                      </p:cBhvr>
                                    </p:animEffect>
                                    <p:set>
                                      <p:cBhvr>
                                        <p:cTn id="103" dur="1" fill="hold">
                                          <p:stCondLst>
                                            <p:cond delay="1999"/>
                                          </p:stCondLst>
                                        </p:cTn>
                                        <p:tgtEl>
                                          <p:spTgt spid="61"/>
                                        </p:tgtEl>
                                        <p:attrNameLst>
                                          <p:attrName>style.visibility</p:attrName>
                                        </p:attrNameLst>
                                      </p:cBhvr>
                                      <p:to>
                                        <p:strVal val="hidden"/>
                                      </p:to>
                                    </p:set>
                                  </p:childTnLst>
                                </p:cTn>
                              </p:par>
                              <p:par>
                                <p:cTn id="104" presetID="5" presetClass="entr" presetSubtype="10" fill="hold" nodeType="withEffect">
                                  <p:stCondLst>
                                    <p:cond delay="0"/>
                                  </p:stCondLst>
                                  <p:childTnLst>
                                    <p:set>
                                      <p:cBhvr>
                                        <p:cTn id="105" dur="1" fill="hold">
                                          <p:stCondLst>
                                            <p:cond delay="0"/>
                                          </p:stCondLst>
                                        </p:cTn>
                                        <p:tgtEl>
                                          <p:spTgt spid="64"/>
                                        </p:tgtEl>
                                        <p:attrNameLst>
                                          <p:attrName>style.visibility</p:attrName>
                                        </p:attrNameLst>
                                      </p:cBhvr>
                                      <p:to>
                                        <p:strVal val="visible"/>
                                      </p:to>
                                    </p:set>
                                    <p:animEffect transition="in" filter="checkerboard(across)">
                                      <p:cBhvr>
                                        <p:cTn id="106" dur="2000"/>
                                        <p:tgtEl>
                                          <p:spTgt spid="64"/>
                                        </p:tgtEl>
                                      </p:cBhvr>
                                    </p:animEffect>
                                  </p:childTnLst>
                                </p:cTn>
                              </p:par>
                            </p:childTnLst>
                          </p:cTn>
                        </p:par>
                      </p:childTnLst>
                    </p:cTn>
                  </p:par>
                  <p:par>
                    <p:cTn id="107" fill="hold">
                      <p:stCondLst>
                        <p:cond delay="indefinite"/>
                      </p:stCondLst>
                      <p:childTnLst>
                        <p:par>
                          <p:cTn id="108" fill="hold">
                            <p:stCondLst>
                              <p:cond delay="0"/>
                            </p:stCondLst>
                            <p:childTnLst>
                              <p:par>
                                <p:cTn id="109" presetID="7" presetClass="emph" presetSubtype="2" fill="hold" nodeType="clickEffect">
                                  <p:stCondLst>
                                    <p:cond delay="0"/>
                                  </p:stCondLst>
                                  <p:childTnLst>
                                    <p:animClr clrSpc="rgb" dir="cw">
                                      <p:cBhvr>
                                        <p:cTn id="110" dur="2000" fill="hold"/>
                                        <p:tgtEl>
                                          <p:spTgt spid="17"/>
                                        </p:tgtEl>
                                        <p:attrNameLst>
                                          <p:attrName>stroke.color</p:attrName>
                                        </p:attrNameLst>
                                      </p:cBhvr>
                                      <p:to>
                                        <a:schemeClr val="accent2"/>
                                      </p:to>
                                    </p:animClr>
                                    <p:set>
                                      <p:cBhvr>
                                        <p:cTn id="111" dur="2000" fill="hold"/>
                                        <p:tgtEl>
                                          <p:spTgt spid="17"/>
                                        </p:tgtEl>
                                        <p:attrNameLst>
                                          <p:attrName>stroke.on</p:attrName>
                                        </p:attrNameLst>
                                      </p:cBhvr>
                                      <p:to>
                                        <p:strVal val="true"/>
                                      </p:to>
                                    </p:set>
                                  </p:childTnLst>
                                </p:cTn>
                              </p:par>
                            </p:childTnLst>
                          </p:cTn>
                        </p:par>
                      </p:childTnLst>
                    </p:cTn>
                  </p:par>
                  <p:par>
                    <p:cTn id="112" fill="hold">
                      <p:stCondLst>
                        <p:cond delay="indefinite"/>
                      </p:stCondLst>
                      <p:childTnLst>
                        <p:par>
                          <p:cTn id="113" fill="hold">
                            <p:stCondLst>
                              <p:cond delay="0"/>
                            </p:stCondLst>
                            <p:childTnLst>
                              <p:par>
                                <p:cTn id="114" presetID="5" presetClass="exit" presetSubtype="10" fill="hold" nodeType="clickEffect">
                                  <p:stCondLst>
                                    <p:cond delay="0"/>
                                  </p:stCondLst>
                                  <p:childTnLst>
                                    <p:animEffect transition="out" filter="checkerboard(across)">
                                      <p:cBhvr>
                                        <p:cTn id="115" dur="2000"/>
                                        <p:tgtEl>
                                          <p:spTgt spid="67"/>
                                        </p:tgtEl>
                                      </p:cBhvr>
                                    </p:animEffect>
                                    <p:set>
                                      <p:cBhvr>
                                        <p:cTn id="116" dur="1" fill="hold">
                                          <p:stCondLst>
                                            <p:cond delay="1999"/>
                                          </p:stCondLst>
                                        </p:cTn>
                                        <p:tgtEl>
                                          <p:spTgt spid="67"/>
                                        </p:tgtEl>
                                        <p:attrNameLst>
                                          <p:attrName>style.visibility</p:attrName>
                                        </p:attrNameLst>
                                      </p:cBhvr>
                                      <p:to>
                                        <p:strVal val="hidden"/>
                                      </p:to>
                                    </p:set>
                                  </p:childTnLst>
                                </p:cTn>
                              </p:par>
                              <p:par>
                                <p:cTn id="117" presetID="5" presetClass="entr" presetSubtype="10" fill="hold" nodeType="withEffect">
                                  <p:stCondLst>
                                    <p:cond delay="0"/>
                                  </p:stCondLst>
                                  <p:childTnLst>
                                    <p:set>
                                      <p:cBhvr>
                                        <p:cTn id="118" dur="1" fill="hold">
                                          <p:stCondLst>
                                            <p:cond delay="0"/>
                                          </p:stCondLst>
                                        </p:cTn>
                                        <p:tgtEl>
                                          <p:spTgt spid="68"/>
                                        </p:tgtEl>
                                        <p:attrNameLst>
                                          <p:attrName>style.visibility</p:attrName>
                                        </p:attrNameLst>
                                      </p:cBhvr>
                                      <p:to>
                                        <p:strVal val="visible"/>
                                      </p:to>
                                    </p:set>
                                    <p:animEffect transition="in" filter="checkerboard(across)">
                                      <p:cBhvr>
                                        <p:cTn id="119" dur="2000"/>
                                        <p:tgtEl>
                                          <p:spTgt spid="68"/>
                                        </p:tgtEl>
                                      </p:cBhvr>
                                    </p:animEffect>
                                  </p:childTnLst>
                                </p:cTn>
                              </p:par>
                            </p:childTnLst>
                          </p:cTn>
                        </p:par>
                      </p:childTnLst>
                    </p:cTn>
                  </p:par>
                  <p:par>
                    <p:cTn id="120" fill="hold">
                      <p:stCondLst>
                        <p:cond delay="indefinite"/>
                      </p:stCondLst>
                      <p:childTnLst>
                        <p:par>
                          <p:cTn id="121" fill="hold">
                            <p:stCondLst>
                              <p:cond delay="0"/>
                            </p:stCondLst>
                            <p:childTnLst>
                              <p:par>
                                <p:cTn id="122" presetID="7" presetClass="emph" presetSubtype="2" fill="hold" nodeType="clickEffect">
                                  <p:stCondLst>
                                    <p:cond delay="0"/>
                                  </p:stCondLst>
                                  <p:childTnLst>
                                    <p:animClr clrSpc="rgb" dir="cw">
                                      <p:cBhvr>
                                        <p:cTn id="123" dur="500" fill="hold"/>
                                        <p:tgtEl>
                                          <p:spTgt spid="17"/>
                                        </p:tgtEl>
                                        <p:attrNameLst>
                                          <p:attrName>stroke.color</p:attrName>
                                        </p:attrNameLst>
                                      </p:cBhvr>
                                      <p:to>
                                        <a:schemeClr val="tx1"/>
                                      </p:to>
                                    </p:animClr>
                                    <p:set>
                                      <p:cBhvr>
                                        <p:cTn id="124" dur="500" fill="hold"/>
                                        <p:tgtEl>
                                          <p:spTgt spid="17"/>
                                        </p:tgtEl>
                                        <p:attrNameLst>
                                          <p:attrName>stroke.on</p:attrName>
                                        </p:attrNameLst>
                                      </p:cBhvr>
                                      <p:to>
                                        <p:strVal val="true"/>
                                      </p:to>
                                    </p:set>
                                  </p:childTnLst>
                                </p:cTn>
                              </p:par>
                              <p:par>
                                <p:cTn id="125" presetID="7" presetClass="emph" presetSubtype="2" fill="hold" nodeType="withEffect">
                                  <p:stCondLst>
                                    <p:cond delay="0"/>
                                  </p:stCondLst>
                                  <p:childTnLst>
                                    <p:animClr clrSpc="rgb" dir="cw">
                                      <p:cBhvr>
                                        <p:cTn id="126" dur="500" fill="hold"/>
                                        <p:tgtEl>
                                          <p:spTgt spid="23"/>
                                        </p:tgtEl>
                                        <p:attrNameLst>
                                          <p:attrName>stroke.color</p:attrName>
                                        </p:attrNameLst>
                                      </p:cBhvr>
                                      <p:to>
                                        <a:schemeClr val="tx1"/>
                                      </p:to>
                                    </p:animClr>
                                    <p:set>
                                      <p:cBhvr>
                                        <p:cTn id="127" dur="500" fill="hold"/>
                                        <p:tgtEl>
                                          <p:spTgt spid="23"/>
                                        </p:tgtEl>
                                        <p:attrNameLst>
                                          <p:attrName>stroke.on</p:attrName>
                                        </p:attrNameLst>
                                      </p:cBhvr>
                                      <p:to>
                                        <p:strVal val="true"/>
                                      </p:to>
                                    </p:set>
                                  </p:childTnLst>
                                </p:cTn>
                              </p:par>
                            </p:childTnLst>
                          </p:cTn>
                        </p:par>
                      </p:childTnLst>
                    </p:cTn>
                  </p:par>
                  <p:par>
                    <p:cTn id="128" fill="hold">
                      <p:stCondLst>
                        <p:cond delay="indefinite"/>
                      </p:stCondLst>
                      <p:childTnLst>
                        <p:par>
                          <p:cTn id="129" fill="hold">
                            <p:stCondLst>
                              <p:cond delay="0"/>
                            </p:stCondLst>
                            <p:childTnLst>
                              <p:par>
                                <p:cTn id="130" presetID="7" presetClass="emph" presetSubtype="2" fill="hold" nodeType="clickEffect">
                                  <p:stCondLst>
                                    <p:cond delay="0"/>
                                  </p:stCondLst>
                                  <p:childTnLst>
                                    <p:animClr clrSpc="rgb" dir="cw">
                                      <p:cBhvr>
                                        <p:cTn id="131" dur="2000" fill="hold"/>
                                        <p:tgtEl>
                                          <p:spTgt spid="21"/>
                                        </p:tgtEl>
                                        <p:attrNameLst>
                                          <p:attrName>stroke.color</p:attrName>
                                        </p:attrNameLst>
                                      </p:cBhvr>
                                      <p:to>
                                        <a:schemeClr val="accent2"/>
                                      </p:to>
                                    </p:animClr>
                                    <p:set>
                                      <p:cBhvr>
                                        <p:cTn id="132" dur="2000" fill="hold"/>
                                        <p:tgtEl>
                                          <p:spTgt spid="21"/>
                                        </p:tgtEl>
                                        <p:attrNameLst>
                                          <p:attrName>stroke.on</p:attrName>
                                        </p:attrNameLst>
                                      </p:cBhvr>
                                      <p:to>
                                        <p:strVal val="true"/>
                                      </p:to>
                                    </p:set>
                                  </p:childTnLst>
                                </p:cTn>
                              </p:par>
                            </p:childTnLst>
                          </p:cTn>
                        </p:par>
                      </p:childTnLst>
                    </p:cTn>
                  </p:par>
                  <p:par>
                    <p:cTn id="133" fill="hold">
                      <p:stCondLst>
                        <p:cond delay="indefinite"/>
                      </p:stCondLst>
                      <p:childTnLst>
                        <p:par>
                          <p:cTn id="134" fill="hold">
                            <p:stCondLst>
                              <p:cond delay="0"/>
                            </p:stCondLst>
                            <p:childTnLst>
                              <p:par>
                                <p:cTn id="135" presetID="5" presetClass="exit" presetSubtype="10" fill="hold" nodeType="clickEffect">
                                  <p:stCondLst>
                                    <p:cond delay="0"/>
                                  </p:stCondLst>
                                  <p:childTnLst>
                                    <p:animEffect transition="out" filter="checkerboard(across)">
                                      <p:cBhvr>
                                        <p:cTn id="136" dur="2000"/>
                                        <p:tgtEl>
                                          <p:spTgt spid="64"/>
                                        </p:tgtEl>
                                      </p:cBhvr>
                                    </p:animEffect>
                                    <p:set>
                                      <p:cBhvr>
                                        <p:cTn id="137" dur="1" fill="hold">
                                          <p:stCondLst>
                                            <p:cond delay="1999"/>
                                          </p:stCondLst>
                                        </p:cTn>
                                        <p:tgtEl>
                                          <p:spTgt spid="64"/>
                                        </p:tgtEl>
                                        <p:attrNameLst>
                                          <p:attrName>style.visibility</p:attrName>
                                        </p:attrNameLst>
                                      </p:cBhvr>
                                      <p:to>
                                        <p:strVal val="hidden"/>
                                      </p:to>
                                    </p:set>
                                  </p:childTnLst>
                                </p:cTn>
                              </p:par>
                              <p:par>
                                <p:cTn id="138" presetID="5" presetClass="entr" presetSubtype="10" fill="hold" nodeType="withEffect">
                                  <p:stCondLst>
                                    <p:cond delay="0"/>
                                  </p:stCondLst>
                                  <p:childTnLst>
                                    <p:set>
                                      <p:cBhvr>
                                        <p:cTn id="139" dur="1" fill="hold">
                                          <p:stCondLst>
                                            <p:cond delay="0"/>
                                          </p:stCondLst>
                                        </p:cTn>
                                        <p:tgtEl>
                                          <p:spTgt spid="65"/>
                                        </p:tgtEl>
                                        <p:attrNameLst>
                                          <p:attrName>style.visibility</p:attrName>
                                        </p:attrNameLst>
                                      </p:cBhvr>
                                      <p:to>
                                        <p:strVal val="visible"/>
                                      </p:to>
                                    </p:set>
                                    <p:animEffect transition="in" filter="checkerboard(across)">
                                      <p:cBhvr>
                                        <p:cTn id="140" dur="2000"/>
                                        <p:tgtEl>
                                          <p:spTgt spid="65"/>
                                        </p:tgtEl>
                                      </p:cBhvr>
                                    </p:animEffect>
                                  </p:childTnLst>
                                </p:cTn>
                              </p:par>
                            </p:childTnLst>
                          </p:cTn>
                        </p:par>
                      </p:childTnLst>
                    </p:cTn>
                  </p:par>
                  <p:par>
                    <p:cTn id="141" fill="hold">
                      <p:stCondLst>
                        <p:cond delay="indefinite"/>
                      </p:stCondLst>
                      <p:childTnLst>
                        <p:par>
                          <p:cTn id="142" fill="hold">
                            <p:stCondLst>
                              <p:cond delay="0"/>
                            </p:stCondLst>
                            <p:childTnLst>
                              <p:par>
                                <p:cTn id="143" presetID="7" presetClass="emph" presetSubtype="2" fill="hold" nodeType="clickEffect">
                                  <p:stCondLst>
                                    <p:cond delay="0"/>
                                  </p:stCondLst>
                                  <p:childTnLst>
                                    <p:animClr clrSpc="rgb" dir="cw">
                                      <p:cBhvr>
                                        <p:cTn id="144" dur="2000" fill="hold"/>
                                        <p:tgtEl>
                                          <p:spTgt spid="17"/>
                                        </p:tgtEl>
                                        <p:attrNameLst>
                                          <p:attrName>stroke.color</p:attrName>
                                        </p:attrNameLst>
                                      </p:cBhvr>
                                      <p:to>
                                        <a:schemeClr val="accent2"/>
                                      </p:to>
                                    </p:animClr>
                                    <p:set>
                                      <p:cBhvr>
                                        <p:cTn id="145" dur="2000" fill="hold"/>
                                        <p:tgtEl>
                                          <p:spTgt spid="17"/>
                                        </p:tgtEl>
                                        <p:attrNameLst>
                                          <p:attrName>stroke.on</p:attrName>
                                        </p:attrNameLst>
                                      </p:cBhvr>
                                      <p:to>
                                        <p:strVal val="true"/>
                                      </p:to>
                                    </p:set>
                                  </p:childTnLst>
                                </p:cTn>
                              </p:par>
                            </p:childTnLst>
                          </p:cTn>
                        </p:par>
                      </p:childTnLst>
                    </p:cTn>
                  </p:par>
                  <p:par>
                    <p:cTn id="146" fill="hold">
                      <p:stCondLst>
                        <p:cond delay="indefinite"/>
                      </p:stCondLst>
                      <p:childTnLst>
                        <p:par>
                          <p:cTn id="147" fill="hold">
                            <p:stCondLst>
                              <p:cond delay="0"/>
                            </p:stCondLst>
                            <p:childTnLst>
                              <p:par>
                                <p:cTn id="148" presetID="5" presetClass="exit" presetSubtype="10" fill="hold" nodeType="clickEffect">
                                  <p:stCondLst>
                                    <p:cond delay="0"/>
                                  </p:stCondLst>
                                  <p:childTnLst>
                                    <p:animEffect transition="out" filter="checkerboard(across)">
                                      <p:cBhvr>
                                        <p:cTn id="149" dur="2000"/>
                                        <p:tgtEl>
                                          <p:spTgt spid="68"/>
                                        </p:tgtEl>
                                      </p:cBhvr>
                                    </p:animEffect>
                                    <p:set>
                                      <p:cBhvr>
                                        <p:cTn id="150" dur="1" fill="hold">
                                          <p:stCondLst>
                                            <p:cond delay="1999"/>
                                          </p:stCondLst>
                                        </p:cTn>
                                        <p:tgtEl>
                                          <p:spTgt spid="68"/>
                                        </p:tgtEl>
                                        <p:attrNameLst>
                                          <p:attrName>style.visibility</p:attrName>
                                        </p:attrNameLst>
                                      </p:cBhvr>
                                      <p:to>
                                        <p:strVal val="hidden"/>
                                      </p:to>
                                    </p:set>
                                  </p:childTnLst>
                                </p:cTn>
                              </p:par>
                              <p:par>
                                <p:cTn id="151" presetID="5" presetClass="entr" presetSubtype="10" fill="hold" nodeType="withEffect">
                                  <p:stCondLst>
                                    <p:cond delay="0"/>
                                  </p:stCondLst>
                                  <p:childTnLst>
                                    <p:set>
                                      <p:cBhvr>
                                        <p:cTn id="152" dur="1" fill="hold">
                                          <p:stCondLst>
                                            <p:cond delay="0"/>
                                          </p:stCondLst>
                                        </p:cTn>
                                        <p:tgtEl>
                                          <p:spTgt spid="69"/>
                                        </p:tgtEl>
                                        <p:attrNameLst>
                                          <p:attrName>style.visibility</p:attrName>
                                        </p:attrNameLst>
                                      </p:cBhvr>
                                      <p:to>
                                        <p:strVal val="visible"/>
                                      </p:to>
                                    </p:set>
                                    <p:animEffect transition="in" filter="checkerboard(across)">
                                      <p:cBhvr>
                                        <p:cTn id="153" dur="2000"/>
                                        <p:tgtEl>
                                          <p:spTgt spid="69"/>
                                        </p:tgtEl>
                                      </p:cBhvr>
                                    </p:animEffect>
                                  </p:childTnLst>
                                </p:cTn>
                              </p:par>
                              <p:par>
                                <p:cTn id="154" presetID="7" presetClass="emph" presetSubtype="2" fill="hold" nodeType="withEffect">
                                  <p:stCondLst>
                                    <p:cond delay="0"/>
                                  </p:stCondLst>
                                  <p:childTnLst>
                                    <p:animClr clrSpc="rgb" dir="cw">
                                      <p:cBhvr>
                                        <p:cTn id="155" dur="500" fill="hold"/>
                                        <p:tgtEl>
                                          <p:spTgt spid="17"/>
                                        </p:tgtEl>
                                        <p:attrNameLst>
                                          <p:attrName>stroke.color</p:attrName>
                                        </p:attrNameLst>
                                      </p:cBhvr>
                                      <p:to>
                                        <a:schemeClr val="tx1"/>
                                      </p:to>
                                    </p:animClr>
                                    <p:set>
                                      <p:cBhvr>
                                        <p:cTn id="156" dur="500" fill="hold"/>
                                        <p:tgtEl>
                                          <p:spTgt spid="17"/>
                                        </p:tgtEl>
                                        <p:attrNameLst>
                                          <p:attrName>stroke.on</p:attrName>
                                        </p:attrNameLst>
                                      </p:cBhvr>
                                      <p:to>
                                        <p:strVal val="true"/>
                                      </p:to>
                                    </p:set>
                                  </p:childTnLst>
                                </p:cTn>
                              </p:par>
                              <p:par>
                                <p:cTn id="157" presetID="7" presetClass="emph" presetSubtype="2" fill="hold" nodeType="withEffect">
                                  <p:stCondLst>
                                    <p:cond delay="0"/>
                                  </p:stCondLst>
                                  <p:childTnLst>
                                    <p:animClr clrSpc="rgb" dir="cw">
                                      <p:cBhvr>
                                        <p:cTn id="158" dur="500" fill="hold"/>
                                        <p:tgtEl>
                                          <p:spTgt spid="21"/>
                                        </p:tgtEl>
                                        <p:attrNameLst>
                                          <p:attrName>stroke.color</p:attrName>
                                        </p:attrNameLst>
                                      </p:cBhvr>
                                      <p:to>
                                        <a:schemeClr val="tx1"/>
                                      </p:to>
                                    </p:animClr>
                                    <p:set>
                                      <p:cBhvr>
                                        <p:cTn id="159" dur="500" fill="hold"/>
                                        <p:tgtEl>
                                          <p:spTgt spid="21"/>
                                        </p:tgtEl>
                                        <p:attrNameLst>
                                          <p:attrName>stroke.on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Effective Caching Duration:</a:t>
            </a:r>
          </a:p>
          <a:p>
            <a:endParaRPr lang="en-US" dirty="0" smtClean="0">
              <a:latin typeface="Times New Roman" pitchFamily="18" charset="0"/>
              <a:cs typeface="Times New Roman" pitchFamily="18" charset="0"/>
            </a:endParaRPr>
          </a:p>
          <a:p>
            <a:pPr lvl="1"/>
            <a:r>
              <a:rPr lang="en-US" dirty="0" smtClean="0">
                <a:latin typeface="Times New Roman" pitchFamily="18" charset="0"/>
                <a:cs typeface="Times New Roman" pitchFamily="18" charset="0"/>
              </a:rPr>
              <a:t>Depends on the content arrival time.</a:t>
            </a:r>
          </a:p>
          <a:p>
            <a:pPr lvl="1"/>
            <a:endParaRPr lang="en-US" dirty="0" smtClean="0">
              <a:latin typeface="Times New Roman" pitchFamily="18" charset="0"/>
              <a:cs typeface="Times New Roman" pitchFamily="18" charset="0"/>
            </a:endParaRPr>
          </a:p>
          <a:p>
            <a:pPr lvl="1"/>
            <a:r>
              <a:rPr lang="en-US" dirty="0" smtClean="0">
                <a:latin typeface="Times New Roman" pitchFamily="18" charset="0"/>
                <a:cs typeface="Times New Roman" pitchFamily="18" charset="0"/>
              </a:rPr>
              <a:t>Requires the broadcast of the first arrival time to all other nodes.</a:t>
            </a:r>
          </a:p>
          <a:p>
            <a:pPr lvl="1"/>
            <a:endParaRPr lang="en-US" dirty="0" smtClean="0">
              <a:latin typeface="Times New Roman" pitchFamily="18" charset="0"/>
              <a:cs typeface="Times New Roman" pitchFamily="18" charset="0"/>
            </a:endParaRPr>
          </a:p>
          <a:p>
            <a:pPr lvl="1"/>
            <a:r>
              <a:rPr lang="en-US" dirty="0" smtClean="0">
                <a:latin typeface="Times New Roman" pitchFamily="18" charset="0"/>
                <a:cs typeface="Times New Roman" pitchFamily="18" charset="0"/>
              </a:rPr>
              <a:t>Additional overhead to broadcast the first arrival time is negligible compared to the reduction of the broadcasted </a:t>
            </a:r>
            <a:r>
              <a:rPr lang="en-US" i="1" dirty="0" smtClean="0">
                <a:latin typeface="Times New Roman" pitchFamily="18" charset="0"/>
                <a:cs typeface="Times New Roman" pitchFamily="18" charset="0"/>
              </a:rPr>
              <a:t>Interest </a:t>
            </a:r>
            <a:r>
              <a:rPr lang="en-US" dirty="0" smtClean="0">
                <a:latin typeface="Times New Roman" pitchFamily="18" charset="0"/>
                <a:cs typeface="Times New Roman" pitchFamily="18" charset="0"/>
              </a:rPr>
              <a:t>packets achieved through En-Route caching.</a:t>
            </a:r>
            <a:endParaRPr lang="en-US" i="1"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Practical Issues</a:t>
            </a:r>
            <a:endParaRPr lang="en-US"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linds(horizontal)">
                                      <p:cBhvr>
                                        <p:cTn id="2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Five schemes are simulated</a:t>
            </a:r>
          </a:p>
          <a:p>
            <a:pPr lvl="1"/>
            <a:r>
              <a:rPr lang="en-US" dirty="0" smtClean="0">
                <a:latin typeface="Times New Roman" pitchFamily="18" charset="0"/>
                <a:cs typeface="Times New Roman" pitchFamily="18" charset="0"/>
              </a:rPr>
              <a:t>CRC: Represents our basic algorithm</a:t>
            </a:r>
          </a:p>
          <a:p>
            <a:pPr lvl="1"/>
            <a:r>
              <a:rPr lang="en-US" dirty="0" smtClean="0">
                <a:latin typeface="Times New Roman" pitchFamily="18" charset="0"/>
                <a:cs typeface="Times New Roman" pitchFamily="18" charset="0"/>
              </a:rPr>
              <a:t>CRC Version 2: A variation of CRC, where the content is retrieved from the closest node that has a copy of the content, not necessarily along the path to the content’s source.</a:t>
            </a:r>
          </a:p>
          <a:p>
            <a:pPr lvl="1"/>
            <a:r>
              <a:rPr lang="en-US" dirty="0" smtClean="0">
                <a:latin typeface="Times New Roman" pitchFamily="18" charset="0"/>
                <a:cs typeface="Times New Roman" pitchFamily="18" charset="0"/>
              </a:rPr>
              <a:t>All Cache</a:t>
            </a:r>
          </a:p>
          <a:p>
            <a:pPr lvl="1"/>
            <a:r>
              <a:rPr lang="en-US" dirty="0" smtClean="0">
                <a:latin typeface="Times New Roman" pitchFamily="18" charset="0"/>
                <a:cs typeface="Times New Roman" pitchFamily="18" charset="0"/>
              </a:rPr>
              <a:t>Random Caching Version 1: The probability of caching a content is proportional to the content’s popularity</a:t>
            </a:r>
          </a:p>
          <a:p>
            <a:pPr lvl="1"/>
            <a:r>
              <a:rPr lang="en-US" dirty="0" smtClean="0">
                <a:latin typeface="Times New Roman" pitchFamily="18" charset="0"/>
                <a:cs typeface="Times New Roman" pitchFamily="18" charset="0"/>
              </a:rPr>
              <a:t>Random Caching Version 2: The probability of caching a content is proportional to the content’s popularity and inversely proportional to the relative load of the caching node.</a:t>
            </a:r>
          </a:p>
          <a:p>
            <a:pPr lvl="1"/>
            <a:endParaRPr lang="en-US" dirty="0" smtClean="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Simulation Results</a:t>
            </a:r>
            <a:endParaRPr lang="en-US"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dirty="0" smtClean="0">
                <a:latin typeface="Times New Roman" pitchFamily="18" charset="0"/>
                <a:cs typeface="Times New Roman" pitchFamily="18" charset="0"/>
              </a:rPr>
              <a:t>We introduce three different extensions of the basic CRC algorithm:</a:t>
            </a:r>
          </a:p>
          <a:p>
            <a:pPr lvl="1"/>
            <a:r>
              <a:rPr lang="en-US" b="1" dirty="0" smtClean="0">
                <a:latin typeface="Times New Roman" pitchFamily="18" charset="0"/>
                <a:cs typeface="Times New Roman" pitchFamily="18" charset="0"/>
              </a:rPr>
              <a:t>Energy CRC</a:t>
            </a:r>
            <a:r>
              <a:rPr lang="en-US" dirty="0" smtClean="0">
                <a:latin typeface="Times New Roman" pitchFamily="18" charset="0"/>
                <a:cs typeface="Times New Roman" pitchFamily="18" charset="0"/>
              </a:rPr>
              <a:t>: The traffic savings are measured based on the energy saved on the upstream path from the caching node up to the first node that already has the content in its cache.</a:t>
            </a:r>
          </a:p>
          <a:p>
            <a:pPr lvl="1"/>
            <a:r>
              <a:rPr lang="en-US" b="1" dirty="0" smtClean="0">
                <a:latin typeface="Times New Roman" pitchFamily="18" charset="0"/>
                <a:cs typeface="Times New Roman" pitchFamily="18" charset="0"/>
              </a:rPr>
              <a:t>Replacement CRC</a:t>
            </a:r>
            <a:r>
              <a:rPr lang="en-US" dirty="0" smtClean="0">
                <a:latin typeface="Times New Roman" pitchFamily="18" charset="0"/>
                <a:cs typeface="Times New Roman" pitchFamily="18" charset="0"/>
              </a:rPr>
              <a:t>: In this extension, content replacement is allowed.</a:t>
            </a:r>
          </a:p>
          <a:p>
            <a:pPr lvl="1"/>
            <a:r>
              <a:rPr lang="en-US" b="1" dirty="0" smtClean="0">
                <a:latin typeface="Times New Roman" pitchFamily="18" charset="0"/>
                <a:cs typeface="Times New Roman" pitchFamily="18" charset="0"/>
              </a:rPr>
              <a:t>Energy CRC with Replacement</a:t>
            </a:r>
            <a:r>
              <a:rPr lang="en-US" dirty="0" smtClean="0">
                <a:latin typeface="Times New Roman" pitchFamily="18" charset="0"/>
                <a:cs typeface="Times New Roman" pitchFamily="18" charset="0"/>
              </a:rPr>
              <a:t>: combination of the previous two extensions.</a:t>
            </a:r>
            <a:endParaRPr lang="en-US" dirty="0">
              <a:latin typeface="Times New Roman" pitchFamily="18" charset="0"/>
              <a:cs typeface="Times New Roman" pitchFamily="18" charset="0"/>
            </a:endParaRPr>
          </a:p>
        </p:txBody>
      </p:sp>
      <p:sp>
        <p:nvSpPr>
          <p:cNvPr id="4" name="Title 1"/>
          <p:cNvSpPr>
            <a:spLocks noGrp="1"/>
          </p:cNvSpPr>
          <p:nvPr>
            <p:ph type="title"/>
          </p:nvPr>
        </p:nvSpPr>
        <p:spPr/>
        <p:txBody>
          <a:bodyPr/>
          <a:lstStyle/>
          <a:p>
            <a:r>
              <a:rPr lang="en-US" dirty="0" smtClean="0">
                <a:latin typeface="Times New Roman" pitchFamily="18" charset="0"/>
                <a:cs typeface="Times New Roman" pitchFamily="18" charset="0"/>
              </a:rPr>
              <a:t>Extensions to CRC Algorithm</a:t>
            </a:r>
            <a:endParaRPr lang="en-US"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1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10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linds(horizontal)">
                                      <p:cBhvr>
                                        <p:cTn id="17" dur="10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linds(horizontal)">
                                      <p:cBhvr>
                                        <p:cTn id="22" dur="1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Different Objectives</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Such objectives include:</a:t>
            </a:r>
          </a:p>
          <a:p>
            <a:pPr lvl="1"/>
            <a:r>
              <a:rPr lang="en-US" dirty="0" smtClean="0">
                <a:latin typeface="Times New Roman" pitchFamily="18" charset="0"/>
                <a:cs typeface="Times New Roman" pitchFamily="18" charset="0"/>
              </a:rPr>
              <a:t>Optimizing joint latency-traffic problem [Guan </a:t>
            </a:r>
            <a:r>
              <a:rPr lang="en-US" i="1" dirty="0" smtClean="0">
                <a:latin typeface="Times New Roman" pitchFamily="18" charset="0"/>
                <a:cs typeface="Times New Roman" pitchFamily="18" charset="0"/>
              </a:rPr>
              <a:t>et. al. </a:t>
            </a:r>
            <a:r>
              <a:rPr lang="en-US" dirty="0" smtClean="0">
                <a:latin typeface="Times New Roman" pitchFamily="18" charset="0"/>
                <a:cs typeface="Times New Roman" pitchFamily="18" charset="0"/>
              </a:rPr>
              <a:t>′13].</a:t>
            </a:r>
          </a:p>
          <a:p>
            <a:pPr lvl="1"/>
            <a:r>
              <a:rPr lang="en-US" dirty="0" smtClean="0">
                <a:latin typeface="Times New Roman" pitchFamily="18" charset="0"/>
                <a:cs typeface="Times New Roman" pitchFamily="18" charset="0"/>
              </a:rPr>
              <a:t>Reduce cache redundancy [</a:t>
            </a:r>
            <a:r>
              <a:rPr lang="en-US" dirty="0" err="1" smtClean="0">
                <a:latin typeface="Times New Roman" pitchFamily="18" charset="0"/>
                <a:cs typeface="Times New Roman" pitchFamily="18" charset="0"/>
              </a:rPr>
              <a:t>Psaras</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et. al.</a:t>
            </a:r>
            <a:r>
              <a:rPr lang="en-US" dirty="0" smtClean="0">
                <a:latin typeface="Times New Roman" pitchFamily="18" charset="0"/>
                <a:cs typeface="Times New Roman" pitchFamily="18" charset="0"/>
              </a:rPr>
              <a:t> ′12].</a:t>
            </a:r>
          </a:p>
          <a:p>
            <a:pPr lvl="1"/>
            <a:r>
              <a:rPr lang="en-US" dirty="0" smtClean="0">
                <a:latin typeface="Times New Roman" pitchFamily="18" charset="0"/>
                <a:cs typeface="Times New Roman" pitchFamily="18" charset="0"/>
              </a:rPr>
              <a:t>Maximizing cache cooperation through dynamic request routing [Dai </a:t>
            </a:r>
            <a:r>
              <a:rPr lang="en-US" i="1" dirty="0" smtClean="0">
                <a:latin typeface="Times New Roman" pitchFamily="18" charset="0"/>
                <a:cs typeface="Times New Roman" pitchFamily="18" charset="0"/>
              </a:rPr>
              <a:t>et. al. </a:t>
            </a:r>
            <a:r>
              <a:rPr lang="en-US" dirty="0" smtClean="0">
                <a:latin typeface="Times New Roman" pitchFamily="18" charset="0"/>
                <a:cs typeface="Times New Roman" pitchFamily="18" charset="0"/>
              </a:rPr>
              <a:t>′12].</a:t>
            </a: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Related Work</a:t>
            </a:r>
            <a:endParaRPr lang="en-US"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1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linds(horizontal)">
                                      <p:cBhvr>
                                        <p:cTn id="27"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Optimality.</a:t>
            </a:r>
          </a:p>
          <a:p>
            <a:pPr lvl="1"/>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Providing incentive for caching nodes.</a:t>
            </a:r>
          </a:p>
          <a:p>
            <a:pPr lvl="1"/>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Easily integrated in the TCP/IP suite</a:t>
            </a:r>
          </a:p>
        </p:txBody>
      </p:sp>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Objectives</a:t>
            </a:r>
            <a:endParaRPr lang="en-US"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1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linds(horizontal)">
                                      <p:cBhvr>
                                        <p:cTn id="12" dur="1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blinds(horizontal)">
                                      <p:cBhvr>
                                        <p:cTn id="17"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Asymptotically (in terms of number of nodes) Optimal (in terms of traffic savings) online caching algorithm under common cases.</a:t>
            </a:r>
          </a:p>
          <a:p>
            <a:r>
              <a:rPr lang="en-US" dirty="0" smtClean="0">
                <a:latin typeface="Times New Roman" pitchFamily="18" charset="0"/>
                <a:cs typeface="Times New Roman" pitchFamily="18" charset="0"/>
              </a:rPr>
              <a:t>Incentives for the caching nodes.</a:t>
            </a:r>
          </a:p>
          <a:p>
            <a:r>
              <a:rPr lang="en-US" dirty="0" smtClean="0">
                <a:latin typeface="Times New Roman" pitchFamily="18" charset="0"/>
                <a:cs typeface="Times New Roman" pitchFamily="18" charset="0"/>
              </a:rPr>
              <a:t> Low complexity.</a:t>
            </a:r>
          </a:p>
          <a:p>
            <a:r>
              <a:rPr lang="en-US" dirty="0" smtClean="0">
                <a:latin typeface="Times New Roman" pitchFamily="18" charset="0"/>
                <a:cs typeface="Times New Roman" pitchFamily="18" charset="0"/>
              </a:rPr>
              <a:t>Easily implemented in a distributed fashion.</a:t>
            </a:r>
          </a:p>
          <a:p>
            <a:r>
              <a:rPr lang="en-US" dirty="0" smtClean="0">
                <a:latin typeface="Times New Roman" pitchFamily="18" charset="0"/>
                <a:cs typeface="Times New Roman" pitchFamily="18" charset="0"/>
              </a:rPr>
              <a:t>Easily integrated in TCP/IP suite.</a:t>
            </a:r>
          </a:p>
          <a:p>
            <a:r>
              <a:rPr lang="en-US" dirty="0" smtClean="0">
                <a:latin typeface="Times New Roman" pitchFamily="18" charset="0"/>
                <a:cs typeface="Times New Roman" pitchFamily="18" charset="0"/>
              </a:rPr>
              <a:t>Reactive caching</a:t>
            </a: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Contributions</a:t>
            </a:r>
            <a:endParaRPr lang="en-US"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A request for a content is only forwarded along the path to the content’s source.</a:t>
            </a:r>
          </a:p>
          <a:p>
            <a:pPr lvl="1"/>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Reduces the amount of forwarded </a:t>
            </a:r>
            <a:r>
              <a:rPr lang="en-US" i="1" dirty="0" smtClean="0">
                <a:latin typeface="Times New Roman" pitchFamily="18" charset="0"/>
                <a:cs typeface="Times New Roman" pitchFamily="18" charset="0"/>
              </a:rPr>
              <a:t>Interest</a:t>
            </a:r>
            <a:r>
              <a:rPr lang="en-US" dirty="0" smtClean="0">
                <a:latin typeface="Times New Roman" pitchFamily="18" charset="0"/>
                <a:cs typeface="Times New Roman" pitchFamily="18" charset="0"/>
              </a:rPr>
              <a:t> packets as opposed to CCN.</a:t>
            </a:r>
          </a:p>
          <a:p>
            <a:pPr lvl="1"/>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Easily implemented.</a:t>
            </a: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En-Route Caching</a:t>
            </a:r>
            <a:endParaRPr lang="en-US"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1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linds(horizontal)">
                                      <p:cBhvr>
                                        <p:cTn id="12" dur="1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blinds(horizontal)">
                                      <p:cBhvr>
                                        <p:cTn id="17"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QoS.png"/>
          <p:cNvPicPr>
            <a:picLocks noChangeAspect="1"/>
          </p:cNvPicPr>
          <p:nvPr/>
        </p:nvPicPr>
        <p:blipFill>
          <a:blip r:embed="rId2" cstate="print"/>
          <a:stretch>
            <a:fillRect/>
          </a:stretch>
        </p:blipFill>
        <p:spPr>
          <a:xfrm>
            <a:off x="838200" y="1828800"/>
            <a:ext cx="7593344" cy="2743200"/>
          </a:xfrm>
          <a:prstGeom prst="rect">
            <a:avLst/>
          </a:prstGeom>
        </p:spPr>
      </p:pic>
      <p:sp>
        <p:nvSpPr>
          <p:cNvPr id="4" name="Title 1"/>
          <p:cNvSpPr>
            <a:spLocks noGrp="1"/>
          </p:cNvSpPr>
          <p:nvPr>
            <p:ph type="title"/>
          </p:nvPr>
        </p:nvSpPr>
        <p:spPr>
          <a:xfrm>
            <a:off x="457200" y="274638"/>
            <a:ext cx="8229600" cy="1143000"/>
          </a:xfrm>
        </p:spPr>
        <p:txBody>
          <a:bodyPr/>
          <a:lstStyle/>
          <a:p>
            <a:r>
              <a:rPr lang="en-US" dirty="0" smtClean="0">
                <a:latin typeface="Times New Roman" pitchFamily="18" charset="0"/>
                <a:cs typeface="Times New Roman" pitchFamily="18" charset="0"/>
              </a:rPr>
              <a:t>Settings</a:t>
            </a:r>
            <a:endParaRPr lang="en-US"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sum_{\tau = 0}^{t}\sum_{i = 1}^{n}\sum_{j = 1}^{m}d_{i}(\tau_0,j) \mathcal{E}_{i}(\tau_0,j)I(a_{i}(\tau,j))$&#10;&#10;&#10;\end{document}"/>
  <p:tag name="IGUANATEXSIZE" val="20"/>
</p:tagLst>
</file>

<file path=ppt/tags/tag10.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W_{3}(\tau,Y) = 1$&#10;&#10;\end{document}"/>
  <p:tag name="IGUANATEXSIZE" val="20"/>
</p:tagLst>
</file>

<file path=ppt/tags/tag100.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2}(\tau,1) = 9$&#10;&#10;\end{document}"/>
  <p:tag name="IGUANATEXSIZE" val="20"/>
</p:tagLst>
</file>

<file path=ppt/tags/tag10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3}(\tau,1) = 6$&#10;&#10;\end{document}"/>
  <p:tag name="IGUANATEXSIZE" val="20"/>
</p:tagLst>
</file>

<file path=ppt/tags/tag10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4}(\tau,1) = 2$&#10;&#10;\end{document}"/>
  <p:tag name="IGUANATEXSIZE" val="20"/>
</p:tagLst>
</file>

<file path=ppt/tags/tag103.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beta_{1}$&#10;&#10;&#10;\end{document}"/>
  <p:tag name="IGUANATEXSIZE" val="20"/>
</p:tagLst>
</file>

<file path=ppt/tags/tag104.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v_{3}$&#10;&#10;&#10;\end{document}"/>
  <p:tag name="IGUANATEXSIZE" val="20"/>
</p:tagLst>
</file>

<file path=ppt/tags/tag105.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3}(\tau,1) \times d_{3}(\tau,1) = 6 \times 2 = 12$&#10;&#10;&#10;\end{document}"/>
  <p:tag name="IGUANATEXSIZE" val="20"/>
</p:tagLst>
</file>

<file path=ppt/tags/tag106.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i$&#10;&#10;&#10;\end{document}"/>
  <p:tag name="IGUANATEXSIZE" val="20"/>
</p:tagLst>
</file>

<file path=ppt/tags/tag107.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tau$&#10;&#10;&#10;\end{document}"/>
  <p:tag name="IGUANATEXSIZE" val="20"/>
</p:tagLst>
</file>

<file path=ppt/tags/tag108.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beta_{j}$&#10;&#10;&#10;\end{document}"/>
  <p:tag name="IGUANATEXSIZE" val="20"/>
</p:tagLst>
</file>

<file path=ppt/tags/tag109.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begin{equation}&#10;\lambda_{i}(\tau,j) = \sum_{\substack{k: k &lt; j\\&#10;k \in Cache_{i}(\tau)}} \frac{r_{k}}{D_{i}}  \nonumber&#10;\end{equation}&#10;&#10;\end{document}"/>
  <p:tag name="IGUANATEXSIZE" val="20"/>
</p:tagLst>
</file>

<file path=ppt/tags/tag1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W_{4}(\tau,Y) = 10$&#10;&#10;\end{document}"/>
  <p:tag name="IGUANATEXSIZE" val="20"/>
</p:tagLst>
</file>

<file path=ppt/tags/tag110.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i}(\tau,j)$&#10;&#10;&#10;\end{document}"/>
  <p:tag name="IGUANATEXSIZE" val="20"/>
</p:tagLst>
</file>

<file path=ppt/tags/tag11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W_{6}(\tau,1) = 1$&#10;&#10;&#10;\end{document}"/>
  <p:tag name="IGUANATEXSIZE" val="20"/>
</p:tagLst>
</file>

<file path=ppt/tags/tag11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W_{5}(\tau,1) = 2$&#10;&#10;&#10;\end{document}"/>
  <p:tag name="IGUANATEXSIZE" val="20"/>
</p:tagLst>
</file>

<file path=ppt/tags/tag113.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W_{4}(\tau,1) = 1$&#10;&#10;&#10;\end{document}"/>
  <p:tag name="IGUANATEXSIZE" val="20"/>
</p:tagLst>
</file>

<file path=ppt/tags/tag114.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W_{3}(\tau,1) = 3$&#10;&#10;&#10;\end{document}"/>
  <p:tag name="IGUANATEXSIZE" val="20"/>
</p:tagLst>
</file>

<file path=ppt/tags/tag115.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W_{1}(\tau,1) = 2$&#10;&#10;&#10;\end{document}"/>
  <p:tag name="IGUANATEXSIZE" val="20"/>
</p:tagLst>
</file>

<file path=ppt/tags/tag116.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W_{2}(\tau,1) = 1$&#10;&#10;&#10;\end{document}"/>
  <p:tag name="IGUANATEXSIZE" val="20"/>
</p:tagLst>
</file>

<file path=ppt/tags/tag117.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W_{0}(\tau,1) = 4$&#10;&#10;&#10;\end{document}"/>
  <p:tag name="IGUANATEXSIZE" val="20"/>
</p:tagLst>
</file>

<file path=ppt/tags/tag118.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0}(\tau,1) = 4$&#10;&#10;&#10;\end{document}"/>
  <p:tag name="IGUANATEXSIZE" val="20"/>
</p:tagLst>
</file>

<file path=ppt/tags/tag119.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6}(\tau,1) = 1$&#10;&#10;&#10;\end{document}"/>
  <p:tag name="IGUANATEXSIZE" val="20"/>
</p:tagLst>
</file>

<file path=ppt/tags/tag1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v_3$&#10;&#10;\end{document}"/>
  <p:tag name="IGUANATEXSIZE" val="20"/>
</p:tagLst>
</file>

<file path=ppt/tags/tag120.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5}(\tau,1) = 2$&#10;&#10;&#10;\end{document}"/>
  <p:tag name="IGUANATEXSIZE" val="20"/>
</p:tagLst>
</file>

<file path=ppt/tags/tag12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4}(\tau,1) = 1$&#10;&#10;&#10;\end{document}"/>
  <p:tag name="IGUANATEXSIZE" val="20"/>
</p:tagLst>
</file>

<file path=ppt/tags/tag12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3}(\tau,1) = 3$&#10;&#10;&#10;\end{document}"/>
  <p:tag name="IGUANATEXSIZE" val="20"/>
</p:tagLst>
</file>

<file path=ppt/tags/tag123.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2}(\tau,1) = 1$&#10;&#10;&#10;\end{document}"/>
  <p:tag name="IGUANATEXSIZE" val="20"/>
</p:tagLst>
</file>

<file path=ppt/tags/tag124.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1}(\tau,1) = 2$&#10;&#10;&#10;\end{document}"/>
  <p:tag name="IGUANATEXSIZE" val="20"/>
</p:tagLst>
</file>

<file path=ppt/tags/tag125.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2}(\tau,1) = 2$&#10;&#10;&#10;\end{document}"/>
  <p:tag name="IGUANATEXSIZE" val="20"/>
</p:tagLst>
</file>

<file path=ppt/tags/tag126.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2}(\tau,1) = 4$&#10;&#10;&#10;\end{document}"/>
  <p:tag name="IGUANATEXSIZE" val="20"/>
</p:tagLst>
</file>

<file path=ppt/tags/tag127.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1}(\tau,1) = 3$&#10;&#10;&#10;\end{document}"/>
  <p:tag name="IGUANATEXSIZE" val="20"/>
</p:tagLst>
</file>

<file path=ppt/tags/tag128.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1}(\tau,1) = 6$&#10;&#10;&#10;\end{document}"/>
  <p:tag name="IGUANATEXSIZE" val="20"/>
</p:tagLst>
</file>

<file path=ppt/tags/tag129.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0}(\tau,1) = 6$&#10;&#10;&#10;\end{document}"/>
  <p:tag name="IGUANATEXSIZE" val="20"/>
</p:tagLst>
</file>

<file path=ppt/tags/tag13.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v_4$&#10;&#10;\end{document}"/>
  <p:tag name="IGUANATEXSIZE" val="20"/>
</p:tagLst>
</file>

<file path=ppt/tags/tag130.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0}(\tau,1) = 8$&#10;&#10;&#10;\end{document}"/>
  <p:tag name="IGUANATEXSIZE" val="20"/>
</p:tagLst>
</file>

<file path=ppt/tags/tag13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0}(\tau,1) = 11$&#10;&#10;&#10;\end{document}"/>
  <p:tag name="IGUANATEXSIZE" val="20"/>
</p:tagLst>
</file>

<file path=ppt/tags/tag13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0}(\tau,1) = 14$&#10;&#10;&#10;\end{document}"/>
  <p:tag name="IGUANATEXSIZE" val="20"/>
</p:tagLst>
</file>

<file path=ppt/tags/tag14.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X$&#10;&#10;&#10;\end{document}"/>
  <p:tag name="IGUANATEXSIZE" val="20"/>
</p:tagLst>
</file>

<file path=ppt/tags/tag15.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Y$&#10;&#10;&#10;\end{document}"/>
  <p:tag name="IGUANATEXSIZE" val="20"/>
</p:tagLst>
</file>

<file path=ppt/tags/tag16.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Savings = 0$&#10;&#10;&#10;\end{document}"/>
  <p:tag name="IGUANATEXSIZE" val="20"/>
</p:tagLst>
</file>

<file path=ppt/tags/tag17.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Savings = 3$&#10;&#10;&#10;\end{document}"/>
  <p:tag name="IGUANATEXSIZE" val="20"/>
</p:tagLst>
</file>

<file path=ppt/tags/tag18.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Savings = 13$&#10;&#10;&#10;\end{document}"/>
  <p:tag name="IGUANATEXSIZE" val="20"/>
</p:tagLst>
</file>

<file path=ppt/tags/tag19.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v_4$&#10;&#10;\end{document}"/>
  <p:tag name="IGUANATEXSIZE" val="20"/>
</p:tagLst>
</file>

<file path=ppt/tags/tag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2}(\tau,1) = 9$&#10;&#10;\end{document}"/>
  <p:tag name="IGUANATEXSIZE" val="20"/>
</p:tagLst>
</file>

<file path=ppt/tags/tag20.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v_2$&#10;&#10;\end{document}"/>
  <p:tag name="IGUANATEXSIZE" val="20"/>
</p:tagLst>
</file>

<file path=ppt/tags/tag2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W_{4}(\tau,X) = 1$&#10;&#10;\end{document}"/>
  <p:tag name="IGUANATEXSIZE" val="20"/>
</p:tagLst>
</file>

<file path=ppt/tags/tag2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W_{3}(\tau,X) = 1$&#10;&#10;\end{document}"/>
  <p:tag name="IGUANATEXSIZE" val="20"/>
</p:tagLst>
</file>

<file path=ppt/tags/tag23.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W_{3}(\tau,Y) = 1$&#10;&#10;\end{document}"/>
  <p:tag name="IGUANATEXSIZE" val="20"/>
</p:tagLst>
</file>

<file path=ppt/tags/tag24.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W_{4}(\tau,Y) = 10$&#10;&#10;\end{document}"/>
  <p:tag name="IGUANATEXSIZE" val="20"/>
</p:tagLst>
</file>

<file path=ppt/tags/tag25.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X$&#10;&#10;&#10;\end{document}"/>
  <p:tag name="IGUANATEXSIZE" val="20"/>
</p:tagLst>
</file>

<file path=ppt/tags/tag26.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Y$&#10;&#10;&#10;\end{document}"/>
  <p:tag name="IGUANATEXSIZE" val="20"/>
</p:tagLst>
</file>

<file path=ppt/tags/tag27.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Savings = 0$&#10;&#10;&#10;\end{document}"/>
  <p:tag name="IGUANATEXSIZE" val="20"/>
</p:tagLst>
</file>

<file path=ppt/tags/tag28.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Savings = 30$&#10;&#10;&#10;\end{document}"/>
  <p:tag name="IGUANATEXSIZE" val="20"/>
</p:tagLst>
</file>

<file path=ppt/tags/tag29.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Savings = 31$&#10;&#10;&#10;\end{document}"/>
  <p:tag name="IGUANATEXSIZE" val="20"/>
</p:tagLst>
</file>

<file path=ppt/tags/tag3.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3}(\tau,1) = 6$&#10;&#10;\end{document}"/>
  <p:tag name="IGUANATEXSIZE" val="20"/>
</p:tagLst>
</file>

<file path=ppt/tags/tag30.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v_4$&#10;&#10;\end{document}"/>
  <p:tag name="IGUANATEXSIZE" val="20"/>
</p:tagLst>
</file>

<file path=ppt/tags/tag3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v_2$&#10;&#10;\end{document}"/>
  <p:tag name="IGUANATEXSIZE" val="20"/>
</p:tagLst>
</file>

<file path=ppt/tags/tag3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v_3$&#10;&#10;\end{document}"/>
  <p:tag name="IGUANATEXSIZE" val="20"/>
</p:tagLst>
</file>

<file path=ppt/tags/tag33.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v_4$&#10;&#10;\end{document}"/>
  <p:tag name="IGUANATEXSIZE" val="20"/>
</p:tagLst>
</file>

<file path=ppt/tags/tag34.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v_4$&#10;&#10;\end{document}"/>
  <p:tag name="IGUANATEXSIZE" val="20"/>
</p:tagLst>
</file>

<file path=ppt/tags/tag35.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v_2$&#10;&#10;\end{document}"/>
  <p:tag name="IGUANATEXSIZE" val="20"/>
</p:tagLst>
</file>

<file path=ppt/tags/tag36.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begin{displaymath}&#10;\sup_{t} \sup_{\substack{all\ input\\&#10;sequences\ in\ [0,t]}} \frac{P_{off}}{P_{on}}.&#10;\end{displaymath}&#10;&#10;\end{document}"/>
  <p:tag name="IGUANATEXSIZE" val="20"/>
</p:tagLst>
</file>

<file path=ppt/tags/tag37.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Omega(\log n)$&#10;&#10;&#10;\end{document}"/>
  <p:tag name="IGUANATEXSIZE" val="20"/>
</p:tagLst>
</file>

<file path=ppt/tags/tag38.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begin{displaymath}&#10;C_{i}(\tau,j) = D_{i}(\mu^{\lambda_{i}(\tau,j)} - 1)&#10;\end{displaymath}&#10;\end{document}"/>
  <p:tag name="IGUANATEXSIZE" val="20"/>
</p:tagLst>
</file>

<file path=ppt/tags/tag39.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u$&#10;&#10;&#10;\end{document}"/>
  <p:tag name="IGUANATEXSIZE" val="20"/>
</p:tagLst>
</file>

<file path=ppt/tags/tag4.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4}(\tau,1) = 2$&#10;&#10;\end{document}"/>
  <p:tag name="IGUANATEXSIZE" val="20"/>
</p:tagLst>
</file>

<file path=ppt/tags/tag40.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5}(\tau,4) = 2$&#10;&#10;&#10;\end{document}"/>
  <p:tag name="IGUANATEXSIZE" val="20"/>
</p:tagLst>
</file>

<file path=ppt/tags/tag4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4}(\tau,4) = 6$&#10;&#10;&#10;\end{document}"/>
  <p:tag name="IGUANATEXSIZE" val="20"/>
</p:tagLst>
</file>

<file path=ppt/tags/tag4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3}(\tau,4) = 7$&#10;&#10;&#10;\end{document}"/>
  <p:tag name="IGUANATEXSIZE" val="20"/>
</p:tagLst>
</file>

<file path=ppt/tags/tag43.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2}(\tau,4) = 21$&#10;&#10;&#10;\end{document}"/>
  <p:tag name="IGUANATEXSIZE" val="20"/>
</p:tagLst>
</file>

<file path=ppt/tags/tag44.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1}(\tau,4) = 26$&#10;&#10;&#10;\end{document}"/>
  <p:tag name="IGUANATEXSIZE" val="20"/>
</p:tagLst>
</file>

<file path=ppt/tags/tag45.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4}(\tau,4) = 4$&#10;&#10;&#10;\end{document}"/>
  <p:tag name="IGUANATEXSIZE" val="20"/>
</p:tagLst>
</file>

<file path=ppt/tags/tag46.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3}(\tau,4) = 5$&#10;&#10;&#10;\end{document}"/>
  <p:tag name="IGUANATEXSIZE" val="20"/>
</p:tagLst>
</file>

<file path=ppt/tags/tag47.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2}(\tau,4) = 19$&#10;&#10;&#10;\end{document}"/>
  <p:tag name="IGUANATEXSIZE" val="20"/>
</p:tagLst>
</file>

<file path=ppt/tags/tag48.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1}(\tau,4) = 5$&#10;&#10;&#10;\end{document}"/>
  <p:tag name="IGUANATEXSIZE" val="20"/>
</p:tagLst>
</file>

<file path=ppt/tags/tag49.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8}(\tau,4) = 1$&#10;&#10;&#10;\end{document}"/>
  <p:tag name="IGUANATEXSIZE" val="20"/>
</p:tagLst>
</file>

<file path=ppt/tags/tag5.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beta_{1}$&#10;&#10;&#10;\end{document}"/>
  <p:tag name="IGUANATEXSIZE" val="20"/>
</p:tagLst>
</file>

<file path=ppt/tags/tag50.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7}(\tau,4) = 8$&#10;&#10;&#10;\end{document}"/>
  <p:tag name="IGUANATEXSIZE" val="20"/>
</p:tagLst>
</file>

<file path=ppt/tags/tag5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6}(\tau,4) = 11$&#10;&#10;&#10;\end{document}"/>
  <p:tag name="IGUANATEXSIZE" val="20"/>
</p:tagLst>
</file>

<file path=ppt/tags/tag5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6}(\tau,4) = 3$&#10;&#10;&#10;\end{document}"/>
  <p:tag name="IGUANATEXSIZE" val="20"/>
</p:tagLst>
</file>

<file path=ppt/tags/tag53.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beta_{4}$&#10;&#10;&#10;\end{document}"/>
  <p:tag name="IGUANATEXSIZE" val="20"/>
</p:tagLst>
</file>

<file path=ppt/tags/tag54.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beta_{4}$&#10;&#10;&#10;\end{document}"/>
  <p:tag name="IGUANATEXSIZE" val="20"/>
</p:tagLst>
</file>

<file path=ppt/tags/tag55.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beta_{4}$&#10;&#10;&#10;\end{document}"/>
  <p:tag name="IGUANATEXSIZE" val="20"/>
</p:tagLst>
</file>

<file path=ppt/tags/tag56.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beta_{4}$&#10;&#10;&#10;\end{document}"/>
  <p:tag name="IGUANATEXSIZE" val="20"/>
</p:tagLst>
</file>

<file path=ppt/tags/tag57.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beta_{4}$&#10;&#10;&#10;\end{document}"/>
  <p:tag name="IGUANATEXSIZE" val="20"/>
</p:tagLst>
</file>

<file path=ppt/tags/tag58.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beta_{4}$&#10;&#10;&#10;\end{document}"/>
  <p:tag name="IGUANATEXSIZE" val="20"/>
</p:tagLst>
</file>

<file path=ppt/tags/tag59.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beta_{4}$&#10;&#10;&#10;\end{document}"/>
  <p:tag name="IGUANATEXSIZE" val="20"/>
</p:tagLst>
</file>

<file path=ppt/tags/tag6.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v_{3}$&#10;&#10;&#10;\end{document}"/>
  <p:tag name="IGUANATEXSIZE" val="20"/>
</p:tagLst>
</file>

<file path=ppt/tags/tag60.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beta_{4}$&#10;&#10;&#10;\end{document}"/>
  <p:tag name="IGUANATEXSIZE" val="20"/>
</p:tagLst>
</file>

<file path=ppt/tags/tag6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O}(\log n)$&#10;&#10;&#10;\end{document}"/>
  <p:tag name="IGUANATEXSIZE" val="20"/>
</p:tagLst>
</file>

<file path=ppt/tags/tag6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Omega(\log n)$&#10;&#10;&#10;\end{document}"/>
  <p:tag name="IGUANATEXSIZE" val="20"/>
</p:tagLst>
</file>

<file path=ppt/tags/tag63.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1 \leq \frac{1}{n}. \frac{\mathcal{E}_{i}(\tau,j)b_{i}(j)}{r_{j}T_{j}(\tau)} \leq F  \qquad \forall j, \forall i\neq S_{j}, \forall \tau$&#10;&#10;&#10;\end{document}"/>
  <p:tag name="IGUANATEXSIZE" val="20"/>
</p:tagLst>
</file>

<file path=ppt/tags/tag64.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r_{j} \leq \frac{\min{D_{i}}}{\log(\mu)} \qquad \forall j$&#10;&#10;&#10;\end{document}"/>
  <p:tag name="IGUANATEXSIZE" val="20"/>
</p:tagLst>
</file>

<file path=ppt/tags/tag65.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i$&#10;&#10;&#10;\end{document}"/>
  <p:tag name="IGUANATEXSIZE" val="20"/>
</p:tagLst>
</file>

<file path=ppt/tags/tag66.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beta_{j}$&#10;&#10;&#10;\end{document}"/>
  <p:tag name="IGUANATEXSIZE" val="20"/>
</p:tagLst>
</file>

<file path=ppt/tags/tag67.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i$&#10;&#10;&#10;\end{document}"/>
  <p:tag name="IGUANATEXSIZE" val="20"/>
</p:tagLst>
</file>

<file path=ppt/tags/tag68.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beta_{j}$&#10;&#10;&#10;\end{document}"/>
  <p:tag name="IGUANATEXSIZE" val="20"/>
</p:tagLst>
</file>

<file path=ppt/tags/tag69.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frac{r_{j}}{D_{i}}C_{i}(\tau,j) \geq \mathcal{E}_{i}(\tau,j)d_{i}(t_{0},j)$&#10;&#10;\end{document}"/>
  <p:tag name="IGUANATEXSIZE" val="20"/>
</p:tagLst>
</file>

<file path=ppt/tags/tag7.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3}(\tau,1) \times d_{3}(\tau,1) = 6 \times 2 = 12$&#10;&#10;&#10;\end{document}"/>
  <p:tag name="IGUANATEXSIZE" val="20"/>
</p:tagLst>
</file>

<file path=ppt/tags/tag70.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O}(\log n)$&#10;&#10;&#10;\end{document}"/>
  <p:tag name="IGUANATEXSIZE" val="20"/>
</p:tagLst>
</file>

<file path=ppt/tags/tag7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O}(\log n)$&#10;&#10;&#10;\end{document}"/>
  <p:tag name="IGUANATEXSIZE" val="20"/>
</p:tagLst>
</file>

<file path=ppt/tags/tag7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Omega(\log n)$&#10;&#10;&#10;\end{document}"/>
  <p:tag name="IGUANATEXSIZE" val="20"/>
</p:tagLst>
</file>

<file path=ppt/tags/tag73.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Omega(\log n)$&#10;&#10;&#10;\end{document}"/>
  <p:tag name="IGUANATEXSIZE" val="20"/>
</p:tagLst>
</file>

<file path=ppt/tags/tag74.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i \in V$&#10;&#10;&#10;\end{document}"/>
  <p:tag name="IGUANATEXSIZE" val="20"/>
</p:tagLst>
</file>

<file path=ppt/tags/tag75.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D_{i}$&#10;&#10;&#10;\end{document}"/>
  <p:tag name="IGUANATEXSIZE" val="20"/>
</p:tagLst>
</file>

<file path=ppt/tags/tag76.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G(V,E)$&#10;&#10;&#10;\end{document}"/>
  <p:tag name="IGUANATEXSIZE" val="20"/>
</p:tagLst>
</file>

<file path=ppt/tags/tag77.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beta_{j}$&#10;&#10;&#10;\end{document}"/>
  <p:tag name="IGUANATEXSIZE" val="20"/>
</p:tagLst>
</file>

<file path=ppt/tags/tag78.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S_{j}$&#10;&#10;&#10;\end{document}"/>
  <p:tag name="IGUANATEXSIZE" val="20"/>
</p:tagLst>
</file>

<file path=ppt/tags/tag79.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beta_{j}$&#10;&#10;&#10;\end{document}"/>
  <p:tag name="IGUANATEXSIZE" val="20"/>
</p:tagLst>
</file>

<file path=ppt/tags/tag8.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W_{4}(\tau,X) = 1$&#10;&#10;\end{document}"/>
  <p:tag name="IGUANATEXSIZE" val="20"/>
</p:tagLst>
</file>

<file path=ppt/tags/tag80.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r_{j}$&#10;&#10;&#10;\end{document}"/>
  <p:tag name="IGUANATEXSIZE" val="20"/>
</p:tagLst>
</file>

<file path=ppt/tags/tag8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beta_{j}$&#10;&#10;&#10;\end{document}"/>
  <p:tag name="IGUANATEXSIZE" val="20"/>
</p:tagLst>
</file>

<file path=ppt/tags/tag8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T_{j}(\tau)$&#10;&#10;&#10;\end{document}"/>
  <p:tag name="IGUANATEXSIZE" val="20"/>
</p:tagLst>
</file>

<file path=ppt/tags/tag83.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beta_{j}$&#10;&#10;&#10;\end{document}"/>
  <p:tag name="IGUANATEXSIZE" val="20"/>
</p:tagLst>
</file>

<file path=ppt/tags/tag84.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tau$&#10;&#10;&#10;\end{document}"/>
  <p:tag name="IGUANATEXSIZE" val="20"/>
</p:tagLst>
</file>

<file path=ppt/tags/tag85.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d_{i}(\tau,j)$&#10;&#10;&#10;\end{document}"/>
  <p:tag name="IGUANATEXSIZE" val="20"/>
</p:tagLst>
</file>

<file path=ppt/tags/tag86.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athcal{E}_{i}(\tau,j)$&#10;&#10;&#10;\end{document}"/>
  <p:tag name="IGUANATEXSIZE" val="20"/>
</p:tagLst>
</file>

<file path=ppt/tags/tag87.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beta_{j}$&#10;&#10;&#10;\end{document}"/>
  <p:tag name="IGUANATEXSIZE" val="20"/>
</p:tagLst>
</file>

<file path=ppt/tags/tag88.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tau$&#10;&#10;&#10;\end{document}"/>
  <p:tag name="IGUANATEXSIZE" val="20"/>
</p:tagLst>
</file>

<file path=ppt/tags/tag89.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sum_{\tau = 0}^{t}\sum_{i = 1}^{n}\sum_{j = 1}^{m}d_{i}(\tau_0,j) \mathcal{E}_{i}(\tau_0,j)I(a_{i}(\tau,j))$&#10;&#10;&#10;\end{document}"/>
  <p:tag name="IGUANATEXSIZE" val="20"/>
</p:tagLst>
</file>

<file path=ppt/tags/tag9.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W_{3}(\tau,X) = 1$&#10;&#10;\end{document}"/>
  <p:tag name="IGUANATEXSIZE" val="20"/>
</p:tagLst>
</file>

<file path=ppt/tags/tag90.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i$&#10;&#10;&#10;\end{document}"/>
  <p:tag name="IGUANATEXSIZE" val="20"/>
</p:tagLst>
</file>

<file path=ppt/tags/tag9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i$&#10;&#10;&#10;\end{document}"/>
  <p:tag name="IGUANATEXSIZE" val="20"/>
</p:tagLst>
</file>

<file path=ppt/tags/tag9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beta_{j}$&#10;&#10;&#10;\end{document}"/>
  <p:tag name="IGUANATEXSIZE" val="20"/>
</p:tagLst>
</file>

<file path=ppt/tags/tag93.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S_j$&#10;&#10;&#10;\end{document}"/>
  <p:tag name="IGUANATEXSIZE" val="20"/>
</p:tagLst>
</file>

<file path=ppt/tags/tag94.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beta_{j}$&#10;&#10;&#10;\end{document}"/>
  <p:tag name="IGUANATEXSIZE" val="20"/>
</p:tagLst>
</file>

<file path=ppt/tags/tag95.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i$&#10;&#10;&#10;\end{document}"/>
  <p:tag name="IGUANATEXSIZE" val="20"/>
</p:tagLst>
</file>

<file path=ppt/tags/tag96.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tau_{0}(i,j)$&#10;&#10;&#10;\end{document}"/>
  <p:tag name="IGUANATEXSIZE" val="20"/>
</p:tagLst>
</file>

<file path=ppt/tags/tag97.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W_{4}(\tau,1) = 2$&#10;&#10;\end{document}"/>
  <p:tag name="IGUANATEXSIZE" val="20"/>
</p:tagLst>
</file>

<file path=ppt/tags/tag98.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W_{3}(\tau,1) = 4$&#10;&#10;\end{document}"/>
  <p:tag name="IGUANATEXSIZE" val="20"/>
</p:tagLst>
</file>

<file path=ppt/tags/tag99.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W_{2}(\tau,1) = 3$&#10;&#10;\end{document}"/>
  <p:tag name="IGUANATEXSIZE" val="2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1491</TotalTime>
  <Words>1667</Words>
  <Application>Microsoft Macintosh PowerPoint</Application>
  <PresentationFormat>On-screen Show (4:3)</PresentationFormat>
  <Paragraphs>267</Paragraphs>
  <Slides>44</Slides>
  <Notes>8</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Concourse</vt:lpstr>
      <vt:lpstr>Asymptotically-Optimal Incentive-Based En-route Caching Scheme</vt:lpstr>
      <vt:lpstr>Introduction</vt:lpstr>
      <vt:lpstr>Introduction</vt:lpstr>
      <vt:lpstr>Introduction</vt:lpstr>
      <vt:lpstr>Related Work</vt:lpstr>
      <vt:lpstr>Objectives</vt:lpstr>
      <vt:lpstr>Contributions</vt:lpstr>
      <vt:lpstr>En-Route Caching</vt:lpstr>
      <vt:lpstr>Settings</vt:lpstr>
      <vt:lpstr>Settings</vt:lpstr>
      <vt:lpstr>Traffic Savings Example</vt:lpstr>
      <vt:lpstr>Definitions</vt:lpstr>
      <vt:lpstr>Offline vs. Online Example</vt:lpstr>
      <vt:lpstr>Offline vs. Online Example</vt:lpstr>
      <vt:lpstr>Offline vs. Online Example</vt:lpstr>
      <vt:lpstr>Definitions</vt:lpstr>
      <vt:lpstr>Cost-Reward Caching (CRC) Algorithm</vt:lpstr>
      <vt:lpstr>The Algorithm</vt:lpstr>
      <vt:lpstr>PowerPoint Presentation</vt:lpstr>
      <vt:lpstr>CCN vs. CRC</vt:lpstr>
      <vt:lpstr>Performance Analysis</vt:lpstr>
      <vt:lpstr>Results on Random Topology</vt:lpstr>
      <vt:lpstr>Results on Small World Topology</vt:lpstr>
      <vt:lpstr>Replacement CRC</vt:lpstr>
      <vt:lpstr>Energy CRC</vt:lpstr>
      <vt:lpstr>CRC Performance vs. Expectation Errors</vt:lpstr>
      <vt:lpstr>CRC Performance vs. Errors in Effective Caching Time</vt:lpstr>
      <vt:lpstr>Future Work</vt:lpstr>
      <vt:lpstr>PowerPoint Presentation</vt:lpstr>
      <vt:lpstr>Appendix: Performance Analysis</vt:lpstr>
      <vt:lpstr>Appendix: Performance Analysis</vt:lpstr>
      <vt:lpstr>Appendix: Performance Analysis</vt:lpstr>
      <vt:lpstr>Appendix: Performance Analysis</vt:lpstr>
      <vt:lpstr>Settings</vt:lpstr>
      <vt:lpstr>Settings</vt:lpstr>
      <vt:lpstr>Traffic Savings Example</vt:lpstr>
      <vt:lpstr>Settings</vt:lpstr>
      <vt:lpstr>The Algorithm (CRC)</vt:lpstr>
      <vt:lpstr>Practical Issues</vt:lpstr>
      <vt:lpstr>Practical Issues</vt:lpstr>
      <vt:lpstr>Practical Issues</vt:lpstr>
      <vt:lpstr>Practical Issues</vt:lpstr>
      <vt:lpstr>Simulation Results</vt:lpstr>
      <vt:lpstr>Extensions to CRC Algorithm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Asymptotically-Optimal Incentive-Based En-route Caching Scheme</dc:title>
  <dc:creator>Gharaibeh</dc:creator>
  <cp:lastModifiedBy>Abdallah</cp:lastModifiedBy>
  <cp:revision>187</cp:revision>
  <dcterms:created xsi:type="dcterms:W3CDTF">2014-06-13T21:29:28Z</dcterms:created>
  <dcterms:modified xsi:type="dcterms:W3CDTF">2014-10-24T11:05:35Z</dcterms:modified>
</cp:coreProperties>
</file>