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9" r:id="rId3"/>
    <p:sldId id="426" r:id="rId4"/>
    <p:sldId id="460" r:id="rId5"/>
    <p:sldId id="459" r:id="rId6"/>
    <p:sldId id="444" r:id="rId7"/>
    <p:sldId id="445" r:id="rId8"/>
    <p:sldId id="462" r:id="rId9"/>
    <p:sldId id="452" r:id="rId10"/>
    <p:sldId id="466" r:id="rId11"/>
    <p:sldId id="467" r:id="rId12"/>
    <p:sldId id="468" r:id="rId13"/>
    <p:sldId id="469" r:id="rId14"/>
    <p:sldId id="470" r:id="rId15"/>
    <p:sldId id="441" r:id="rId16"/>
    <p:sldId id="443" r:id="rId17"/>
    <p:sldId id="463" r:id="rId18"/>
    <p:sldId id="464" r:id="rId19"/>
    <p:sldId id="465" r:id="rId20"/>
    <p:sldId id="471" r:id="rId21"/>
    <p:sldId id="457" r:id="rId22"/>
    <p:sldId id="436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434" autoAdjust="0"/>
  </p:normalViewPr>
  <p:slideViewPr>
    <p:cSldViewPr>
      <p:cViewPr>
        <p:scale>
          <a:sx n="150" d="100"/>
          <a:sy n="150" d="100"/>
        </p:scale>
        <p:origin x="-828" y="-162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F876B9-E689-4263-9645-B4E08720F236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310B00-CBC8-4245-88F7-CF97A8FD2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39D0A9-CA4D-453B-A8EC-8F6CA22FEA94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8D8069-22C7-4545-B15D-8659D29D7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3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37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21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2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61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46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6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88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59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9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858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1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I will provide an introduction and motivation for our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Then, I will talk about the benefits on network coding in robustness and throughput enhancement,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 will talk about our partial results and future 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end, I will conclude my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80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21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76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recent days, we are witnessing a fast development in the hardware technologies of mobile devices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tablets and smartphones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As a result of these advances, the mobile devices are becoming very popular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Using wireless connections is more convenient than the wired connections.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Moreover, they can solve the last mile problem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5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Network coding</a:t>
            </a:r>
            <a:r>
              <a:rPr lang="en-US" sz="1200" baseline="0" dirty="0" smtClean="0"/>
              <a:t> is a promising method in providing reliable transmissions without using feedback messages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/>
              <a:t>Specifically 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Random linear network coding</a:t>
            </a:r>
            <a:r>
              <a:rPr lang="en-US" sz="1200" dirty="0" smtClean="0">
                <a:latin typeface="+mn-lt"/>
                <a:cs typeface="+mn-cs"/>
              </a:rPr>
              <a:t>,</a:t>
            </a:r>
            <a:r>
              <a:rPr lang="en-US" sz="1200" baseline="0" dirty="0" smtClean="0">
                <a:latin typeface="+mn-lt"/>
                <a:cs typeface="+mn-cs"/>
              </a:rPr>
              <a:t> instead of transmitting the original packets,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Linear combinations of the packets are transmitted.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example, if we have 3 original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packets, the form of coded packets will be like this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Where, alpha is a random coefficient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There is a work that shows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if we select the coefficients randomly, with a very high probability, any coded packet will be linearly independent to the other coded packets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this way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 sender keeps transmitting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Linear independent coded packets until 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destination nodes receive enough coded packets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This advantage of NC motivated me to study it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4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Network coding</a:t>
            </a:r>
            <a:r>
              <a:rPr lang="en-US" sz="1200" baseline="0" dirty="0" smtClean="0"/>
              <a:t> is a promising method in providing reliable transmissions without using feedback messages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/>
              <a:t>Specifically in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Random linear network coding</a:t>
            </a:r>
            <a:r>
              <a:rPr lang="en-US" sz="1200" dirty="0" smtClean="0">
                <a:latin typeface="+mn-lt"/>
                <a:cs typeface="+mn-cs"/>
              </a:rPr>
              <a:t>,</a:t>
            </a:r>
            <a:r>
              <a:rPr lang="en-US" sz="1200" baseline="0" dirty="0" smtClean="0">
                <a:latin typeface="+mn-lt"/>
                <a:cs typeface="+mn-cs"/>
              </a:rPr>
              <a:t> instead of transmitting the original packets,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Linear combinations of the packets are transmitted.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 example, if we have 3 original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packets, the form of coded packets will be like this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Where, alpha is a random coefficient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There is a work that shows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if we select the coefficients randomly, with a very high probability, any coded packet will be linearly independent to the other coded packets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 this way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he sender keeps transmitting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Linear independent coded packets until 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the destination nodes receive enough coded packets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This advantage of NC motivated me to study it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1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79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12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26269F-217F-46D6-A034-661FD1293753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971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7827DC-1BAC-4843-9EBE-57AE6C47B6EF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0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DF5D1E-F11E-4CA4-94DC-8AEF4134BB98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6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55FC5-D758-45AA-9A34-0C5BD15AE693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2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446D23-1896-4B8A-98E9-EB673B7CF254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289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BB418-E8F1-4848-9B27-63CDD571FBD2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8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D972E3-B705-4D54-A291-532382B324DE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5F10F1-DAF2-4BDE-B24E-8136667E6175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42DE0B-0673-453D-82B9-7850FEF59B05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499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6D0DE8-36AA-4B40-A33C-34F4BBDCE1C8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772D46-D267-4B03-BFB2-2BAFB052C810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05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F08C62-6DEC-402E-ABF4-50E4C09A44CA}" type="datetime1">
              <a:rPr lang="en-US" smtClean="0"/>
              <a:pPr/>
              <a:t>10/22/2015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80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70727"/>
            <a:ext cx="7391400" cy="226767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Reliable Broadcast with Joint Forward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Error Correction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Erasure Codes in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Wireless Communication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375" y="3124200"/>
            <a:ext cx="7010400" cy="2590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Pouya </a:t>
            </a:r>
            <a:r>
              <a:rPr lang="en-US" sz="32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Ostovari and </a:t>
            </a:r>
            <a:r>
              <a:rPr lang="en-US" sz="32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Jie</a:t>
            </a:r>
            <a:r>
              <a:rPr lang="en-US" sz="32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Wu</a:t>
            </a:r>
            <a:endParaRPr lang="en-US" sz="32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Computer &amp; Information Sciences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Temple University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3" y="5854701"/>
            <a:ext cx="592137" cy="622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11850"/>
            <a:ext cx="63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5906869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Gill Sans" charset="0"/>
                <a:cs typeface="Gill Sans" charset="0"/>
              </a:rPr>
              <a:t>Center for Networked </a:t>
            </a:r>
            <a:r>
              <a:rPr lang="en-US" dirty="0" smtClean="0">
                <a:ea typeface="Gill Sans" charset="0"/>
                <a:cs typeface="Gill Sans" charset="0"/>
              </a:rPr>
              <a:t>Computing</a:t>
            </a:r>
          </a:p>
          <a:p>
            <a:pPr algn="ctr"/>
            <a:r>
              <a:rPr lang="en-US" dirty="0" smtClean="0">
                <a:ea typeface="Gill Sans" charset="0"/>
                <a:cs typeface="Gill Sans" charset="0"/>
              </a:rPr>
              <a:t>http://www.cnc.temple.edu</a:t>
            </a:r>
            <a:endParaRPr lang="en-US" dirty="0"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92" y="91509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6048" y="1285875"/>
            <a:ext cx="7696200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Erasure due to noise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bit errors cannot be corrected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Erasure due to noise and interference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Successful transmission of the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packets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02336" lvl="1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691" y="2315072"/>
            <a:ext cx="6264909" cy="11139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691" y="4130915"/>
            <a:ext cx="3812772" cy="441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5334000"/>
            <a:ext cx="5666826" cy="11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92" y="91509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Formulation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6048" y="1285875"/>
            <a:ext cx="7696200" cy="5257800"/>
          </a:xfrm>
        </p:spPr>
        <p:txBody>
          <a:bodyPr>
            <a:no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38" y="1707470"/>
            <a:ext cx="7816462" cy="4083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0" y="1905000"/>
            <a:ext cx="457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340" y="1926041"/>
            <a:ext cx="316058" cy="42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92" y="91509"/>
            <a:ext cx="749808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Finding Optimal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38791" y="1548834"/>
            <a:ext cx="7696200" cy="475671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probability equation cannot be simplified into a closed-form</a:t>
            </a:r>
          </a:p>
          <a:p>
            <a:pPr>
              <a:spcBef>
                <a:spcPts val="12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Two-phases algorithm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Offline phase: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creating a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reference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table which shows the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success delivery of the packets for each possible FEC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NC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redundancy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levels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Online phase: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performing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search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on reference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table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find the optimal FEC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and NC levels</a:t>
            </a:r>
          </a:p>
          <a:p>
            <a:pPr lvl="2">
              <a:spcBef>
                <a:spcPts val="600"/>
              </a:spcBef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Depending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noise and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interference probabilities of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the users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92" y="91509"/>
            <a:ext cx="749808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Reference Table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6048" y="1234509"/>
            <a:ext cx="7696200" cy="530916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13" y="1114991"/>
            <a:ext cx="7737359" cy="542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92" y="91509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Search for Optimal Coding Scheme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6048" y="1234509"/>
            <a:ext cx="7696200" cy="530916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67" y="1560052"/>
            <a:ext cx="7776681" cy="4658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3048000"/>
            <a:ext cx="228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4648200"/>
            <a:ext cx="304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4673600"/>
            <a:ext cx="228600" cy="2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1524000"/>
            <a:ext cx="7620000" cy="50292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Simulator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environment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topologies with random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bit error rate and interference probability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Bit error rate and interference probability of the destinations are independent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Comparing with only FEC and only NC methods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54" y="-14514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80883" y="1066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sets of packets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set contains 10 packets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63" y="2209800"/>
            <a:ext cx="8086009" cy="40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54" y="-14514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80883" y="1066800"/>
            <a:ext cx="7498080" cy="48006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sets of packets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set contains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91420"/>
            <a:ext cx="8004048" cy="395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54" y="-14514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80883" y="1066800"/>
            <a:ext cx="7498080" cy="48006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sets of packets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set contains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2" y="2246687"/>
            <a:ext cx="8080248" cy="40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854" y="-14514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80883" y="1066800"/>
            <a:ext cx="7498080" cy="48006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sets of packets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set contains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09800"/>
            <a:ext cx="804753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3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17638"/>
            <a:ext cx="7330440" cy="5059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Cross-layer protection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Formulation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Proposed method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pPr>
              <a:spcBef>
                <a:spcPts val="12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Simulation Summary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399" y="1470933"/>
            <a:ext cx="7550477" cy="5105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low noise probability FEC provides a better protection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noise or interference probability increases, more redundancy is needed for NC (EC)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FEC performs poorly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FEC or NC?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 given noise and interference probability, that depends on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399" y="1371600"/>
            <a:ext cx="7550477" cy="5105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Cross-layer protection of transmitted packets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Joint FEC and NC to enhance reliability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Fixed redundancy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Finding the optimal transmission scheme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FEC redundancy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NC redundancy (erasure code)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Two-phases algorithm</a:t>
            </a:r>
          </a:p>
          <a:p>
            <a:pPr lvl="1">
              <a:spcBef>
                <a:spcPts val="18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Offline and online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phases</a:t>
            </a:r>
          </a:p>
          <a:p>
            <a:pPr marL="82296" indent="0">
              <a:spcBef>
                <a:spcPts val="120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6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1200"/>
              </a:spcBef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12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262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375" y="1417638"/>
            <a:ext cx="7702313" cy="5292144"/>
          </a:xfr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technology of mobile devices</a:t>
            </a:r>
          </a:p>
          <a:p>
            <a:pPr lvl="1">
              <a:spcBef>
                <a:spcPts val="1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Smartphones and tablets</a:t>
            </a:r>
          </a:p>
          <a:p>
            <a:pPr marL="91440">
              <a:spcBef>
                <a:spcPts val="1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Wireless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connections</a:t>
            </a:r>
          </a:p>
          <a:p>
            <a:pPr marL="365760" lvl="1">
              <a:spcBef>
                <a:spcPts val="1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widely used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>
              <a:spcBef>
                <a:spcPts val="1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is accessible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everywhere</a:t>
            </a:r>
          </a:p>
          <a:p>
            <a:pPr marL="91440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Reliable transmission</a:t>
            </a:r>
          </a:p>
          <a:p>
            <a:pPr marL="365760" lvl="1">
              <a:spcBef>
                <a:spcPts val="1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ARQ</a:t>
            </a:r>
          </a:p>
          <a:p>
            <a:pPr marL="365760" lvl="1">
              <a:spcBef>
                <a:spcPts val="1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Erasure codes</a:t>
            </a:r>
          </a:p>
          <a:p>
            <a:pPr marL="365760" lvl="1">
              <a:spcBef>
                <a:spcPts val="1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Hybrid-ARQ</a:t>
            </a:r>
          </a:p>
          <a:p>
            <a:pPr marL="365760" lvl="1">
              <a:spcBef>
                <a:spcPts val="1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Fountain codes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rateless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codes)</a:t>
            </a:r>
          </a:p>
          <a:p>
            <a:pPr marL="365760" lvl="1"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91440">
              <a:spcBef>
                <a:spcPts val="1000"/>
              </a:spcBef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612648" lvl="2" indent="-283464">
              <a:spcBef>
                <a:spcPts val="1000"/>
              </a:spcBef>
              <a:buSzPct val="80000"/>
              <a:buFont typeface="Wingdings 2"/>
              <a:buChar char=""/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33600"/>
            <a:ext cx="509769" cy="999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775" y="2133600"/>
            <a:ext cx="8858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6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143000"/>
            <a:ext cx="3055599" cy="2032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163" y="228600"/>
            <a:ext cx="7498080" cy="7458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Transmission Errors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26836"/>
            <a:ext cx="4752697" cy="5350164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Noise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Forward error correcting codes (FEC)</a:t>
            </a:r>
          </a:p>
          <a:p>
            <a:pPr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Adding redundant bits to find and correct bit errors </a:t>
            </a:r>
          </a:p>
          <a:p>
            <a:pPr lvl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Physical layer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406752"/>
            <a:ext cx="2057400" cy="124144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219200" y="4098636"/>
            <a:ext cx="5876637" cy="283556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Interference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Packet erasure codes (EC)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Transmitting redundant packets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Application and network layers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163" y="228600"/>
            <a:ext cx="7498080" cy="74583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Network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Coding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425" y="1126836"/>
            <a:ext cx="7696200" cy="565496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Random linear network coding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Linear combinations of the packets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Gaussian elimination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Applications of network coding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Reliable transmissions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Throughput/capacity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enhancement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Distributed storage systems/ Content distribution/ Layered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multicast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95400" y="2590800"/>
                <a:ext cx="4038600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0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90800"/>
                <a:ext cx="4038600" cy="413511"/>
              </a:xfrm>
              <a:prstGeom prst="rect">
                <a:avLst/>
              </a:prstGeom>
              <a:blipFill rotWithShape="0">
                <a:blip r:embed="rId3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27497" y="3087367"/>
                <a:ext cx="3577903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497" y="3087367"/>
                <a:ext cx="3577903" cy="413511"/>
              </a:xfrm>
              <a:prstGeom prst="rect">
                <a:avLst/>
              </a:prstGeom>
              <a:blipFill rotWithShape="0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14930" y="3895165"/>
                <a:ext cx="3590470" cy="413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  <m:sSub>
                        <m:sSub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30" y="3895165"/>
                <a:ext cx="3590470" cy="413511"/>
              </a:xfrm>
              <a:prstGeom prst="rect">
                <a:avLst/>
              </a:prstGeom>
              <a:blipFill rotWithShape="0">
                <a:blip r:embed="rId5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 rot="5400000">
            <a:off x="1631230" y="361891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15" name="Left Brace 14"/>
          <p:cNvSpPr/>
          <p:nvPr/>
        </p:nvSpPr>
        <p:spPr>
          <a:xfrm>
            <a:off x="1321033" y="2680367"/>
            <a:ext cx="224442" cy="1628309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1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905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Cross-Layer Reliable Transmission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60417" y="1078203"/>
            <a:ext cx="7892288" cy="529214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1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Joint FEC and EC</a:t>
            </a:r>
          </a:p>
          <a:p>
            <a:pPr lvl="1">
              <a:spcBef>
                <a:spcPts val="1000"/>
              </a:spcBef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Deciding about the amount of redundancy to be added for FEC and EC</a:t>
            </a:r>
          </a:p>
          <a:p>
            <a:pPr>
              <a:spcBef>
                <a:spcPts val="1000"/>
              </a:spcBef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Previous work</a:t>
            </a:r>
          </a:p>
          <a:p>
            <a:pPr lvl="1">
              <a:spcBef>
                <a:spcPts val="1000"/>
              </a:spcBef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Theoretic result for the case of single destination</a:t>
            </a:r>
          </a:p>
          <a:p>
            <a:pPr lvl="1">
              <a:spcBef>
                <a:spcPts val="1000"/>
              </a:spcBef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Muriel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Medard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: implementation on sensor network</a:t>
            </a:r>
          </a:p>
          <a:p>
            <a:pPr lvl="2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Shows that joint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FEC-NC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effective </a:t>
            </a:r>
          </a:p>
          <a:p>
            <a:pPr lvl="2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Depending on noise and interference level, more NC or FEC redundancy enhances the reliability</a:t>
            </a:r>
          </a:p>
          <a:p>
            <a:pPr lvl="2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method for redundancy distribution</a:t>
            </a:r>
          </a:p>
          <a:p>
            <a:pPr marL="365760" lvl="1"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>
              <a:spcBef>
                <a:spcPts val="1000"/>
              </a:spcBef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612648" lvl="2" indent="-283464">
              <a:spcBef>
                <a:spcPts val="1000"/>
              </a:spcBef>
              <a:buSzPct val="80000"/>
              <a:buFont typeface="Wingdings 2"/>
              <a:buChar char=""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762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3451" y="1143000"/>
            <a:ext cx="7699549" cy="57150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Single source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Transmits a set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packets 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Size of each packet: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bits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 can transmit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bits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sources of errors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Noise and interference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Different noise and interference probabilities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061" y="2158338"/>
            <a:ext cx="3037539" cy="2383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931" y="637582"/>
            <a:ext cx="2991315" cy="8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7620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4704885" cy="52578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Provide protection for the packets 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Joint FEC and NC</a:t>
            </a:r>
          </a:p>
          <a:p>
            <a:pPr>
              <a:spcBef>
                <a:spcPts val="1000"/>
              </a:spcBef>
            </a:pP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optimal transmission scheme that maximizes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probability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receiving the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packets by the destinations</a:t>
            </a:r>
          </a:p>
          <a:p>
            <a:pPr lvl="1">
              <a:spcBef>
                <a:spcPts val="1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061" y="2158338"/>
            <a:ext cx="3037539" cy="2383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931" y="637582"/>
            <a:ext cx="2991315" cy="8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92" y="91509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Joint Coding Scheme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B87BE86-E4A9-4175-8BD1-4F0D9A91C4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6048" y="1285875"/>
            <a:ext cx="7696200" cy="5257800"/>
          </a:xfrm>
        </p:spPr>
        <p:txBody>
          <a:bodyPr>
            <a:noAutofit/>
          </a:bodyPr>
          <a:lstStyle/>
          <a:p>
            <a:pPr marL="596646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Segmentation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Applying network coding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Adding FEC to each network coded packet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eriod"/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+mj-lt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49" y="3352800"/>
            <a:ext cx="6919324" cy="26727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0" y="445835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8848" y="550101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8109386" y="4345633"/>
            <a:ext cx="228600" cy="57439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8080248" y="5444653"/>
            <a:ext cx="228600" cy="57439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REV 4</Template>
  <TotalTime>11324</TotalTime>
  <Words>926</Words>
  <Application>Microsoft Office PowerPoint</Application>
  <PresentationFormat>On-screen Show (4:3)</PresentationFormat>
  <Paragraphs>222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Gill Sans</vt:lpstr>
      <vt:lpstr>Gill Sans MT</vt:lpstr>
      <vt:lpstr>Times New Roman</vt:lpstr>
      <vt:lpstr>Verdana</vt:lpstr>
      <vt:lpstr>Wingdings 2</vt:lpstr>
      <vt:lpstr>Solstice</vt:lpstr>
      <vt:lpstr>Reliable Broadcast with Joint Forward Error Correction and Erasure Codes in Wireless Communication Networks</vt:lpstr>
      <vt:lpstr>Agenda</vt:lpstr>
      <vt:lpstr>Introduction</vt:lpstr>
      <vt:lpstr>Transmission Errors</vt:lpstr>
      <vt:lpstr>Network Coding</vt:lpstr>
      <vt:lpstr>Cross-Layer Reliable Transmission</vt:lpstr>
      <vt:lpstr>Setting</vt:lpstr>
      <vt:lpstr>Setting</vt:lpstr>
      <vt:lpstr>Joint Coding Scheme</vt:lpstr>
      <vt:lpstr>Problem Formulation</vt:lpstr>
      <vt:lpstr>Problem Formulation</vt:lpstr>
      <vt:lpstr>Finding Optimal Distribution</vt:lpstr>
      <vt:lpstr>Reference Table Creation</vt:lpstr>
      <vt:lpstr>Search for Optimal Coding Scheme</vt:lpstr>
      <vt:lpstr>Evaluations</vt:lpstr>
      <vt:lpstr>Evaluations</vt:lpstr>
      <vt:lpstr>Evaluations</vt:lpstr>
      <vt:lpstr>Evaluations</vt:lpstr>
      <vt:lpstr>Evaluations</vt:lpstr>
      <vt:lpstr>Simulation Summary</vt:lpstr>
      <vt:lpstr>Conclusion</vt:lpstr>
      <vt:lpstr>PowerPoint Presentation</vt:lpstr>
    </vt:vector>
  </TitlesOfParts>
  <Company>Temple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pouya</dc:creator>
  <cp:lastModifiedBy>Pouya Ostovari</cp:lastModifiedBy>
  <cp:revision>3463</cp:revision>
  <cp:lastPrinted>2014-12-11T22:11:26Z</cp:lastPrinted>
  <dcterms:created xsi:type="dcterms:W3CDTF">2012-01-17T16:23:26Z</dcterms:created>
  <dcterms:modified xsi:type="dcterms:W3CDTF">2015-10-22T12:50:30Z</dcterms:modified>
</cp:coreProperties>
</file>