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0.svg" ContentType="image/svg+xml"/>
  <Override PartName="/ppt/media/image1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52" r:id="rId3"/>
  </p:sldMasterIdLst>
  <p:notesMasterIdLst>
    <p:notesMasterId r:id="rId5"/>
  </p:notesMasterIdLst>
  <p:sldIdLst>
    <p:sldId id="256" r:id="rId4"/>
    <p:sldId id="259" r:id="rId6"/>
    <p:sldId id="277" r:id="rId7"/>
    <p:sldId id="276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7" r:id="rId16"/>
    <p:sldId id="286" r:id="rId17"/>
  </p:sldIdLst>
  <p:sldSz cx="24387175" cy="1371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23658875" initials="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127E"/>
    <a:srgbClr val="F3EDFA"/>
    <a:srgbClr val="FEFEFF"/>
    <a:srgbClr val="490F7D"/>
    <a:srgbClr val="FFFFFF"/>
    <a:srgbClr val="7030A0"/>
    <a:srgbClr val="F7F5F9"/>
    <a:srgbClr val="B6A3C6"/>
    <a:srgbClr val="FEFEFE"/>
    <a:srgbClr val="F0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320" cy="7632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r>
              <a:rPr lang="en-US" altLang="zh-CN"/>
              <a:t>We implement UniChirp with software-defined radios and commercial LoRa devices.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SDR testbed uses USRP  devices, and the baseband processing is implemented in GNU Radio and MATLAB.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For field nodes, we use off-the-shelf LoRa devices. This confirms that UniChirp does not require customized transmitters.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We evaluate UniChirp in both campus outdoor and industrial weak-link environments. The industrial scenarios include control cabinets, mechanical equipment areas, and pipeline areas, where attenuation and multipath are severe.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We compare UniChirp with LoRaWAN, Ostinato, Choir, LoRaTrimmer, and NELoRa. The metrics include symbol accuracy, SER, BER, throughput, and runtime.</a:t>
            </a:r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r>
              <a:rPr lang="en-US" altLang="zh-CN"/>
              <a:t>The main result is that UniChirp achieves stronger robustness under low SNR.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For symbol accuracy, UniChirp achieves the best performance across the tested SNR range. It maintains 90 percent symbol accuracy down to **-18 dB**.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At **-20 dB**, UniChirp improves symbol accuracy by **3.5 percent to 35.2 percent** compared with the baselines.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For throughput, UniChirp also achieves the highest throughput across the tested SNRs. The throughput gain reaches up to **3421.4 bits per second**, or **35.3 percent** in the low-SNR region.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ablation study further shows that both components are useful. The preamble-guided phase prior already brings clear gains, and structure-aware filtering provides additional improvement.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So the takeaway is: UniChirp improves both reliability and effective throughput under weak-signal conditions.</a:t>
            </a:r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r>
              <a:rPr lang="en-US" altLang="zh-CN"/>
              <a:t>UniChirp also generalizes across LoRa settings.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Across different spreading factors, UniChirp still improves accuracy under very low SNR. 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Across different bandwidths, UniChirp also brings consistent gains under 125, 250, and 500 kHz.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In terms of runtime, UniChirp is much more efficient than the baseline of UniChirp.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This efficiency comes from the phase-prior-guided design. Instead of searching over many candidate phases, UniChirp uses the preamble-estimated phase trajectory to guide payload decoding.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main message is that UniChirp is both general and practical for receiver-side deployment.</a:t>
            </a:r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r>
              <a:rPr lang="en-US" altLang="zh-CN"/>
              <a:t>Let me conclude.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This paper studies weak LoRa signal demodulation in challenging industrial and outdoor environments.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key problem is that standard LoRa demodulation cannot coherently aggregate split chirp energy when in-chirp phase misalignment exists.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UniChirp addresses this problem with three ideas.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First, it models the in-chirp phase discontinuity caused by timing and sampling offsets.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Second, it constructs a packet-level phase prior from preamble symbols.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Third, it uses this prior to compensate and fuse dual peaks coherently, together with spectral filtering to suppress out-of-band noise.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evaluation shows that UniChirp improves low-SNR accuracy, throughput, generality, and runtime efficiency, while remaining a software-only receiver-side framework.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That concludes my presentation. Thank you very much. I am happy to take questions.</a:t>
            </a:r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Good afternoon everyone. My name is Hang Li from Tsinghua University.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Today, I will present our work, **UniChirp: Unwrapping In-Chirp Phase Misalignment for Weak LoRa Signal Demodulation**.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This work focuses on weak LoRa signal demodulation. The key question is: when LoRa packets become extremely weak, can we still recover them by better aggregating chirp energy?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Our answer is yes. UniChirp models and compensates the **in-chirp phase misalignment** that prevents coherent energy fusion in conventional LoRa demodulation.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I will first introduce the motivation, then explain the technical challenge, present the design, and finally show the main results.</a:t>
            </a:r>
            <a:endParaRPr lang="en-US" altLang="zh-CN"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endParaRPr lang="en-US" altLang="zh-CN"/>
          </a:p>
          <a:p>
            <a:pPr marL="158750" indent="0">
              <a:buNone/>
            </a:pPr>
            <a:r>
              <a:rPr lang="en-US" altLang="zh-CN"/>
              <a:t>LoRa is widely used in low-power wide-area IoT because it supports long-range and energy-efficient communication.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However, in industrial deployments, LoRa links can become very weak. Sensors may be placed inside pipelines, tanks, cabinets, or dense machinery. These environments introduce occlusion, metal reflection, multipath, and interference.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As a result, the received SNR may fall below the decoding threshold of standard LoRa receivers. The receiver can still observe some signal energy, but standard demodulation cannot reliably decode the packet.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In practice, we want to improve robustness without modifying deployed LoRa nodes or protocol stacks. Therefore, this paper aims for a **software-only receiver-side solution**.</a:t>
            </a:r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4:notes"/>
          <p:cNvSpPr/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4" name="Google Shape;314;p14:notes"/>
          <p:cNvSpPr txBox="1"/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Standard LoRa demodulation uses a dechirp-and-FFT pipeline. Ideally, one symbol produces one clear spectral peak, and the receiver detects the peak position.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But because of the cyclic frequency shift in LoRa modulation, one symbol may be split into two chirp segments. After dechirp and FFT, these segments appear as two spectral peaks.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These two peaks belong to the same symbol, so their energy should be combined. The problem is that conventional magnitude-based demodulation is phase-blind. It may combine magnitudes, but it cannot guarantee coherent addition in the complex domain.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When the two peaks have a phase mismatch, direct combination can cause energy leakage or even cancellation. This becomes critical under low SNR.</a:t>
            </a:r>
            <a:endParaRPr lang="en-US" altLang="zh-C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/>
              <a:t>So the deeper problem is not only weak signal strength. It is the failure to **coherently aggregate split chirp energy**.</a:t>
            </a:r>
            <a:endParaRPr lang="en-US" altLang="zh-CN"/>
          </a:p>
        </p:txBody>
      </p:sp>
      <p:sp>
        <p:nvSpPr>
          <p:cNvPr id="315" name="Google Shape;315;p14:notes"/>
          <p:cNvSpPr txBox="1"/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endParaRPr lang="en-US" altLang="zh-CN"/>
          </a:p>
          <a:p>
            <a:pPr marL="158750" indent="0">
              <a:buNone/>
            </a:pPr>
            <a:r>
              <a:rPr lang="en-US" altLang="zh-CN"/>
              <a:t>The key observation of UniChirp is that the in-chirp phase discontinuity is not random. It can be predicted from the LoRa signal structure and hardware offsets.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We analyze three factors.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First, CFO introduces continuous phase rotation, but it does not break the in-chirp phase jump structure.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Second, timing offset introduces a constant phase offset.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Third, sampling frequency offset introduces a linear phase trend across chirps.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Based on this analysis, UniChirp builds a closed-form phase model. It then uses preamble symbols to estimate a packet-level phase prior and applies this prior to align and fuse the dual peaks.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core workflow is: **model, predict, and fuse**.</a:t>
            </a:r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endParaRPr lang="en-US" altLang="zh-CN"/>
          </a:p>
          <a:p>
            <a:pPr marL="158750" indent="0">
              <a:buNone/>
            </a:pPr>
            <a:r>
              <a:rPr lang="en-US" altLang="zh-CN"/>
              <a:t>UniChirp contains three main modules.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first module constructs a phase prior from the preamble. It estimates the packet-level phase trajectory.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second module performs peak alignment and fusion. It uses the phase prior to rotate the secondary peak and coherently add it to the primary peak.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third module applies structure-aware spectral filtering to suppress out-of-band noise before demodulation.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After these modules, the enhanced signal can still be decoded by a standard LoRa demodulator.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Therefore, UniChirp is fully receiver-side and software-only. It does not require changes to the transmitter, packet format, or protocol stack.</a:t>
            </a:r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endParaRPr lang="en-US" altLang="zh-CN"/>
          </a:p>
          <a:p>
            <a:pPr marL="158750" indent="0">
              <a:buNone/>
            </a:pPr>
            <a:r>
              <a:rPr lang="en-US" altLang="zh-CN"/>
              <a:t>The first module uses the preamble to construct a phase prior.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 LoRa packet starts with repeated preamble symbols. These repeated chirps provide useful observations of packet-level phase behavior.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UniChirp extracts phase observations from the preamble. Since these observations may be noisy and wrapped, UniChirp unwraps and corrects them, then fits a phase trajectory.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This trajectory can be represented by a slope and an intercept. The slope mainly captures phase drift caused by sampling frequency offset. The intercept captures the constant offset related to timing offset.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After fitting the trend from the preamble, UniChirp extrapolates it to payload symbols. In this way, the preamble is not only used for synchronization. It also provides a physical prior for phase-coherent energy aggregation.</a:t>
            </a:r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r>
              <a:rPr lang="en-US" altLang="zh-CN"/>
              <a:t>The second module is phase-coherent dual-peak fusion.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Under oversampling, a split LoRa symbol produces a primary peak and a secondary peak in the frequency domain. These two peaks correspond to two chirp segments of the same symbol.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UniChirp fuses them in three steps.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First, oversampling separates the two peaks.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Second, the phase prior is used to rotate the secondary peak in the complex domain, so that it becomes phase-aligned with the primary peak.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Third, the two peaks are coherently added.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 key operation is not magnitude summation, but **phase-aligned complex-domain addition**. This allows UniChirp to recover energy that would otherwise be lost due to phase mismatch.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It is also efficient because the packet-level phase prior avoids exhaustive phase search.</a:t>
            </a:r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58750" indent="0">
              <a:buNone/>
            </a:pPr>
            <a:r>
              <a:rPr lang="en-US" altLang="zh-CN"/>
              <a:t>The third module is structure-aware spectral filtering.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Even after phase alignment, low-SNR demodulation remains difficult because the FFT output may contain strong noise peaks.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LoRa chirps occupy a known valid band around baseband. However, the received signal may also contain wideband out-of-band noise.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Therefore, UniChirp applies low-pass filtering before dechirp and FFT. This preserves in-band LoRa signal energy while suppressing irrelevant noise.</a:t>
            </a:r>
            <a:endParaRPr lang="en-US" altLang="zh-CN"/>
          </a:p>
          <a:p>
            <a:pPr marL="158750" indent="0">
              <a:buNone/>
            </a:pPr>
            <a:r>
              <a:rPr lang="en-US" altLang="zh-CN"/>
              <a:t>This module complements phase-coherent fusion. The phase prior improves energy aggregation, while filtering reduces noise power and makes the target peak easier to detect.</a:t>
            </a: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image8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6" descr="A person holding a tablet&#10;&#10;AI-generated content may be incorrect.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-1" y="-1785"/>
            <a:ext cx="24387175" cy="1371778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6"/>
          <p:cNvSpPr txBox="1">
            <a:spLocks noGrp="1"/>
          </p:cNvSpPr>
          <p:nvPr>
            <p:ph type="ctrTitle"/>
          </p:nvPr>
        </p:nvSpPr>
        <p:spPr>
          <a:xfrm>
            <a:off x="1" y="2244726"/>
            <a:ext cx="24387174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6"/>
              </a:buClr>
              <a:buSzPts val="14400"/>
              <a:buFont typeface="Calibri" panose="020F0502020204030204"/>
              <a:buNone/>
              <a:defRPr sz="14400">
                <a:solidFill>
                  <a:srgbClr val="00285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" name="Google Shape;14;p6"/>
          <p:cNvSpPr txBox="1">
            <a:spLocks noGrp="1"/>
          </p:cNvSpPr>
          <p:nvPr>
            <p:ph type="subTitle" idx="1"/>
          </p:nvPr>
        </p:nvSpPr>
        <p:spPr>
          <a:xfrm>
            <a:off x="-1" y="7204076"/>
            <a:ext cx="24387175" cy="109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2856"/>
              </a:buClr>
              <a:buSzPts val="5400"/>
              <a:buNone/>
              <a:defRPr sz="5400" b="1">
                <a:solidFill>
                  <a:srgbClr val="002856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/>
        </p:txBody>
      </p:sp>
      <p:pic>
        <p:nvPicPr>
          <p:cNvPr id="15" name="Google Shape;15;p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9113190" y="369813"/>
            <a:ext cx="4799604" cy="1999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4381" y="-52845"/>
            <a:ext cx="6250848" cy="2720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6" name="图片 5"/>
          <p:cNvPicPr/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spect="1"/>
          </p:cNvSpPr>
          <p:nvPr userDrawn="1"/>
        </p:nvSpPr>
        <p:spPr>
          <a:xfrm>
            <a:off x="895749" y="9829616"/>
            <a:ext cx="771222" cy="20644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192" y="9857524"/>
            <a:ext cx="20669293" cy="13062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rgbClr val="5C307D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49" y="1202400"/>
            <a:ext cx="22588621" cy="8409600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  <a:lvl6pPr>
              <a:defRPr sz="2800">
                <a:solidFill>
                  <a:schemeClr val="tx2"/>
                </a:solidFill>
              </a:defRPr>
            </a:lvl6pPr>
            <a:lvl7pPr>
              <a:defRPr sz="2800">
                <a:solidFill>
                  <a:schemeClr val="tx2"/>
                </a:solidFill>
              </a:defRPr>
            </a:lvl7pPr>
            <a:lvl8pPr>
              <a:defRPr sz="2800">
                <a:solidFill>
                  <a:schemeClr val="tx2"/>
                </a:solidFill>
              </a:defRPr>
            </a:lvl8pPr>
            <a:lvl9pPr>
              <a:defRPr sz="2800">
                <a:solidFill>
                  <a:schemeClr val="tx2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43192" y="11163820"/>
            <a:ext cx="20669293" cy="730252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rgbClr val="5C307D"/>
                </a:solidFill>
              </a:defRPr>
            </a:lvl1pPr>
            <a:lvl2pPr marL="914400" indent="0">
              <a:buNone/>
              <a:defRPr sz="22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049049" y="12120340"/>
            <a:ext cx="5047217" cy="73025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66971" y="12111688"/>
            <a:ext cx="13172715" cy="73025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305630" y="12120340"/>
            <a:ext cx="2406855" cy="73025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11" name="图片 10"/>
          <p:cNvPicPr/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537" y="8791354"/>
            <a:ext cx="22062104" cy="113347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5751" y="1199450"/>
            <a:ext cx="22584658" cy="7114504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2537" y="9924834"/>
            <a:ext cx="22062106" cy="1197342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9" name="图片 8"/>
          <p:cNvPicPr/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spect="1"/>
          </p:cNvSpPr>
          <p:nvPr userDrawn="1"/>
        </p:nvSpPr>
        <p:spPr>
          <a:xfrm>
            <a:off x="17770374" y="1351452"/>
            <a:ext cx="177975" cy="15836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Vertical Title 1"/>
          <p:cNvSpPr>
            <a:spLocks noGrp="1"/>
          </p:cNvSpPr>
          <p:nvPr>
            <p:ph type="title" orient="vert"/>
          </p:nvPr>
        </p:nvSpPr>
        <p:spPr>
          <a:xfrm>
            <a:off x="18341686" y="1351452"/>
            <a:ext cx="3799487" cy="10366146"/>
          </a:xfrm>
          <a:prstGeom prst="rect">
            <a:avLst/>
          </a:prstGeom>
        </p:spPr>
        <p:txBody>
          <a:bodyPr vert="eaVert" anchor="b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1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50048" y="1351452"/>
            <a:ext cx="15585251" cy="10366146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13" name="图片 12"/>
          <p:cNvPicPr/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-1" y="4239"/>
            <a:ext cx="24387175" cy="1943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0698038" y="443996"/>
            <a:ext cx="3020259" cy="100675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7"/>
          <p:cNvSpPr txBox="1">
            <a:spLocks noGrp="1"/>
          </p:cNvSpPr>
          <p:nvPr>
            <p:ph type="title"/>
          </p:nvPr>
        </p:nvSpPr>
        <p:spPr>
          <a:xfrm>
            <a:off x="787858" y="552922"/>
            <a:ext cx="13775636" cy="897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6"/>
              </a:buClr>
              <a:buSzPts val="6600"/>
              <a:buFont typeface="Calibri" panose="020F0502020204030204"/>
              <a:buNone/>
              <a:defRPr sz="6600" b="1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>
            <a:spLocks noGrp="1"/>
          </p:cNvSpPr>
          <p:nvPr>
            <p:ph type="body" idx="1"/>
          </p:nvPr>
        </p:nvSpPr>
        <p:spPr>
          <a:xfrm>
            <a:off x="787858" y="2496023"/>
            <a:ext cx="22811459" cy="9857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533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2856"/>
              </a:buClr>
              <a:buSzPts val="4800"/>
              <a:buChar char="•"/>
              <a:defRPr sz="4800">
                <a:solidFill>
                  <a:srgbClr val="002856"/>
                </a:solidFill>
              </a:defRPr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856"/>
              </a:buClr>
              <a:buSzPts val="4400"/>
              <a:buChar char="•"/>
              <a:defRPr sz="4400">
                <a:solidFill>
                  <a:srgbClr val="002856"/>
                </a:solidFill>
              </a:defRPr>
            </a:lvl2pPr>
            <a:lvl3pPr marL="1371600" lvl="2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856"/>
              </a:buClr>
              <a:buSzPts val="3600"/>
              <a:buChar char="•"/>
              <a:defRPr sz="3600">
                <a:solidFill>
                  <a:srgbClr val="002856"/>
                </a:solidFill>
              </a:defRPr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856"/>
              </a:buClr>
              <a:buSzPts val="3200"/>
              <a:buChar char="•"/>
              <a:defRPr sz="3200">
                <a:solidFill>
                  <a:srgbClr val="002856"/>
                </a:solidFill>
              </a:defRPr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856"/>
              </a:buClr>
              <a:buSzPts val="3200"/>
              <a:buChar char="•"/>
              <a:defRPr sz="3200">
                <a:solidFill>
                  <a:srgbClr val="00285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2" name="Google Shape;22;p7"/>
          <p:cNvSpPr txBox="1">
            <a:spLocks noGrp="1"/>
          </p:cNvSpPr>
          <p:nvPr>
            <p:ph type="dt" idx="10"/>
          </p:nvPr>
        </p:nvSpPr>
        <p:spPr>
          <a:xfrm>
            <a:off x="787860" y="12671829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285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>
            <a:spLocks noGrp="1"/>
          </p:cNvSpPr>
          <p:nvPr>
            <p:ph type="ftr" idx="11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285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18112202" y="12712701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lvl="1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lvl="2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lvl="3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lvl="4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lvl="5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lvl="6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lvl="7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lvl="8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002856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39460" y="124328"/>
            <a:ext cx="4189701" cy="18232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 userDrawn="1"/>
        </p:nvGrpSpPr>
        <p:grpSpPr>
          <a:xfrm>
            <a:off x="1198606" y="3472740"/>
            <a:ext cx="21989961" cy="3806602"/>
            <a:chOff x="599225" y="1921565"/>
            <a:chExt cx="10993549" cy="1903301"/>
          </a:xfrm>
        </p:grpSpPr>
        <p:sp>
          <p:nvSpPr>
            <p:cNvPr id="22" name="矩形 21"/>
            <p:cNvSpPr/>
            <p:nvPr userDrawn="1"/>
          </p:nvSpPr>
          <p:spPr>
            <a:xfrm>
              <a:off x="599225" y="1921565"/>
              <a:ext cx="10993549" cy="1903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600" kern="1200">
                <a:sym typeface="+mn-ea"/>
              </a:endParaRPr>
            </a:p>
          </p:txBody>
        </p:sp>
        <p:sp>
          <p:nvSpPr>
            <p:cNvPr id="18" name="半闭框 17"/>
            <p:cNvSpPr/>
            <p:nvPr userDrawn="1"/>
          </p:nvSpPr>
          <p:spPr>
            <a:xfrm>
              <a:off x="599225" y="1921565"/>
              <a:ext cx="821803" cy="867934"/>
            </a:xfrm>
            <a:prstGeom prst="halfFrame">
              <a:avLst>
                <a:gd name="adj1" fmla="val 23474"/>
                <a:gd name="adj2" fmla="val 2347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600" kern="120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24" name="矩形 23"/>
            <p:cNvSpPr/>
            <p:nvPr userDrawn="1"/>
          </p:nvSpPr>
          <p:spPr>
            <a:xfrm>
              <a:off x="10161778" y="3614195"/>
              <a:ext cx="1430996" cy="2106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600" kern="1200">
                <a:sym typeface="+mn-ea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9053" y="799210"/>
            <a:ext cx="5078469" cy="2148836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1926589" y="4056168"/>
            <a:ext cx="20534001" cy="2712812"/>
          </a:xfrm>
          <a:prstGeom prst="rect">
            <a:avLst/>
          </a:prstGeom>
          <a:effectLst/>
        </p:spPr>
        <p:txBody>
          <a:bodyPr anchor="b">
            <a:normAutofit/>
          </a:bodyPr>
          <a:lstStyle>
            <a:lvl1pPr algn="l">
              <a:defRPr lang="en-US" altLang="en-US" sz="7200" b="0" kern="1200" cap="all" dirty="0">
                <a:solidFill>
                  <a:srgbClr val="5C30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926589" y="7638108"/>
            <a:ext cx="20534001" cy="2681998"/>
          </a:xfrm>
        </p:spPr>
        <p:txBody>
          <a:bodyPr anchor="t">
            <a:normAutofit/>
          </a:bodyPr>
          <a:lstStyle>
            <a:lvl1pPr marL="0" indent="0" algn="l">
              <a:buNone/>
              <a:defRPr sz="4000" cap="all">
                <a:solidFill>
                  <a:schemeClr val="accent2"/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971" y="4360996"/>
            <a:ext cx="21045514" cy="73566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864139" y="4236334"/>
            <a:ext cx="20360503" cy="7204954"/>
          </a:xfrm>
        </p:spPr>
        <p:txBody>
          <a:bodyPr anchor="ctr">
            <a:normAutofit/>
          </a:bodyPr>
          <a:lstStyle>
            <a:lvl1pPr algn="l">
              <a:defRPr sz="6400"/>
            </a:lvl1pPr>
            <a:lvl2pPr algn="l">
              <a:defRPr sz="5600"/>
            </a:lvl2pPr>
            <a:lvl3pPr algn="l">
              <a:defRPr sz="4800"/>
            </a:lvl3pPr>
            <a:lvl4pPr algn="l">
              <a:defRPr sz="4000"/>
            </a:lvl4pPr>
            <a:lvl5pPr algn="l">
              <a:defRPr sz="40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5213883" y="11194634"/>
            <a:ext cx="5690339" cy="730250"/>
          </a:xfrm>
        </p:spPr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64137" y="11185982"/>
            <a:ext cx="12134618" cy="730250"/>
          </a:xfr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119350" y="11194634"/>
            <a:ext cx="2105290" cy="730250"/>
          </a:xfrm>
        </p:spPr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2864137" y="980876"/>
            <a:ext cx="20360501" cy="270290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7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21" name="Rectangle 8"/>
          <p:cNvSpPr/>
          <p:nvPr userDrawn="1"/>
        </p:nvSpPr>
        <p:spPr>
          <a:xfrm rot="5400000">
            <a:off x="-5384975" y="6526076"/>
            <a:ext cx="13717786" cy="6638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图片 8"/>
          <p:cNvPicPr/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1198606" y="3472740"/>
            <a:ext cx="21989961" cy="3806602"/>
            <a:chOff x="599225" y="1921565"/>
            <a:chExt cx="10993549" cy="1903301"/>
          </a:xfrm>
        </p:grpSpPr>
        <p:sp>
          <p:nvSpPr>
            <p:cNvPr id="10" name="矩形 9"/>
            <p:cNvSpPr/>
            <p:nvPr userDrawn="1"/>
          </p:nvSpPr>
          <p:spPr>
            <a:xfrm>
              <a:off x="599225" y="1921565"/>
              <a:ext cx="10993549" cy="1903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600" kern="1200">
                <a:sym typeface="+mn-ea"/>
              </a:endParaRPr>
            </a:p>
          </p:txBody>
        </p:sp>
        <p:sp>
          <p:nvSpPr>
            <p:cNvPr id="12" name="矩形 11"/>
            <p:cNvSpPr/>
            <p:nvPr userDrawn="1"/>
          </p:nvSpPr>
          <p:spPr>
            <a:xfrm>
              <a:off x="599227" y="1921566"/>
              <a:ext cx="192900" cy="19033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600" kern="1200">
                <a:sym typeface="+mn-ea"/>
              </a:endParaRPr>
            </a:p>
          </p:txBody>
        </p:sp>
      </p:grp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1926589" y="4056166"/>
            <a:ext cx="20534001" cy="2753702"/>
          </a:xfrm>
          <a:prstGeom prst="rect">
            <a:avLst/>
          </a:prstGeom>
          <a:effectLst/>
        </p:spPr>
        <p:txBody>
          <a:bodyPr anchor="ctr">
            <a:normAutofit/>
          </a:bodyPr>
          <a:lstStyle>
            <a:lvl1pPr algn="l">
              <a:defRPr lang="en-US" altLang="en-US" sz="7200" b="0" kern="1200" cap="all" dirty="0">
                <a:solidFill>
                  <a:srgbClr val="5C30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1926589" y="7661258"/>
            <a:ext cx="20534001" cy="2681998"/>
          </a:xfrm>
        </p:spPr>
        <p:txBody>
          <a:bodyPr anchor="t">
            <a:normAutofit/>
          </a:bodyPr>
          <a:lstStyle>
            <a:lvl1pPr marL="0" indent="0" algn="l">
              <a:buNone/>
              <a:defRPr sz="4000" cap="all">
                <a:solidFill>
                  <a:schemeClr val="accent2"/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27" name="日期占位符 10"/>
          <p:cNvSpPr>
            <a:spLocks noGrp="1"/>
          </p:cNvSpPr>
          <p:nvPr>
            <p:ph type="dt" sz="half" idx="10"/>
          </p:nvPr>
        </p:nvSpPr>
        <p:spPr>
          <a:xfrm>
            <a:off x="15049049" y="11194646"/>
            <a:ext cx="5047217" cy="730250"/>
          </a:xfrm>
        </p:spPr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28" name="页脚占位符 11"/>
          <p:cNvSpPr>
            <a:spLocks noGrp="1"/>
          </p:cNvSpPr>
          <p:nvPr>
            <p:ph type="ftr" sz="quarter" idx="11"/>
          </p:nvPr>
        </p:nvSpPr>
        <p:spPr>
          <a:xfrm>
            <a:off x="1666971" y="11185994"/>
            <a:ext cx="13172715" cy="730250"/>
          </a:xfr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29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20305630" y="11194646"/>
            <a:ext cx="2406855" cy="730250"/>
          </a:xfrm>
        </p:spPr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11" name="图片 10"/>
          <p:cNvPicPr/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2539" y="4456008"/>
            <a:ext cx="10846194" cy="7266094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78446" y="4456008"/>
            <a:ext cx="10846196" cy="7266094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671" y="4501788"/>
            <a:ext cx="10175475" cy="107201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2541" y="5852108"/>
            <a:ext cx="10787604" cy="586999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049173" y="4501788"/>
            <a:ext cx="10175471" cy="1106746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437039" y="5852108"/>
            <a:ext cx="10787604" cy="586999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0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5" Type="http://schemas.openxmlformats.org/officeDocument/2006/relationships/theme" Target="../theme/theme2.xml"/><Relationship Id="rId14" Type="http://schemas.microsoft.com/office/2007/relationships/hdphoto" Target="../media/image8.wdp"/><Relationship Id="rId13" Type="http://schemas.openxmlformats.org/officeDocument/2006/relationships/image" Target="../media/image7.png"/><Relationship Id="rId12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8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5842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 panose="020B0604020202020204"/>
              <a:buChar char="•"/>
              <a:defRPr sz="5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 panose="020B0604020202020204"/>
              <a:buChar char="•"/>
              <a:defRPr sz="4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82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 panose="020B0604020202020204"/>
              <a:buChar char="•"/>
              <a:defRPr sz="4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Char char="•"/>
              <a:defRPr sz="3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Char char="•"/>
              <a:defRPr sz="3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Char char="•"/>
              <a:defRPr sz="3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Char char="•"/>
              <a:defRPr sz="3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Char char="•"/>
              <a:defRPr sz="3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Char char="•"/>
              <a:defRPr sz="3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1670830" y="1186848"/>
            <a:ext cx="21045516" cy="203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6969" y="4672006"/>
            <a:ext cx="21045516" cy="63097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49049" y="11194646"/>
            <a:ext cx="504721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fld id="{E4551058-E5DB-324A-A8E9-6D3BEF243C3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6971" y="11185994"/>
            <a:ext cx="1317271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cap="all">
                <a:solidFill>
                  <a:schemeClr val="accent2"/>
                </a:solidFill>
              </a:defRPr>
            </a:lvl1pPr>
          </a:lstStyle>
          <a:p>
            <a:endParaRPr kumimoji="1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05630" y="11194646"/>
            <a:ext cx="240685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fld id="{977BA8E6-E826-B147-AA17-E3D76A29629C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11" name="图片 10"/>
          <p:cNvPicPr/>
          <p:nvPr userDrawn="1"/>
        </p:nvPicPr>
        <p:blipFill rotWithShape="1"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39684" y="12108024"/>
            <a:ext cx="8384954" cy="950686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1173493" y="1302048"/>
            <a:ext cx="161211" cy="1800000"/>
          </a:xfrm>
          <a:prstGeom prst="roundRect">
            <a:avLst>
              <a:gd name="adj" fmla="val 0"/>
            </a:avLst>
          </a:prstGeom>
          <a:solidFill>
            <a:srgbClr val="5C307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spcBef>
                <a:spcPct val="0"/>
              </a:spcBef>
              <a:spcAft>
                <a:spcPct val="0"/>
              </a:spcAft>
            </a:pPr>
            <a:endParaRPr kumimoji="1" lang="zh-CN" altLang="en-US" sz="3600" kern="1200"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5600" b="0" kern="1200" cap="all">
          <a:solidFill>
            <a:srgbClr val="5C307D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12140" indent="-61214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259840" indent="-61214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799590" indent="-53975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2484120" indent="-46736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3204210" indent="-46736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3799840" indent="-45720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6pPr>
      <a:lvl7pPr marL="4399280" indent="-45720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7pPr>
      <a:lvl8pPr marL="4999990" indent="-45720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8pPr>
      <a:lvl9pPr marL="5599430" indent="-457200" algn="l" defTabSz="914400" rtl="0" eaLnBrk="1" latinLnBrk="0" hangingPunct="1">
        <a:spcBef>
          <a:spcPct val="4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0" Type="http://schemas.openxmlformats.org/officeDocument/2006/relationships/notesSlide" Target="../notesSlides/notesSlide13.xml"/><Relationship Id="rId1" Type="http://schemas.openxmlformats.org/officeDocument/2006/relationships/tags" Target="../tags/tag40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3.xml"/><Relationship Id="rId21" Type="http://schemas.openxmlformats.org/officeDocument/2006/relationships/image" Target="../media/image14.png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image" Target="../media/image21.png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4" Type="http://schemas.openxmlformats.org/officeDocument/2006/relationships/notesSlide" Target="../notesSlides/notesSlide6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 txBox="1">
            <a:spLocks noGrp="1"/>
          </p:cNvSpPr>
          <p:nvPr>
            <p:ph type="ctrTitle"/>
          </p:nvPr>
        </p:nvSpPr>
        <p:spPr>
          <a:xfrm>
            <a:off x="160663" y="6192876"/>
            <a:ext cx="24387300" cy="47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6"/>
              </a:buClr>
              <a:buSzPts val="14400"/>
              <a:buFont typeface="Calibri" panose="020F0502020204030204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6"/>
              </a:buClr>
              <a:buSzPts val="14400"/>
              <a:buFont typeface="Calibri" panose="020F0502020204030204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6"/>
              </a:buClr>
              <a:buSzPts val="14400"/>
              <a:buFont typeface="Calibri" panose="020F0502020204030204"/>
              <a:buNone/>
            </a:pPr>
            <a:r>
              <a:rPr lang="en-US" dirty="0"/>
              <a:t>22</a:t>
            </a:r>
            <a:r>
              <a:rPr lang="en-US" baseline="30000" dirty="0"/>
              <a:t>nd</a:t>
            </a:r>
            <a:r>
              <a:rPr lang="en-US" dirty="0"/>
              <a:t> Annual IEEE International Conference on Sensing, Communication, and Networking (SECON)</a:t>
            </a:r>
            <a:endParaRPr dirty="0"/>
          </a:p>
        </p:txBody>
      </p:sp>
      <p:sp>
        <p:nvSpPr>
          <p:cNvPr id="31" name="Google Shape;31;p1"/>
          <p:cNvSpPr txBox="1">
            <a:spLocks noGrp="1"/>
          </p:cNvSpPr>
          <p:nvPr>
            <p:ph type="subTitle" idx="1"/>
          </p:nvPr>
        </p:nvSpPr>
        <p:spPr>
          <a:xfrm>
            <a:off x="160663" y="11911652"/>
            <a:ext cx="24387300" cy="10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6"/>
              </a:buClr>
              <a:buSzPts val="5400"/>
              <a:buNone/>
            </a:pPr>
            <a:r>
              <a:rPr lang="en-US" dirty="0"/>
              <a:t>03 – 05 June // Pisa, Italy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2" name="直接连接符 1"/>
          <p:cNvCxnSpPr/>
          <p:nvPr/>
        </p:nvCxnSpPr>
        <p:spPr>
          <a:xfrm flipV="1">
            <a:off x="1063625" y="2912110"/>
            <a:ext cx="22538690" cy="1905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951865" y="1350645"/>
            <a:ext cx="169672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Implementation and Evaluation Setup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5" name="Google Shape;29;p2"/>
          <p:cNvSpPr/>
          <p:nvPr/>
        </p:nvSpPr>
        <p:spPr>
          <a:xfrm>
            <a:off x="698500" y="527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63625" y="3249295"/>
            <a:ext cx="4382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Experimental settings</a:t>
            </a:r>
            <a:endParaRPr lang="en-US" altLang="zh-CN" sz="36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76935" y="3997325"/>
            <a:ext cx="7697470" cy="5391785"/>
          </a:xfrm>
          <a:prstGeom prst="rect">
            <a:avLst/>
          </a:prstGeom>
        </p:spPr>
        <p:txBody>
          <a:bodyPr>
            <a:noAutofit/>
          </a:bodyPr>
          <a:p>
            <a:pPr marL="285750" lvl="1" indent="-285750" algn="l" eaLnBrk="1" fontAlgn="auto" latinLnBrk="0" hangingPunct="1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SDR testbed: USRP N210 / B210 with SBX daughterboards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Baseband processing: GNU Radio + MATLAB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Field nodes: off-the-shelf SX1276-based LoRa nodes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Outdoor scenario: campus-scale deployment around buildings and vegetation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76935" y="9985375"/>
            <a:ext cx="4382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Baselines and metrics</a:t>
            </a:r>
            <a:endParaRPr lang="en-US" altLang="zh-CN" sz="36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5259705" y="10317480"/>
            <a:ext cx="18771870" cy="27305"/>
          </a:xfrm>
          <a:prstGeom prst="line">
            <a:avLst/>
          </a:prstGeom>
          <a:ln w="317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圆角矩形 5"/>
          <p:cNvSpPr/>
          <p:nvPr/>
        </p:nvSpPr>
        <p:spPr>
          <a:xfrm>
            <a:off x="543560" y="11162030"/>
            <a:ext cx="2940050" cy="58737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69645" y="11163935"/>
            <a:ext cx="24091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LoRaWAN</a:t>
            </a:r>
            <a:endParaRPr lang="en-US" altLang="zh-CN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文本框 45"/>
          <p:cNvSpPr txBox="1"/>
          <p:nvPr>
            <p:custDataLst>
              <p:tags r:id="rId1"/>
            </p:custDataLst>
          </p:nvPr>
        </p:nvSpPr>
        <p:spPr>
          <a:xfrm>
            <a:off x="635000" y="12000865"/>
            <a:ext cx="2848610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F5F9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/>
              <a:t>standard LoRa </a:t>
            </a:r>
            <a:endParaRPr lang="en-US" altLang="zh-CN" sz="2400"/>
          </a:p>
          <a:p>
            <a:pPr algn="ctr"/>
            <a:r>
              <a:rPr lang="en-US" altLang="zh-CN" sz="2400"/>
              <a:t>demodulation</a:t>
            </a:r>
            <a:endParaRPr lang="en-US" altLang="zh-CN" sz="2400"/>
          </a:p>
        </p:txBody>
      </p:sp>
      <p:cxnSp>
        <p:nvCxnSpPr>
          <p:cNvPr id="37" name="直接连接符 36"/>
          <p:cNvCxnSpPr/>
          <p:nvPr/>
        </p:nvCxnSpPr>
        <p:spPr>
          <a:xfrm>
            <a:off x="3876040" y="11036300"/>
            <a:ext cx="0" cy="1861820"/>
          </a:xfrm>
          <a:prstGeom prst="line">
            <a:avLst/>
          </a:prstGeom>
          <a:ln w="254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8569325" y="11163935"/>
            <a:ext cx="2940050" cy="58737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995410" y="11165840"/>
            <a:ext cx="1905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Choir</a:t>
            </a:r>
            <a:endParaRPr lang="en-US" altLang="zh-CN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8406130" y="12000865"/>
            <a:ext cx="314261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F5F9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/>
              <a:t>magnitude-domain dual-part summation</a:t>
            </a:r>
            <a:endParaRPr lang="en-US" altLang="zh-CN" sz="2400"/>
          </a:p>
        </p:txBody>
      </p:sp>
      <p:cxnSp>
        <p:nvCxnSpPr>
          <p:cNvPr id="16" name="直接连接符 15"/>
          <p:cNvCxnSpPr/>
          <p:nvPr/>
        </p:nvCxnSpPr>
        <p:spPr>
          <a:xfrm>
            <a:off x="12151360" y="11036300"/>
            <a:ext cx="0" cy="1861820"/>
          </a:xfrm>
          <a:prstGeom prst="line">
            <a:avLst/>
          </a:prstGeom>
          <a:ln w="254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/>
        </p:nvSpPr>
        <p:spPr>
          <a:xfrm>
            <a:off x="12753975" y="11165840"/>
            <a:ext cx="2940050" cy="58737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2872085" y="11167745"/>
            <a:ext cx="27171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LoRaTrimmer</a:t>
            </a:r>
            <a:endParaRPr lang="en-US" altLang="zh-CN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12543790" y="12000865"/>
            <a:ext cx="326072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F5F9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/>
              <a:t>phase compensation with candidate search</a:t>
            </a:r>
            <a:endParaRPr lang="en-US" altLang="zh-CN" sz="2400"/>
          </a:p>
        </p:txBody>
      </p:sp>
      <p:cxnSp>
        <p:nvCxnSpPr>
          <p:cNvPr id="20" name="直接连接符 19"/>
          <p:cNvCxnSpPr/>
          <p:nvPr/>
        </p:nvCxnSpPr>
        <p:spPr>
          <a:xfrm>
            <a:off x="16470630" y="11036300"/>
            <a:ext cx="0" cy="1861820"/>
          </a:xfrm>
          <a:prstGeom prst="line">
            <a:avLst/>
          </a:prstGeom>
          <a:ln w="254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圆角矩形 20"/>
          <p:cNvSpPr/>
          <p:nvPr/>
        </p:nvSpPr>
        <p:spPr>
          <a:xfrm>
            <a:off x="16842105" y="11162030"/>
            <a:ext cx="2940050" cy="58737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7268190" y="11163935"/>
            <a:ext cx="2228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NELoRa</a:t>
            </a:r>
            <a:endParaRPr lang="en-US" altLang="zh-CN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16645255" y="12000865"/>
            <a:ext cx="3136900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F5F9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/>
              <a:t>learning-based weak-signal demodulation</a:t>
            </a:r>
            <a:endParaRPr lang="en-US" altLang="zh-CN" sz="2400"/>
          </a:p>
        </p:txBody>
      </p:sp>
      <p:sp>
        <p:nvSpPr>
          <p:cNvPr id="25" name="圆角矩形 24"/>
          <p:cNvSpPr/>
          <p:nvPr/>
        </p:nvSpPr>
        <p:spPr>
          <a:xfrm>
            <a:off x="4527550" y="11162030"/>
            <a:ext cx="2940050" cy="58737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953635" y="11163935"/>
            <a:ext cx="20027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Ostinato</a:t>
            </a:r>
            <a:endParaRPr lang="en-US" altLang="zh-CN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5"/>
            </p:custDataLst>
          </p:nvPr>
        </p:nvSpPr>
        <p:spPr>
          <a:xfrm>
            <a:off x="4520565" y="12000865"/>
            <a:ext cx="2848610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F5F9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/>
              <a:t>repeated-symbol accumulation</a:t>
            </a:r>
            <a:endParaRPr lang="en-US" altLang="zh-CN" sz="2400"/>
          </a:p>
        </p:txBody>
      </p:sp>
      <p:cxnSp>
        <p:nvCxnSpPr>
          <p:cNvPr id="28" name="直接连接符 27"/>
          <p:cNvCxnSpPr/>
          <p:nvPr/>
        </p:nvCxnSpPr>
        <p:spPr>
          <a:xfrm>
            <a:off x="8013700" y="11036300"/>
            <a:ext cx="0" cy="1861820"/>
          </a:xfrm>
          <a:prstGeom prst="line">
            <a:avLst/>
          </a:prstGeom>
          <a:ln w="254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20153630" y="10937875"/>
            <a:ext cx="3911600" cy="1893570"/>
          </a:xfrm>
          <a:prstGeom prst="rect">
            <a:avLst/>
          </a:prstGeom>
          <a:solidFill>
            <a:srgbClr val="F7F5F9"/>
          </a:solidFill>
          <a:ln>
            <a:solidFill>
              <a:srgbClr val="B6A3C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20293965" y="11036300"/>
            <a:ext cx="3401060" cy="633730"/>
          </a:xfrm>
          <a:prstGeom prst="rect">
            <a:avLst/>
          </a:prstGeom>
          <a:solidFill>
            <a:srgbClr val="F7F5F9"/>
          </a:solidFill>
          <a:ln>
            <a:solidFill>
              <a:srgbClr val="F7F5F9"/>
            </a:solidFill>
          </a:ln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Metrics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0447635" y="11631930"/>
            <a:ext cx="3399790" cy="11988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400"/>
              <a:t>symbol accuracy, SER, BER, throughput, runtime</a:t>
            </a:r>
            <a:endParaRPr lang="en-US" altLang="zh-CN" sz="2400"/>
          </a:p>
        </p:txBody>
      </p:sp>
      <p:pic>
        <p:nvPicPr>
          <p:cNvPr id="33" name="图片 32" descr="ChatGPT Image May 25, 2026, 04_34_04 PM"/>
          <p:cNvPicPr>
            <a:picLocks noChangeAspect="1"/>
          </p:cNvPicPr>
          <p:nvPr/>
        </p:nvPicPr>
        <p:blipFill>
          <a:blip r:embed="rId6"/>
          <a:srcRect l="33740" t="16939" r="1392" b="37117"/>
          <a:stretch>
            <a:fillRect/>
          </a:stretch>
        </p:blipFill>
        <p:spPr>
          <a:xfrm>
            <a:off x="8569325" y="3373755"/>
            <a:ext cx="15365095" cy="6124575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10149205" y="3533140"/>
            <a:ext cx="4368165" cy="460375"/>
          </a:xfrm>
          <a:prstGeom prst="rect">
            <a:avLst/>
          </a:prstGeom>
          <a:solidFill>
            <a:srgbClr val="490F7D"/>
          </a:solidFill>
          <a:ln>
            <a:solidFill>
              <a:srgbClr val="4A127E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bg1"/>
                </a:solidFill>
              </a:rPr>
              <a:t>Campus outdoor deployment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7918430" y="3536950"/>
            <a:ext cx="5180965" cy="460375"/>
          </a:xfrm>
          <a:prstGeom prst="rect">
            <a:avLst/>
          </a:prstGeom>
          <a:solidFill>
            <a:srgbClr val="490F7D"/>
          </a:solidFill>
          <a:ln>
            <a:solidFill>
              <a:srgbClr val="4A127E"/>
            </a:solidFill>
          </a:ln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bg1"/>
                </a:solidFill>
              </a:rPr>
              <a:t>Industrial weak-link deployment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762365" y="8990330"/>
            <a:ext cx="14643100" cy="3987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p>
            <a:pPr algn="ctr"/>
            <a:endParaRPr lang="en-US" altLang="zh-CN" sz="2000"/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09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2" name="直接连接符 1"/>
          <p:cNvCxnSpPr/>
          <p:nvPr/>
        </p:nvCxnSpPr>
        <p:spPr>
          <a:xfrm flipV="1">
            <a:off x="951865" y="2771140"/>
            <a:ext cx="22706330" cy="120015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951865" y="1234440"/>
            <a:ext cx="171767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Main Results: Better Robustness under Low SNR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5" name="Google Shape;29;p2"/>
          <p:cNvSpPr/>
          <p:nvPr/>
        </p:nvSpPr>
        <p:spPr>
          <a:xfrm>
            <a:off x="698500" y="527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 descr="ChatGPT Image May 25, 2026, 04_44_14 PM"/>
          <p:cNvPicPr>
            <a:picLocks noChangeAspect="1"/>
          </p:cNvPicPr>
          <p:nvPr/>
        </p:nvPicPr>
        <p:blipFill>
          <a:blip r:embed="rId1"/>
          <a:srcRect t="80028" b="7942"/>
          <a:stretch>
            <a:fillRect/>
          </a:stretch>
        </p:blipFill>
        <p:spPr>
          <a:xfrm>
            <a:off x="1874520" y="11171555"/>
            <a:ext cx="19845655" cy="13436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b="1108"/>
          <a:stretch>
            <a:fillRect/>
          </a:stretch>
        </p:blipFill>
        <p:spPr>
          <a:xfrm>
            <a:off x="16574770" y="3800475"/>
            <a:ext cx="6284595" cy="39128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r="776"/>
          <a:stretch>
            <a:fillRect/>
          </a:stretch>
        </p:blipFill>
        <p:spPr>
          <a:xfrm>
            <a:off x="1273810" y="3800475"/>
            <a:ext cx="6172835" cy="38531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210" y="3769995"/>
            <a:ext cx="6021705" cy="3795395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1101725" y="3271520"/>
            <a:ext cx="6734175" cy="7223760"/>
          </a:xfrm>
          <a:prstGeom prst="roundRect">
            <a:avLst>
              <a:gd name="adj" fmla="val 517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8434070" y="3271520"/>
            <a:ext cx="6963410" cy="7223760"/>
          </a:xfrm>
          <a:prstGeom prst="roundRect">
            <a:avLst>
              <a:gd name="adj" fmla="val 517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6413480" y="3271520"/>
            <a:ext cx="6608445" cy="7224395"/>
          </a:xfrm>
          <a:prstGeom prst="roundRect">
            <a:avLst>
              <a:gd name="adj" fmla="val 517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5102860" y="11372850"/>
            <a:ext cx="14180820" cy="941070"/>
          </a:xfrm>
          <a:prstGeom prst="rect">
            <a:avLst/>
          </a:prstGeom>
          <a:solidFill>
            <a:srgbClr val="F3EDFA"/>
          </a:solidFill>
          <a:ln>
            <a:noFill/>
          </a:ln>
        </p:spPr>
        <p:txBody>
          <a:bodyPr wrap="square" rtlCol="0">
            <a:noAutofit/>
          </a:bodyPr>
          <a:p>
            <a:pPr algn="ctr"/>
            <a:r>
              <a:rPr lang="en-US" altLang="zh-CN" sz="3200">
                <a:solidFill>
                  <a:srgbClr val="4A127E"/>
                </a:solidFill>
              </a:rPr>
              <a:t>Takeaway: UniChirp improves both reliability and effective throughput under low SNR, and both phase prior and filtering are essential.</a:t>
            </a:r>
            <a:endParaRPr lang="en-US" altLang="zh-CN" sz="3200">
              <a:solidFill>
                <a:srgbClr val="4A127E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962120" y="7818755"/>
            <a:ext cx="5897245" cy="1958975"/>
          </a:xfrm>
          <a:prstGeom prst="rect">
            <a:avLst/>
          </a:prstGeom>
        </p:spPr>
        <p:txBody>
          <a:bodyPr>
            <a:noAutofit/>
          </a:bodyPr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Phase prior already brings clear gains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w/o Filter: up to +18.8% at -20 dB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Filtering adds another +22.2%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919210" y="7818755"/>
            <a:ext cx="6129020" cy="267652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Highest throughput across tested SNRs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Up to +3421.4 bps gain; up to 35.3% in low SNR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24940" y="8376285"/>
            <a:ext cx="6129020" cy="203009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90% accuracy down to -18 dB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At -20 dB: +3.5% to +35.2% vs. baselines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10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22" descr="ChatGPT Image May 25, 2026, 04_44_14 PM"/>
          <p:cNvPicPr>
            <a:picLocks noChangeAspect="1"/>
          </p:cNvPicPr>
          <p:nvPr/>
        </p:nvPicPr>
        <p:blipFill>
          <a:blip r:embed="rId1"/>
          <a:srcRect t="80028" b="7942"/>
          <a:stretch>
            <a:fillRect/>
          </a:stretch>
        </p:blipFill>
        <p:spPr>
          <a:xfrm>
            <a:off x="1874520" y="11171555"/>
            <a:ext cx="19845655" cy="1343660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 flipV="1">
            <a:off x="951865" y="2771140"/>
            <a:ext cx="22706330" cy="120015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951865" y="1234440"/>
            <a:ext cx="171767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Efficiency, Generality, and Takeaways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5" name="Google Shape;29;p2"/>
          <p:cNvSpPr/>
          <p:nvPr/>
        </p:nvSpPr>
        <p:spPr>
          <a:xfrm>
            <a:off x="698500" y="527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101725" y="3271520"/>
            <a:ext cx="6734175" cy="7223760"/>
          </a:xfrm>
          <a:prstGeom prst="roundRect">
            <a:avLst>
              <a:gd name="adj" fmla="val 517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8434070" y="3271520"/>
            <a:ext cx="6963410" cy="7223760"/>
          </a:xfrm>
          <a:prstGeom prst="roundRect">
            <a:avLst>
              <a:gd name="adj" fmla="val 517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6413480" y="3270885"/>
            <a:ext cx="6608445" cy="7225030"/>
          </a:xfrm>
          <a:prstGeom prst="roundRect">
            <a:avLst>
              <a:gd name="adj" fmla="val 517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6768445" y="7800975"/>
            <a:ext cx="5897245" cy="1958975"/>
          </a:xfrm>
          <a:prstGeom prst="rect">
            <a:avLst/>
          </a:prstGeom>
        </p:spPr>
        <p:txBody>
          <a:bodyPr>
            <a:noAutofit/>
          </a:bodyPr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At SF=12: 1675 ms for UniChirp vs. 10931 ms for LoRaTrimmer.</a:t>
            </a:r>
            <a:endParaRPr lang="en-US" altLang="zh-CN" sz="28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LoRaTrimmer reaches 12156 ms, about 6.5× UniChirp.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919210" y="8249285"/>
            <a:ext cx="6129020" cy="138366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At -30 dB, gains are 11.2%, 4.0%, and 2.8% at 125/250/500 kHz.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24940" y="8376285"/>
            <a:ext cx="6129020" cy="138366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2800" b="0">
                <a:solidFill>
                  <a:srgbClr val="000000"/>
                </a:solidFill>
              </a:rPr>
              <a:t>At -30 dB, gains reach 6.0% at SF=8 and 5.2% at SF=10.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610" y="3874135"/>
            <a:ext cx="5638165" cy="34664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rcRect l="1364" b="2018"/>
          <a:stretch>
            <a:fillRect/>
          </a:stretch>
        </p:blipFill>
        <p:spPr>
          <a:xfrm>
            <a:off x="9070975" y="3887470"/>
            <a:ext cx="5694680" cy="3453130"/>
          </a:xfrm>
          <a:prstGeom prst="rect">
            <a:avLst/>
          </a:prstGeom>
        </p:spPr>
      </p:pic>
      <p:pic>
        <p:nvPicPr>
          <p:cNvPr id="21" name="图片 20" descr="runtime_compare_cpu_time_pu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9445" y="3537585"/>
            <a:ext cx="5330825" cy="399224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5019040" y="11517630"/>
            <a:ext cx="15707360" cy="913765"/>
          </a:xfrm>
          <a:prstGeom prst="rect">
            <a:avLst/>
          </a:prstGeom>
          <a:solidFill>
            <a:srgbClr val="F3EDFA"/>
          </a:solidFill>
          <a:ln>
            <a:noFill/>
          </a:ln>
        </p:spPr>
        <p:txBody>
          <a:bodyPr wrap="square" rtlCol="0">
            <a:noAutofit/>
          </a:bodyPr>
          <a:p>
            <a:pPr algn="ctr"/>
            <a:r>
              <a:rPr lang="en-US" altLang="zh-CN" sz="3200">
                <a:solidFill>
                  <a:srgbClr val="4A127E"/>
                </a:solidFill>
              </a:rPr>
              <a:t>Generalizes across LoRa parameter settings while maintaining practical receiver-side efficiency.</a:t>
            </a:r>
            <a:endParaRPr lang="en-US" altLang="zh-CN" sz="3200">
              <a:solidFill>
                <a:srgbClr val="4A127E"/>
              </a:solidFill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11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2" name="直接连接符 1"/>
          <p:cNvCxnSpPr/>
          <p:nvPr/>
        </p:nvCxnSpPr>
        <p:spPr>
          <a:xfrm flipV="1">
            <a:off x="951865" y="2692400"/>
            <a:ext cx="23392130" cy="31115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951865" y="1462405"/>
            <a:ext cx="100228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Conclusion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5" name="Google Shape;29;p2"/>
          <p:cNvSpPr/>
          <p:nvPr/>
        </p:nvSpPr>
        <p:spPr>
          <a:xfrm>
            <a:off x="698500" y="527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12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53220" y="10095865"/>
            <a:ext cx="48964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Thanks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438" name="Google Shape;438;p18"/>
          <p:cNvSpPr/>
          <p:nvPr>
            <p:custDataLst>
              <p:tags r:id="rId1"/>
            </p:custDataLst>
          </p:nvPr>
        </p:nvSpPr>
        <p:spPr>
          <a:xfrm>
            <a:off x="1259840" y="3717290"/>
            <a:ext cx="2857500" cy="56578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Problem</a:t>
            </a:r>
            <a:endParaRPr lang="en-US" sz="3200" b="1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9840" y="4519295"/>
            <a:ext cx="6129020" cy="452310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Weak industrial links fall below standard LoRa decoding thresholds.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Phase misalignment prevents coherent chirp energy aggregation.</a:t>
            </a:r>
            <a:endParaRPr lang="en-US" altLang="zh-CN" sz="3200" b="0">
              <a:solidFill>
                <a:srgbClr val="000000"/>
              </a:solidFill>
            </a:endParaRPr>
          </a:p>
        </p:txBody>
      </p:sp>
      <p:sp>
        <p:nvSpPr>
          <p:cNvPr id="6" name="Google Shape;438;p18"/>
          <p:cNvSpPr/>
          <p:nvPr>
            <p:custDataLst>
              <p:tags r:id="rId3"/>
            </p:custDataLst>
          </p:nvPr>
        </p:nvSpPr>
        <p:spPr>
          <a:xfrm>
            <a:off x="8932545" y="3844290"/>
            <a:ext cx="2857500" cy="56578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Method</a:t>
            </a:r>
            <a:endParaRPr lang="en-US" altLang="zh-CN" sz="3200" b="1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8932545" y="4646295"/>
            <a:ext cx="6129020" cy="452310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Predict packet-level phase trajectory from preamble symbols.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Compensate and fuse dual peaks without exhaustive search.</a:t>
            </a:r>
            <a:endParaRPr lang="en-US" altLang="zh-CN" sz="3200" b="0">
              <a:solidFill>
                <a:srgbClr val="000000"/>
              </a:solidFill>
            </a:endParaRPr>
          </a:p>
        </p:txBody>
      </p:sp>
      <p:sp>
        <p:nvSpPr>
          <p:cNvPr id="11" name="Google Shape;438;p18"/>
          <p:cNvSpPr/>
          <p:nvPr>
            <p:custDataLst>
              <p:tags r:id="rId5"/>
            </p:custDataLst>
          </p:nvPr>
        </p:nvSpPr>
        <p:spPr>
          <a:xfrm>
            <a:off x="17374870" y="3844290"/>
            <a:ext cx="2857500" cy="56578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Result</a:t>
            </a:r>
            <a:endParaRPr lang="en-US" altLang="zh-CN" sz="3200" b="1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17374870" y="4646295"/>
            <a:ext cx="6129020" cy="3046095"/>
          </a:xfrm>
          <a:prstGeom prst="rect">
            <a:avLst/>
          </a:prstGeom>
        </p:spPr>
        <p:txBody>
          <a:bodyPr wrap="square">
            <a:spAutoFit/>
          </a:bodyPr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90% accuracy down to −18 dB.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Robust across LoRa settings with practical receiver-side runtime.</a:t>
            </a:r>
            <a:endParaRPr lang="en-US" altLang="zh-CN" sz="3200" b="0">
              <a:solidFill>
                <a:srgbClr val="000000"/>
              </a:solidFill>
            </a:endParaRPr>
          </a:p>
        </p:txBody>
      </p:sp>
      <p:cxnSp>
        <p:nvCxnSpPr>
          <p:cNvPr id="37" name="直接连接符 36"/>
          <p:cNvCxnSpPr/>
          <p:nvPr>
            <p:custDataLst>
              <p:tags r:id="rId7"/>
            </p:custDataLst>
          </p:nvPr>
        </p:nvCxnSpPr>
        <p:spPr>
          <a:xfrm>
            <a:off x="7740015" y="3844290"/>
            <a:ext cx="14605" cy="3061970"/>
          </a:xfrm>
          <a:prstGeom prst="line">
            <a:avLst/>
          </a:prstGeom>
          <a:ln w="254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8"/>
            </p:custDataLst>
          </p:nvPr>
        </p:nvCxnSpPr>
        <p:spPr>
          <a:xfrm>
            <a:off x="16112490" y="3764280"/>
            <a:ext cx="14605" cy="3061970"/>
          </a:xfrm>
          <a:prstGeom prst="line">
            <a:avLst/>
          </a:prstGeom>
          <a:ln w="254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"/>
          <p:cNvSpPr/>
          <p:nvPr/>
        </p:nvSpPr>
        <p:spPr>
          <a:xfrm>
            <a:off x="3337560" y="4337050"/>
            <a:ext cx="16196945" cy="157924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1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UniChirp: Unwrapping In-Chirp Phase</a:t>
            </a:r>
            <a:endParaRPr lang="en-US" altLang="zh-CN" sz="5400" b="1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1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Misalignment for Weak LoRa Signal Demodulation</a:t>
            </a:r>
            <a:endParaRPr lang="en-US" altLang="zh-CN" sz="5400" b="1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1" name="Google Shape;31;p2"/>
          <p:cNvSpPr/>
          <p:nvPr/>
        </p:nvSpPr>
        <p:spPr>
          <a:xfrm flipV="1">
            <a:off x="5289550" y="6261100"/>
            <a:ext cx="12292330" cy="76200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030A0"/>
              </a:solidFill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2776220" y="6557645"/>
            <a:ext cx="17750155" cy="92265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Hang Li, Shuai Tong, Jiarui Zhang, Shen Gao, Jiliang Wang, Jie Wu</a:t>
            </a:r>
            <a:endParaRPr lang="en-US" altLang="zh-CN" sz="4400" b="0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>
                <a:solidFill>
                  <a:srgbClr val="11111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Tsinghua University | China Telecom Cloud Computing Research Institute | Temple University</a:t>
            </a:r>
            <a:endParaRPr lang="en-US" altLang="zh-CN" sz="4400" b="0">
              <a:solidFill>
                <a:srgbClr val="11111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495530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01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12" name="图形 11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65400" y="9263774"/>
            <a:ext cx="3530327" cy="1011877"/>
          </a:xfrm>
          <a:prstGeom prst="rect">
            <a:avLst/>
          </a:prstGeom>
        </p:spPr>
      </p:pic>
      <p:pic>
        <p:nvPicPr>
          <p:cNvPr id="14" name="图形 1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92016" y="9263774"/>
            <a:ext cx="3531600" cy="9605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280" y="8941435"/>
            <a:ext cx="2018665" cy="17881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" name="圆角矩形 38"/>
          <p:cNvSpPr/>
          <p:nvPr/>
        </p:nvSpPr>
        <p:spPr>
          <a:xfrm>
            <a:off x="12910820" y="10577830"/>
            <a:ext cx="9589770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189990" y="3339465"/>
            <a:ext cx="8301355" cy="27940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951865" y="1350645"/>
            <a:ext cx="87776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Motivation: LoRa Fails in Industrial Weak Links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10" name="圆角矩形 9"/>
          <p:cNvSpPr/>
          <p:nvPr>
            <p:custDataLst>
              <p:tags r:id="rId1"/>
            </p:custDataLst>
          </p:nvPr>
        </p:nvSpPr>
        <p:spPr>
          <a:xfrm>
            <a:off x="781685" y="4979035"/>
            <a:ext cx="9589770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781685" y="6330315"/>
            <a:ext cx="9589770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>
            <p:custDataLst>
              <p:tags r:id="rId3"/>
            </p:custDataLst>
          </p:nvPr>
        </p:nvSpPr>
        <p:spPr>
          <a:xfrm>
            <a:off x="781685" y="7681595"/>
            <a:ext cx="9589770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>
            <p:custDataLst>
              <p:tags r:id="rId4"/>
            </p:custDataLst>
          </p:nvPr>
        </p:nvSpPr>
        <p:spPr>
          <a:xfrm>
            <a:off x="781685" y="9032875"/>
            <a:ext cx="9589770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1774190" y="5057140"/>
            <a:ext cx="8554720" cy="795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/>
              <a:t>Sensors are deployed inside pipelines,tanks,and dense machinery.</a:t>
            </a:r>
            <a:endParaRPr lang="en-US" altLang="zh-CN" sz="2800"/>
          </a:p>
          <a:p>
            <a:endParaRPr lang="en-US" altLang="zh-CN" sz="2800"/>
          </a:p>
        </p:txBody>
      </p:sp>
      <p:grpSp>
        <p:nvGrpSpPr>
          <p:cNvPr id="22" name="组合 21"/>
          <p:cNvGrpSpPr/>
          <p:nvPr>
            <p:custDataLst>
              <p:tags r:id="rId6"/>
            </p:custDataLst>
          </p:nvPr>
        </p:nvGrpSpPr>
        <p:grpSpPr>
          <a:xfrm>
            <a:off x="991870" y="5207000"/>
            <a:ext cx="518795" cy="493395"/>
            <a:chOff x="2138" y="9818"/>
            <a:chExt cx="685" cy="629"/>
          </a:xfrm>
        </p:grpSpPr>
        <p:sp>
          <p:nvSpPr>
            <p:cNvPr id="20" name="椭圆 19"/>
            <p:cNvSpPr/>
            <p:nvPr>
              <p:custDataLst>
                <p:tags r:id="rId7"/>
              </p:custDataLst>
            </p:nvPr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>
              <p:custDataLst>
                <p:tags r:id="rId8"/>
              </p:custDataLst>
            </p:nvPr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1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1017270" y="6513195"/>
            <a:ext cx="518795" cy="493395"/>
            <a:chOff x="2138" y="9818"/>
            <a:chExt cx="685" cy="629"/>
          </a:xfrm>
        </p:grpSpPr>
        <p:sp>
          <p:nvSpPr>
            <p:cNvPr id="24" name="椭圆 23"/>
            <p:cNvSpPr/>
            <p:nvPr>
              <p:custDataLst>
                <p:tags r:id="rId10"/>
              </p:custDataLst>
            </p:nvPr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>
              <p:custDataLst>
                <p:tags r:id="rId11"/>
              </p:custDataLst>
            </p:nvPr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2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12"/>
            </p:custDataLst>
          </p:nvPr>
        </p:nvGrpSpPr>
        <p:grpSpPr>
          <a:xfrm>
            <a:off x="1017270" y="7910830"/>
            <a:ext cx="518795" cy="493395"/>
            <a:chOff x="2138" y="9818"/>
            <a:chExt cx="685" cy="629"/>
          </a:xfrm>
        </p:grpSpPr>
        <p:sp>
          <p:nvSpPr>
            <p:cNvPr id="27" name="椭圆 26"/>
            <p:cNvSpPr/>
            <p:nvPr>
              <p:custDataLst>
                <p:tags r:id="rId13"/>
              </p:custDataLst>
            </p:nvPr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4"/>
              </p:custDataLst>
            </p:nvPr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3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5"/>
            </p:custDataLst>
          </p:nvPr>
        </p:nvGrpSpPr>
        <p:grpSpPr>
          <a:xfrm>
            <a:off x="1017270" y="9262110"/>
            <a:ext cx="518795" cy="493395"/>
            <a:chOff x="2138" y="9818"/>
            <a:chExt cx="685" cy="629"/>
          </a:xfrm>
        </p:grpSpPr>
        <p:sp>
          <p:nvSpPr>
            <p:cNvPr id="30" name="椭圆 29"/>
            <p:cNvSpPr/>
            <p:nvPr>
              <p:custDataLst>
                <p:tags r:id="rId16"/>
              </p:custDataLst>
            </p:nvPr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7"/>
              </p:custDataLst>
            </p:nvPr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4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sp>
        <p:nvSpPr>
          <p:cNvPr id="32" name="文本框 31"/>
          <p:cNvSpPr txBox="1"/>
          <p:nvPr>
            <p:custDataLst>
              <p:tags r:id="rId18"/>
            </p:custDataLst>
          </p:nvPr>
        </p:nvSpPr>
        <p:spPr>
          <a:xfrm>
            <a:off x="1774190" y="6408420"/>
            <a:ext cx="8554720" cy="795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/>
              <a:t>Occlusion, metal structures, multipath, and interference severely attenuate chirps.</a:t>
            </a:r>
            <a:endParaRPr lang="en-US" altLang="zh-CN" sz="2800"/>
          </a:p>
        </p:txBody>
      </p:sp>
      <p:sp>
        <p:nvSpPr>
          <p:cNvPr id="33" name="文本框 32"/>
          <p:cNvSpPr txBox="1"/>
          <p:nvPr>
            <p:custDataLst>
              <p:tags r:id="rId19"/>
            </p:custDataLst>
          </p:nvPr>
        </p:nvSpPr>
        <p:spPr>
          <a:xfrm>
            <a:off x="1816735" y="7759700"/>
            <a:ext cx="8554720" cy="795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/>
              <a:t>The received SNR can fall below the decoding threshold of standard LoRa.</a:t>
            </a:r>
            <a:endParaRPr lang="en-US" altLang="zh-CN" sz="2800"/>
          </a:p>
        </p:txBody>
      </p:sp>
      <p:sp>
        <p:nvSpPr>
          <p:cNvPr id="34" name="文本框 33"/>
          <p:cNvSpPr txBox="1"/>
          <p:nvPr>
            <p:custDataLst>
              <p:tags r:id="rId20"/>
            </p:custDataLst>
          </p:nvPr>
        </p:nvSpPr>
        <p:spPr>
          <a:xfrm>
            <a:off x="1901190" y="9145905"/>
            <a:ext cx="8554720" cy="795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/>
              <a:t>The receiver should improve robustness without changing end devices or protocol stacks.</a:t>
            </a:r>
            <a:endParaRPr lang="en-US" altLang="zh-CN" sz="2800"/>
          </a:p>
          <a:p>
            <a:endParaRPr lang="en-US" altLang="zh-CN" sz="2800"/>
          </a:p>
        </p:txBody>
      </p:sp>
      <p:sp>
        <p:nvSpPr>
          <p:cNvPr id="40" name="矩形 39"/>
          <p:cNvSpPr/>
          <p:nvPr/>
        </p:nvSpPr>
        <p:spPr>
          <a:xfrm>
            <a:off x="11633200" y="2487295"/>
            <a:ext cx="12080875" cy="79254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>
                <a:lumMod val="85000"/>
                <a:alpha val="40000"/>
              </a:scheme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13154025" y="10577830"/>
            <a:ext cx="9229090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800">
                <a:solidFill>
                  <a:srgbClr val="7030A0"/>
                </a:solidFill>
              </a:rPr>
              <a:t>Problem focus:</a:t>
            </a:r>
            <a:r>
              <a:rPr lang="en-US" altLang="zh-CN" sz="2800"/>
              <a:t> weak-signal demodulation under ultra-low SNR</a:t>
            </a:r>
            <a:endParaRPr lang="en-US" altLang="zh-CN" sz="2800"/>
          </a:p>
        </p:txBody>
      </p:sp>
      <p:sp>
        <p:nvSpPr>
          <p:cNvPr id="2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6" name="图片 15" descr="ChatGPT Image May 25, 2026, 05_31_36 PM"/>
          <p:cNvPicPr>
            <a:picLocks noChangeAspect="1"/>
          </p:cNvPicPr>
          <p:nvPr/>
        </p:nvPicPr>
        <p:blipFill>
          <a:blip r:embed="rId21"/>
          <a:srcRect l="2887" t="4888" r="3483" b="5850"/>
          <a:stretch>
            <a:fillRect/>
          </a:stretch>
        </p:blipFill>
        <p:spPr>
          <a:xfrm>
            <a:off x="11911330" y="2927985"/>
            <a:ext cx="11626850" cy="7219315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19486880" y="4197350"/>
            <a:ext cx="327596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2000"/>
              <a:t>Received signals (low SNR)</a:t>
            </a:r>
            <a:endParaRPr lang="en-US" altLang="zh-CN" sz="2000"/>
          </a:p>
        </p:txBody>
      </p:sp>
      <p:sp>
        <p:nvSpPr>
          <p:cNvPr id="36" name="文本框 35"/>
          <p:cNvSpPr txBox="1"/>
          <p:nvPr/>
        </p:nvSpPr>
        <p:spPr>
          <a:xfrm>
            <a:off x="19296380" y="6330315"/>
            <a:ext cx="365696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2000"/>
              <a:t>Stardard LoRa demodulation</a:t>
            </a:r>
            <a:endParaRPr lang="en-US" altLang="zh-CN" sz="2000"/>
          </a:p>
        </p:txBody>
      </p:sp>
      <p:sp>
        <p:nvSpPr>
          <p:cNvPr id="41" name="文本框 40"/>
          <p:cNvSpPr txBox="1"/>
          <p:nvPr/>
        </p:nvSpPr>
        <p:spPr>
          <a:xfrm>
            <a:off x="19486880" y="7810500"/>
            <a:ext cx="327596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2000"/>
              <a:t>Packet cannot be decoded</a:t>
            </a:r>
            <a:endParaRPr lang="en-US" altLang="zh-CN" sz="2000"/>
          </a:p>
        </p:txBody>
      </p:sp>
      <p:sp>
        <p:nvSpPr>
          <p:cNvPr id="42" name="文本框 41"/>
          <p:cNvSpPr txBox="1"/>
          <p:nvPr/>
        </p:nvSpPr>
        <p:spPr>
          <a:xfrm>
            <a:off x="13916025" y="9518650"/>
            <a:ext cx="338772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4A127E"/>
                </a:solidFill>
              </a:rPr>
              <a:t>Industrial weak links</a:t>
            </a:r>
            <a:endParaRPr lang="en-US" altLang="zh-CN" sz="2400">
              <a:solidFill>
                <a:srgbClr val="4A127E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9003010" y="9399905"/>
            <a:ext cx="4535170" cy="7473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r>
              <a:rPr lang="en-US" altLang="zh-CN" sz="2400">
                <a:solidFill>
                  <a:srgbClr val="4A127E"/>
                </a:solidFill>
              </a:rPr>
              <a:t>Standard LoRa fails at ultra-low SNR</a:t>
            </a:r>
            <a:endParaRPr lang="en-US" altLang="zh-CN" sz="2400">
              <a:solidFill>
                <a:srgbClr val="4A127E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1116330" y="2949575"/>
            <a:ext cx="8301355" cy="27940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圆角矩形 7"/>
          <p:cNvSpPr/>
          <p:nvPr/>
        </p:nvSpPr>
        <p:spPr>
          <a:xfrm>
            <a:off x="1003935" y="4087495"/>
            <a:ext cx="22301200" cy="5292090"/>
          </a:xfrm>
          <a:prstGeom prst="roundRect">
            <a:avLst>
              <a:gd name="adj" fmla="val 5171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6825" y="4394200"/>
            <a:ext cx="21776055" cy="472059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319655" y="4549775"/>
            <a:ext cx="413004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7030A0"/>
                </a:solidFill>
              </a:rPr>
              <a:t>A. Split chirp symbol</a:t>
            </a:r>
            <a:endParaRPr lang="en-US" altLang="zh-CN" sz="2400">
              <a:solidFill>
                <a:srgbClr val="7030A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417685" y="4549775"/>
            <a:ext cx="413004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7030A0"/>
                </a:solidFill>
              </a:rPr>
              <a:t>B. Dechirp + FFT</a:t>
            </a:r>
            <a:endParaRPr lang="en-US" altLang="zh-CN" sz="2400">
              <a:solidFill>
                <a:srgbClr val="7030A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6824325" y="4549775"/>
            <a:ext cx="413004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7030A0"/>
                </a:solidFill>
              </a:rPr>
              <a:t>C. Phase-blind fusion</a:t>
            </a:r>
            <a:endParaRPr lang="en-US" altLang="zh-CN" sz="2400">
              <a:solidFill>
                <a:srgbClr val="7030A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 rot="16200000">
            <a:off x="403860" y="634492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Frequency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02025" y="819912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Time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782935" y="819912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Frequency bin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006330" y="8659495"/>
            <a:ext cx="373824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chemeClr val="bg1">
                    <a:lumMod val="50000"/>
                  </a:schemeClr>
                </a:solidFill>
              </a:rPr>
              <a:t>one symbol -&gt; two peaks</a:t>
            </a:r>
            <a:endParaRPr lang="en-US" altLang="zh-CN" sz="20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 rot="16200000">
            <a:off x="14741525" y="634492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Magnitude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0409535" y="5359400"/>
            <a:ext cx="2745740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l"/>
            <a:r>
              <a:rPr lang="en-US" altLang="zh-CN" sz="2000">
                <a:solidFill>
                  <a:schemeClr val="tx1"/>
                </a:solidFill>
              </a:rPr>
              <a:t>Ideal coherent fusion (phase-aligned)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0409535" y="6222365"/>
            <a:ext cx="2259965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l"/>
            <a:r>
              <a:rPr lang="en-US" altLang="zh-CN" sz="2000">
                <a:solidFill>
                  <a:schemeClr val="tx1"/>
                </a:solidFill>
              </a:rPr>
              <a:t>Actual fusion </a:t>
            </a:r>
            <a:endParaRPr lang="en-US" altLang="zh-CN" sz="2000">
              <a:solidFill>
                <a:schemeClr val="tx1"/>
              </a:solidFill>
            </a:endParaRPr>
          </a:p>
          <a:p>
            <a:pPr algn="l"/>
            <a:r>
              <a:rPr lang="en-US" altLang="zh-CN" sz="2000">
                <a:solidFill>
                  <a:schemeClr val="tx1"/>
                </a:solidFill>
              </a:rPr>
              <a:t>(phase-blind)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1045170" y="7426960"/>
            <a:ext cx="2110105" cy="482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l"/>
            <a:r>
              <a:rPr lang="en-US" altLang="zh-CN" sz="2000">
                <a:solidFill>
                  <a:schemeClr val="tx1"/>
                </a:solidFill>
              </a:rPr>
              <a:t>energy leakage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7796510" y="819912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Frequency bin</a:t>
            </a:r>
            <a:endParaRPr lang="en-US" altLang="zh-CN" sz="2400">
              <a:solidFill>
                <a:schemeClr val="tx1"/>
              </a:solidFill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rcRect r="2806"/>
          <a:stretch>
            <a:fillRect/>
          </a:stretch>
        </p:blipFill>
        <p:spPr>
          <a:xfrm>
            <a:off x="9005570" y="5206365"/>
            <a:ext cx="5622925" cy="309626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9669780" y="548259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Peak 1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1855450" y="5942965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Peak 2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 rot="16200000">
            <a:off x="7682230" y="6344920"/>
            <a:ext cx="2185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tx1"/>
                </a:solidFill>
              </a:rPr>
              <a:t>Magnitude</a:t>
            </a:r>
            <a:endParaRPr lang="en-US" altLang="zh-CN" sz="2400">
              <a:solidFill>
                <a:schemeClr val="tx1"/>
              </a:solidFill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00" y="5010150"/>
            <a:ext cx="6031865" cy="314452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544445" y="5358130"/>
            <a:ext cx="218567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bg1"/>
                </a:solidFill>
              </a:rPr>
              <a:t>Segment 1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210175" y="5942965"/>
            <a:ext cx="218567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chemeClr val="bg1"/>
                </a:solidFill>
              </a:rPr>
              <a:t>Segment 2</a:t>
            </a:r>
            <a:endParaRPr lang="en-US" altLang="zh-CN" sz="2400">
              <a:solidFill>
                <a:schemeClr val="bg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577975" y="10610215"/>
            <a:ext cx="21167090" cy="1021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>
            <a:off x="1606550" y="10596245"/>
            <a:ext cx="13970" cy="1035685"/>
          </a:xfrm>
          <a:prstGeom prst="line">
            <a:avLst/>
          </a:prstGeom>
          <a:ln w="1016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1816735" y="10829290"/>
            <a:ext cx="20787360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3600">
                <a:latin typeface="Times New Roman" panose="02020603050405020304" charset="0"/>
                <a:cs typeface="Times New Roman" panose="02020603050405020304" charset="0"/>
              </a:rPr>
              <a:t>Can we recover weak LoRa packets by restoring phase-coherent energy aggregation?</a:t>
            </a:r>
            <a:endParaRPr lang="en-US" altLang="zh-CN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78205" y="1039495"/>
            <a:ext cx="108496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Why Conventional LoRa Demodulation Breaks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2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62951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03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6" name="直接连接符 5"/>
          <p:cNvCxnSpPr/>
          <p:nvPr/>
        </p:nvCxnSpPr>
        <p:spPr>
          <a:xfrm>
            <a:off x="1166495" y="2684145"/>
            <a:ext cx="11054715" cy="27305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951865" y="1350645"/>
            <a:ext cx="200958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Core Contribution: Phase-Coherent Weak-Signal Demodulation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3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360805" y="3971290"/>
            <a:ext cx="12095480" cy="6694170"/>
          </a:xfrm>
          <a:prstGeom prst="roundRect">
            <a:avLst>
              <a:gd name="adj" fmla="val 6706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3945235" y="3971290"/>
            <a:ext cx="9304020" cy="6694170"/>
          </a:xfrm>
          <a:prstGeom prst="roundRect">
            <a:avLst>
              <a:gd name="adj" fmla="val 7541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>
              <a:solidFill>
                <a:srgbClr val="7030A0"/>
              </a:solidFill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1360805" y="11621135"/>
            <a:ext cx="22032595" cy="1339850"/>
          </a:xfrm>
          <a:prstGeom prst="roundRect">
            <a:avLst/>
          </a:prstGeom>
          <a:solidFill>
            <a:srgbClr val="FAF9FC"/>
          </a:solidFill>
          <a:ln w="19050" cmpd="sng">
            <a:solidFill>
              <a:srgbClr val="D7D1E2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909445" y="11925300"/>
            <a:ext cx="5080000" cy="802005"/>
          </a:xfrm>
          <a:prstGeom prst="rect">
            <a:avLst/>
          </a:prstGeom>
        </p:spPr>
        <p:txBody>
          <a:bodyPr>
            <a:noAutofit/>
          </a:bodyPr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7030A0"/>
                </a:solidFill>
              </a:rPr>
              <a:t>Model</a:t>
            </a:r>
            <a:endParaRPr lang="en-US" altLang="zh-CN" sz="4000" b="1">
              <a:solidFill>
                <a:srgbClr val="7030A0"/>
              </a:solidFill>
            </a:endParaRPr>
          </a:p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 b="0">
              <a:solidFill>
                <a:srgbClr val="000000"/>
              </a:solidFill>
            </a:endParaRPr>
          </a:p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>
                <a:solidFill>
                  <a:srgbClr val="000000"/>
                </a:solidFill>
              </a:rPr>
              <a:t>closed-form phase trajectory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7748905" y="12151995"/>
            <a:ext cx="1222375" cy="27749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0259060" y="11925300"/>
            <a:ext cx="5080000" cy="802005"/>
          </a:xfrm>
          <a:prstGeom prst="rect">
            <a:avLst/>
          </a:prstGeom>
        </p:spPr>
        <p:txBody>
          <a:bodyPr>
            <a:noAutofit/>
          </a:bodyPr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7030A0"/>
                </a:solidFill>
              </a:rPr>
              <a:t>Predict</a:t>
            </a:r>
            <a:endParaRPr lang="en-US" altLang="zh-CN" sz="4000" b="1">
              <a:solidFill>
                <a:srgbClr val="7030A0"/>
              </a:solidFill>
            </a:endParaRPr>
          </a:p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 b="0">
              <a:solidFill>
                <a:srgbClr val="000000"/>
              </a:solidFill>
            </a:endParaRPr>
          </a:p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>
                <a:solidFill>
                  <a:srgbClr val="000000"/>
                </a:solidFill>
              </a:rPr>
              <a:t>packet-level phase prior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700625" y="11925300"/>
            <a:ext cx="5292725" cy="802005"/>
          </a:xfrm>
          <a:prstGeom prst="rect">
            <a:avLst/>
          </a:prstGeom>
        </p:spPr>
        <p:txBody>
          <a:bodyPr>
            <a:noAutofit/>
          </a:bodyPr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7030A0"/>
                </a:solidFill>
              </a:rPr>
              <a:t>Fuse</a:t>
            </a:r>
            <a:endParaRPr lang="en-US" altLang="zh-CN" sz="4000" b="1">
              <a:solidFill>
                <a:srgbClr val="7030A0"/>
              </a:solidFill>
            </a:endParaRPr>
          </a:p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800" b="0">
              <a:solidFill>
                <a:srgbClr val="000000"/>
              </a:solidFill>
            </a:endParaRPr>
          </a:p>
          <a:p>
            <a:pPr marL="0" indent="0" algn="ctr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>
                <a:solidFill>
                  <a:srgbClr val="000000"/>
                </a:solidFill>
              </a:rPr>
              <a:t>phase-aligned peak aggregation</a:t>
            </a:r>
            <a:endParaRPr lang="en-US" altLang="zh-CN" sz="2800" b="0">
              <a:solidFill>
                <a:srgbClr val="000000"/>
              </a:solidFill>
            </a:endParaRPr>
          </a:p>
        </p:txBody>
      </p:sp>
      <p:sp>
        <p:nvSpPr>
          <p:cNvPr id="16" name="右箭头 15"/>
          <p:cNvSpPr/>
          <p:nvPr/>
        </p:nvSpPr>
        <p:spPr>
          <a:xfrm>
            <a:off x="15805785" y="12151995"/>
            <a:ext cx="1222375" cy="27749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8925" y="4037965"/>
            <a:ext cx="11506200" cy="645287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4651355" y="4281170"/>
            <a:ext cx="74161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/>
              <a:t>Phase discontinuity is </a:t>
            </a:r>
            <a:r>
              <a:rPr lang="en-US" altLang="zh-CN" sz="2800">
                <a:solidFill>
                  <a:srgbClr val="7030A0"/>
                </a:solidFill>
              </a:rPr>
              <a:t>predictable</a:t>
            </a:r>
            <a:endParaRPr lang="en-US" altLang="zh-CN" sz="2800">
              <a:solidFill>
                <a:srgbClr val="7030A0"/>
              </a:solidFill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4262735" y="5086350"/>
            <a:ext cx="8735060" cy="1319530"/>
          </a:xfrm>
          <a:prstGeom prst="roundRect">
            <a:avLst/>
          </a:prstGeom>
          <a:solidFill>
            <a:srgbClr val="FAF9FC"/>
          </a:solidFill>
          <a:ln>
            <a:solidFill>
              <a:srgbClr val="E6E2E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/>
              <p:cNvSpPr txBox="1"/>
              <p:nvPr/>
            </p:nvSpPr>
            <p:spPr>
              <a:xfrm>
                <a:off x="14651355" y="5179695"/>
                <a:ext cx="8160385" cy="113220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𝜑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𝑚𝑖𝑠</m:t>
                          </m:r>
                        </m:sub>
                      </m:sSub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[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𝑛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]=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−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2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𝜋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𝐵𝑊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f>
                        <m:fPr>
                          <m:ctrlP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𝑆𝐹𝑂</m:t>
                          </m:r>
                        </m:num>
                        <m:den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𝐹𝑠</m:t>
                          </m:r>
                        </m:den>
                      </m:f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𝑛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−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2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𝜋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𝐵𝑊𝑇𝑂</m:t>
                      </m:r>
                      <m:r>
                        <a:rPr lang="en-US" altLang="zh-CN" sz="3200" i="1">
                          <a:latin typeface="Cambria Math" panose="02040503050406030204" charset="0"/>
                          <a:cs typeface="Cambria Math" panose="02040503050406030204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𝜑</m:t>
                          </m:r>
                        </m:e>
                        <m:sub>
                          <m:r>
                            <a:rPr lang="en-US" altLang="zh-CN" sz="32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CN" sz="3200" i="1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1355" y="5179695"/>
                <a:ext cx="8160385" cy="11322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圆角矩形 27"/>
          <p:cNvSpPr/>
          <p:nvPr/>
        </p:nvSpPr>
        <p:spPr>
          <a:xfrm>
            <a:off x="14189075" y="6623685"/>
            <a:ext cx="8622665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14189075" y="7974965"/>
            <a:ext cx="8622665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圆角矩形 29"/>
          <p:cNvSpPr/>
          <p:nvPr/>
        </p:nvSpPr>
        <p:spPr>
          <a:xfrm>
            <a:off x="14189075" y="9326245"/>
            <a:ext cx="8622665" cy="9518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15181580" y="6701790"/>
            <a:ext cx="7691755" cy="795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sym typeface="+mn-ea"/>
              </a:rPr>
              <a:t>CFO: </a:t>
            </a:r>
            <a:r>
              <a:rPr lang="en-US" altLang="zh-CN" sz="2800"/>
              <a:t>continuous rotation </a:t>
            </a:r>
            <a:endParaRPr lang="en-US" altLang="zh-CN" sz="2800"/>
          </a:p>
          <a:p>
            <a:r>
              <a:rPr lang="en-US" altLang="zh-CN" sz="2800"/>
              <a:t>does not break the in-chirp phase jump</a:t>
            </a:r>
            <a:endParaRPr lang="en-US" altLang="zh-CN" sz="2800"/>
          </a:p>
        </p:txBody>
      </p:sp>
      <p:grpSp>
        <p:nvGrpSpPr>
          <p:cNvPr id="32" name="组合 31"/>
          <p:cNvGrpSpPr/>
          <p:nvPr/>
        </p:nvGrpSpPr>
        <p:grpSpPr>
          <a:xfrm>
            <a:off x="14399260" y="6851650"/>
            <a:ext cx="466725" cy="493395"/>
            <a:chOff x="2138" y="9818"/>
            <a:chExt cx="685" cy="629"/>
          </a:xfrm>
        </p:grpSpPr>
        <p:sp>
          <p:nvSpPr>
            <p:cNvPr id="33" name="椭圆 32"/>
            <p:cNvSpPr/>
            <p:nvPr/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1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4424660" y="8157845"/>
            <a:ext cx="466725" cy="493395"/>
            <a:chOff x="2138" y="9818"/>
            <a:chExt cx="685" cy="629"/>
          </a:xfrm>
        </p:grpSpPr>
        <p:sp>
          <p:nvSpPr>
            <p:cNvPr id="36" name="椭圆 35"/>
            <p:cNvSpPr/>
            <p:nvPr/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2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4424660" y="9555480"/>
            <a:ext cx="466725" cy="493395"/>
            <a:chOff x="2138" y="9818"/>
            <a:chExt cx="685" cy="629"/>
          </a:xfrm>
        </p:grpSpPr>
        <p:sp>
          <p:nvSpPr>
            <p:cNvPr id="41" name="椭圆 40"/>
            <p:cNvSpPr/>
            <p:nvPr/>
          </p:nvSpPr>
          <p:spPr>
            <a:xfrm>
              <a:off x="2138" y="9818"/>
              <a:ext cx="685" cy="62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138" y="9880"/>
              <a:ext cx="551" cy="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000">
                  <a:solidFill>
                    <a:schemeClr val="bg1"/>
                  </a:solidFill>
                </a:rPr>
                <a:t>3</a:t>
              </a:r>
              <a:endParaRPr lang="en-US" altLang="zh-CN" sz="2000">
                <a:solidFill>
                  <a:schemeClr val="bg1"/>
                </a:solidFill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15207615" y="8161655"/>
            <a:ext cx="7691755" cy="5270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/>
              <a:t>TO: constant offset</a:t>
            </a:r>
            <a:endParaRPr lang="en-US" altLang="zh-CN" sz="2800"/>
          </a:p>
        </p:txBody>
      </p:sp>
      <p:sp>
        <p:nvSpPr>
          <p:cNvPr id="44" name="文本框 43"/>
          <p:cNvSpPr txBox="1"/>
          <p:nvPr/>
        </p:nvSpPr>
        <p:spPr>
          <a:xfrm>
            <a:off x="15224125" y="9404350"/>
            <a:ext cx="7691755" cy="795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/>
              <a:t>SFO: linear trend</a:t>
            </a:r>
            <a:endParaRPr lang="en-US" altLang="zh-CN" sz="2800"/>
          </a:p>
          <a:p>
            <a:r>
              <a:rPr lang="en-US" altLang="zh-CN" sz="2800"/>
              <a:t>makes the jump drift across chirps</a:t>
            </a:r>
            <a:endParaRPr lang="en-US" altLang="zh-CN" sz="2800"/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04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6" name="直接连接符 5"/>
          <p:cNvCxnSpPr/>
          <p:nvPr/>
        </p:nvCxnSpPr>
        <p:spPr>
          <a:xfrm>
            <a:off x="571500" y="3944620"/>
            <a:ext cx="8888730" cy="5080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71500" y="1766570"/>
            <a:ext cx="93618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Overview: 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UniChirp Decoding Pipeline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3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0313035" y="2877185"/>
            <a:ext cx="12418695" cy="7696200"/>
          </a:xfrm>
          <a:prstGeom prst="roundRect">
            <a:avLst>
              <a:gd name="adj" fmla="val 5171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49890" y="3195320"/>
            <a:ext cx="11944350" cy="6971665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699135" y="5287010"/>
            <a:ext cx="8971280" cy="1339850"/>
            <a:chOff x="1101" y="8567"/>
            <a:chExt cx="14128" cy="2110"/>
          </a:xfrm>
          <a:solidFill>
            <a:srgbClr val="FEFEFE"/>
          </a:solidFill>
        </p:grpSpPr>
        <p:sp>
          <p:nvSpPr>
            <p:cNvPr id="39" name="圆角矩形 38"/>
            <p:cNvSpPr/>
            <p:nvPr/>
          </p:nvSpPr>
          <p:spPr>
            <a:xfrm>
              <a:off x="1101" y="8567"/>
              <a:ext cx="14128" cy="2110"/>
            </a:xfrm>
            <a:prstGeom prst="roundRect">
              <a:avLst/>
            </a:prstGeom>
            <a:grpFill/>
            <a:ln w="19050" cmpd="sng">
              <a:solidFill>
                <a:srgbClr val="D7D1E2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5" name="图片 4" descr="ChatGPT Image May 25, 2026, 03_05_16 PM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l="5499" t="66802" r="87989" b="21340"/>
            <a:stretch>
              <a:fillRect/>
            </a:stretch>
          </p:blipFill>
          <p:spPr>
            <a:xfrm>
              <a:off x="1277" y="8691"/>
              <a:ext cx="1896" cy="1943"/>
            </a:xfrm>
            <a:prstGeom prst="rect">
              <a:avLst/>
            </a:prstGeom>
            <a:grpFill/>
          </p:spPr>
        </p:pic>
        <p:sp>
          <p:nvSpPr>
            <p:cNvPr id="11" name="文本框 10"/>
            <p:cNvSpPr txBox="1"/>
            <p:nvPr>
              <p:custDataLst>
                <p:tags r:id="rId5"/>
              </p:custDataLst>
            </p:nvPr>
          </p:nvSpPr>
          <p:spPr>
            <a:xfrm>
              <a:off x="3460" y="8953"/>
              <a:ext cx="7540" cy="7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7030A0"/>
                  </a:solidFill>
                </a:rPr>
                <a:t>Phase Model Construction</a:t>
              </a:r>
              <a:endParaRPr lang="en-US" altLang="zh-CN" sz="2400" b="1">
                <a:solidFill>
                  <a:srgbClr val="7030A0"/>
                </a:solidFill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6"/>
              </p:custDataLst>
            </p:nvPr>
          </p:nvSpPr>
          <p:spPr>
            <a:xfrm>
              <a:off x="3460" y="9678"/>
              <a:ext cx="6151" cy="7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r>
                <a:rPr lang="en-US" altLang="zh-CN" sz="2400"/>
                <a:t>packet-level phase prior</a:t>
              </a:r>
              <a:endParaRPr lang="en-US" altLang="zh-CN" sz="2400"/>
            </a:p>
          </p:txBody>
        </p:sp>
      </p:grpSp>
      <p:grpSp>
        <p:nvGrpSpPr>
          <p:cNvPr id="24" name="组合 23"/>
          <p:cNvGrpSpPr/>
          <p:nvPr>
            <p:custDataLst>
              <p:tags r:id="rId7"/>
            </p:custDataLst>
          </p:nvPr>
        </p:nvGrpSpPr>
        <p:grpSpPr>
          <a:xfrm>
            <a:off x="699135" y="7339330"/>
            <a:ext cx="8971280" cy="1339850"/>
            <a:chOff x="1101" y="8567"/>
            <a:chExt cx="14128" cy="2110"/>
          </a:xfrm>
          <a:solidFill>
            <a:srgbClr val="FFFEFF"/>
          </a:solidFill>
        </p:grpSpPr>
        <p:sp>
          <p:nvSpPr>
            <p:cNvPr id="25" name="圆角矩形 24"/>
            <p:cNvSpPr/>
            <p:nvPr/>
          </p:nvSpPr>
          <p:spPr>
            <a:xfrm>
              <a:off x="1101" y="8567"/>
              <a:ext cx="14128" cy="2110"/>
            </a:xfrm>
            <a:prstGeom prst="roundRect">
              <a:avLst/>
            </a:prstGeom>
            <a:grpFill/>
            <a:ln w="19050" cmpd="sng">
              <a:solidFill>
                <a:srgbClr val="D7D1E2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>
              <p:custDataLst>
                <p:tags r:id="rId8"/>
              </p:custDataLst>
            </p:nvPr>
          </p:nvSpPr>
          <p:spPr>
            <a:xfrm>
              <a:off x="3460" y="8953"/>
              <a:ext cx="7231" cy="7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7030A0"/>
                  </a:solidFill>
                </a:rPr>
                <a:t>Peak Alignment and Fusion</a:t>
              </a:r>
              <a:endParaRPr lang="en-US" altLang="zh-CN" sz="2400" b="1">
                <a:solidFill>
                  <a:srgbClr val="7030A0"/>
                </a:solidFill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9"/>
              </p:custDataLst>
            </p:nvPr>
          </p:nvSpPr>
          <p:spPr>
            <a:xfrm>
              <a:off x="3460" y="9678"/>
              <a:ext cx="8553" cy="7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p>
              <a:r>
                <a:rPr lang="en-US" altLang="zh-CN" sz="2400"/>
                <a:t>phase-coherent dual-peak aggregation</a:t>
              </a:r>
              <a:endParaRPr lang="en-US" altLang="zh-CN" sz="2400"/>
            </a:p>
          </p:txBody>
        </p:sp>
      </p:grpSp>
      <p:grpSp>
        <p:nvGrpSpPr>
          <p:cNvPr id="29" name="组合 28"/>
          <p:cNvGrpSpPr/>
          <p:nvPr>
            <p:custDataLst>
              <p:tags r:id="rId10"/>
            </p:custDataLst>
          </p:nvPr>
        </p:nvGrpSpPr>
        <p:grpSpPr>
          <a:xfrm>
            <a:off x="699135" y="9316085"/>
            <a:ext cx="8971280" cy="1339850"/>
            <a:chOff x="1101" y="8567"/>
            <a:chExt cx="14128" cy="2110"/>
          </a:xfrm>
        </p:grpSpPr>
        <p:sp>
          <p:nvSpPr>
            <p:cNvPr id="30" name="圆角矩形 29"/>
            <p:cNvSpPr/>
            <p:nvPr/>
          </p:nvSpPr>
          <p:spPr>
            <a:xfrm>
              <a:off x="1101" y="8567"/>
              <a:ext cx="14128" cy="2110"/>
            </a:xfrm>
            <a:prstGeom prst="roundRect">
              <a:avLst/>
            </a:prstGeom>
            <a:solidFill>
              <a:srgbClr val="FEFEFE"/>
            </a:solidFill>
            <a:ln w="19050" cmpd="sng">
              <a:solidFill>
                <a:srgbClr val="D7D1E2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2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460" y="8953"/>
              <a:ext cx="914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7030A0"/>
                  </a:solidFill>
                </a:rPr>
                <a:t>Interference Suppression</a:t>
              </a:r>
              <a:endParaRPr lang="en-US" altLang="zh-CN" sz="2400" b="1">
                <a:solidFill>
                  <a:srgbClr val="7030A0"/>
                </a:solidFill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12"/>
              </p:custDataLst>
            </p:nvPr>
          </p:nvSpPr>
          <p:spPr>
            <a:xfrm>
              <a:off x="3460" y="9678"/>
              <a:ext cx="615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/>
                <a:t>Interference Suppression</a:t>
              </a:r>
              <a:endParaRPr lang="en-US" altLang="zh-CN" sz="2400"/>
            </a:p>
          </p:txBody>
        </p:sp>
      </p:grpSp>
      <p:pic>
        <p:nvPicPr>
          <p:cNvPr id="34" name="图片 33" descr="ChatGPT Image May 25, 2026, 03_05_16 PM"/>
          <p:cNvPicPr>
            <a:picLocks noChangeAspect="1"/>
          </p:cNvPicPr>
          <p:nvPr/>
        </p:nvPicPr>
        <p:blipFill>
          <a:blip r:embed="rId4"/>
          <a:srcRect l="38194" t="66922" r="55455" b="20864"/>
          <a:stretch>
            <a:fillRect/>
          </a:stretch>
        </p:blipFill>
        <p:spPr>
          <a:xfrm>
            <a:off x="918845" y="7350760"/>
            <a:ext cx="1193800" cy="1292225"/>
          </a:xfrm>
          <a:prstGeom prst="rect">
            <a:avLst/>
          </a:prstGeom>
        </p:spPr>
      </p:pic>
      <p:pic>
        <p:nvPicPr>
          <p:cNvPr id="35" name="图片 34" descr="ChatGPT Image May 25, 2026, 03_05_16 PM"/>
          <p:cNvPicPr>
            <a:picLocks noChangeAspect="1"/>
          </p:cNvPicPr>
          <p:nvPr/>
        </p:nvPicPr>
        <p:blipFill>
          <a:blip r:embed="rId4"/>
          <a:srcRect l="66874" t="66787" r="25303" b="20864"/>
          <a:stretch>
            <a:fillRect/>
          </a:stretch>
        </p:blipFill>
        <p:spPr>
          <a:xfrm>
            <a:off x="812165" y="9359265"/>
            <a:ext cx="1384935" cy="1230630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1620520" y="11362690"/>
            <a:ext cx="21167090" cy="1021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7" name="直接连接符 36"/>
          <p:cNvCxnSpPr/>
          <p:nvPr/>
        </p:nvCxnSpPr>
        <p:spPr>
          <a:xfrm>
            <a:off x="1649095" y="11348720"/>
            <a:ext cx="13970" cy="1035685"/>
          </a:xfrm>
          <a:prstGeom prst="line">
            <a:avLst/>
          </a:prstGeom>
          <a:ln w="10160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1859280" y="11581765"/>
            <a:ext cx="20787360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3600">
                <a:latin typeface="Times New Roman" panose="02020603050405020304" charset="0"/>
                <a:cs typeface="Times New Roman" panose="02020603050405020304" charset="0"/>
              </a:rPr>
              <a:t>Software-only receiver — no change to LoRa end devices or protocol stacks</a:t>
            </a:r>
            <a:endParaRPr lang="en-US" altLang="zh-CN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05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87870" y="12618720"/>
            <a:ext cx="81292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6" name="直接连接符 5"/>
          <p:cNvCxnSpPr/>
          <p:nvPr/>
        </p:nvCxnSpPr>
        <p:spPr>
          <a:xfrm>
            <a:off x="812165" y="3099435"/>
            <a:ext cx="8888730" cy="5080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71500" y="1766570"/>
            <a:ext cx="93618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Preamble-Guided Phase Prior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4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0956925" y="2320290"/>
            <a:ext cx="12418695" cy="4434840"/>
          </a:xfrm>
          <a:prstGeom prst="roundRect">
            <a:avLst>
              <a:gd name="adj" fmla="val 5171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934085" y="3903980"/>
            <a:ext cx="8272780" cy="5120005"/>
          </a:xfrm>
          <a:prstGeom prst="rect">
            <a:avLst/>
          </a:prstGeom>
        </p:spPr>
        <p:txBody>
          <a:bodyPr>
            <a:noAutofit/>
          </a:bodyPr>
          <a:p>
            <a:pPr marL="0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Estimate packet-level phase trajectory from preamble symbols.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Fit slope and intercept to construct a phase prior.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Extrapolate the fitted trend to payload symbols.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lvl="1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◦"/>
            </a:pPr>
            <a:endParaRPr lang="en-US" altLang="zh-CN" sz="3200" b="0">
              <a:solidFill>
                <a:srgbClr val="0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19785" y="3499485"/>
            <a:ext cx="253301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44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Core idea</a:t>
            </a:r>
            <a:endParaRPr lang="en-US" altLang="zh-CN" sz="44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21" name="图片 20" descr="formula_diagra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0955" y="2781300"/>
            <a:ext cx="11677015" cy="3766185"/>
          </a:xfrm>
          <a:prstGeom prst="rect">
            <a:avLst/>
          </a:prstGeom>
        </p:spPr>
      </p:pic>
      <p:sp>
        <p:nvSpPr>
          <p:cNvPr id="22" name="圆角矩形 21"/>
          <p:cNvSpPr/>
          <p:nvPr/>
        </p:nvSpPr>
        <p:spPr>
          <a:xfrm>
            <a:off x="10956925" y="7347585"/>
            <a:ext cx="12419330" cy="5680710"/>
          </a:xfrm>
          <a:prstGeom prst="roundRect">
            <a:avLst>
              <a:gd name="adj" fmla="val 5171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812165" y="9823450"/>
            <a:ext cx="9672955" cy="2506345"/>
          </a:xfrm>
          <a:prstGeom prst="rect">
            <a:avLst/>
          </a:prstGeom>
          <a:solidFill>
            <a:srgbClr val="F7F5F9"/>
          </a:solidFill>
          <a:ln>
            <a:solidFill>
              <a:srgbClr val="B6A3C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1129665" y="9944100"/>
            <a:ext cx="48704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Practical role</a:t>
            </a:r>
            <a:endParaRPr lang="en-US" altLang="zh-CN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129665" y="10712450"/>
            <a:ext cx="917765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1" indent="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ym typeface="+mn-ea"/>
              </a:rPr>
              <a:t>Provides a packet-level phase prior that guides coherent fusion during payload decoding.</a:t>
            </a:r>
            <a:endParaRPr lang="en-US" altLang="zh-CN" sz="3200">
              <a:sym typeface="+mn-ea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693420" y="1178560"/>
            <a:ext cx="241300" cy="269240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030A0"/>
              </a:solidFill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1129665" y="1187450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B556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MODULE 1</a:t>
            </a:r>
            <a:endParaRPr lang="en-US" sz="1600" b="1">
              <a:solidFill>
                <a:srgbClr val="4B556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2765" y="7559675"/>
            <a:ext cx="10408285" cy="5328920"/>
          </a:xfrm>
          <a:prstGeom prst="rect">
            <a:avLst/>
          </a:prstGeom>
        </p:spPr>
      </p:pic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06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6" name="直接连接符 5"/>
          <p:cNvCxnSpPr/>
          <p:nvPr/>
        </p:nvCxnSpPr>
        <p:spPr>
          <a:xfrm>
            <a:off x="812165" y="3099435"/>
            <a:ext cx="8888730" cy="5080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71500" y="1766570"/>
            <a:ext cx="109855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Phase-Coherent Dual-Peak Fusion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4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693420" y="1178560"/>
            <a:ext cx="241300" cy="269240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030A0"/>
              </a:solidFill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1129665" y="1187450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B556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MODULE 2</a:t>
            </a:r>
            <a:endParaRPr lang="en-US" sz="1600" b="1">
              <a:solidFill>
                <a:srgbClr val="4B556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图片 2" descr="ChatGPT Image May 25, 2026, 03_32_03 PM"/>
          <p:cNvPicPr>
            <a:picLocks noChangeAspect="1"/>
          </p:cNvPicPr>
          <p:nvPr/>
        </p:nvPicPr>
        <p:blipFill>
          <a:blip r:embed="rId1"/>
          <a:srcRect t="23008" b="33339"/>
          <a:stretch>
            <a:fillRect/>
          </a:stretch>
        </p:blipFill>
        <p:spPr>
          <a:xfrm>
            <a:off x="571500" y="4105275"/>
            <a:ext cx="22409785" cy="55054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925445" y="4487545"/>
            <a:ext cx="3401060" cy="633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Oversampling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052445" y="4487545"/>
            <a:ext cx="3401060" cy="633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Oversampling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492740" y="4488180"/>
            <a:ext cx="3694430" cy="633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Phase compensation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549495" y="4523105"/>
            <a:ext cx="3694430" cy="633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Coherent fusion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549495" y="4488180"/>
            <a:ext cx="3694430" cy="633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Coherent fusion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710" y="8800465"/>
            <a:ext cx="2182495" cy="424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Phase prior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1506855" y="5156835"/>
                <a:ext cx="1103630" cy="5854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|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𝑋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𝑓</m:t>
                      </m:r>
                      <m:r>
                        <a:rPr lang="en-US" altLang="zh-CN" sz="2400" i="1"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)|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855" y="5156835"/>
                <a:ext cx="1103630" cy="5854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/>
          <p:cNvSpPr txBox="1"/>
          <p:nvPr/>
        </p:nvSpPr>
        <p:spPr>
          <a:xfrm>
            <a:off x="2610485" y="5450205"/>
            <a:ext cx="159321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4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Primary</a:t>
            </a:r>
            <a:endParaRPr lang="en-US" altLang="zh-CN" sz="24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319395" y="5450205"/>
            <a:ext cx="159321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4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Secondary</a:t>
            </a:r>
            <a:endParaRPr lang="en-US" altLang="zh-CN" sz="24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8949690" y="5156835"/>
                <a:ext cx="1103630" cy="5854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|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𝑋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𝑓</m:t>
                      </m:r>
                      <m:r>
                        <a:rPr lang="en-US" altLang="zh-CN" sz="2400" i="1"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)|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690" y="5156835"/>
                <a:ext cx="1103630" cy="5854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11938635" y="5450205"/>
                <a:ext cx="2447290" cy="5854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|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𝑋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’</m:t>
                          </m:r>
                        </m:sup>
                      </m:sSubSup>
                      <m:r>
                        <a:rPr lang="en-US" altLang="zh-CN" sz="2400" i="1"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)|·</m:t>
                      </m:r>
                      <m:sSup>
                        <m:sSupPr>
                          <m:ctrlP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𝑗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∆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𝜑</m:t>
                          </m:r>
                        </m:sup>
                      </m:sSup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8635" y="5450205"/>
                <a:ext cx="2447290" cy="5854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16020415" y="5156835"/>
                <a:ext cx="1103630" cy="5854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|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𝑋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𝑓</m:t>
                      </m:r>
                      <m:r>
                        <a:rPr lang="en-US" altLang="zh-CN" sz="2400" i="1"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)|</m:t>
                      </m:r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0415" y="5156835"/>
                <a:ext cx="1103630" cy="5854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/>
          <p:cNvSpPr txBox="1"/>
          <p:nvPr/>
        </p:nvSpPr>
        <p:spPr>
          <a:xfrm>
            <a:off x="2393315" y="8641080"/>
            <a:ext cx="4519295" cy="424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8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one symbol -&gt; two peaks</a:t>
            </a:r>
            <a:endParaRPr lang="en-US" altLang="zh-CN" sz="28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16587470" y="8306435"/>
                <a:ext cx="4868545" cy="5854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t">
                <a:no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𝑎𝑔𝑔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𝑋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[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𝑥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]+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𝑋</m:t>
                      </m:r>
                      <m:r>
                        <a:rPr lang="en-US" altLang="zh-CN" sz="2400" i="1">
                          <a:latin typeface="Cambria Math" panose="02040503050406030204" charset="0"/>
                          <a:cs typeface="Cambria Math" panose="02040503050406030204" charset="0"/>
                        </a:rPr>
                        <m:t>[</m:t>
                      </m:r>
                      <m:sSubSup>
                        <m:sSubSupPr>
                          <m:ctrlP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’</m:t>
                          </m:r>
                        </m:sup>
                      </m:sSubSup>
                      <m:r>
                        <a:rPr lang="en-US" altLang="zh-CN" sz="2400" i="1"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)]·</m:t>
                      </m:r>
                      <m:sSup>
                        <m:sSupPr>
                          <m:ctrlP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−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𝑗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∆</m:t>
                          </m:r>
                          <m:r>
                            <a:rPr lang="en-US" altLang="zh-CN" sz="2400" i="1">
                              <a:latin typeface="Cambria Math" panose="02040503050406030204" charset="0"/>
                              <a:ea typeface="MS Mincho" charset="0"/>
                              <a:cs typeface="Cambria Math" panose="02040503050406030204" charset="0"/>
                            </a:rPr>
                            <m:t>𝜑</m:t>
                          </m:r>
                        </m:sup>
                      </m:sSup>
                    </m:oMath>
                  </m:oMathPara>
                </a14:m>
                <a:endParaRPr lang="en-US" altLang="zh-CN" sz="2400" i="1"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7470" y="8306435"/>
                <a:ext cx="4868545" cy="5854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/>
          <p:cNvSpPr txBox="1"/>
          <p:nvPr/>
        </p:nvSpPr>
        <p:spPr>
          <a:xfrm>
            <a:off x="2520315" y="8768080"/>
            <a:ext cx="4519295" cy="424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8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one symbol -&gt; two peaks</a:t>
            </a:r>
            <a:endParaRPr lang="en-US" altLang="zh-CN" sz="28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6615410" y="8891905"/>
            <a:ext cx="4519295" cy="5232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algn="ctr"/>
            <a:r>
              <a:rPr lang="en-US" altLang="zh-CN" sz="28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reinforced peak energy</a:t>
            </a:r>
            <a:endParaRPr lang="en-US" altLang="zh-CN" sz="28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854960" y="7925435"/>
            <a:ext cx="3875405" cy="5854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noAutofit/>
          </a:bodyPr>
          <a:p>
            <a:pPr algn="l"/>
            <a:endParaRPr lang="en-US" altLang="zh-CN" sz="2400" i="1">
              <a:latin typeface="Cambria Math" panose="02040503050406030204" charset="0"/>
              <a:ea typeface="MS Mincho" charset="0"/>
              <a:cs typeface="Cambria Math" panose="02040503050406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547860" y="7925435"/>
            <a:ext cx="4309745" cy="39052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noAutofit/>
          </a:bodyPr>
          <a:p>
            <a:pPr algn="l"/>
            <a:endParaRPr lang="en-US" altLang="zh-CN" sz="2400" i="1">
              <a:latin typeface="Cambria Math" panose="02040503050406030204" charset="0"/>
              <a:ea typeface="MS Mincho" charset="0"/>
              <a:cs typeface="Cambria Math" panose="0204050305040603020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506855" y="10316210"/>
            <a:ext cx="6327140" cy="1877695"/>
          </a:xfrm>
          <a:prstGeom prst="rect">
            <a:avLst/>
          </a:prstGeom>
          <a:solidFill>
            <a:srgbClr val="F7F5F9"/>
          </a:solidFill>
          <a:ln>
            <a:solidFill>
              <a:srgbClr val="B6A3C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6706850" y="7840345"/>
            <a:ext cx="4537075" cy="47625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noAutofit/>
          </a:bodyPr>
          <a:p>
            <a:pPr algn="l"/>
            <a:endParaRPr lang="en-US" altLang="zh-CN" sz="2400" i="1">
              <a:latin typeface="Cambria Math" panose="02040503050406030204" charset="0"/>
              <a:ea typeface="MS Mincho" charset="0"/>
              <a:cs typeface="Cambria Math" panose="0204050305040603020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8669655" y="10316210"/>
            <a:ext cx="6409690" cy="1877695"/>
          </a:xfrm>
          <a:prstGeom prst="rect">
            <a:avLst/>
          </a:prstGeom>
          <a:solidFill>
            <a:srgbClr val="F7F5F9"/>
          </a:solidFill>
          <a:ln>
            <a:solidFill>
              <a:srgbClr val="B6A3C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15760065" y="10316210"/>
            <a:ext cx="6202045" cy="1877695"/>
          </a:xfrm>
          <a:prstGeom prst="rect">
            <a:avLst/>
          </a:prstGeom>
          <a:solidFill>
            <a:srgbClr val="F7F5F9"/>
          </a:solidFill>
          <a:ln>
            <a:solidFill>
              <a:srgbClr val="B6A3C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8" name="图片 37" descr="ChatGPT Image May 25, 2026, 03_32_03 PM"/>
          <p:cNvPicPr>
            <a:picLocks noChangeAspect="1"/>
          </p:cNvPicPr>
          <p:nvPr/>
        </p:nvPicPr>
        <p:blipFill>
          <a:blip r:embed="rId1"/>
          <a:srcRect l="4637" t="69897" r="89565" b="20404"/>
          <a:stretch>
            <a:fillRect/>
          </a:stretch>
        </p:blipFill>
        <p:spPr>
          <a:xfrm>
            <a:off x="1650365" y="10611485"/>
            <a:ext cx="1275080" cy="1200785"/>
          </a:xfrm>
          <a:prstGeom prst="rect">
            <a:avLst/>
          </a:prstGeom>
        </p:spPr>
      </p:pic>
      <p:pic>
        <p:nvPicPr>
          <p:cNvPr id="39" name="图片 38" descr="ChatGPT Image May 25, 2026, 03_32_03 PM"/>
          <p:cNvPicPr>
            <a:picLocks noChangeAspect="1"/>
          </p:cNvPicPr>
          <p:nvPr/>
        </p:nvPicPr>
        <p:blipFill>
          <a:blip r:embed="rId1"/>
          <a:srcRect l="27875" t="69897" r="66611" b="20248"/>
          <a:stretch>
            <a:fillRect/>
          </a:stretch>
        </p:blipFill>
        <p:spPr>
          <a:xfrm>
            <a:off x="8949690" y="10611485"/>
            <a:ext cx="1103630" cy="1109980"/>
          </a:xfrm>
          <a:prstGeom prst="rect">
            <a:avLst/>
          </a:prstGeom>
        </p:spPr>
      </p:pic>
      <p:pic>
        <p:nvPicPr>
          <p:cNvPr id="40" name="图片 39" descr="ChatGPT Image May 25, 2026, 03_32_03 PM"/>
          <p:cNvPicPr>
            <a:picLocks noChangeAspect="1"/>
          </p:cNvPicPr>
          <p:nvPr/>
        </p:nvPicPr>
        <p:blipFill>
          <a:blip r:embed="rId1"/>
          <a:srcRect l="50610" t="69897" r="44378" b="20404"/>
          <a:stretch>
            <a:fillRect/>
          </a:stretch>
        </p:blipFill>
        <p:spPr>
          <a:xfrm>
            <a:off x="15915005" y="10611485"/>
            <a:ext cx="1022350" cy="1113155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3052445" y="10464165"/>
            <a:ext cx="3401060" cy="633730"/>
          </a:xfrm>
          <a:prstGeom prst="rect">
            <a:avLst/>
          </a:prstGeom>
          <a:solidFill>
            <a:srgbClr val="F7F5F9"/>
          </a:solidFill>
          <a:ln>
            <a:solidFill>
              <a:srgbClr val="F7F5F9"/>
            </a:solidFill>
          </a:ln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Separate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0173970" y="10464800"/>
            <a:ext cx="3401060" cy="633730"/>
          </a:xfrm>
          <a:prstGeom prst="rect">
            <a:avLst/>
          </a:prstGeom>
          <a:solidFill>
            <a:srgbClr val="F7F5F9"/>
          </a:solidFill>
          <a:ln>
            <a:solidFill>
              <a:srgbClr val="F7F5F9"/>
            </a:solidFill>
          </a:ln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Compensate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7124045" y="10464800"/>
            <a:ext cx="3401060" cy="633730"/>
          </a:xfrm>
          <a:prstGeom prst="rect">
            <a:avLst/>
          </a:prstGeom>
          <a:solidFill>
            <a:srgbClr val="F7F5F9"/>
          </a:solidFill>
          <a:ln>
            <a:solidFill>
              <a:srgbClr val="F7F5F9"/>
            </a:solidFill>
          </a:ln>
        </p:spPr>
        <p:txBody>
          <a:bodyPr wrap="square" rtlCol="0">
            <a:noAutofit/>
          </a:bodyPr>
          <a:p>
            <a:pPr algn="l"/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Fuse</a:t>
            </a:r>
            <a:endParaRPr lang="en-US" altLang="zh-CN" sz="28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文本框 45"/>
          <p:cNvSpPr txBox="1"/>
          <p:nvPr>
            <p:custDataLst>
              <p:tags r:id="rId5"/>
            </p:custDataLst>
          </p:nvPr>
        </p:nvSpPr>
        <p:spPr>
          <a:xfrm>
            <a:off x="3032760" y="11097895"/>
            <a:ext cx="4689475" cy="953135"/>
          </a:xfrm>
          <a:prstGeom prst="rect">
            <a:avLst/>
          </a:prstGeom>
          <a:solidFill>
            <a:srgbClr val="F7F5F9"/>
          </a:solidFill>
        </p:spPr>
        <p:txBody>
          <a:bodyPr wrap="square" rtlCol="0">
            <a:spAutoFit/>
          </a:bodyPr>
          <a:p>
            <a:r>
              <a:rPr lang="en-US" altLang="zh-CN" sz="2800"/>
              <a:t>oversampling reveals dual peaks.</a:t>
            </a:r>
            <a:endParaRPr lang="en-US" altLang="zh-CN" sz="2800"/>
          </a:p>
        </p:txBody>
      </p:sp>
      <p:sp>
        <p:nvSpPr>
          <p:cNvPr id="47" name="文本框 46"/>
          <p:cNvSpPr txBox="1"/>
          <p:nvPr>
            <p:custDataLst>
              <p:tags r:id="rId6"/>
            </p:custDataLst>
          </p:nvPr>
        </p:nvSpPr>
        <p:spPr>
          <a:xfrm>
            <a:off x="10173970" y="10981690"/>
            <a:ext cx="4689475" cy="829945"/>
          </a:xfrm>
          <a:prstGeom prst="rect">
            <a:avLst/>
          </a:prstGeom>
          <a:solidFill>
            <a:srgbClr val="F7F5F9"/>
          </a:solidFill>
        </p:spPr>
        <p:txBody>
          <a:bodyPr wrap="square" rtlCol="0">
            <a:spAutoFit/>
          </a:bodyPr>
          <a:p>
            <a:r>
              <a:rPr lang="en-US" altLang="zh-CN" sz="2400"/>
              <a:t>phase prior aligns the secondary peak.</a:t>
            </a:r>
            <a:endParaRPr lang="en-US" altLang="zh-CN" sz="2400"/>
          </a:p>
        </p:txBody>
      </p:sp>
      <p:sp>
        <p:nvSpPr>
          <p:cNvPr id="48" name="文本框 47"/>
          <p:cNvSpPr txBox="1"/>
          <p:nvPr>
            <p:custDataLst>
              <p:tags r:id="rId7"/>
            </p:custDataLst>
          </p:nvPr>
        </p:nvSpPr>
        <p:spPr>
          <a:xfrm>
            <a:off x="10173970" y="10982325"/>
            <a:ext cx="4689475" cy="953135"/>
          </a:xfrm>
          <a:prstGeom prst="rect">
            <a:avLst/>
          </a:prstGeom>
          <a:solidFill>
            <a:srgbClr val="F7F5F9"/>
          </a:solidFill>
        </p:spPr>
        <p:txBody>
          <a:bodyPr wrap="square" rtlCol="0">
            <a:spAutoFit/>
          </a:bodyPr>
          <a:p>
            <a:r>
              <a:rPr lang="en-US" altLang="zh-CN" sz="2800"/>
              <a:t>phase prior aligns the secondary peak.</a:t>
            </a:r>
            <a:endParaRPr lang="en-US" altLang="zh-CN" sz="2800"/>
          </a:p>
        </p:txBody>
      </p:sp>
      <p:sp>
        <p:nvSpPr>
          <p:cNvPr id="49" name="文本框 48"/>
          <p:cNvSpPr txBox="1"/>
          <p:nvPr>
            <p:custDataLst>
              <p:tags r:id="rId8"/>
            </p:custDataLst>
          </p:nvPr>
        </p:nvSpPr>
        <p:spPr>
          <a:xfrm>
            <a:off x="17124045" y="10982325"/>
            <a:ext cx="4689475" cy="953135"/>
          </a:xfrm>
          <a:prstGeom prst="rect">
            <a:avLst/>
          </a:prstGeom>
          <a:solidFill>
            <a:srgbClr val="F7F5F9"/>
          </a:solidFill>
        </p:spPr>
        <p:txBody>
          <a:bodyPr wrap="square" rtlCol="0">
            <a:spAutoFit/>
          </a:bodyPr>
          <a:p>
            <a:r>
              <a:rPr lang="en-US" altLang="zh-CN" sz="2800"/>
              <a:t>coherent addition boosts weak-signal decoding.</a:t>
            </a:r>
            <a:endParaRPr lang="en-US" altLang="zh-CN" sz="2800"/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07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6" name="直接连接符 5"/>
          <p:cNvCxnSpPr/>
          <p:nvPr/>
        </p:nvCxnSpPr>
        <p:spPr>
          <a:xfrm>
            <a:off x="693420" y="3100070"/>
            <a:ext cx="8888730" cy="5080"/>
          </a:xfrm>
          <a:prstGeom prst="line">
            <a:avLst/>
          </a:prstGeom>
          <a:ln w="57150" cmpd="sng">
            <a:solidFill>
              <a:srgbClr val="7030A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71500" y="1766570"/>
            <a:ext cx="110413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Times New Roman" panose="02020603050405020304" charset="0"/>
                <a:ea typeface="Noto Serif SC" panose="02020200000000000000" charset="-122"/>
                <a:cs typeface="Times New Roman" panose="02020603050405020304" charset="0"/>
              </a:rPr>
              <a:t>Structure-Aware Spectral Filtering</a:t>
            </a:r>
            <a:endParaRPr lang="en-US" altLang="zh-CN" sz="6000">
              <a:latin typeface="Times New Roman" panose="02020603050405020304" charset="0"/>
              <a:ea typeface="Noto Serif SC" panose="02020200000000000000" charset="-122"/>
              <a:cs typeface="Times New Roman" panose="02020603050405020304" charset="0"/>
            </a:endParaRPr>
          </a:p>
        </p:txBody>
      </p:sp>
      <p:sp>
        <p:nvSpPr>
          <p:cNvPr id="4" name="Google Shape;29;p2"/>
          <p:cNvSpPr/>
          <p:nvPr/>
        </p:nvSpPr>
        <p:spPr>
          <a:xfrm>
            <a:off x="571500" y="400050"/>
            <a:ext cx="4747895" cy="43751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030A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IEEE SECON 2026</a:t>
            </a:r>
            <a:endParaRPr lang="en-US" sz="2000" b="1">
              <a:solidFill>
                <a:srgbClr val="7030A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693420" y="1178560"/>
            <a:ext cx="241300" cy="269240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030A0"/>
              </a:solidFill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1129665" y="1187450"/>
            <a:ext cx="476250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4B556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MODULE 3</a:t>
            </a:r>
            <a:endParaRPr lang="en-US" sz="1600" b="1">
              <a:solidFill>
                <a:srgbClr val="4B556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2043410" y="2498090"/>
            <a:ext cx="11283950" cy="10168890"/>
            <a:chOff x="18393" y="4882"/>
            <a:chExt cx="17770" cy="16014"/>
          </a:xfrm>
        </p:grpSpPr>
        <p:pic>
          <p:nvPicPr>
            <p:cNvPr id="8" name="图片 7" descr="filter_with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687" y="5568"/>
              <a:ext cx="15185" cy="6136"/>
            </a:xfrm>
            <a:prstGeom prst="rect">
              <a:avLst/>
            </a:prstGeom>
          </p:spPr>
        </p:pic>
        <p:pic>
          <p:nvPicPr>
            <p:cNvPr id="10" name="图片 9" descr="filter_without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687" y="12410"/>
              <a:ext cx="15186" cy="8135"/>
            </a:xfrm>
            <a:prstGeom prst="rect">
              <a:avLst/>
            </a:prstGeom>
          </p:spPr>
        </p:pic>
        <p:sp>
          <p:nvSpPr>
            <p:cNvPr id="22" name="圆角矩形 21"/>
            <p:cNvSpPr/>
            <p:nvPr/>
          </p:nvSpPr>
          <p:spPr>
            <a:xfrm>
              <a:off x="18393" y="4882"/>
              <a:ext cx="17770" cy="16015"/>
            </a:xfrm>
            <a:prstGeom prst="roundRect">
              <a:avLst>
                <a:gd name="adj" fmla="val 5171"/>
              </a:avLst>
            </a:prstGeom>
            <a:noFill/>
            <a:ln>
              <a:solidFill>
                <a:srgbClr val="7030A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1" name="直接连接符 10"/>
            <p:cNvCxnSpPr/>
            <p:nvPr/>
          </p:nvCxnSpPr>
          <p:spPr>
            <a:xfrm flipV="1">
              <a:off x="18760" y="11897"/>
              <a:ext cx="16636" cy="15"/>
            </a:xfrm>
            <a:prstGeom prst="line">
              <a:avLst/>
            </a:prstGeom>
            <a:ln w="44450" cmpd="sng">
              <a:solidFill>
                <a:srgbClr val="7030A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4" name="文本框 13"/>
          <p:cNvSpPr txBox="1"/>
          <p:nvPr/>
        </p:nvSpPr>
        <p:spPr>
          <a:xfrm>
            <a:off x="791210" y="3888740"/>
            <a:ext cx="10315575" cy="5540375"/>
          </a:xfrm>
          <a:prstGeom prst="rect">
            <a:avLst/>
          </a:prstGeom>
        </p:spPr>
        <p:txBody>
          <a:bodyPr>
            <a:noAutofit/>
          </a:bodyPr>
          <a:p>
            <a:pPr marL="0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LoRa chirps occupy a narrow valid band around baseband.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Apply low-pass filtering before dechirp+FFT to suppress out-of-band noise.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285750" lvl="1" indent="-28575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3200" b="0">
                <a:solidFill>
                  <a:srgbClr val="000000"/>
                </a:solidFill>
              </a:rPr>
              <a:t>Preserve in-band signal energy and improve peak detectability under low SNR.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lvl="1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◦"/>
            </a:pPr>
            <a:endParaRPr lang="en-US" altLang="zh-CN" sz="3200" b="0">
              <a:solidFill>
                <a:srgbClr val="0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9120" y="3484245"/>
            <a:ext cx="253301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44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Core idea</a:t>
            </a:r>
            <a:endParaRPr lang="en-US" altLang="zh-CN" sz="44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13" name="图片 12" descr="ChatGPT Image May 25, 2026, 04_01_03 PM"/>
          <p:cNvPicPr>
            <a:picLocks noChangeAspect="1"/>
          </p:cNvPicPr>
          <p:nvPr/>
        </p:nvPicPr>
        <p:blipFill>
          <a:blip r:embed="rId3"/>
          <a:srcRect l="3556" t="65073" r="60817" b="14779"/>
          <a:stretch>
            <a:fillRect/>
          </a:stretch>
        </p:blipFill>
        <p:spPr>
          <a:xfrm>
            <a:off x="791210" y="9768840"/>
            <a:ext cx="10445750" cy="30321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2809875" y="10212705"/>
            <a:ext cx="4870450" cy="645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pPr marL="0" indent="0" algn="l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None/>
            </a:pPr>
            <a:r>
              <a:rPr lang="en-US" altLang="zh-CN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Practical role</a:t>
            </a:r>
            <a:endParaRPr lang="en-US" altLang="zh-CN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809875" y="10857865"/>
            <a:ext cx="7796530" cy="1383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0" lvl="1" indent="0" algn="l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>
                <a:sym typeface="+mn-ea"/>
              </a:rPr>
              <a:t>Reduces noise power before FFT demodulation, making weak peaks easier to detect.</a:t>
            </a:r>
            <a:endParaRPr lang="en-US" altLang="zh-CN" sz="2800">
              <a:sym typeface="+mn-ea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22899370" y="12960985"/>
            <a:ext cx="457200" cy="382905"/>
          </a:xfrm>
          <a:prstGeom prst="rect">
            <a:avLst/>
          </a:prstGeom>
          <a:solidFill>
            <a:srgbClr val="000000">
              <a:alpha val="0"/>
            </a:srgbClr>
          </a:solidFill>
          <a:ln w="9525" cap="flat" cmpd="sng">
            <a:solidFill>
              <a:srgbClr val="00000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4B5563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08</a:t>
            </a:r>
            <a:endParaRPr lang="en-US" sz="2400" b="1">
              <a:solidFill>
                <a:srgbClr val="4B5563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0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1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2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3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4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5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6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7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8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19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2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20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21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2.xml><?xml version="1.0" encoding="utf-8"?>
<p:tagLst xmlns:p="http://schemas.openxmlformats.org/presentationml/2006/main">
  <p:tag name="KSO_WM_DIAGRAM_VIRTUALLY_FRAME" val="{&quot;height&quot;:422.75,&quot;left&quot;:55.05,&quot;top&quot;:428.35,&quot;width&quot;:706.4}"/>
</p:tagLst>
</file>

<file path=ppt/tags/tag23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4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5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6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7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8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29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30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1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2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3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4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5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6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7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8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39.xml><?xml version="1.0" encoding="utf-8"?>
<p:tagLst xmlns:p="http://schemas.openxmlformats.org/presentationml/2006/main">
  <p:tag name="KSO_WM_DIAGRAM_VIRTUALLY_FRAME" val="{&quot;height&quot;:434.8,&quot;left&quot;:55.05,&quot;top&quot;:416.3,&quot;width&quot;:706.4}"/>
</p:tagLst>
</file>

<file path=ppt/tags/tag4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40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1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2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3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4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5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6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47.xml><?xml version="1.0" encoding="utf-8"?>
<p:tagLst xmlns:p="http://schemas.openxmlformats.org/presentationml/2006/main">
  <p:tag name="KSO_WM_DIAGRAM_VIRTUALLY_FRAME" val="{&quot;height&quot;:569.75,&quot;left&quot;:78.75,&quot;top&quot;:152.25,&quot;width&quot;:1771.95}"/>
</p:tagLst>
</file>

<file path=ppt/tags/tag5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6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7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8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ags/tag9.xml><?xml version="1.0" encoding="utf-8"?>
<p:tagLst xmlns:p="http://schemas.openxmlformats.org/presentationml/2006/main">
  <p:tag name="KSO_WM_DIAGRAM_VIRTUALLY_FRAME" val="{&quot;height&quot;:395.9,&quot;left&quot;:61.55,&quot;top&quot;:390.3,&quot;width&quot;:793.9}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清华简约主题-扁平-16:9">
  <a:themeElements>
    <a:clrScheme name="自定义 6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5B2F7C"/>
      </a:accent1>
      <a:accent2>
        <a:srgbClr val="5C2F7D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红利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红利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5021</Words>
  <Application>WPS 演示</Application>
  <PresentationFormat>Custom</PresentationFormat>
  <Paragraphs>340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9" baseType="lpstr">
      <vt:lpstr>Arial</vt:lpstr>
      <vt:lpstr>宋体</vt:lpstr>
      <vt:lpstr>Wingdings</vt:lpstr>
      <vt:lpstr>Arial</vt:lpstr>
      <vt:lpstr>Calibri</vt:lpstr>
      <vt:lpstr>Wingdings 2</vt:lpstr>
      <vt:lpstr>Times New Roman</vt:lpstr>
      <vt:lpstr>Times New Roman</vt:lpstr>
      <vt:lpstr>Noto Serif SC</vt:lpstr>
      <vt:lpstr>Cambria Math</vt:lpstr>
      <vt:lpstr>MS Mincho</vt:lpstr>
      <vt:lpstr>微软雅黑</vt:lpstr>
      <vt:lpstr>Arial Unicode MS</vt:lpstr>
      <vt:lpstr>Segoe Print</vt:lpstr>
      <vt:lpstr>Office Theme</vt:lpstr>
      <vt:lpstr>清华简约主题-扁平-16:9</vt:lpstr>
      <vt:lpstr>22nd Annual IEEE International Conference on Sensing, Communication, and Networking (SECON)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Jackie S Berliant</dc:creator>
  <cp:lastModifiedBy>李航(2025213325)</cp:lastModifiedBy>
  <cp:revision>179</cp:revision>
  <dcterms:created xsi:type="dcterms:W3CDTF">2021-10-28T02:11:00Z</dcterms:created>
  <dcterms:modified xsi:type="dcterms:W3CDTF">2026-06-03T13:24:30Z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96F84B2EB1424422BEE0132894DE6CD9_13</vt:lpwstr>
  </property>
  <property fmtid="{D5CDD505-2E9C-101B-9397-08002B2CF9AE}" pid="3" name="KSOProductBuildVer">
    <vt:lpwstr>2052-12.1.0.26375</vt:lpwstr>
  </property>
</Properties>
</file>