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16"/>
  </p:notesMasterIdLst>
  <p:sldIdLst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4D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87258"/>
  </p:normalViewPr>
  <p:slideViewPr>
    <p:cSldViewPr snapToGrid="0" snapToObjects="1">
      <p:cViewPr>
        <p:scale>
          <a:sx n="90" d="100"/>
          <a:sy n="90" d="100"/>
        </p:scale>
        <p:origin x="124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184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8340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39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62F"/>
            </a:gs>
            <a:gs pos="63000">
              <a:srgbClr val="0A2D5F"/>
            </a:gs>
            <a:gs pos="100000">
              <a:srgbClr val="0C5799"/>
            </a:gs>
          </a:gsLst>
          <a:lin ang="108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>
            <a:extLst>
              <a:ext uri="{FF2B5EF4-FFF2-40B4-BE49-F238E27FC236}">
                <a16:creationId xmlns:a16="http://schemas.microsoft.com/office/drawing/2014/main" id="{17476E8E-5716-4F49-BC4C-323B4260A2FB}"/>
              </a:ext>
            </a:extLst>
          </p:cNvPr>
          <p:cNvSpPr>
            <a:spLocks noGrp="1"/>
          </p:cNvSpPr>
          <p:nvPr/>
        </p:nvSpPr>
        <p:spPr>
          <a:xfrm>
            <a:off x="7848600" y="0"/>
            <a:ext cx="4343400" cy="6858000"/>
          </a:xfrm>
          <a:prstGeom prst="rect">
            <a:avLst/>
          </a:prstGeom>
          <a:gradFill>
            <a:gsLst>
              <a:gs pos="0">
                <a:srgbClr val="2B9BFF">
                  <a:alpha val="34000"/>
                </a:srgbClr>
              </a:gs>
              <a:gs pos="70000">
                <a:srgbClr val="0B2A5B">
                  <a:alpha val="0"/>
                </a:srgbClr>
              </a:gs>
            </a:gsLst>
            <a:path path="shape"/>
          </a:gradFill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6B69033-CC0B-4C1B-958A-04C5F3AD0B10}"/>
              </a:ext>
            </a:extLst>
          </p:cNvPr>
          <p:cNvSpPr>
            <a:spLocks noGrp="1"/>
          </p:cNvSpPr>
          <p:nvPr/>
        </p:nvSpPr>
        <p:spPr>
          <a:xfrm>
            <a:off x="786008" y="514350"/>
            <a:ext cx="5905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75" b="1">
                <a:solidFill>
                  <a:srgbClr val="7FD8F5"/>
                </a:solidFill>
                <a:latin typeface="Arial"/>
                <a:ea typeface="Arial"/>
                <a:cs typeface="Arial"/>
              </a:defRPr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7FD8F5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ACM SIGKDD 2026 (KDD ’26)</a:t>
            </a: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7FD8F5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  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2F1829-E7FE-480E-AB5D-B69D164D1C0A}"/>
              </a:ext>
            </a:extLst>
          </p:cNvPr>
          <p:cNvSpPr>
            <a:spLocks noGrp="1"/>
          </p:cNvSpPr>
          <p:nvPr/>
        </p:nvSpPr>
        <p:spPr>
          <a:xfrm>
            <a:off x="723900" y="3581400"/>
            <a:ext cx="657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6806"/>
          </a:bodyPr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rgbClr val="D7E9FA"/>
                </a:solidFill>
                <a:latin typeface="Arial"/>
                <a:ea typeface="Arial"/>
                <a:cs typeface="Arial"/>
              </a:defRPr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D7E9FA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Communication-efficient intelligent sensing under complex weather conditions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9F6A4C3-F34D-4A96-948A-98981CBC0EFA}"/>
              </a:ext>
            </a:extLst>
          </p:cNvPr>
          <p:cNvSpPr>
            <a:spLocks noGrp="1"/>
          </p:cNvSpPr>
          <p:nvPr/>
        </p:nvSpPr>
        <p:spPr>
          <a:xfrm>
            <a:off x="723900" y="5191125"/>
            <a:ext cx="6191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kumimoji="0" sz="16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Junwei Zhao  ·  </a:t>
            </a:r>
            <a:r>
              <a:rPr kumimoji="0" sz="165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Qianchun</a:t>
            </a:r>
            <a:r>
              <a:rPr kumimoji="0" sz="16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 Luo  ·  Jie Wu</a:t>
            </a:r>
            <a:r>
              <a:rPr kumimoji="0" lang="en-US" sz="165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*</a:t>
            </a:r>
            <a:endParaRPr kumimoji="0" sz="16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10E9CF0-3711-4A92-9335-C481C2BA69D3}"/>
              </a:ext>
            </a:extLst>
          </p:cNvPr>
          <p:cNvSpPr>
            <a:spLocks noGrp="1"/>
          </p:cNvSpPr>
          <p:nvPr/>
        </p:nvSpPr>
        <p:spPr>
          <a:xfrm>
            <a:off x="723900" y="5572125"/>
            <a:ext cx="6572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0">
                <a:solidFill>
                  <a:srgbClr val="BFD4EA"/>
                </a:solidFill>
                <a:latin typeface="Arial"/>
                <a:ea typeface="Arial"/>
                <a:cs typeface="Arial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BFD4EA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China Telecom Cloud Computing Research Institute</a:t>
            </a:r>
          </a:p>
        </p:txBody>
      </p:sp>
      <p:sp>
        <p:nvSpPr>
          <p:cNvPr id="12" name="右箭头 11">
            <a:extLst>
              <a:ext uri="{FF2B5EF4-FFF2-40B4-BE49-F238E27FC236}">
                <a16:creationId xmlns:a16="http://schemas.microsoft.com/office/drawing/2014/main" id="{BF73E436-D78E-418F-8F86-5EA180BBAA27}"/>
              </a:ext>
            </a:extLst>
          </p:cNvPr>
          <p:cNvSpPr>
            <a:spLocks noGrp="1"/>
          </p:cNvSpPr>
          <p:nvPr/>
        </p:nvSpPr>
        <p:spPr>
          <a:xfrm>
            <a:off x="8658225" y="3778758"/>
            <a:ext cx="590550" cy="247650"/>
          </a:xfrm>
          <a:prstGeom prst="rightArrow">
            <a:avLst/>
          </a:prstGeom>
          <a:solidFill>
            <a:srgbClr val="22B9E6">
              <a:alpha val="72000"/>
            </a:srgbClr>
          </a:solidFill>
          <a:ln w="0">
            <a:solidFill>
              <a:srgbClr val="22B9E6">
                <a:alpha val="72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3" name="右箭头 12">
            <a:extLst>
              <a:ext uri="{FF2B5EF4-FFF2-40B4-BE49-F238E27FC236}">
                <a16:creationId xmlns:a16="http://schemas.microsoft.com/office/drawing/2014/main" id="{853FBC06-0E25-4B64-835A-FCE80656325F}"/>
              </a:ext>
            </a:extLst>
          </p:cNvPr>
          <p:cNvSpPr>
            <a:spLocks noGrp="1"/>
          </p:cNvSpPr>
          <p:nvPr/>
        </p:nvSpPr>
        <p:spPr>
          <a:xfrm>
            <a:off x="10086975" y="3778758"/>
            <a:ext cx="590550" cy="247650"/>
          </a:xfrm>
          <a:prstGeom prst="rightArrow">
            <a:avLst/>
          </a:prstGeom>
          <a:solidFill>
            <a:srgbClr val="22B9E6">
              <a:alpha val="72000"/>
            </a:srgbClr>
          </a:solidFill>
          <a:ln w="0">
            <a:solidFill>
              <a:srgbClr val="22B9E6">
                <a:alpha val="72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4" name="圆角矩形 13">
            <a:extLst>
              <a:ext uri="{FF2B5EF4-FFF2-40B4-BE49-F238E27FC236}">
                <a16:creationId xmlns:a16="http://schemas.microsoft.com/office/drawing/2014/main" id="{31F3CE0C-AD06-4B60-AFA4-BF3C150E6FD0}"/>
              </a:ext>
            </a:extLst>
          </p:cNvPr>
          <p:cNvSpPr>
            <a:spLocks noGrp="1"/>
          </p:cNvSpPr>
          <p:nvPr/>
        </p:nvSpPr>
        <p:spPr>
          <a:xfrm>
            <a:off x="7848600" y="3321558"/>
            <a:ext cx="1143000" cy="1162050"/>
          </a:xfrm>
          <a:prstGeom prst="roundRect">
            <a:avLst>
              <a:gd name="adj" fmla="val 18333"/>
            </a:avLst>
          </a:prstGeom>
          <a:solidFill>
            <a:srgbClr val="FFFFFF">
              <a:alpha val="94000"/>
            </a:srgbClr>
          </a:solidFill>
          <a:ln w="14288">
            <a:solidFill>
              <a:srgbClr val="9BD9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DE3922D-BAB1-4C6B-BDC6-7FE60DB14672}"/>
              </a:ext>
            </a:extLst>
          </p:cNvPr>
          <p:cNvSpPr>
            <a:spLocks noGrp="1"/>
          </p:cNvSpPr>
          <p:nvPr/>
        </p:nvSpPr>
        <p:spPr>
          <a:xfrm>
            <a:off x="8001000" y="3473958"/>
            <a:ext cx="838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25" b="1">
                <a:solidFill>
                  <a:srgbClr val="0B2A5B"/>
                </a:solidFill>
                <a:latin typeface="Arial"/>
                <a:ea typeface="Arial"/>
                <a:cs typeface="Arial"/>
              </a:defRPr>
            </a:pPr>
            <a:r>
              <a:rPr kumimoji="0" sz="1725" b="1" i="0" u="none" strike="noStrike" kern="1200" cap="none" spc="0" normalizeH="0" baseline="0" noProof="0">
                <a:ln>
                  <a:noFill/>
                </a:ln>
                <a:solidFill>
                  <a:srgbClr val="0B2A5B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EDGE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B5DA5AB-EA9B-4988-A0F6-333674F46BFD}"/>
              </a:ext>
            </a:extLst>
          </p:cNvPr>
          <p:cNvSpPr>
            <a:spLocks noGrp="1"/>
          </p:cNvSpPr>
          <p:nvPr/>
        </p:nvSpPr>
        <p:spPr>
          <a:xfrm>
            <a:off x="8001000" y="3835908"/>
            <a:ext cx="838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75" b="0">
                <a:solidFill>
                  <a:srgbClr val="5B6B82"/>
                </a:solidFill>
                <a:latin typeface="Arial"/>
                <a:ea typeface="Arial"/>
                <a:cs typeface="Arial"/>
              </a:defRPr>
            </a:pPr>
            <a:r>
              <a:rPr kumimoji="0" sz="1275" b="0" i="0" u="none" strike="noStrike" kern="1200" cap="none" spc="0" normalizeH="0" baseline="0" noProof="0">
                <a:ln>
                  <a:noFill/>
                </a:ln>
                <a:solidFill>
                  <a:srgbClr val="5B6B82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Selective IR</a:t>
            </a:r>
          </a:p>
        </p:txBody>
      </p:sp>
      <p:sp>
        <p:nvSpPr>
          <p:cNvPr id="17" name="圆角矩形 16">
            <a:extLst>
              <a:ext uri="{FF2B5EF4-FFF2-40B4-BE49-F238E27FC236}">
                <a16:creationId xmlns:a16="http://schemas.microsoft.com/office/drawing/2014/main" id="{F13BB62F-1181-4D08-9A24-8F13265B5212}"/>
              </a:ext>
            </a:extLst>
          </p:cNvPr>
          <p:cNvSpPr>
            <a:spLocks noGrp="1"/>
          </p:cNvSpPr>
          <p:nvPr/>
        </p:nvSpPr>
        <p:spPr>
          <a:xfrm>
            <a:off x="9277350" y="3321558"/>
            <a:ext cx="1143000" cy="1162050"/>
          </a:xfrm>
          <a:prstGeom prst="roundRect">
            <a:avLst>
              <a:gd name="adj" fmla="val 18333"/>
            </a:avLst>
          </a:prstGeom>
          <a:solidFill>
            <a:srgbClr val="E6F8FF">
              <a:alpha val="96000"/>
            </a:srgbClr>
          </a:solidFill>
          <a:ln w="14288">
            <a:solidFill>
              <a:srgbClr val="8DE0F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B2483F2-3D38-49A9-BAE2-33727BF7973B}"/>
              </a:ext>
            </a:extLst>
          </p:cNvPr>
          <p:cNvSpPr>
            <a:spLocks noGrp="1"/>
          </p:cNvSpPr>
          <p:nvPr/>
        </p:nvSpPr>
        <p:spPr>
          <a:xfrm>
            <a:off x="9429750" y="3473958"/>
            <a:ext cx="838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25" b="1">
                <a:solidFill>
                  <a:srgbClr val="0B2A5B"/>
                </a:solidFill>
                <a:latin typeface="Arial"/>
                <a:ea typeface="Arial"/>
                <a:cs typeface="Arial"/>
              </a:defRPr>
            </a:pPr>
            <a:r>
              <a:rPr kumimoji="0" sz="1725" b="1" i="0" u="none" strike="noStrike" kern="1200" cap="none" spc="0" normalizeH="0" baseline="0" noProof="0">
                <a:ln>
                  <a:noFill/>
                </a:ln>
                <a:solidFill>
                  <a:srgbClr val="0B2A5B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LINK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4B50747-5588-4B35-BA3C-845C98E52829}"/>
              </a:ext>
            </a:extLst>
          </p:cNvPr>
          <p:cNvSpPr>
            <a:spLocks noGrp="1"/>
          </p:cNvSpPr>
          <p:nvPr/>
        </p:nvSpPr>
        <p:spPr>
          <a:xfrm>
            <a:off x="9429750" y="3835908"/>
            <a:ext cx="838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75" b="0">
                <a:solidFill>
                  <a:srgbClr val="5B6B82"/>
                </a:solidFill>
                <a:latin typeface="Arial"/>
                <a:ea typeface="Arial"/>
                <a:cs typeface="Arial"/>
              </a:defRPr>
            </a:pPr>
            <a:r>
              <a:rPr kumimoji="0" sz="1275" b="0" i="0" u="none" strike="noStrike" kern="1200" cap="none" spc="0" normalizeH="0" baseline="0" noProof="0">
                <a:ln>
                  <a:noFill/>
                </a:ln>
                <a:solidFill>
                  <a:srgbClr val="5B6B82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In-band SEI</a:t>
            </a:r>
          </a:p>
        </p:txBody>
      </p:sp>
      <p:sp>
        <p:nvSpPr>
          <p:cNvPr id="20" name="圆角矩形 19">
            <a:extLst>
              <a:ext uri="{FF2B5EF4-FFF2-40B4-BE49-F238E27FC236}">
                <a16:creationId xmlns:a16="http://schemas.microsoft.com/office/drawing/2014/main" id="{55A30ED5-E1AE-47CD-B789-E169CD650E31}"/>
              </a:ext>
            </a:extLst>
          </p:cNvPr>
          <p:cNvSpPr>
            <a:spLocks noGrp="1"/>
          </p:cNvSpPr>
          <p:nvPr/>
        </p:nvSpPr>
        <p:spPr>
          <a:xfrm>
            <a:off x="10706100" y="3321558"/>
            <a:ext cx="1143000" cy="1162050"/>
          </a:xfrm>
          <a:prstGeom prst="roundRect">
            <a:avLst>
              <a:gd name="adj" fmla="val 18333"/>
            </a:avLst>
          </a:prstGeom>
          <a:solidFill>
            <a:srgbClr val="FFFFFF">
              <a:alpha val="94000"/>
            </a:srgbClr>
          </a:solidFill>
          <a:ln w="14288">
            <a:solidFill>
              <a:srgbClr val="9BD9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FA1DC10-A931-4BF4-AC16-573D9A7F245F}"/>
              </a:ext>
            </a:extLst>
          </p:cNvPr>
          <p:cNvSpPr>
            <a:spLocks noGrp="1"/>
          </p:cNvSpPr>
          <p:nvPr/>
        </p:nvSpPr>
        <p:spPr>
          <a:xfrm>
            <a:off x="10858500" y="3473958"/>
            <a:ext cx="838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75" b="1">
                <a:solidFill>
                  <a:srgbClr val="0B2A5B"/>
                </a:solidFill>
                <a:latin typeface="Arial"/>
                <a:ea typeface="Arial"/>
                <a:cs typeface="Arial"/>
              </a:defRPr>
            </a:pPr>
            <a:r>
              <a:rPr kumimoji="0" sz="1575" b="1" i="0" u="none" strike="noStrike" kern="1200" cap="none" spc="0" normalizeH="0" baseline="0" noProof="0">
                <a:ln>
                  <a:noFill/>
                </a:ln>
                <a:solidFill>
                  <a:srgbClr val="0B2A5B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CLOUD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D355E60-B9C4-428F-8637-7F1D9CFF50E1}"/>
              </a:ext>
            </a:extLst>
          </p:cNvPr>
          <p:cNvSpPr>
            <a:spLocks noGrp="1"/>
          </p:cNvSpPr>
          <p:nvPr/>
        </p:nvSpPr>
        <p:spPr>
          <a:xfrm>
            <a:off x="10858500" y="3835908"/>
            <a:ext cx="838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75" b="0">
                <a:solidFill>
                  <a:srgbClr val="5B6B82"/>
                </a:solidFill>
                <a:latin typeface="Arial"/>
                <a:ea typeface="Arial"/>
                <a:cs typeface="Arial"/>
              </a:defRPr>
            </a:pPr>
            <a:r>
              <a:rPr kumimoji="0" sz="1275" b="0" i="0" u="none" strike="noStrike" kern="1200" cap="none" spc="0" normalizeH="0" baseline="0" noProof="0">
                <a:ln>
                  <a:noFill/>
                </a:ln>
                <a:solidFill>
                  <a:srgbClr val="5B6B82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Parallel AI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898C47E-1A0B-436A-BCEF-D1976AE504B6}"/>
              </a:ext>
            </a:extLst>
          </p:cNvPr>
          <p:cNvSpPr>
            <a:spLocks noGrp="1"/>
          </p:cNvSpPr>
          <p:nvPr/>
        </p:nvSpPr>
        <p:spPr>
          <a:xfrm>
            <a:off x="8172450" y="4725452"/>
            <a:ext cx="34290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kumimoji="0" lang="en-US" sz="187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Sens</a:t>
            </a:r>
            <a:r>
              <a:rPr kumimoji="0" sz="187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ing + </a:t>
            </a:r>
            <a:r>
              <a:rPr kumimoji="0" lang="en-US" sz="187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C</a:t>
            </a:r>
            <a:r>
              <a:rPr kumimoji="0" sz="187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ommunication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kumimoji="0" sz="187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+ </a:t>
            </a:r>
            <a:r>
              <a:rPr kumimoji="0" lang="en" altLang="zh-CN" sz="187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Computing</a:t>
            </a:r>
            <a:r>
              <a:rPr kumimoji="0" sz="187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, co-designed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3DC8D68-8359-4D2C-BF2C-A8EB8ABA8CDC}"/>
              </a:ext>
            </a:extLst>
          </p:cNvPr>
          <p:cNvSpPr>
            <a:spLocks noGrp="1"/>
          </p:cNvSpPr>
          <p:nvPr/>
        </p:nvSpPr>
        <p:spPr>
          <a:xfrm>
            <a:off x="685800" y="6496050"/>
            <a:ext cx="10820400" cy="9525"/>
          </a:xfrm>
          <a:prstGeom prst="rect">
            <a:avLst/>
          </a:prstGeom>
          <a:solidFill>
            <a:srgbClr val="FFFFFF">
              <a:alpha val="22000"/>
            </a:srgbClr>
          </a:solidFill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4CEBD5C-2C3A-476A-97B7-76E1F249678D}"/>
              </a:ext>
            </a:extLst>
          </p:cNvPr>
          <p:cNvSpPr>
            <a:spLocks noGrp="1"/>
          </p:cNvSpPr>
          <p:nvPr/>
        </p:nvSpPr>
        <p:spPr>
          <a:xfrm>
            <a:off x="685800" y="6543675"/>
            <a:ext cx="9620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>
                <a:solidFill>
                  <a:srgbClr val="C7D7EC"/>
                </a:solidFill>
                <a:latin typeface="Arial"/>
                <a:ea typeface="Arial"/>
                <a:cs typeface="Arial"/>
              </a:defRPr>
            </a:pPr>
            <a:r>
              <a:rPr kumimoji="0" lang="en" sz="1050" b="0" i="0" u="none" strike="noStrike" kern="1200" cap="none" spc="0" normalizeH="0" baseline="0" noProof="0" dirty="0">
                <a:ln>
                  <a:noFill/>
                </a:ln>
                <a:solidFill>
                  <a:srgbClr val="C7D7EC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Supported by the China Telecom Key Research Project on Intelligent Ubiquitous Cloud Technologies (No. 65996)</a:t>
            </a: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C7D7EC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27" name="Text 4">
            <a:extLst>
              <a:ext uri="{FF2B5EF4-FFF2-40B4-BE49-F238E27FC236}">
                <a16:creationId xmlns:a16="http://schemas.microsoft.com/office/drawing/2014/main" id="{E2F606AF-67E2-13F4-D459-2AC549EE05BB}"/>
              </a:ext>
            </a:extLst>
          </p:cNvPr>
          <p:cNvSpPr/>
          <p:nvPr/>
        </p:nvSpPr>
        <p:spPr>
          <a:xfrm>
            <a:off x="729766" y="1664208"/>
            <a:ext cx="1060704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Edge–Cloud Collaborative Multimodal</a:t>
            </a:r>
            <a:endParaRPr lang="en-US" sz="3800" dirty="0"/>
          </a:p>
          <a:p>
            <a:pPr marL="0" indent="0">
              <a:lnSpc>
                <a:spcPct val="106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Dehazing for UAV Vision</a:t>
            </a:r>
            <a:endParaRPr lang="en-US" sz="3800" dirty="0"/>
          </a:p>
        </p:txBody>
      </p:sp>
      <p:pic>
        <p:nvPicPr>
          <p:cNvPr id="29" name="图片 28" descr="卡通人物&#10;&#10;AI 生成的内容可能不正确。">
            <a:extLst>
              <a:ext uri="{FF2B5EF4-FFF2-40B4-BE49-F238E27FC236}">
                <a16:creationId xmlns:a16="http://schemas.microsoft.com/office/drawing/2014/main" id="{BFB136BF-10B3-E105-33E3-A8AB6A47B8D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9573753" y="316194"/>
            <a:ext cx="2264693" cy="68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52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927475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Experimental Validation Across Four System Axes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1005840"/>
            <a:ext cx="1069207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Validated as a system — quality, communication, computation and a real aircraft — not only as an image-quality benchmark.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10774375" y="6437376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14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66928" y="1517904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① ③   QUALITY–COST FRONTIER  ·  VTUAV, 7 baselines</a:t>
            </a:r>
            <a:endParaRPr lang="en-US" sz="1050" dirty="0"/>
          </a:p>
        </p:txBody>
      </p:sp>
      <p:pic>
        <p:nvPicPr>
          <p:cNvPr id="6" name="Image 0" descr="chart_paret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1792224"/>
            <a:ext cx="5577840" cy="33026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66928" y="5230368"/>
            <a:ext cx="5577840" cy="713232"/>
          </a:xfrm>
          <a:prstGeom prst="roundRect">
            <a:avLst>
              <a:gd name="adj" fmla="val 7692"/>
            </a:avLst>
          </a:prstGeom>
          <a:solidFill>
            <a:srgbClr val="F3F6F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Text 5"/>
          <p:cNvSpPr/>
          <p:nvPr/>
        </p:nvSpPr>
        <p:spPr>
          <a:xfrm>
            <a:off x="768096" y="5230368"/>
            <a:ext cx="517550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+1.86 dB</a:t>
            </a:r>
            <a:r>
              <a:rPr lang="en-US" sz="11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PSNR over the best baseline   ·   </a:t>
            </a:r>
            <a:r>
              <a:rPr lang="en-US" sz="115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−49 %</a:t>
            </a:r>
            <a:r>
              <a:rPr lang="en-US" sz="11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parameters   ·   </a:t>
            </a:r>
            <a:r>
              <a:rPr lang="en-US" sz="115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4.9×</a:t>
            </a:r>
            <a:r>
              <a:rPr lang="en-US" sz="11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faster on the edge device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6528816" y="1517904"/>
            <a:ext cx="509595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②   COMMUNICATION EFFICIENCY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528816" y="1773936"/>
            <a:ext cx="5095951" cy="694944"/>
          </a:xfrm>
          <a:prstGeom prst="roundRect">
            <a:avLst>
              <a:gd name="adj" fmla="val 7895"/>
            </a:avLst>
          </a:prstGeom>
          <a:solidFill>
            <a:srgbClr val="F3F6F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Text 8"/>
          <p:cNvSpPr/>
          <p:nvPr/>
        </p:nvSpPr>
        <p:spPr>
          <a:xfrm>
            <a:off x="6729984" y="1773936"/>
            <a:ext cx="4693615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−89.9 %</a:t>
            </a:r>
            <a:r>
              <a:rPr lang="en-US" sz="11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infrared uplink    ·    </a:t>
            </a:r>
            <a:r>
              <a:rPr lang="en-US" sz="1400" b="1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+8.5 %</a:t>
            </a:r>
            <a:r>
              <a:rPr lang="en-US" sz="11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mAP50 at 70 % truncation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6528816" y="2633472"/>
            <a:ext cx="509595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①   DOWNSTREAM PERCEPTION  ·  YOLOv8m on VTUAV</a:t>
            </a:r>
            <a:endParaRPr lang="en-US" sz="105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28816" y="2907792"/>
          <a:ext cx="5093208" cy="932688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7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Metric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B4F8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HDCFN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B4F8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Ours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B4F8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Gain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B4F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mAP50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0.581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0.632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+8.8 %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mAR50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0.656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0.702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+7.0 %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Text 10"/>
          <p:cNvSpPr/>
          <p:nvPr/>
        </p:nvSpPr>
        <p:spPr>
          <a:xfrm>
            <a:off x="6528816" y="3913632"/>
            <a:ext cx="509595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recall gain is the meaningful one — fewer missed small, low-contrast targets.</a:t>
            </a:r>
            <a:endParaRPr lang="en-US" sz="950" dirty="0"/>
          </a:p>
        </p:txBody>
      </p:sp>
      <p:sp>
        <p:nvSpPr>
          <p:cNvPr id="15" name="Text 11"/>
          <p:cNvSpPr/>
          <p:nvPr/>
        </p:nvSpPr>
        <p:spPr>
          <a:xfrm>
            <a:off x="6528816" y="4261104"/>
            <a:ext cx="3291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A97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④   REAL AIRCRAFT, REAL WEATHER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9820656" y="4261104"/>
            <a:ext cx="180411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hazy input   →   ours</a:t>
            </a:r>
            <a:endParaRPr lang="en-US" sz="950" dirty="0"/>
          </a:p>
        </p:txBody>
      </p:sp>
      <p:pic>
        <p:nvPicPr>
          <p:cNvPr id="17" name="Image 1" descr="assets_realworld_pai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8816" y="4535424"/>
            <a:ext cx="5095951" cy="166367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528816" y="6272254"/>
            <a:ext cx="509595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Zenmuse H20T UAV · ~15,000 real VIS–IR frames · best NIQE 15.70 / PIQE 34.89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927475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Deployment Concept: Cloud–Network–Edge Inspection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10774375" y="6437376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14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566928" y="1042416"/>
            <a:ext cx="11057839" cy="530352"/>
          </a:xfrm>
          <a:prstGeom prst="roundRect">
            <a:avLst>
              <a:gd name="adj" fmla="val 10345"/>
            </a:avLst>
          </a:prstGeom>
          <a:solidFill>
            <a:srgbClr val="FDF3E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Text 3"/>
          <p:cNvSpPr/>
          <p:nvPr/>
        </p:nvSpPr>
        <p:spPr>
          <a:xfrm>
            <a:off x="768096" y="1042416"/>
            <a:ext cx="10655503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A97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Architectural positioning — not evaluated in the paper.  </a:t>
            </a:r>
            <a:r>
              <a:rPr lang="en-US" sz="1050" dirty="0">
                <a:solidFill>
                  <a:srgbClr val="6B5A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paper models uplink at 1–3 Mbps citing an LTE–UAV feasibility study; it runs no 5G field trial, no end-to-end glass-to-glass latency measurement, and no multi-UAV scheduling evaluation.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66928" y="1810512"/>
            <a:ext cx="2109155" cy="658368"/>
          </a:xfrm>
          <a:prstGeom prst="homePlate">
            <a:avLst>
              <a:gd name="adj" fmla="val 6944"/>
            </a:avLst>
          </a:prstGeom>
          <a:solidFill>
            <a:srgbClr val="1B4F8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658368" y="1810512"/>
            <a:ext cx="183483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UAV sensing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66928" y="2578608"/>
            <a:ext cx="210915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 + IR capture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804099" y="1810512"/>
            <a:ext cx="2109155" cy="658368"/>
          </a:xfrm>
          <a:prstGeom prst="homePlate">
            <a:avLst>
              <a:gd name="adj" fmla="val 6944"/>
            </a:avLst>
          </a:prstGeom>
          <a:solidFill>
            <a:srgbClr val="1B4F8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Text 8"/>
          <p:cNvSpPr/>
          <p:nvPr/>
        </p:nvSpPr>
        <p:spPr>
          <a:xfrm>
            <a:off x="2895539" y="1810512"/>
            <a:ext cx="183483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 gateway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804099" y="2578608"/>
            <a:ext cx="210915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ROI selection, in-band packing</a:t>
            </a:r>
            <a:endParaRPr lang="en-US" sz="1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 ms/frame, Orin-class device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041270" y="1810512"/>
            <a:ext cx="2109155" cy="658368"/>
          </a:xfrm>
          <a:prstGeom prst="homePlate">
            <a:avLst>
              <a:gd name="adj" fmla="val 6944"/>
            </a:avLst>
          </a:prstGeom>
          <a:solidFill>
            <a:srgbClr val="00A6C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Text 11"/>
          <p:cNvSpPr/>
          <p:nvPr/>
        </p:nvSpPr>
        <p:spPr>
          <a:xfrm>
            <a:off x="5132710" y="1810512"/>
            <a:ext cx="183483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Mobile network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041270" y="2578608"/>
            <a:ext cx="210915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uplink-constrained bearer</a:t>
            </a:r>
            <a:endParaRPr lang="en-US" sz="1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payload shaped to 1–3 Mbps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278441" y="1810512"/>
            <a:ext cx="2109155" cy="658368"/>
          </a:xfrm>
          <a:prstGeom prst="homePlate">
            <a:avLst>
              <a:gd name="adj" fmla="val 6944"/>
            </a:avLst>
          </a:prstGeom>
          <a:solidFill>
            <a:srgbClr val="3D3D8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Text 14"/>
          <p:cNvSpPr/>
          <p:nvPr/>
        </p:nvSpPr>
        <p:spPr>
          <a:xfrm>
            <a:off x="7369881" y="1810512"/>
            <a:ext cx="183483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 AI platform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278441" y="2578608"/>
            <a:ext cx="210915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ROI-parallel enhancement</a:t>
            </a:r>
            <a:endParaRPr lang="en-US" sz="1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 ms/frame on GPU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9515612" y="1810512"/>
            <a:ext cx="2109155" cy="658368"/>
          </a:xfrm>
          <a:prstGeom prst="roundRect">
            <a:avLst>
              <a:gd name="adj" fmla="val 6944"/>
            </a:avLst>
          </a:prstGeom>
          <a:solidFill>
            <a:srgbClr val="3D3D8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Text 17"/>
          <p:cNvSpPr/>
          <p:nvPr/>
        </p:nvSpPr>
        <p:spPr>
          <a:xfrm>
            <a:off x="9607052" y="1810512"/>
            <a:ext cx="183483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support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9515612" y="2578608"/>
            <a:ext cx="210915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defect and hazard detection,</a:t>
            </a:r>
            <a:endParaRPr lang="en-US" sz="1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alerting, archival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66928" y="3423283"/>
            <a:ext cx="5382616" cy="1243584"/>
          </a:xfrm>
          <a:prstGeom prst="roundRect">
            <a:avLst>
              <a:gd name="adj" fmla="val 4412"/>
            </a:avLst>
          </a:prstGeom>
          <a:solidFill>
            <a:srgbClr val="F3F6F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Text 20"/>
          <p:cNvSpPr/>
          <p:nvPr/>
        </p:nvSpPr>
        <p:spPr>
          <a:xfrm>
            <a:off x="786384" y="3533011"/>
            <a:ext cx="49437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Standards-compatible transport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86384" y="3843907"/>
            <a:ext cx="4943704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infrared payload rides as user_data_unregistered SEI inside a single H.26x track. No second stream, no bespoke protocol, no change to the bearer — it traverses ordinary video infrastructure.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242152" y="3423283"/>
            <a:ext cx="5382616" cy="1243584"/>
          </a:xfrm>
          <a:prstGeom prst="roundRect">
            <a:avLst>
              <a:gd name="adj" fmla="val 4412"/>
            </a:avLst>
          </a:prstGeom>
          <a:solidFill>
            <a:srgbClr val="F3F6F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" name="Text 23"/>
          <p:cNvSpPr/>
          <p:nvPr/>
        </p:nvSpPr>
        <p:spPr>
          <a:xfrm>
            <a:off x="6461608" y="3533011"/>
            <a:ext cx="49437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Degradation is graceful, not cliff-edged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461608" y="3843907"/>
            <a:ext cx="4943704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Bandwidth loss costs enhancement quality, never stream integrity. The visible anchor always survives, so the analytics pipeline never goes dark.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66928" y="4813171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THIS WORK CONTRIBUTES AT EACH LAYER</a:t>
            </a:r>
            <a:endParaRPr lang="en-US" sz="1050" dirty="0"/>
          </a:p>
        </p:txBody>
      </p:sp>
      <p:graphicFrame>
        <p:nvGraphicFramePr>
          <p:cNvPr id="2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999298"/>
              </p:ext>
            </p:extLst>
          </p:nvPr>
        </p:nvGraphicFramePr>
        <p:xfrm>
          <a:off x="566928" y="5069203"/>
          <a:ext cx="11057839" cy="1170432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2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Layer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38100" marB="381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B4F8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Operator asset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38100" marB="381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B4F8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Contribution of this work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38100" marB="381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B4F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Aircraft / edge gateway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38100" marB="381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UAV + onboard compute (Orin-class)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38100" marB="381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26 ms/frame selection stage — fits the device budget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38100" marB="381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Access network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38100" marB="381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mobile uplink bearer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38100" marB="381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payload shaped to a 1–3 Mbps budget; single standard video track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38100" marB="381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Cloud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38100" marB="381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GPU inference platform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38100" marB="381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ROI-parallel enhancement at 31 ms/frame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38100" marB="381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927475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Contributions: Computing, Communication, Intelligence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1005840"/>
            <a:ext cx="1069207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separable contributions — and it is worth being precise about which is which.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10774375" y="6437376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/ 14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3515258" cy="3602736"/>
          </a:xfrm>
          <a:prstGeom prst="roundRect">
            <a:avLst>
              <a:gd name="adj" fmla="val 1561"/>
            </a:avLst>
          </a:prstGeom>
          <a:solidFill>
            <a:srgbClr val="F3F6FA"/>
          </a:solidFill>
          <a:ln w="12700">
            <a:solidFill>
              <a:srgbClr val="E4E8E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822960" y="1792224"/>
            <a:ext cx="300319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COMPUTING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822960" y="2029968"/>
            <a:ext cx="300319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architecture contribution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822960" y="2340864"/>
            <a:ext cx="300319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Collaborative workload allocation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22960" y="2980944"/>
            <a:ext cx="3003194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asymmetric split: cheap, decisive selection at the edge; expensive, parallel reconstruction in the cloud — executed as a pipeline.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841248" y="4023360"/>
            <a:ext cx="82296" cy="82296"/>
          </a:xfrm>
          <a:prstGeom prst="ellipse">
            <a:avLst/>
          </a:prstGeom>
          <a:solidFill>
            <a:srgbClr val="1B4F8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Text 9"/>
          <p:cNvSpPr/>
          <p:nvPr/>
        </p:nvSpPr>
        <p:spPr>
          <a:xfrm>
            <a:off x="1024128" y="3913632"/>
            <a:ext cx="280202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 ms edge  /  31 ms cloud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41248" y="4425696"/>
            <a:ext cx="82296" cy="82296"/>
          </a:xfrm>
          <a:prstGeom prst="ellipse">
            <a:avLst/>
          </a:prstGeom>
          <a:solidFill>
            <a:srgbClr val="1B4F8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Text 11"/>
          <p:cNvSpPr/>
          <p:nvPr/>
        </p:nvSpPr>
        <p:spPr>
          <a:xfrm>
            <a:off x="1024128" y="4315968"/>
            <a:ext cx="280202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throughput = max( · ), not sum( · )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41248" y="4828032"/>
            <a:ext cx="82296" cy="82296"/>
          </a:xfrm>
          <a:prstGeom prst="ellipse">
            <a:avLst/>
          </a:prstGeom>
          <a:solidFill>
            <a:srgbClr val="1B4F8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Text 13"/>
          <p:cNvSpPr/>
          <p:nvPr/>
        </p:nvSpPr>
        <p:spPr>
          <a:xfrm>
            <a:off x="1024128" y="4718304"/>
            <a:ext cx="280202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3.47 M parameters — lowest in the comparison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338218" y="1572768"/>
            <a:ext cx="3515258" cy="3602736"/>
          </a:xfrm>
          <a:prstGeom prst="roundRect">
            <a:avLst>
              <a:gd name="adj" fmla="val 1561"/>
            </a:avLst>
          </a:prstGeom>
          <a:solidFill>
            <a:srgbClr val="F3F6FA"/>
          </a:solidFill>
          <a:ln w="12700">
            <a:solidFill>
              <a:srgbClr val="E4E8E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" name="Text 15"/>
          <p:cNvSpPr/>
          <p:nvPr/>
        </p:nvSpPr>
        <p:spPr>
          <a:xfrm>
            <a:off x="4594250" y="1792224"/>
            <a:ext cx="300319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COMMUNICATION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594250" y="2029968"/>
            <a:ext cx="300319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communication efficiency contribution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594250" y="2340864"/>
            <a:ext cx="300319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ViStream-SEI with COIS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594250" y="2980944"/>
            <a:ext cx="3003194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Single-track, in-band ROI transport whose any prefix is useful — and which needs no change to the bearer.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612538" y="4023360"/>
            <a:ext cx="82296" cy="82296"/>
          </a:xfrm>
          <a:prstGeom prst="ellipse">
            <a:avLst/>
          </a:prstGeom>
          <a:solidFill>
            <a:srgbClr val="00A6C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Text 20"/>
          <p:cNvSpPr/>
          <p:nvPr/>
        </p:nvSpPr>
        <p:spPr>
          <a:xfrm>
            <a:off x="4795418" y="3913632"/>
            <a:ext cx="280202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−89.9 % infrared uplink at −0.15 dB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612538" y="4425696"/>
            <a:ext cx="82296" cy="82296"/>
          </a:xfrm>
          <a:prstGeom prst="ellipse">
            <a:avLst/>
          </a:prstGeom>
          <a:solidFill>
            <a:srgbClr val="00A6C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Text 22"/>
          <p:cNvSpPr/>
          <p:nvPr/>
        </p:nvSpPr>
        <p:spPr>
          <a:xfrm>
            <a:off x="4795418" y="4315968"/>
            <a:ext cx="280202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+8.5 % mAP50 under 70 % truncation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612538" y="4828032"/>
            <a:ext cx="82296" cy="82296"/>
          </a:xfrm>
          <a:prstGeom prst="ellipse">
            <a:avLst/>
          </a:prstGeom>
          <a:solidFill>
            <a:srgbClr val="00A6C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" name="Text 24"/>
          <p:cNvSpPr/>
          <p:nvPr/>
        </p:nvSpPr>
        <p:spPr>
          <a:xfrm>
            <a:off x="4795418" y="4718304"/>
            <a:ext cx="280202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standards-compatible H.26x SEI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8109509" y="1572768"/>
            <a:ext cx="3515258" cy="3602736"/>
          </a:xfrm>
          <a:prstGeom prst="roundRect">
            <a:avLst>
              <a:gd name="adj" fmla="val 1561"/>
            </a:avLst>
          </a:prstGeom>
          <a:solidFill>
            <a:srgbClr val="F3F6FA"/>
          </a:solidFill>
          <a:ln w="12700">
            <a:solidFill>
              <a:srgbClr val="E4E8E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Text 26"/>
          <p:cNvSpPr/>
          <p:nvPr/>
        </p:nvSpPr>
        <p:spPr>
          <a:xfrm>
            <a:off x="8365541" y="1792224"/>
            <a:ext cx="300319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INTELLIGENCE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8365541" y="2029968"/>
            <a:ext cx="300319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algorithm contribution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8365541" y="2340864"/>
            <a:ext cx="300319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Differential selection + gated fusion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8365541" y="2980944"/>
            <a:ext cx="3003194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Infrared used exactly where the visible band has failed, gated by cross-spectral alignment confidence.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8383829" y="4023360"/>
            <a:ext cx="82296" cy="82296"/>
          </a:xfrm>
          <a:prstGeom prst="ellipse">
            <a:avLst/>
          </a:prstGeom>
          <a:solidFill>
            <a:srgbClr val="3D3D8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" name="Text 31"/>
          <p:cNvSpPr/>
          <p:nvPr/>
        </p:nvSpPr>
        <p:spPr>
          <a:xfrm>
            <a:off x="8566709" y="3913632"/>
            <a:ext cx="280202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+1.86 dB PSNR  ·  +8.8 % mAP50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8383829" y="4425696"/>
            <a:ext cx="82296" cy="82296"/>
          </a:xfrm>
          <a:prstGeom prst="ellipse">
            <a:avLst/>
          </a:prstGeom>
          <a:solidFill>
            <a:srgbClr val="3D3D8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" name="Text 33"/>
          <p:cNvSpPr/>
          <p:nvPr/>
        </p:nvSpPr>
        <p:spPr>
          <a:xfrm>
            <a:off x="8566709" y="4315968"/>
            <a:ext cx="280202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+7.0 % mAR50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8383829" y="4828032"/>
            <a:ext cx="82296" cy="82296"/>
          </a:xfrm>
          <a:prstGeom prst="ellipse">
            <a:avLst/>
          </a:prstGeom>
          <a:solidFill>
            <a:srgbClr val="3D3D8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7" name="Text 35"/>
          <p:cNvSpPr/>
          <p:nvPr/>
        </p:nvSpPr>
        <p:spPr>
          <a:xfrm>
            <a:off x="8566709" y="4718304"/>
            <a:ext cx="280202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robust to ±2-frame and 15-px misalignment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566928" y="5504688"/>
            <a:ext cx="11057839" cy="786384"/>
          </a:xfrm>
          <a:prstGeom prst="roundRect">
            <a:avLst>
              <a:gd name="adj" fmla="val 6977"/>
            </a:avLst>
          </a:prstGeom>
          <a:solidFill>
            <a:srgbClr val="EAF7FB"/>
          </a:solidFill>
          <a:ln w="12700">
            <a:solidFill>
              <a:srgbClr val="00A6C8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" name="Text 37"/>
          <p:cNvSpPr/>
          <p:nvPr/>
        </p:nvSpPr>
        <p:spPr>
          <a:xfrm>
            <a:off x="841248" y="5504688"/>
            <a:ext cx="10509199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system contribution is the ratio, not any single number:  </a:t>
            </a:r>
            <a:r>
              <a:rPr lang="en-US" sz="135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0.5 % of quality for 90 % of the bits and 40 % of the cloud compute.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1005840"/>
            <a:ext cx="155448" cy="155448"/>
          </a:xfrm>
          <a:prstGeom prst="ellipse">
            <a:avLst/>
          </a:prstGeom>
          <a:solidFill>
            <a:srgbClr val="2E6BB0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Shape 1"/>
          <p:cNvSpPr/>
          <p:nvPr/>
        </p:nvSpPr>
        <p:spPr>
          <a:xfrm>
            <a:off x="822960" y="1005840"/>
            <a:ext cx="155448" cy="155448"/>
          </a:xfrm>
          <a:prstGeom prst="ellipse">
            <a:avLst/>
          </a:prstGeom>
          <a:solidFill>
            <a:srgbClr val="00A6C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Shape 2"/>
          <p:cNvSpPr/>
          <p:nvPr/>
        </p:nvSpPr>
        <p:spPr>
          <a:xfrm>
            <a:off x="1078992" y="1005840"/>
            <a:ext cx="155448" cy="155448"/>
          </a:xfrm>
          <a:prstGeom prst="ellipse">
            <a:avLst/>
          </a:prstGeom>
          <a:solidFill>
            <a:srgbClr val="3D3D8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Text 3"/>
          <p:cNvSpPr/>
          <p:nvPr/>
        </p:nvSpPr>
        <p:spPr>
          <a:xfrm>
            <a:off x="701040" y="2881503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Thanks for watching!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927475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Low-Altitude Perception: Demand and Constraints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10774375" y="6437376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14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2641016" cy="457200"/>
          </a:xfrm>
          <a:prstGeom prst="roundRect">
            <a:avLst>
              <a:gd name="adj" fmla="val 12000"/>
            </a:avLst>
          </a:prstGeom>
          <a:solidFill>
            <a:srgbClr val="EAF1F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676656" y="1572768"/>
            <a:ext cx="242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Infrastructure inspection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372536" y="1572768"/>
            <a:ext cx="2641016" cy="457200"/>
          </a:xfrm>
          <a:prstGeom prst="roundRect">
            <a:avLst>
              <a:gd name="adj" fmla="val 12000"/>
            </a:avLst>
          </a:prstGeom>
          <a:solidFill>
            <a:srgbClr val="EAF1F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Text 6"/>
          <p:cNvSpPr/>
          <p:nvPr/>
        </p:nvSpPr>
        <p:spPr>
          <a:xfrm>
            <a:off x="3482264" y="1572768"/>
            <a:ext cx="242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response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178144" y="1572768"/>
            <a:ext cx="2641016" cy="457200"/>
          </a:xfrm>
          <a:prstGeom prst="roundRect">
            <a:avLst>
              <a:gd name="adj" fmla="val 12000"/>
            </a:avLst>
          </a:prstGeom>
          <a:solidFill>
            <a:srgbClr val="EAF1F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Text 8"/>
          <p:cNvSpPr/>
          <p:nvPr/>
        </p:nvSpPr>
        <p:spPr>
          <a:xfrm>
            <a:off x="6287872" y="1572768"/>
            <a:ext cx="242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Low-altitude economy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983751" y="1572768"/>
            <a:ext cx="2641016" cy="457200"/>
          </a:xfrm>
          <a:prstGeom prst="roundRect">
            <a:avLst>
              <a:gd name="adj" fmla="val 12000"/>
            </a:avLst>
          </a:prstGeom>
          <a:solidFill>
            <a:srgbClr val="EAF1F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Text 10"/>
          <p:cNvSpPr/>
          <p:nvPr/>
        </p:nvSpPr>
        <p:spPr>
          <a:xfrm>
            <a:off x="9093479" y="1572768"/>
            <a:ext cx="242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Autonomous aerial sensing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566928" y="2304288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CONSTRAINS IT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66928" y="2688336"/>
            <a:ext cx="310896" cy="310896"/>
          </a:xfrm>
          <a:prstGeom prst="ellipse">
            <a:avLst/>
          </a:prstGeom>
          <a:solidFill>
            <a:srgbClr val="1B4F8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Text 13"/>
          <p:cNvSpPr/>
          <p:nvPr/>
        </p:nvSpPr>
        <p:spPr>
          <a:xfrm>
            <a:off x="566928" y="268833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024128" y="2670048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Device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024128" y="2962656"/>
            <a:ext cx="5120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Onboard compute and power budgets are tight — full-capacity models do not fit.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66928" y="3584448"/>
            <a:ext cx="310896" cy="310896"/>
          </a:xfrm>
          <a:prstGeom prst="ellipse">
            <a:avLst/>
          </a:prstGeom>
          <a:solidFill>
            <a:srgbClr val="00A6C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Text 17"/>
          <p:cNvSpPr/>
          <p:nvPr/>
        </p:nvSpPr>
        <p:spPr>
          <a:xfrm>
            <a:off x="566928" y="358444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024128" y="35661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024128" y="3858768"/>
            <a:ext cx="5120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air-to-ground uplink is narrow and fluctuates; the per-frame bit budget is not stable.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66928" y="4480560"/>
            <a:ext cx="310896" cy="310896"/>
          </a:xfrm>
          <a:prstGeom prst="ellipse">
            <a:avLst/>
          </a:prstGeom>
          <a:solidFill>
            <a:srgbClr val="A9701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Text 21"/>
          <p:cNvSpPr/>
          <p:nvPr/>
        </p:nvSpPr>
        <p:spPr>
          <a:xfrm>
            <a:off x="566928" y="44805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024128" y="4462272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A97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024128" y="4754880"/>
            <a:ext cx="5120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Dense haze scatters the visible band and erases small ground targets.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566928" y="5376672"/>
            <a:ext cx="310896" cy="310896"/>
          </a:xfrm>
          <a:prstGeom prst="ellipse">
            <a:avLst/>
          </a:prstGeom>
          <a:solidFill>
            <a:srgbClr val="3D3D8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" name="Text 25"/>
          <p:cNvSpPr/>
          <p:nvPr/>
        </p:nvSpPr>
        <p:spPr>
          <a:xfrm>
            <a:off x="566928" y="53766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024128" y="5358384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024128" y="5650992"/>
            <a:ext cx="5120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is abundant — but only reachable through constraint 2.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6656832" y="2304288"/>
            <a:ext cx="496793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VISIBLE VS. INFRARED AS HAZE INCREASES</a:t>
            </a:r>
            <a:endParaRPr lang="en-US" sz="1050" dirty="0"/>
          </a:p>
        </p:txBody>
      </p:sp>
      <p:pic>
        <p:nvPicPr>
          <p:cNvPr id="31" name="Image 0" descr="assets_fig2c_row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6832" y="2633472"/>
            <a:ext cx="4967935" cy="2370757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6656832" y="5113957"/>
            <a:ext cx="49679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95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Top: visible band — detections collapse as transmittance falls to 0.20.</a:t>
            </a:r>
            <a:endParaRPr lang="en-US" sz="9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95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Bottom: thermal infrared — the same targets persist.   Source: paper Fig. 2(c).</a:t>
            </a:r>
            <a:endParaRPr lang="en-US" sz="950" dirty="0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E6A781D-4277-7A56-F74F-B129B6A44D1B}"/>
              </a:ext>
            </a:extLst>
          </p:cNvPr>
          <p:cNvSpPr>
            <a:spLocks noGrp="1"/>
          </p:cNvSpPr>
          <p:nvPr/>
        </p:nvSpPr>
        <p:spPr>
          <a:xfrm>
            <a:off x="566928" y="1180299"/>
            <a:ext cx="11052000" cy="21600"/>
          </a:xfrm>
          <a:prstGeom prst="rect">
            <a:avLst/>
          </a:prstGeom>
          <a:solidFill>
            <a:srgbClr val="194D88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927475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Neither Cloud-Only nor Edge-Only Works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10774375" y="6437376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14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3527450" cy="3310128"/>
          </a:xfrm>
          <a:prstGeom prst="roundRect">
            <a:avLst>
              <a:gd name="adj" fmla="val 1657"/>
            </a:avLst>
          </a:prstGeom>
          <a:solidFill>
            <a:srgbClr val="F3F6FA"/>
          </a:solidFill>
          <a:ln w="12700">
            <a:solidFill>
              <a:srgbClr val="E4E8E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804672" y="1737360"/>
            <a:ext cx="305196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Cloud-only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04672" y="2066544"/>
            <a:ext cx="305196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ship everything up, compute remotely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04672" y="2505456"/>
            <a:ext cx="786384" cy="475488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 w="15240">
            <a:solidFill>
              <a:srgbClr val="1B4F8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Text 7"/>
          <p:cNvSpPr/>
          <p:nvPr/>
        </p:nvSpPr>
        <p:spPr>
          <a:xfrm>
            <a:off x="804672" y="2505456"/>
            <a:ext cx="78638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UAV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070250" y="2505456"/>
            <a:ext cx="786384" cy="475488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 w="15240">
            <a:solidFill>
              <a:srgbClr val="3D3D8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Text 9"/>
          <p:cNvSpPr/>
          <p:nvPr/>
        </p:nvSpPr>
        <p:spPr>
          <a:xfrm>
            <a:off x="3070250" y="2505456"/>
            <a:ext cx="78638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1627632" y="2606040"/>
            <a:ext cx="1406042" cy="274320"/>
          </a:xfrm>
          <a:prstGeom prst="rightArrow">
            <a:avLst/>
          </a:prstGeom>
          <a:solidFill>
            <a:srgbClr val="3D3D8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Text 11"/>
          <p:cNvSpPr/>
          <p:nvPr/>
        </p:nvSpPr>
        <p:spPr>
          <a:xfrm>
            <a:off x="1444752" y="3017520"/>
            <a:ext cx="177180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+65.5 kbit/frame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804672" y="3383280"/>
            <a:ext cx="2194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1F8A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60704" y="3401568"/>
            <a:ext cx="27776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model capacity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04672" y="3867912"/>
            <a:ext cx="2194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060704" y="3886200"/>
            <a:ext cx="27776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modality floods the uplink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04672" y="4352544"/>
            <a:ext cx="2194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60704" y="4370832"/>
            <a:ext cx="27776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Transmission-bound latency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332122" y="1572768"/>
            <a:ext cx="3527450" cy="3310128"/>
          </a:xfrm>
          <a:prstGeom prst="roundRect">
            <a:avLst>
              <a:gd name="adj" fmla="val 1657"/>
            </a:avLst>
          </a:prstGeom>
          <a:solidFill>
            <a:srgbClr val="F3F6FA"/>
          </a:solidFill>
          <a:ln w="12700">
            <a:solidFill>
              <a:srgbClr val="E4E8E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Text 19"/>
          <p:cNvSpPr/>
          <p:nvPr/>
        </p:nvSpPr>
        <p:spPr>
          <a:xfrm>
            <a:off x="4569866" y="1737360"/>
            <a:ext cx="305196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Edge-only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569866" y="2066544"/>
            <a:ext cx="305196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everything onboard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569866" y="2505456"/>
            <a:ext cx="786384" cy="475488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 w="15240">
            <a:solidFill>
              <a:srgbClr val="1B4F8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Text 22"/>
          <p:cNvSpPr/>
          <p:nvPr/>
        </p:nvSpPr>
        <p:spPr>
          <a:xfrm>
            <a:off x="4569866" y="2505456"/>
            <a:ext cx="78638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UAV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835445" y="2505456"/>
            <a:ext cx="786384" cy="475488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 w="15240">
            <a:solidFill>
              <a:srgbClr val="3D3D8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" name="Text 24"/>
          <p:cNvSpPr/>
          <p:nvPr/>
        </p:nvSpPr>
        <p:spPr>
          <a:xfrm>
            <a:off x="6835445" y="2505456"/>
            <a:ext cx="78638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5392826" y="2743200"/>
            <a:ext cx="1406042" cy="0"/>
          </a:xfrm>
          <a:prstGeom prst="line">
            <a:avLst/>
          </a:prstGeom>
          <a:noFill/>
          <a:ln w="15240">
            <a:solidFill>
              <a:srgbClr val="8A94A6"/>
            </a:solidFill>
            <a:prstDash val="dash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Text 26"/>
          <p:cNvSpPr/>
          <p:nvPr/>
        </p:nvSpPr>
        <p:spPr>
          <a:xfrm>
            <a:off x="5958688" y="2578608"/>
            <a:ext cx="274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5209946" y="3017520"/>
            <a:ext cx="177180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uplink — but no capacity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569866" y="3383280"/>
            <a:ext cx="2194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1F8A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4825898" y="3401568"/>
            <a:ext cx="27776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Lowest latency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569866" y="3867912"/>
            <a:ext cx="2194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25898" y="3886200"/>
            <a:ext cx="27776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of 7 baselines exceed Orin Nano memory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4569866" y="4352544"/>
            <a:ext cx="2194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4825898" y="4370832"/>
            <a:ext cx="27776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Fastest that fits still needs 128 ms/frame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8097317" y="1572768"/>
            <a:ext cx="3527450" cy="3310128"/>
          </a:xfrm>
          <a:prstGeom prst="roundRect">
            <a:avLst>
              <a:gd name="adj" fmla="val 1657"/>
            </a:avLst>
          </a:prstGeom>
          <a:solidFill>
            <a:srgbClr val="EAF7FB"/>
          </a:solidFill>
          <a:ln w="12700">
            <a:solidFill>
              <a:srgbClr val="00A6C8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7" name="Text 35"/>
          <p:cNvSpPr/>
          <p:nvPr/>
        </p:nvSpPr>
        <p:spPr>
          <a:xfrm>
            <a:off x="8335061" y="1737360"/>
            <a:ext cx="305196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Collaborative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8335061" y="2066544"/>
            <a:ext cx="305196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decide at the edge, reconstruct in the cloud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8335061" y="2505456"/>
            <a:ext cx="786384" cy="475488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 w="15240">
            <a:solidFill>
              <a:srgbClr val="1B4F8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" name="Text 38"/>
          <p:cNvSpPr/>
          <p:nvPr/>
        </p:nvSpPr>
        <p:spPr>
          <a:xfrm>
            <a:off x="8335061" y="2505456"/>
            <a:ext cx="78638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UAV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10600639" y="2505456"/>
            <a:ext cx="786384" cy="475488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 w="15240">
            <a:solidFill>
              <a:srgbClr val="3D3D8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2" name="Text 40"/>
          <p:cNvSpPr/>
          <p:nvPr/>
        </p:nvSpPr>
        <p:spPr>
          <a:xfrm>
            <a:off x="10600639" y="2505456"/>
            <a:ext cx="78638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9158021" y="2692908"/>
            <a:ext cx="1406042" cy="100584"/>
          </a:xfrm>
          <a:prstGeom prst="rightArrow">
            <a:avLst/>
          </a:prstGeom>
          <a:solidFill>
            <a:srgbClr val="00A6C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4" name="Text 42"/>
          <p:cNvSpPr/>
          <p:nvPr/>
        </p:nvSpPr>
        <p:spPr>
          <a:xfrm>
            <a:off x="8975141" y="3017520"/>
            <a:ext cx="177180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+6.6 kbit/frame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8335061" y="3383280"/>
            <a:ext cx="2194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1F8A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46" name="Text 44"/>
          <p:cNvSpPr/>
          <p:nvPr/>
        </p:nvSpPr>
        <p:spPr>
          <a:xfrm>
            <a:off x="8591093" y="3401568"/>
            <a:ext cx="27776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capacity, on the cloud side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8335061" y="3867912"/>
            <a:ext cx="2194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1F8A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48" name="Text 46"/>
          <p:cNvSpPr/>
          <p:nvPr/>
        </p:nvSpPr>
        <p:spPr>
          <a:xfrm>
            <a:off x="8591093" y="3886200"/>
            <a:ext cx="27776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Sparse, task-selected uplink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8335061" y="4352544"/>
            <a:ext cx="2194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1F8A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50" name="Text 48"/>
          <p:cNvSpPr/>
          <p:nvPr/>
        </p:nvSpPr>
        <p:spPr>
          <a:xfrm>
            <a:off x="8591093" y="4370832"/>
            <a:ext cx="27776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Bounded latency under a weak link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566928" y="5084064"/>
            <a:ext cx="11057839" cy="1207008"/>
          </a:xfrm>
          <a:prstGeom prst="roundRect">
            <a:avLst>
              <a:gd name="adj" fmla="val 4545"/>
            </a:avLst>
          </a:prstGeom>
          <a:solidFill>
            <a:srgbClr val="EAF1F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2" name="Text 50"/>
          <p:cNvSpPr/>
          <p:nvPr/>
        </p:nvSpPr>
        <p:spPr>
          <a:xfrm>
            <a:off x="877824" y="5212080"/>
            <a:ext cx="7498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do we jointly optimise computation and communication?</a:t>
            </a:r>
            <a:endParaRPr lang="en-US" sz="1800" dirty="0"/>
          </a:p>
        </p:txBody>
      </p:sp>
      <p:sp>
        <p:nvSpPr>
          <p:cNvPr id="53" name="Text 51"/>
          <p:cNvSpPr/>
          <p:nvPr/>
        </p:nvSpPr>
        <p:spPr>
          <a:xfrm>
            <a:off x="877824" y="566928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“which dehazing model is best”, but: given a fixed number of bits per frame, which bits do you spend?</a:t>
            </a:r>
            <a:endParaRPr lang="en-US" sz="1150" dirty="0"/>
          </a:p>
        </p:txBody>
      </p:sp>
      <p:sp>
        <p:nvSpPr>
          <p:cNvPr id="54" name="Text 52"/>
          <p:cNvSpPr/>
          <p:nvPr/>
        </p:nvSpPr>
        <p:spPr>
          <a:xfrm>
            <a:off x="8366760" y="5230368"/>
            <a:ext cx="324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· TABLE 1</a:t>
            </a:r>
            <a:endParaRPr lang="en-US" sz="1050" dirty="0"/>
          </a:p>
        </p:txBody>
      </p:sp>
      <p:sp>
        <p:nvSpPr>
          <p:cNvPr id="55" name="Text 53"/>
          <p:cNvSpPr/>
          <p:nvPr/>
        </p:nvSpPr>
        <p:spPr>
          <a:xfrm>
            <a:off x="8366760" y="5504688"/>
            <a:ext cx="3246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Full-frame IR alone costs 65.5 kbit/frame — 65.5 ms at 1 Mbps, twice the 33.3 ms budget of a 30 fps stream.</a:t>
            </a:r>
            <a:endParaRPr lang="en-US" sz="1050" dirty="0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001D6C8A-0A3B-940F-10E9-201D466862A9}"/>
              </a:ext>
            </a:extLst>
          </p:cNvPr>
          <p:cNvSpPr>
            <a:spLocks noGrp="1"/>
          </p:cNvSpPr>
          <p:nvPr/>
        </p:nvSpPr>
        <p:spPr>
          <a:xfrm>
            <a:off x="566928" y="1180299"/>
            <a:ext cx="11052000" cy="21600"/>
          </a:xfrm>
          <a:prstGeom prst="rect">
            <a:avLst/>
          </a:prstGeom>
          <a:solidFill>
            <a:srgbClr val="194D88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927475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Overview: The Collaborative Pipeline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1005840"/>
            <a:ext cx="1069207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stages under one contract — the edge decides where, the link carries only that, the cloud reconstructs in parallel.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10774375" y="6437376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14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10143439" y="512064"/>
            <a:ext cx="141732" cy="141732"/>
          </a:xfrm>
          <a:prstGeom prst="ellipse">
            <a:avLst/>
          </a:prstGeom>
          <a:solidFill>
            <a:srgbClr val="1B4F8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10372039" y="512064"/>
            <a:ext cx="141732" cy="141732"/>
          </a:xfrm>
          <a:prstGeom prst="ellipse">
            <a:avLst/>
          </a:prstGeom>
          <a:solidFill>
            <a:srgbClr val="00A6C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Shape 5"/>
          <p:cNvSpPr/>
          <p:nvPr/>
        </p:nvSpPr>
        <p:spPr>
          <a:xfrm>
            <a:off x="10600639" y="512064"/>
            <a:ext cx="141732" cy="141732"/>
          </a:xfrm>
          <a:prstGeom prst="ellipse">
            <a:avLst/>
          </a:prstGeom>
          <a:solidFill>
            <a:srgbClr val="3D3D8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Text 6"/>
          <p:cNvSpPr/>
          <p:nvPr/>
        </p:nvSpPr>
        <p:spPr>
          <a:xfrm>
            <a:off x="8058607" y="4572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kern="0" spc="14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 · LINK · CLOUD</a:t>
            </a:r>
            <a:endParaRPr lang="en-US" sz="950" dirty="0"/>
          </a:p>
        </p:txBody>
      </p:sp>
      <p:pic>
        <p:nvPicPr>
          <p:cNvPr id="9" name="Image 0" descr="assets_fig3_fu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1517904"/>
            <a:ext cx="11057839" cy="3619199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66928" y="5303520"/>
            <a:ext cx="347868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 decides where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566928" y="5596128"/>
            <a:ext cx="347868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 is the anchor stream; infrared is requested only where visible evidence has collapsed.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356506" y="5303520"/>
            <a:ext cx="347868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 carries only that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356506" y="5596128"/>
            <a:ext cx="347868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single H.26x track — IR pixels embedded in-band as SEI, with ROI cores ordered first.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8146085" y="5303520"/>
            <a:ext cx="347868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 reconstructs in parallel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8146085" y="5596128"/>
            <a:ext cx="347868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ROI processed concurrently on GPU, then confidence-gated blending into the frame.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927475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 Side: Deciding What Deserves the Uplink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1005840"/>
            <a:ext cx="1069207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edge does not compress the image — it performs selection, a far cheaper computation and a far larger bandwidth saving.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10774375" y="6437376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14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10143439" y="512064"/>
            <a:ext cx="141732" cy="141732"/>
          </a:xfrm>
          <a:prstGeom prst="ellipse">
            <a:avLst/>
          </a:prstGeom>
          <a:solidFill>
            <a:srgbClr val="1B4F8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10372039" y="512064"/>
            <a:ext cx="141732" cy="141732"/>
          </a:xfrm>
          <a:prstGeom prst="ellipse">
            <a:avLst/>
          </a:prstGeom>
          <a:solidFill>
            <a:srgbClr val="E4E8E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Shape 5"/>
          <p:cNvSpPr/>
          <p:nvPr/>
        </p:nvSpPr>
        <p:spPr>
          <a:xfrm>
            <a:off x="10600639" y="512064"/>
            <a:ext cx="141732" cy="141732"/>
          </a:xfrm>
          <a:prstGeom prst="ellipse">
            <a:avLst/>
          </a:prstGeom>
          <a:solidFill>
            <a:srgbClr val="E4E8E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Text 6"/>
          <p:cNvSpPr/>
          <p:nvPr/>
        </p:nvSpPr>
        <p:spPr>
          <a:xfrm>
            <a:off x="8058607" y="4572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kern="0" spc="140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</a:t>
            </a:r>
            <a:endParaRPr lang="en-US" sz="950" dirty="0"/>
          </a:p>
        </p:txBody>
      </p:sp>
      <p:pic>
        <p:nvPicPr>
          <p:cNvPr id="9" name="Image 0" descr="assets_fig3_ed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1572768"/>
            <a:ext cx="3913632" cy="3905629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66928" y="5551549"/>
            <a:ext cx="39136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 stage of the framework  (paper Fig. 3, left panel)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864608" y="1572768"/>
            <a:ext cx="6760159" cy="1444752"/>
          </a:xfrm>
          <a:prstGeom prst="roundRect">
            <a:avLst>
              <a:gd name="adj" fmla="val 3797"/>
            </a:avLst>
          </a:prstGeom>
          <a:solidFill>
            <a:srgbClr val="EAF1F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Text 9"/>
          <p:cNvSpPr/>
          <p:nvPr/>
        </p:nvSpPr>
        <p:spPr>
          <a:xfrm>
            <a:off x="5084064" y="1682496"/>
            <a:ext cx="632124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SELECTION RULE, IN WORDS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5084064" y="1975104"/>
            <a:ext cx="6321247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Transmit infrared where the IR detector is confident and no visible detection overlaps it</a:t>
            </a:r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that is, where infrared carries information the visible stream has already lost.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5084064" y="2505456"/>
            <a:ext cx="6321247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Δ = ŝ_IR · (1 − IoU_max)   ·   transmit if Δ ≥ θ_diff and area ≥ A_min   ·   tuned optimum θ_diff = 0.4, A_min = 576 px²  (Table 5)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4864608" y="3182112"/>
            <a:ext cx="6760159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RUNS AT THE EDGE — AND WHY IT BELONGS THERE</a:t>
            </a:r>
            <a:endParaRPr lang="en-US" sz="105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864608" y="3474720"/>
          <a:ext cx="6492240" cy="1995424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1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Module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B4F8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Cost profile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B4F8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Why the edge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B4F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Lightweight VIS + IR detectors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small, fixed-cost inference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must see raw sensor data before encoding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Differential ROI criterion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arithmetic on box lists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needs both modalities co-located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Merge · stabilise · track IDs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negligible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keeps the payload temporally coherent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Encoder + in-band SEI packing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hardware codec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bit decision belongs where bits originate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Shape 13"/>
          <p:cNvSpPr/>
          <p:nvPr/>
        </p:nvSpPr>
        <p:spPr>
          <a:xfrm>
            <a:off x="4864608" y="5559552"/>
            <a:ext cx="6760159" cy="658368"/>
          </a:xfrm>
          <a:prstGeom prst="roundRect">
            <a:avLst>
              <a:gd name="adj" fmla="val 6522"/>
            </a:avLst>
          </a:prstGeom>
          <a:solidFill>
            <a:srgbClr val="FDF3E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Text 14"/>
          <p:cNvSpPr/>
          <p:nvPr/>
        </p:nvSpPr>
        <p:spPr>
          <a:xfrm>
            <a:off x="5102352" y="5614416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A97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6.6 kbit</a:t>
            </a:r>
            <a:endParaRPr lang="en-US" sz="2600" dirty="0"/>
          </a:p>
        </p:txBody>
      </p:sp>
      <p:sp>
        <p:nvSpPr>
          <p:cNvPr id="19" name="Text 15"/>
          <p:cNvSpPr/>
          <p:nvPr/>
        </p:nvSpPr>
        <p:spPr>
          <a:xfrm>
            <a:off x="6739128" y="5687568"/>
            <a:ext cx="461131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 frame — the only infrared that leaves the aircraft. The payload scales with the area of degraded regions, not with frame size.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927475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Communication-Efficient Transmission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1005840"/>
            <a:ext cx="1069207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restoration quality at roughly one tenth of the infrared uplink — the ratio, not the raw gain, is the contribution.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10774375" y="6437376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14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10143439" y="512064"/>
            <a:ext cx="141732" cy="141732"/>
          </a:xfrm>
          <a:prstGeom prst="ellipse">
            <a:avLst/>
          </a:prstGeom>
          <a:solidFill>
            <a:srgbClr val="E4E8E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10372039" y="512064"/>
            <a:ext cx="141732" cy="141732"/>
          </a:xfrm>
          <a:prstGeom prst="ellipse">
            <a:avLst/>
          </a:prstGeom>
          <a:solidFill>
            <a:srgbClr val="00A6C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Shape 5"/>
          <p:cNvSpPr/>
          <p:nvPr/>
        </p:nvSpPr>
        <p:spPr>
          <a:xfrm>
            <a:off x="10600639" y="512064"/>
            <a:ext cx="141732" cy="141732"/>
          </a:xfrm>
          <a:prstGeom prst="ellipse">
            <a:avLst/>
          </a:prstGeom>
          <a:solidFill>
            <a:srgbClr val="E4E8E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Text 6"/>
          <p:cNvSpPr/>
          <p:nvPr/>
        </p:nvSpPr>
        <p:spPr>
          <a:xfrm>
            <a:off x="8058607" y="4572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kern="0" spc="140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</a:t>
            </a:r>
            <a:endParaRPr lang="en-US" sz="950" dirty="0"/>
          </a:p>
        </p:txBody>
      </p:sp>
      <p:pic>
        <p:nvPicPr>
          <p:cNvPr id="9" name="Image 0" descr="chart_upl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1517904"/>
            <a:ext cx="7242048" cy="263636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8119872" y="1517904"/>
            <a:ext cx="3504895" cy="786384"/>
          </a:xfrm>
          <a:prstGeom prst="roundRect">
            <a:avLst>
              <a:gd name="adj" fmla="val 6977"/>
            </a:avLst>
          </a:prstGeom>
          <a:solidFill>
            <a:srgbClr val="F3F6F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Text 8"/>
          <p:cNvSpPr/>
          <p:nvPr/>
        </p:nvSpPr>
        <p:spPr>
          <a:xfrm>
            <a:off x="8302752" y="1554480"/>
            <a:ext cx="3139135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6.6 kbit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8302752" y="1901952"/>
            <a:ext cx="31391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infrared payload per frame,</a:t>
            </a:r>
            <a:endParaRPr lang="en-US" sz="95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against 65.5 kbit for full-frame IR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8119872" y="2432304"/>
            <a:ext cx="3504895" cy="786384"/>
          </a:xfrm>
          <a:prstGeom prst="roundRect">
            <a:avLst>
              <a:gd name="adj" fmla="val 6977"/>
            </a:avLst>
          </a:prstGeom>
          <a:solidFill>
            <a:srgbClr val="F3F6F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Text 11"/>
          <p:cNvSpPr/>
          <p:nvPr/>
        </p:nvSpPr>
        <p:spPr>
          <a:xfrm>
            <a:off x="8302752" y="2468880"/>
            <a:ext cx="3139135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− 89.9 %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8302752" y="2816352"/>
            <a:ext cx="31391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infrared uplink volume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8119872" y="3346704"/>
            <a:ext cx="3504895" cy="786384"/>
          </a:xfrm>
          <a:prstGeom prst="roundRect">
            <a:avLst>
              <a:gd name="adj" fmla="val 6977"/>
            </a:avLst>
          </a:prstGeom>
          <a:solidFill>
            <a:srgbClr val="F3F6F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" name="Text 14"/>
          <p:cNvSpPr/>
          <p:nvPr/>
        </p:nvSpPr>
        <p:spPr>
          <a:xfrm>
            <a:off x="8302752" y="3383280"/>
            <a:ext cx="3139135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− 63.9 %</a:t>
            </a:r>
            <a:endParaRPr lang="en-US" sz="2100" dirty="0"/>
          </a:p>
        </p:txBody>
      </p:sp>
      <p:sp>
        <p:nvSpPr>
          <p:cNvPr id="18" name="Text 15"/>
          <p:cNvSpPr/>
          <p:nvPr/>
        </p:nvSpPr>
        <p:spPr>
          <a:xfrm>
            <a:off x="8302752" y="3730752"/>
            <a:ext cx="31391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per-frame uplink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566928" y="4443984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COMMUNICATION–COMPUTATION TRADE-OFF IS MEASURED, NOT ASSERTED   (VTUAV, Table 4)</a:t>
            </a:r>
            <a:endParaRPr lang="en-US" sz="105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4718304"/>
          <a:ext cx="6903720" cy="1463040"/>
        </p:xfrm>
        <a:graphic>
          <a:graphicData uri="http://schemas.openxmlformats.org/drawingml/2006/table">
            <a:tbl>
              <a:tblPr/>
              <a:tblGrid>
                <a:gridCol w="2331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Strategy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B4F8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PSNR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B4F8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mAP50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B4F8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Cloud time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B4F8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IR uplink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B4F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VIS anchor only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28.63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0.527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24 ms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 full-frame IR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32.07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0.635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52 ms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B34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65.5 kbit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3F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A970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 IR-ROI  (ours)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CEFD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A970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31.92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CEFD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A970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0.632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CEFD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A970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31 ms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CEFD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A970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6.6 kbit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CE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Shape 17"/>
          <p:cNvSpPr/>
          <p:nvPr/>
        </p:nvSpPr>
        <p:spPr>
          <a:xfrm>
            <a:off x="7772400" y="4718304"/>
            <a:ext cx="3852367" cy="1463040"/>
          </a:xfrm>
          <a:prstGeom prst="roundRect">
            <a:avLst>
              <a:gd name="adj" fmla="val 3750"/>
            </a:avLst>
          </a:prstGeom>
          <a:solidFill>
            <a:srgbClr val="EAF7FB"/>
          </a:solidFill>
          <a:ln w="12700">
            <a:solidFill>
              <a:srgbClr val="00A6C8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Text 18"/>
          <p:cNvSpPr/>
          <p:nvPr/>
        </p:nvSpPr>
        <p:spPr>
          <a:xfrm>
            <a:off x="7991856" y="4882896"/>
            <a:ext cx="3413455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up 0.15 dB — 0.5 % — </a:t>
            </a: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buy 40 % of the cloud compute and 90 % of the infrared bits.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927475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Robustness When the Uplink Fluctuates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1005840"/>
            <a:ext cx="1069207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Bandwidth loss is modelled as prefix truncation — core-first scheduling keeps a truncated stream semantically useful.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10774375" y="6437376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14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10143439" y="512064"/>
            <a:ext cx="141732" cy="141732"/>
          </a:xfrm>
          <a:prstGeom prst="ellipse">
            <a:avLst/>
          </a:prstGeom>
          <a:solidFill>
            <a:srgbClr val="E4E8E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10372039" y="512064"/>
            <a:ext cx="141732" cy="141732"/>
          </a:xfrm>
          <a:prstGeom prst="ellipse">
            <a:avLst/>
          </a:prstGeom>
          <a:solidFill>
            <a:srgbClr val="00A6C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Shape 5"/>
          <p:cNvSpPr/>
          <p:nvPr/>
        </p:nvSpPr>
        <p:spPr>
          <a:xfrm>
            <a:off x="10600639" y="512064"/>
            <a:ext cx="141732" cy="141732"/>
          </a:xfrm>
          <a:prstGeom prst="ellipse">
            <a:avLst/>
          </a:prstGeom>
          <a:solidFill>
            <a:srgbClr val="E4E8E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Text 6"/>
          <p:cNvSpPr/>
          <p:nvPr/>
        </p:nvSpPr>
        <p:spPr>
          <a:xfrm>
            <a:off x="8058607" y="4572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kern="0" spc="140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</a:t>
            </a:r>
            <a:endParaRPr lang="en-US" sz="950" dirty="0"/>
          </a:p>
        </p:txBody>
      </p:sp>
      <p:pic>
        <p:nvPicPr>
          <p:cNvPr id="9" name="Image 0" descr="chart_coi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1682496"/>
            <a:ext cx="6144768" cy="35230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66928" y="5260360"/>
            <a:ext cx="6144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VTUAV · SEI prefix truncation at three levels · four serialisation orders   (Table 6)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566928" y="5632704"/>
            <a:ext cx="6144768" cy="658368"/>
          </a:xfrm>
          <a:prstGeom prst="roundRect">
            <a:avLst>
              <a:gd name="adj" fmla="val 8333"/>
            </a:avLst>
          </a:prstGeom>
          <a:solidFill>
            <a:srgbClr val="EAF1F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Text 9"/>
          <p:cNvSpPr/>
          <p:nvPr/>
        </p:nvSpPr>
        <p:spPr>
          <a:xfrm>
            <a:off x="804672" y="5632704"/>
            <a:ext cx="5669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COIS gains are largest where the link is worst:  </a:t>
            </a:r>
            <a:r>
              <a:rPr lang="en-US" sz="115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+8.5 %</a:t>
            </a:r>
            <a:r>
              <a:rPr lang="en-US" sz="11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mAP50 at 70 % truncation, tapering to </a:t>
            </a:r>
            <a:r>
              <a:rPr lang="en-US" sz="115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+3.0 %</a:t>
            </a:r>
            <a:r>
              <a:rPr lang="en-US" sz="11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at 10 %.</a:t>
            </a:r>
            <a:endParaRPr lang="en-US" sz="1150" dirty="0"/>
          </a:p>
        </p:txBody>
      </p:sp>
      <p:pic>
        <p:nvPicPr>
          <p:cNvPr id="13" name="Image 1" descr="assets_coi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744" y="1758508"/>
            <a:ext cx="4529023" cy="1776629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095744" y="3754593"/>
            <a:ext cx="452902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Center-out spiral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7095744" y="4028913"/>
            <a:ext cx="452902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ROI is serialised from its core outward, so the earliest bits carry the most informative pixels.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7095744" y="4723857"/>
            <a:ext cx="452902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Interleaved across ROIs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095744" y="4998177"/>
            <a:ext cx="452902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Segments from all active ROIs are interleaved core-first, so no single region monopolises a short prefix.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7095744" y="5693121"/>
            <a:ext cx="452902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prefix is useful</a:t>
            </a:r>
            <a:endParaRPr lang="en-US" sz="1250" dirty="0"/>
          </a:p>
        </p:txBody>
      </p:sp>
      <p:sp>
        <p:nvSpPr>
          <p:cNvPr id="19" name="Text 15"/>
          <p:cNvSpPr/>
          <p:nvPr/>
        </p:nvSpPr>
        <p:spPr>
          <a:xfrm>
            <a:off x="7095744" y="5967441"/>
            <a:ext cx="452902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COIS leads at every truncation level and against every alternative order.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927475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 Side: Capacity Where It Actually Pays Off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1005840"/>
            <a:ext cx="1069207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cloud’s advantage is parallelism as much as capacity — that is what keeps the frame deadline.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10774375" y="6437376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14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10143439" y="512064"/>
            <a:ext cx="141732" cy="141732"/>
          </a:xfrm>
          <a:prstGeom prst="ellipse">
            <a:avLst/>
          </a:prstGeom>
          <a:solidFill>
            <a:srgbClr val="E4E8E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10372039" y="512064"/>
            <a:ext cx="141732" cy="141732"/>
          </a:xfrm>
          <a:prstGeom prst="ellipse">
            <a:avLst/>
          </a:prstGeom>
          <a:solidFill>
            <a:srgbClr val="E4E8E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Shape 5"/>
          <p:cNvSpPr/>
          <p:nvPr/>
        </p:nvSpPr>
        <p:spPr>
          <a:xfrm>
            <a:off x="10600639" y="512064"/>
            <a:ext cx="141732" cy="141732"/>
          </a:xfrm>
          <a:prstGeom prst="ellipse">
            <a:avLst/>
          </a:prstGeom>
          <a:solidFill>
            <a:srgbClr val="3D3D8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Text 6"/>
          <p:cNvSpPr/>
          <p:nvPr/>
        </p:nvSpPr>
        <p:spPr>
          <a:xfrm>
            <a:off x="8058607" y="4572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kern="0" spc="140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</a:t>
            </a:r>
            <a:endParaRPr lang="en-US" sz="950" dirty="0"/>
          </a:p>
        </p:txBody>
      </p:sp>
      <p:pic>
        <p:nvPicPr>
          <p:cNvPr id="9" name="Image 0" descr="assets_fig3_clou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1572768"/>
            <a:ext cx="3913632" cy="394597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66928" y="5591896"/>
            <a:ext cx="39136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 stage of the framework  (paper Fig. 3, right panel)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864608" y="1600200"/>
            <a:ext cx="274320" cy="274320"/>
          </a:xfrm>
          <a:prstGeom prst="ellipse">
            <a:avLst/>
          </a:prstGeom>
          <a:solidFill>
            <a:srgbClr val="3D3D8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Text 9"/>
          <p:cNvSpPr/>
          <p:nvPr/>
        </p:nvSpPr>
        <p:spPr>
          <a:xfrm>
            <a:off x="4864608" y="160020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266944" y="1572768"/>
            <a:ext cx="635782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Scalable parallel execution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5266944" y="1847088"/>
            <a:ext cx="635782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ROIs of a frame run concurrently on GPU — cloud time falls from 52 ms (full-frame IR) to 31 ms.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4864608" y="2569464"/>
            <a:ext cx="274320" cy="274320"/>
          </a:xfrm>
          <a:prstGeom prst="ellipse">
            <a:avLst/>
          </a:prstGeom>
          <a:solidFill>
            <a:srgbClr val="3D3D8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Text 13"/>
          <p:cNvSpPr/>
          <p:nvPr/>
        </p:nvSpPr>
        <p:spPr>
          <a:xfrm>
            <a:off x="4864608" y="256946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266944" y="2542032"/>
            <a:ext cx="635782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the device cannot host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5266944" y="2816352"/>
            <a:ext cx="635782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Cross-spectral alignment and attention that would not fit in onboard memory.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4864608" y="3538728"/>
            <a:ext cx="274320" cy="274320"/>
          </a:xfrm>
          <a:prstGeom prst="ellipse">
            <a:avLst/>
          </a:prstGeom>
          <a:solidFill>
            <a:srgbClr val="3D3D8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Text 17"/>
          <p:cNvSpPr/>
          <p:nvPr/>
        </p:nvSpPr>
        <p:spPr>
          <a:xfrm>
            <a:off x="4864608" y="353872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5266944" y="3511296"/>
            <a:ext cx="635782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Three-stage processing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5266944" y="3785616"/>
            <a:ext cx="635782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Align (coarse-to-fine displacement + confidence) → attend (inject IR residual where alignment is trusted) → aggregate (confidence-gated blending).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4864608" y="4553712"/>
            <a:ext cx="6760159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PIPELINED, SO THROUGHPUT IS max( · ) NOT sum( · )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4864608" y="4846320"/>
            <a:ext cx="1417320" cy="566928"/>
          </a:xfrm>
          <a:prstGeom prst="roundRect">
            <a:avLst>
              <a:gd name="adj" fmla="val 9677"/>
            </a:avLst>
          </a:prstGeom>
          <a:solidFill>
            <a:srgbClr val="F3F6F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" name="Text 22"/>
          <p:cNvSpPr/>
          <p:nvPr/>
        </p:nvSpPr>
        <p:spPr>
          <a:xfrm>
            <a:off x="4864608" y="4846320"/>
            <a:ext cx="1417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  </a:t>
            </a:r>
            <a:r>
              <a:rPr lang="en-US" sz="130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 ms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6464808" y="4846320"/>
            <a:ext cx="1417320" cy="566928"/>
          </a:xfrm>
          <a:prstGeom prst="roundRect">
            <a:avLst>
              <a:gd name="adj" fmla="val 9677"/>
            </a:avLst>
          </a:prstGeom>
          <a:solidFill>
            <a:srgbClr val="F3F6F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" name="Text 24"/>
          <p:cNvSpPr/>
          <p:nvPr/>
        </p:nvSpPr>
        <p:spPr>
          <a:xfrm>
            <a:off x="6464808" y="4846320"/>
            <a:ext cx="1417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  </a:t>
            </a:r>
            <a:r>
              <a:rPr lang="en-US" sz="1300" b="1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 ms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8065008" y="4846320"/>
            <a:ext cx="3559759" cy="566928"/>
          </a:xfrm>
          <a:prstGeom prst="roundRect">
            <a:avLst>
              <a:gd name="adj" fmla="val 9677"/>
            </a:avLst>
          </a:prstGeom>
          <a:solidFill>
            <a:srgbClr val="FCEFD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Text 26"/>
          <p:cNvSpPr/>
          <p:nvPr/>
        </p:nvSpPr>
        <p:spPr>
          <a:xfrm>
            <a:off x="8211312" y="4846320"/>
            <a:ext cx="3267151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A97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 max(26, 31) = 31 ms   ≤   33.3 ms</a:t>
            </a:r>
            <a:endParaRPr lang="en-US" sz="1200" dirty="0"/>
          </a:p>
        </p:txBody>
      </p:sp>
      <p:sp>
        <p:nvSpPr>
          <p:cNvPr id="30" name="Shape 27"/>
          <p:cNvSpPr/>
          <p:nvPr/>
        </p:nvSpPr>
        <p:spPr>
          <a:xfrm>
            <a:off x="4864608" y="5541264"/>
            <a:ext cx="6760159" cy="804672"/>
          </a:xfrm>
          <a:prstGeom prst="roundRect">
            <a:avLst>
              <a:gd name="adj" fmla="val 6818"/>
            </a:avLst>
          </a:prstGeom>
          <a:solidFill>
            <a:srgbClr val="EAF7FB"/>
          </a:solidFill>
          <a:ln w="12700">
            <a:solidFill>
              <a:srgbClr val="00A6C8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" name="Text 28"/>
          <p:cNvSpPr/>
          <p:nvPr/>
        </p:nvSpPr>
        <p:spPr>
          <a:xfrm>
            <a:off x="5084064" y="5541264"/>
            <a:ext cx="6321247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15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Graceful degradation floor.  </a:t>
            </a:r>
            <a:r>
              <a:rPr lang="en-US" sz="115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no infrared arrives — link outage, no ROI triggered, truncated payload — the pixel falls back to the visible anchor. Enhancement is additive, never load-bearing.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927475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Actually Enables the Cooperation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1005840"/>
            <a:ext cx="1069207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mechanisms — each solving an edge–cloud systems problem.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10774375" y="6437376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/ 14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3515258" cy="4041648"/>
          </a:xfrm>
          <a:prstGeom prst="roundRect">
            <a:avLst>
              <a:gd name="adj" fmla="val 1561"/>
            </a:avLst>
          </a:prstGeom>
          <a:solidFill>
            <a:srgbClr val="F3F6FA"/>
          </a:solidFill>
          <a:ln w="12700">
            <a:solidFill>
              <a:srgbClr val="E4E8E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822960" y="1810512"/>
            <a:ext cx="384048" cy="384048"/>
          </a:xfrm>
          <a:prstGeom prst="ellipse">
            <a:avLst/>
          </a:prstGeom>
          <a:solidFill>
            <a:srgbClr val="1B4F8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822960" y="18105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2322576"/>
            <a:ext cx="300319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to spend bits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22960" y="2944368"/>
            <a:ext cx="300319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22960" y="3182112"/>
            <a:ext cx="300319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uplink budget is smaller than the second modality.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22960" y="3730752"/>
            <a:ext cx="300319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MECHANISM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822960" y="3968496"/>
            <a:ext cx="300319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VIS–IR differential ROI selection — transmit infrared only where visible evidence has collapsed.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22960" y="4773168"/>
            <a:ext cx="300319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822960" y="5010912"/>
            <a:ext cx="300319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4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65.5 → 6.6 kbit/frame at −0.15 dB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822960" y="5285232"/>
            <a:ext cx="300319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Tables 4, 10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338218" y="1572768"/>
            <a:ext cx="3515258" cy="4041648"/>
          </a:xfrm>
          <a:prstGeom prst="roundRect">
            <a:avLst>
              <a:gd name="adj" fmla="val 1561"/>
            </a:avLst>
          </a:prstGeom>
          <a:solidFill>
            <a:srgbClr val="F3F6FA"/>
          </a:solidFill>
          <a:ln w="12700">
            <a:solidFill>
              <a:srgbClr val="E4E8E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" name="Shape 15"/>
          <p:cNvSpPr/>
          <p:nvPr/>
        </p:nvSpPr>
        <p:spPr>
          <a:xfrm>
            <a:off x="4594250" y="1810512"/>
            <a:ext cx="384048" cy="384048"/>
          </a:xfrm>
          <a:prstGeom prst="ellipse">
            <a:avLst/>
          </a:prstGeom>
          <a:solidFill>
            <a:srgbClr val="00A6C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Text 16"/>
          <p:cNvSpPr/>
          <p:nvPr/>
        </p:nvSpPr>
        <p:spPr>
          <a:xfrm>
            <a:off x="4594250" y="18105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594250" y="2322576"/>
            <a:ext cx="300319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Surviving a fluctuating link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594250" y="2944368"/>
            <a:ext cx="300319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594250" y="3182112"/>
            <a:ext cx="300319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Bits available per frame are not known in advance.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94250" y="3730752"/>
            <a:ext cx="300319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MECHANISM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594250" y="3968496"/>
            <a:ext cx="300319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ViStream-SEI with COIS — in-band single-track transport, ROI cores scheduled first.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594250" y="4773168"/>
            <a:ext cx="300319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594250" y="5010912"/>
            <a:ext cx="300319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A6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+8.5 % mAP50 at 70 % truncation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4594250" y="5285232"/>
            <a:ext cx="300319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 6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8109509" y="1572768"/>
            <a:ext cx="3515258" cy="4041648"/>
          </a:xfrm>
          <a:prstGeom prst="roundRect">
            <a:avLst>
              <a:gd name="adj" fmla="val 1561"/>
            </a:avLst>
          </a:prstGeom>
          <a:solidFill>
            <a:srgbClr val="F3F6FA"/>
          </a:solidFill>
          <a:ln w="12700">
            <a:solidFill>
              <a:srgbClr val="E4E8E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Shape 26"/>
          <p:cNvSpPr/>
          <p:nvPr/>
        </p:nvSpPr>
        <p:spPr>
          <a:xfrm>
            <a:off x="8365541" y="1810512"/>
            <a:ext cx="384048" cy="384048"/>
          </a:xfrm>
          <a:prstGeom prst="ellipse">
            <a:avLst/>
          </a:prstGeom>
          <a:solidFill>
            <a:srgbClr val="3D3D8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Text 27"/>
          <p:cNvSpPr/>
          <p:nvPr/>
        </p:nvSpPr>
        <p:spPr>
          <a:xfrm>
            <a:off x="8365541" y="18105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8365541" y="2322576"/>
            <a:ext cx="300319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Fusing across a lossy boundary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8365541" y="2944368"/>
            <a:ext cx="300319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8365541" y="3182112"/>
            <a:ext cx="300319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 and IR arrive misaligned in time and space.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8365541" y="3730752"/>
            <a:ext cx="300319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MECHANISM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8365541" y="3968496"/>
            <a:ext cx="300319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B3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Confidence-gated cross-spectral fusion — align, gate, and fall back to the anchor when unsure.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8365541" y="4773168"/>
            <a:ext cx="300319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1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8365541" y="5010912"/>
            <a:ext cx="300319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3D3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+1.55 dB over HDCFN at 15 px shift</a:t>
            </a:r>
            <a:endParaRPr lang="en-US" sz="1250" dirty="0"/>
          </a:p>
        </p:txBody>
      </p:sp>
      <p:sp>
        <p:nvSpPr>
          <p:cNvPr id="37" name="Text 35"/>
          <p:cNvSpPr/>
          <p:nvPr/>
        </p:nvSpPr>
        <p:spPr>
          <a:xfrm>
            <a:off x="8365541" y="5285232"/>
            <a:ext cx="300319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 9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1901</Words>
  <Application>Microsoft Macintosh PowerPoint</Application>
  <PresentationFormat>宽屏</PresentationFormat>
  <Paragraphs>303</Paragraphs>
  <Slides>13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17" baseType="lpstr">
      <vt:lpstr>Arial</vt:lpstr>
      <vt:lpstr>Calibri</vt:lpstr>
      <vt:lpstr>Office Theme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Edge-Cloud Collaborative Multimodal Perception Enhancement for UAV Vision</dc:title>
  <dc:subject>PptxGenJS Presentation</dc:subject>
  <dc:creator>Junwei Zhao, Qianchun Luo, Jie Wu</dc:creator>
  <cp:lastModifiedBy>a68752</cp:lastModifiedBy>
  <cp:revision>4</cp:revision>
  <dcterms:created xsi:type="dcterms:W3CDTF">2026-08-25T10:09:59Z</dcterms:created>
  <dcterms:modified xsi:type="dcterms:W3CDTF">2026-08-25T11:04:59Z</dcterms:modified>
</cp:coreProperties>
</file>