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419" r:id="rId3"/>
    <p:sldId id="506" r:id="rId5"/>
    <p:sldId id="538" r:id="rId6"/>
    <p:sldId id="539" r:id="rId7"/>
    <p:sldId id="540" r:id="rId8"/>
    <p:sldId id="541" r:id="rId9"/>
    <p:sldId id="542" r:id="rId10"/>
    <p:sldId id="543" r:id="rId11"/>
    <p:sldId id="544" r:id="rId12"/>
    <p:sldId id="545" r:id="rId13"/>
    <p:sldId id="546" r:id="rId14"/>
    <p:sldId id="547" r:id="rId15"/>
    <p:sldId id="548" r:id="rId16"/>
    <p:sldId id="549" r:id="rId17"/>
    <p:sldId id="550" r:id="rId18"/>
    <p:sldId id="551" r:id="rId19"/>
    <p:sldId id="55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东明 栾" initials="东明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DA20B"/>
    <a:srgbClr val="53FFD0"/>
    <a:srgbClr val="00FF00"/>
    <a:srgbClr val="4792D7"/>
    <a:srgbClr val="F8F8F8"/>
    <a:srgbClr val="9851EF"/>
    <a:srgbClr val="FFFF99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07" autoAdjust="0"/>
  </p:normalViewPr>
  <p:slideViewPr>
    <p:cSldViewPr>
      <p:cViewPr varScale="1">
        <p:scale>
          <a:sx n="67" d="100"/>
          <a:sy n="67" d="100"/>
        </p:scale>
        <p:origin x="1208" y="52"/>
      </p:cViewPr>
      <p:guideLst>
        <p:guide orient="horz" pos="2185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486"/>
    </p:cViewPr>
  </p:sorterViewPr>
  <p:notesViewPr>
    <p:cSldViewPr>
      <p:cViewPr varScale="1">
        <p:scale>
          <a:sx n="77" d="100"/>
          <a:sy n="77" d="100"/>
        </p:scale>
        <p:origin x="186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/>
              <a:t>IWQoS 2021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noProof="0"/>
              <a:t>Click to edit Master text styles</a:t>
            </a:r>
            <a:endParaRPr lang="en-US" altLang="zh-CN" noProof="0"/>
          </a:p>
          <a:p>
            <a:pPr lvl="1"/>
            <a:r>
              <a:rPr lang="en-US" altLang="zh-CN" noProof="0"/>
              <a:t>Second level</a:t>
            </a:r>
            <a:endParaRPr lang="en-US" altLang="zh-CN" noProof="0"/>
          </a:p>
          <a:p>
            <a:pPr lvl="2"/>
            <a:r>
              <a:rPr lang="en-US" altLang="zh-CN" noProof="0"/>
              <a:t>Third level</a:t>
            </a:r>
            <a:endParaRPr lang="en-US" altLang="zh-CN" noProof="0"/>
          </a:p>
          <a:p>
            <a:pPr lvl="3"/>
            <a:r>
              <a:rPr lang="en-US" altLang="zh-CN" noProof="0"/>
              <a:t>Fourth level</a:t>
            </a:r>
            <a:endParaRPr lang="en-US" altLang="zh-CN" noProof="0"/>
          </a:p>
          <a:p>
            <a:pPr lvl="4"/>
            <a:r>
              <a:rPr lang="en-US" altLang="zh-CN" noProof="0"/>
              <a:t>Fifth level</a:t>
            </a:r>
            <a:endParaRPr lang="en-US" altLang="zh-CN" noProof="0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zh-CN" dirty="0"/>
              <a:t>IWQoS 2021</a:t>
            </a:r>
            <a:endParaRPr lang="en-US" altLang="zh-CN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F375D45-EEAC-4491-BDA8-705E98349ABD}" type="slidenum">
              <a:rPr lang="en-US" altLang="zh-CN"/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75D45-EEAC-4491-BDA8-705E98349ABD}" type="slidenum">
              <a:rPr lang="en-US" altLang="zh-CN" smtClean="0"/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pPr>
              <a:defRPr/>
            </a:pPr>
            <a:r>
              <a:rPr lang="en-US" altLang="zh-CN" dirty="0"/>
              <a:t>IWQoS 2021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4F375D45-EEAC-4491-BDA8-705E98349ABD}" type="slidenum">
              <a:rPr lang="en-US" altLang="zh-CN"/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pPr>
              <a:defRPr/>
            </a:pPr>
            <a:r>
              <a:rPr lang="en-US" altLang="zh-CN" dirty="0"/>
              <a:t>IWQoS 2021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4F375D45-EEAC-4491-BDA8-705E98349ABD}" type="slidenum">
              <a:rPr lang="en-US" altLang="zh-CN"/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pPr>
              <a:defRPr/>
            </a:pPr>
            <a:r>
              <a:rPr lang="en-US" altLang="zh-CN" dirty="0"/>
              <a:t>IWQoS 2021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4F375D45-EEAC-4491-BDA8-705E98349ABD}" type="slidenum">
              <a:rPr lang="en-US" altLang="zh-CN"/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pPr>
              <a:defRPr/>
            </a:pPr>
            <a:r>
              <a:rPr lang="en-US" altLang="zh-CN" dirty="0"/>
              <a:t>IWQoS 2021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4F375D45-EEAC-4491-BDA8-705E98349ABD}" type="slidenum">
              <a:rPr lang="en-US" altLang="zh-CN"/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pPr>
              <a:defRPr/>
            </a:pPr>
            <a:r>
              <a:rPr lang="en-US" altLang="zh-CN" dirty="0"/>
              <a:t>IWQoS 2021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4F375D45-EEAC-4491-BDA8-705E98349ABD}" type="slidenum">
              <a:rPr lang="en-US" altLang="zh-CN"/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pPr>
              <a:defRPr/>
            </a:pPr>
            <a:r>
              <a:rPr lang="en-US" altLang="zh-CN" dirty="0"/>
              <a:t>IWQoS 2021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4F375D45-EEAC-4491-BDA8-705E98349ABD}" type="slidenum">
              <a:rPr lang="en-US" altLang="zh-CN"/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pPr>
              <a:defRPr/>
            </a:pPr>
            <a:r>
              <a:rPr lang="en-US" altLang="zh-CN" dirty="0"/>
              <a:t>IWQoS 2021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4F375D45-EEAC-4491-BDA8-705E98349ABD}" type="slidenum">
              <a:rPr lang="en-US" altLang="zh-CN"/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pPr>
              <a:defRPr/>
            </a:pPr>
            <a:r>
              <a:rPr lang="en-US" altLang="zh-CN" dirty="0"/>
              <a:t>IWQoS 2021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4F375D45-EEAC-4491-BDA8-705E98349ABD}" type="slidenum">
              <a:rPr lang="en-US" altLang="zh-CN"/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pPr>
              <a:defRPr/>
            </a:pPr>
            <a:r>
              <a:rPr lang="en-US" altLang="zh-CN" dirty="0"/>
              <a:t>IWQoS 2021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4F375D45-EEAC-4491-BDA8-705E98349ABD}" type="slidenum">
              <a:rPr lang="en-US" altLang="zh-CN"/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pPr>
              <a:defRPr/>
            </a:pPr>
            <a:r>
              <a:rPr lang="en-US" altLang="zh-CN" dirty="0"/>
              <a:t>IWQoS 2021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4F375D45-EEAC-4491-BDA8-705E98349ABD}" type="slidenum">
              <a:rPr lang="en-US" altLang="zh-CN"/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pPr>
              <a:defRPr/>
            </a:pPr>
            <a:r>
              <a:rPr lang="en-US" altLang="zh-CN" dirty="0"/>
              <a:t>IWQoS 2021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4F375D45-EEAC-4491-BDA8-705E98349ABD}" type="slidenum">
              <a:rPr lang="en-US" altLang="zh-CN"/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pPr>
              <a:defRPr/>
            </a:pPr>
            <a:r>
              <a:rPr lang="en-US" altLang="zh-CN" dirty="0"/>
              <a:t>IWQoS 2021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4F375D45-EEAC-4491-BDA8-705E98349ABD}" type="slidenum">
              <a:rPr lang="en-US" altLang="zh-CN"/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pPr>
              <a:defRPr/>
            </a:pPr>
            <a:r>
              <a:rPr lang="en-US" altLang="zh-CN" dirty="0"/>
              <a:t>IWQoS 2021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4F375D45-EEAC-4491-BDA8-705E98349ABD}" type="slidenum">
              <a:rPr lang="en-US" altLang="zh-CN"/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pPr>
              <a:defRPr/>
            </a:pPr>
            <a:r>
              <a:rPr lang="en-US" altLang="zh-CN" dirty="0"/>
              <a:t>IWQoS 2021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4F375D45-EEAC-4491-BDA8-705E98349ABD}" type="slidenum">
              <a:rPr lang="en-US" altLang="zh-CN"/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pPr>
              <a:defRPr/>
            </a:pPr>
            <a:r>
              <a:rPr lang="en-US" altLang="zh-CN" dirty="0"/>
              <a:t>IWQoS 2021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4F375D45-EEAC-4491-BDA8-705E98349ABD}" type="slidenum">
              <a:rPr lang="en-US" altLang="zh-CN"/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pPr>
              <a:defRPr/>
            </a:pPr>
            <a:r>
              <a:rPr lang="en-US" altLang="zh-CN" dirty="0"/>
              <a:t>IWQoS 2021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4F375D45-EEAC-4491-BDA8-705E98349ABD}" type="slidenum">
              <a:rPr lang="en-US" altLang="zh-CN"/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pPr>
              <a:defRPr/>
            </a:pPr>
            <a:r>
              <a:rPr lang="en-US" altLang="zh-CN" dirty="0"/>
              <a:t>IWQoS 2021</a:t>
            </a:r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ltGray">
          <a:xfrm>
            <a:off x="3048000" y="3657600"/>
            <a:ext cx="1524000" cy="1447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ltGray">
          <a:xfrm>
            <a:off x="4572000" y="2209800"/>
            <a:ext cx="1524000" cy="1447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0" y="2209800"/>
            <a:ext cx="1524000" cy="1447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ltGray">
          <a:xfrm>
            <a:off x="1524000" y="2209800"/>
            <a:ext cx="1524000" cy="1447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ltGray">
          <a:xfrm>
            <a:off x="6096000" y="3657600"/>
            <a:ext cx="1524000" cy="1447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ltGray">
          <a:xfrm>
            <a:off x="7620000" y="3657600"/>
            <a:ext cx="1524000" cy="14478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111626" name="Rectangle 10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762000" y="1143000"/>
            <a:ext cx="7772400" cy="990600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1162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5334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  <a:endParaRPr lang="en-US" altLang="zh-CN"/>
          </a:p>
        </p:txBody>
      </p:sp>
      <p:sp>
        <p:nvSpPr>
          <p:cNvPr id="18" name="Rectangle 12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553200"/>
            <a:ext cx="2386608" cy="228600"/>
          </a:xfrm>
        </p:spPr>
        <p:txBody>
          <a:bodyPr/>
          <a:lstStyle>
            <a:lvl1pPr algn="l">
              <a:defRPr kumimoji="1" lang="zh-CN" altLang="en-US" sz="1200" kern="1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lang="zh-CN" altLang="en-US" dirty="0"/>
              <a:t>吉林大学计算机科学与技术学院</a:t>
            </a:r>
            <a:endParaRPr lang="zh-CN" altLang="en-US" dirty="0"/>
          </a:p>
          <a:p>
            <a:pPr>
              <a:defRPr/>
            </a:pPr>
            <a:endParaRPr lang="zh-CN" altLang="en-US" dirty="0"/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53200"/>
            <a:ext cx="2133600" cy="228600"/>
          </a:xfrm>
        </p:spPr>
        <p:txBody>
          <a:bodyPr/>
          <a:lstStyle>
            <a:lvl1pPr algn="r">
              <a:defRPr kumimoji="1" lang="zh-CN" altLang="en-US" sz="1200" kern="1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r>
              <a:rPr lang="zh-CN" altLang="en-US" dirty="0"/>
              <a:t>通信软件和协议工程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Company Logo</a:t>
            </a: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1597D-D6B5-4A6E-A58F-91D4EEB404B6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我的文档\桌面\buildin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0488"/>
            <a:ext cx="19081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Company Logo</a:t>
            </a:r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06675-3282-49F8-89DA-4F3D304FFF77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我的文档\桌面\buildin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0488"/>
            <a:ext cx="19081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43700" y="107950"/>
            <a:ext cx="1943100" cy="60182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107950"/>
            <a:ext cx="5676900" cy="60182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Company Logo</a:t>
            </a:r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B340E-BBBB-476A-A1BD-9CBFBDD1F120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 showMasterSp="0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ChangeArrowheads="1"/>
          </p:cNvSpPr>
          <p:nvPr/>
        </p:nvSpPr>
        <p:spPr bwMode="gray">
          <a:xfrm>
            <a:off x="838200" y="0"/>
            <a:ext cx="8305800" cy="7905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ltGray">
          <a:xfrm>
            <a:off x="0" y="0"/>
            <a:ext cx="838200" cy="7874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7" name="Line 21"/>
          <p:cNvSpPr>
            <a:spLocks noChangeShapeType="1"/>
          </p:cNvSpPr>
          <p:nvPr/>
        </p:nvSpPr>
        <p:spPr bwMode="auto">
          <a:xfrm>
            <a:off x="152400" y="64770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8" name="Picture 12" descr="d:\我的文档\桌面\media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88424" y="51916"/>
            <a:ext cx="712788" cy="7127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90600" y="990600"/>
            <a:ext cx="3771900" cy="51355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14900" y="990600"/>
            <a:ext cx="3771900" cy="51355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Company Logo</a:t>
            </a:r>
            <a:endParaRPr lang="en-US" altLang="zh-CN" dirty="0"/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859E4-C4C5-4150-B2C1-9A46AB5DD7A5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pPr lvl="0"/>
            <a:r>
              <a:rPr lang="zh-CN" altLang="en-US" noProof="0"/>
              <a:t>单击图标添加表格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吉林大学计算机科学与技术学院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Company Logo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DCBB3-79EA-47FA-8319-AD53C693E653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 hasCustomPrompt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pPr lvl="0"/>
            <a:r>
              <a:rPr lang="zh-CN" altLang="en-US" noProof="0"/>
              <a:t>单击图标添加图表</a:t>
            </a:r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Company Logo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AB887-4D87-4010-A843-ABCE59D65D2D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 showMasterSp="0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gray">
          <a:xfrm>
            <a:off x="838200" y="0"/>
            <a:ext cx="8305800" cy="7905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ltGray">
          <a:xfrm>
            <a:off x="0" y="0"/>
            <a:ext cx="838200" cy="7874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6" name="Line 21"/>
          <p:cNvSpPr>
            <a:spLocks noChangeShapeType="1"/>
          </p:cNvSpPr>
          <p:nvPr/>
        </p:nvSpPr>
        <p:spPr bwMode="auto">
          <a:xfrm>
            <a:off x="152400" y="64770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7" name="Picture 12" descr="d:\我的文档\桌面\media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88424" y="51916"/>
            <a:ext cx="712788" cy="7127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 hasCustomPrompt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pPr lvl="0"/>
            <a:r>
              <a:rPr lang="zh-CN" altLang="en-US" noProof="0"/>
              <a:t>单击图标添加 </a:t>
            </a:r>
            <a:r>
              <a:rPr lang="en-US" altLang="zh-CN" noProof="0" dirty="0"/>
              <a:t>SmartArt </a:t>
            </a:r>
            <a:r>
              <a:rPr lang="zh-CN" altLang="en-US" noProof="0"/>
              <a:t>图形</a:t>
            </a:r>
            <a:endParaRPr lang="zh-CN" altLang="en-US" noProof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04C31-2F91-4336-AED1-A6937B497120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gray">
          <a:xfrm>
            <a:off x="981722" y="0"/>
            <a:ext cx="8153400" cy="99059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ltGray">
          <a:xfrm>
            <a:off x="-1" y="-1"/>
            <a:ext cx="987870" cy="99059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6" name="Line 21"/>
          <p:cNvSpPr>
            <a:spLocks noChangeShapeType="1"/>
          </p:cNvSpPr>
          <p:nvPr/>
        </p:nvSpPr>
        <p:spPr bwMode="auto">
          <a:xfrm>
            <a:off x="152400" y="64770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8" y="33775"/>
            <a:ext cx="907406" cy="90740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6252" y="207200"/>
            <a:ext cx="6321896" cy="563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A6F8B-FCA0-4750-BD65-FE9D37250AFE}" type="slidenum">
              <a:rPr lang="en-US" altLang="zh-CN"/>
            </a:fld>
            <a:endParaRPr lang="en-US" altLang="zh-CN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1026" y="-6314"/>
            <a:ext cx="1165706" cy="1008972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gray">
          <a:xfrm>
            <a:off x="838200" y="0"/>
            <a:ext cx="8305800" cy="7905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ltGray">
          <a:xfrm>
            <a:off x="0" y="0"/>
            <a:ext cx="838200" cy="7874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6" name="Line 21"/>
          <p:cNvSpPr>
            <a:spLocks noChangeShapeType="1"/>
          </p:cNvSpPr>
          <p:nvPr/>
        </p:nvSpPr>
        <p:spPr bwMode="auto">
          <a:xfrm>
            <a:off x="152400" y="64770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7" name="Picture 12" descr="d:\我的文档\桌面\media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88424" y="51916"/>
            <a:ext cx="712788" cy="7127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A6F8B-FCA0-4750-BD65-FE9D37250AFE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Company Logo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D3946-AE48-4114-BEFA-F05DC4287C16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90600" y="990600"/>
            <a:ext cx="37719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14900" y="990600"/>
            <a:ext cx="37719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Company Logo</a:t>
            </a: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1FC5F-F064-4600-85FE-BDD1BE33B72D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Company Logo</a:t>
            </a:r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4006C-245C-4968-A0BD-09D721713467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吉林大学计算机科学与技术学院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Company Logo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89A08-C7D7-4CEE-BD8A-BAED0C423BBA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Company Logo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DE7A4-C21A-434C-9199-21E9B31A6ADF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Company Logo</a:t>
            </a: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2ED14-D463-4C8B-9D2E-875F54A8BE7D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1.jpe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/>
        </p:nvSpPr>
        <p:spPr bwMode="gray">
          <a:xfrm>
            <a:off x="838200" y="0"/>
            <a:ext cx="8305800" cy="7905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107950"/>
            <a:ext cx="73152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990600"/>
            <a:ext cx="76962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1060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56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r>
              <a:rPr kumimoji="1"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通信软件和协议工程</a:t>
            </a:r>
            <a:endParaRPr kumimoji="1" lang="zh-CN" altLang="en-US" sz="1200" kern="1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1060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77000"/>
            <a:ext cx="289560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kumimoji="1" lang="zh-CN" altLang="en-US" sz="1200" kern="1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lang="zh-CN" altLang="en-US" dirty="0"/>
              <a:t>吉林大学计算机科学与技术学院</a:t>
            </a:r>
            <a:endParaRPr lang="zh-CN" altLang="en-US" dirty="0"/>
          </a:p>
          <a:p>
            <a:pPr>
              <a:defRPr/>
            </a:pPr>
            <a:endParaRPr lang="zh-CN" altLang="en-US" dirty="0"/>
          </a:p>
        </p:txBody>
      </p:sp>
      <p:sp>
        <p:nvSpPr>
          <p:cNvPr id="11060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1032" name="Rectangle 15"/>
          <p:cNvSpPr>
            <a:spLocks noChangeArrowheads="1"/>
          </p:cNvSpPr>
          <p:nvPr/>
        </p:nvSpPr>
        <p:spPr bwMode="ltGray">
          <a:xfrm>
            <a:off x="0" y="0"/>
            <a:ext cx="838200" cy="7874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1033" name="Rectangle 16"/>
          <p:cNvSpPr>
            <a:spLocks noChangeArrowheads="1"/>
          </p:cNvSpPr>
          <p:nvPr/>
        </p:nvSpPr>
        <p:spPr bwMode="ltGray">
          <a:xfrm>
            <a:off x="0" y="787400"/>
            <a:ext cx="838200" cy="787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1034" name="Line 21"/>
          <p:cNvSpPr>
            <a:spLocks noChangeShapeType="1"/>
          </p:cNvSpPr>
          <p:nvPr/>
        </p:nvSpPr>
        <p:spPr bwMode="auto">
          <a:xfrm>
            <a:off x="152400" y="64770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36" name="Picture 1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800" y="6704"/>
            <a:ext cx="758000" cy="758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宋体" panose="02010600030101010101" pitchFamily="2" charset="-122"/>
          <a:cs typeface="宋体" panose="02010600030101010101" pitchFamily="2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  <a:cs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  <a:cs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  <a:cs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  <a:cs typeface="宋体" panose="0201060003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v"/>
        <a:defRPr kumimoji="1" sz="2400">
          <a:solidFill>
            <a:schemeClr val="tx1"/>
          </a:solidFill>
          <a:latin typeface="+mn-lt"/>
          <a:ea typeface="宋体" panose="02010600030101010101" pitchFamily="2" charset="-122"/>
          <a:cs typeface="宋体" panose="02010600030101010101" pitchFamily="2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kumimoji="1" sz="2400">
          <a:solidFill>
            <a:schemeClr val="tx1"/>
          </a:solidFill>
          <a:latin typeface="+mn-lt"/>
          <a:ea typeface="宋体" panose="02010600030101010101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kumimoji="1"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Relationship Id="rId3" Type="http://schemas.openxmlformats.org/officeDocument/2006/relationships/image" Target="../media/image12.wmf"/><Relationship Id="rId2" Type="http://schemas.openxmlformats.org/officeDocument/2006/relationships/oleObject" Target="../embeddings/oleObject2.bin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sz="quarter"/>
          </p:nvPr>
        </p:nvSpPr>
        <p:spPr>
          <a:xfrm>
            <a:off x="0" y="476171"/>
            <a:ext cx="9144000" cy="1152128"/>
          </a:xfrm>
        </p:spPr>
        <p:txBody>
          <a:bodyPr/>
          <a:lstStyle/>
          <a:p>
            <a:r>
              <a:rPr sz="3200" b="0" dirty="0">
                <a:latin typeface="Arial" panose="020B0604020202020204" pitchFamily="34" charset="0"/>
                <a:cs typeface="Arial" panose="020B0604020202020204" pitchFamily="34" charset="0"/>
              </a:rPr>
              <a:t>Exploiting Outlier Value Effects </a:t>
            </a:r>
            <a:br>
              <a:rPr sz="32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3200" b="0" dirty="0">
                <a:latin typeface="Arial" panose="020B0604020202020204" pitchFamily="34" charset="0"/>
                <a:cs typeface="Arial" panose="020B0604020202020204" pitchFamily="34" charset="0"/>
              </a:rPr>
              <a:t>in Sparse Urban CrowdSensing</a:t>
            </a:r>
            <a:endParaRPr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1674" y="2183556"/>
            <a:ext cx="1550326" cy="147202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239" y="3789040"/>
            <a:ext cx="1331100" cy="115212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16860" y="6021070"/>
            <a:ext cx="351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400" u="sng" dirty="0">
                <a:solidFill>
                  <a:schemeClr val="tx2">
                    <a:lumMod val="60000"/>
                    <a:lumOff val="40000"/>
                  </a:schemeClr>
                </a:solidFill>
                <a:ea typeface="黑体" panose="02010609060101010101" pitchFamily="49" charset="-122"/>
              </a:rPr>
              <a:t>Speaker: Mijia Zhang</a:t>
            </a:r>
            <a:endParaRPr sz="2400" u="sng" dirty="0">
              <a:solidFill>
                <a:schemeClr val="tx2">
                  <a:lumMod val="60000"/>
                  <a:lumOff val="40000"/>
                </a:schemeClr>
              </a:solidFill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58881"/>
            <a:ext cx="3054005" cy="99159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2510981"/>
            <a:ext cx="3059832" cy="80304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9115" y="5229225"/>
            <a:ext cx="37045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000" dirty="0">
                <a:solidFill>
                  <a:srgbClr val="7030A0"/>
                </a:solidFill>
                <a:ea typeface="黑体" panose="02010609060101010101" pitchFamily="49" charset="-122"/>
              </a:rPr>
              <a:t>En Wang, Mijia Zhang, Yongjian Yang, Yuanbo Xu*</a:t>
            </a:r>
            <a:endParaRPr sz="2000" dirty="0">
              <a:solidFill>
                <a:srgbClr val="7030A0"/>
              </a:solidFill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15735" y="5372735"/>
            <a:ext cx="11182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dirty="0">
                <a:solidFill>
                  <a:srgbClr val="7030A0"/>
                </a:solidFill>
                <a:ea typeface="黑体" panose="02010609060101010101" pitchFamily="49" charset="-122"/>
              </a:rPr>
              <a:t>Jie W</a:t>
            </a:r>
            <a:r>
              <a:rPr lang="en-US" sz="2000" dirty="0">
                <a:solidFill>
                  <a:srgbClr val="7030A0"/>
                </a:solidFill>
                <a:ea typeface="黑体" panose="02010609060101010101" pitchFamily="49" charset="-122"/>
              </a:rPr>
              <a:t>u</a:t>
            </a:r>
            <a:endParaRPr lang="en-US" sz="2000" dirty="0">
              <a:solidFill>
                <a:srgbClr val="7030A0"/>
              </a:solidFill>
              <a:ea typeface="黑体" panose="02010609060101010101" pitchFamily="49" charset="-122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lang="en-US" altLang="zh-CN" dirty="0"/>
              <a:t>IWQ</a:t>
            </a:r>
            <a:r>
              <a:rPr lang="en-US" altLang="zh-CN" dirty="0"/>
              <a:t>oS 2021</a:t>
            </a:r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/>
          <p:nvPr>
            <p:ph type="title"/>
          </p:nvPr>
        </p:nvSpPr>
        <p:spPr/>
        <p:txBody>
          <a:bodyPr/>
          <a:p>
            <a:r>
              <a:rPr lang="en-US" altLang="zh-CN" sz="3200" dirty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3. Model</a:t>
            </a:r>
            <a:endParaRPr lang="zh-CN" alt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96365"/>
            <a:ext cx="7614920" cy="4529455"/>
          </a:xfrm>
          <a:noFill/>
          <a:ln>
            <a:noFill/>
          </a:ln>
        </p:spPr>
        <p:txBody>
          <a:bodyPr/>
          <a:p>
            <a:pPr>
              <a:lnSpc>
                <a:spcPts val="28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Framework Overview (DMF + OVLoss)</a:t>
            </a:r>
            <a:endParaRPr lang="en-US" altLang="zh-CN" sz="2400" dirty="0">
              <a:solidFill>
                <a:schemeClr val="tx1"/>
              </a:solid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L="0" indent="0">
              <a:buNone/>
            </a:pPr>
            <a:endParaRPr lang="en-US" altLang="zh-CN" sz="800" dirty="0"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lvl="1"/>
            <a:endParaRPr lang="en-US" sz="2000" b="0" i="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lvl="1"/>
            <a:endParaRPr lang="en-US" sz="2000" b="0" i="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lvl="1"/>
            <a:endParaRPr lang="en-US" sz="2000" b="0" i="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lvl="1">
              <a:lnSpc>
                <a:spcPts val="2800"/>
              </a:lnSpc>
            </a:pPr>
            <a:endParaRPr lang="en-US" sz="19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marL="457200" lvl="1" indent="0">
              <a:lnSpc>
                <a:spcPts val="2800"/>
              </a:lnSpc>
              <a:buNone/>
            </a:pPr>
            <a:endParaRPr lang="en-US" sz="19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lvl="1">
              <a:lnSpc>
                <a:spcPts val="2800"/>
              </a:lnSpc>
            </a:pPr>
            <a:endParaRPr lang="en-US" sz="19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lvl="1">
              <a:lnSpc>
                <a:spcPts val="2800"/>
              </a:lnSpc>
            </a:pPr>
            <a:endParaRPr lang="en-US" sz="8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marL="115570" indent="0">
              <a:lnSpc>
                <a:spcPts val="4000"/>
              </a:lnSpc>
              <a:spcBef>
                <a:spcPts val="600"/>
              </a:spcBef>
              <a:buSzPct val="70000"/>
              <a:buNone/>
              <a:defRPr sz="2000"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defRPr>
            </a:pPr>
            <a:endParaRPr lang="en-US" altLang="zh-CN" sz="1800" dirty="0"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5" name="图片 4" descr="conference_101719_04"/>
          <p:cNvPicPr>
            <a:picLocks noChangeAspect="1"/>
          </p:cNvPicPr>
          <p:nvPr/>
        </p:nvPicPr>
        <p:blipFill>
          <a:blip r:embed="rId1"/>
          <a:srcRect r="42008"/>
          <a:stretch>
            <a:fillRect/>
          </a:stretch>
        </p:blipFill>
        <p:spPr>
          <a:xfrm>
            <a:off x="152400" y="1876425"/>
            <a:ext cx="5126355" cy="449199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3759200" y="2909570"/>
            <a:ext cx="2870200" cy="44323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580698" y="3539490"/>
          <a:ext cx="3279775" cy="475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1574800" imgH="228600" progId="Equation.KSEE3">
                  <p:embed/>
                </p:oleObj>
              </mc:Choice>
              <mc:Fallback>
                <p:oleObj name="" r:id="rId2" imgW="1574800" imgH="228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80698" y="3539490"/>
                        <a:ext cx="3279775" cy="475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15A6F8B-FCA0-4750-BD65-FE9D37250AFE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821"/>
    </mc:Choice>
    <mc:Fallback>
      <p:transition spd="slow" advTm="7882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/>
          <p:nvPr>
            <p:ph type="title"/>
          </p:nvPr>
        </p:nvSpPr>
        <p:spPr/>
        <p:txBody>
          <a:bodyPr/>
          <a:p>
            <a:r>
              <a:rPr lang="en-US" altLang="zh-CN" sz="3200" dirty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3. Model</a:t>
            </a:r>
            <a:endParaRPr lang="zh-CN" alt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96365"/>
            <a:ext cx="9152890" cy="4529455"/>
          </a:xfrm>
          <a:noFill/>
          <a:ln>
            <a:noFill/>
          </a:ln>
        </p:spPr>
        <p:txBody>
          <a:bodyPr/>
          <a:lstStyle/>
          <a:p>
            <a:pPr>
              <a:lnSpc>
                <a:spcPts val="28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Framework Overview (Outlier Value Model)</a:t>
            </a:r>
            <a:endParaRPr lang="en-US" altLang="zh-CN" sz="2400" dirty="0">
              <a:solidFill>
                <a:schemeClr val="tx1"/>
              </a:solid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L="0" indent="0">
              <a:buNone/>
            </a:pPr>
            <a:endParaRPr lang="en-US" altLang="zh-CN" sz="800" dirty="0"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lvl="1"/>
            <a:endParaRPr lang="en-US" sz="2000" b="0" i="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lvl="1"/>
            <a:endParaRPr lang="en-US" sz="2000" b="0" i="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lvl="1"/>
            <a:endParaRPr lang="en-US" sz="2000" b="0" i="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lvl="1">
              <a:lnSpc>
                <a:spcPts val="2800"/>
              </a:lnSpc>
            </a:pPr>
            <a:endParaRPr lang="en-US" sz="19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marL="457200" lvl="1" indent="0">
              <a:lnSpc>
                <a:spcPts val="2800"/>
              </a:lnSpc>
              <a:buNone/>
            </a:pPr>
            <a:endParaRPr lang="en-US" sz="19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lvl="1">
              <a:lnSpc>
                <a:spcPts val="2800"/>
              </a:lnSpc>
            </a:pPr>
            <a:endParaRPr lang="en-US" sz="19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lvl="1">
              <a:lnSpc>
                <a:spcPts val="2800"/>
              </a:lnSpc>
            </a:pPr>
            <a:endParaRPr lang="en-US" sz="8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marL="115570" indent="0">
              <a:lnSpc>
                <a:spcPts val="4000"/>
              </a:lnSpc>
              <a:spcBef>
                <a:spcPts val="600"/>
              </a:spcBef>
              <a:buSzPct val="70000"/>
              <a:buNone/>
              <a:defRPr sz="2000"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defRPr>
            </a:pPr>
            <a:endParaRPr lang="en-US" altLang="zh-CN" sz="1800" dirty="0"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5" name="图片 4" descr="conference_101719_04"/>
          <p:cNvPicPr>
            <a:picLocks noChangeAspect="1"/>
          </p:cNvPicPr>
          <p:nvPr/>
        </p:nvPicPr>
        <p:blipFill>
          <a:blip r:embed="rId1"/>
          <a:srcRect l="44853"/>
          <a:stretch>
            <a:fillRect/>
          </a:stretch>
        </p:blipFill>
        <p:spPr>
          <a:xfrm>
            <a:off x="381000" y="1804670"/>
            <a:ext cx="4874895" cy="4491990"/>
          </a:xfrm>
          <a:prstGeom prst="rect">
            <a:avLst/>
          </a:prstGeom>
        </p:spPr>
      </p:pic>
      <p:sp>
        <p:nvSpPr>
          <p:cNvPr id="2" name="Content Placeholder 2"/>
          <p:cNvSpPr>
            <a:spLocks noGrp="1"/>
          </p:cNvSpPr>
          <p:nvPr/>
        </p:nvSpPr>
        <p:spPr>
          <a:xfrm>
            <a:off x="5255895" y="2015490"/>
            <a:ext cx="5467985" cy="452945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numCol="1" anchor="t" anchorCtr="0" compatLnSpc="1"/>
          <a:lstStyle>
            <a:lvl1pPr marL="341630" indent="-34163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680" indent="-284480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18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18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18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18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18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lnSpc>
                <a:spcPts val="28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Embedding Module</a:t>
            </a:r>
            <a:endParaRPr lang="en-US" altLang="zh-CN" sz="2400" dirty="0">
              <a:solidFill>
                <a:schemeClr val="tx1"/>
              </a:solid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ts val="2800"/>
              </a:lnSpc>
            </a:pPr>
            <a:endParaRPr lang="en-US" altLang="zh-CN" sz="2400" dirty="0">
              <a:solidFill>
                <a:schemeClr val="tx1"/>
              </a:solid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ts val="2800"/>
              </a:lnSpc>
            </a:pPr>
            <a:endParaRPr lang="en-US" altLang="zh-CN" sz="2400" dirty="0">
              <a:solidFill>
                <a:schemeClr val="tx1"/>
              </a:solid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ts val="2800"/>
              </a:lnSpc>
            </a:pPr>
            <a:endParaRPr lang="en-US" altLang="zh-CN" sz="2400" dirty="0">
              <a:solidFill>
                <a:schemeClr val="tx1"/>
              </a:solid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ts val="28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Label Matrix Module</a:t>
            </a:r>
            <a:endParaRPr lang="en-US" altLang="zh-CN" sz="2400" dirty="0">
              <a:solidFill>
                <a:schemeClr val="tx1"/>
              </a:solid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L="0" indent="0">
              <a:buNone/>
            </a:pPr>
            <a:endParaRPr lang="en-US" altLang="zh-CN" sz="800" dirty="0"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lvl="1"/>
            <a:endParaRPr lang="en-US" sz="2000" b="0" i="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lvl="1"/>
            <a:endParaRPr lang="en-US" sz="2000" b="0" i="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lvl="1"/>
            <a:endParaRPr lang="en-US" sz="2000" b="0" i="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lvl="1">
              <a:lnSpc>
                <a:spcPts val="2800"/>
              </a:lnSpc>
            </a:pPr>
            <a:endParaRPr lang="en-US" sz="19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marL="457200" lvl="1" indent="0">
              <a:lnSpc>
                <a:spcPts val="2800"/>
              </a:lnSpc>
              <a:buNone/>
            </a:pPr>
            <a:endParaRPr lang="en-US" sz="19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lvl="1">
              <a:lnSpc>
                <a:spcPts val="2800"/>
              </a:lnSpc>
            </a:pPr>
            <a:endParaRPr lang="en-US" sz="19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lvl="1">
              <a:lnSpc>
                <a:spcPts val="2800"/>
              </a:lnSpc>
            </a:pPr>
            <a:endParaRPr lang="en-US" sz="8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marL="115570" indent="0">
              <a:lnSpc>
                <a:spcPts val="4000"/>
              </a:lnSpc>
              <a:spcBef>
                <a:spcPts val="600"/>
              </a:spcBef>
              <a:buSzPct val="70000"/>
              <a:buNone/>
              <a:defRPr sz="2000"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defRPr>
            </a:pPr>
            <a:endParaRPr lang="en-US" altLang="zh-CN" sz="1800" dirty="0"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28005" y="2874010"/>
          <a:ext cx="3262737" cy="5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1562100" imgH="241300" progId="Equation.KSEE3">
                  <p:embed/>
                </p:oleObj>
              </mc:Choice>
              <mc:Fallback>
                <p:oleObj name="" r:id="rId2" imgW="1562100" imgH="2413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28005" y="2874010"/>
                        <a:ext cx="3262737" cy="50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01388" y="4806855"/>
          <a:ext cx="3315970" cy="504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4" imgW="1587500" imgH="241300" progId="Equation.KSEE3">
                  <p:embed/>
                </p:oleObj>
              </mc:Choice>
              <mc:Fallback>
                <p:oleObj name="" r:id="rId4" imgW="1587500" imgH="2413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01388" y="4806855"/>
                        <a:ext cx="3315970" cy="504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15A6F8B-FCA0-4750-BD65-FE9D37250AFE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821"/>
    </mc:Choice>
    <mc:Fallback>
      <p:transition spd="slow" advTm="7882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34" name="Shape 234"/>
          <p:cNvSpPr txBox="1">
            <a:spLocks noGrp="1"/>
          </p:cNvSpPr>
          <p:nvPr/>
        </p:nvSpPr>
        <p:spPr>
          <a:xfrm>
            <a:off x="2227580" y="2895600"/>
            <a:ext cx="4688840" cy="114109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numCol="1" anchor="ctr" anchorCtr="0" compatLnSpc="1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8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8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8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8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8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8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8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8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SzPct val="25000"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Section 4: Experiments</a:t>
            </a:r>
            <a:endParaRPr lang="en-US" sz="3200" b="0" i="0" u="none" strike="noStrike" cap="none" dirty="0">
              <a:solidFill>
                <a:srgbClr val="000000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15A6F8B-FCA0-4750-BD65-FE9D37250AFE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821"/>
    </mc:Choice>
    <mc:Fallback>
      <p:transition spd="slow" advTm="7882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/>
          <p:nvPr>
            <p:ph type="title"/>
          </p:nvPr>
        </p:nvSpPr>
        <p:spPr/>
        <p:txBody>
          <a:bodyPr/>
          <a:p>
            <a:r>
              <a:rPr lang="en-US" sz="3200" dirty="0"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4. Experiments</a:t>
            </a:r>
            <a:endParaRPr lang="zh-CN" alt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0138"/>
            <a:ext cx="8506676" cy="4716421"/>
          </a:xfrm>
          <a:noFill/>
          <a:ln>
            <a:noFill/>
          </a:ln>
        </p:spPr>
        <p:txBody>
          <a:bodyPr/>
          <a:p>
            <a:pPr lvl="1"/>
            <a:endParaRPr lang="en-US" altLang="zh-CN" sz="800" dirty="0"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ts val="2800"/>
              </a:lnSpc>
            </a:pPr>
            <a:r>
              <a:rPr lang="en-US" sz="2400" dirty="0">
                <a:latin typeface="Comic Sans MS" panose="030F0702030302020204" pitchFamily="66" charset="0"/>
                <a:sym typeface="Comic Sans MS" panose="030F0702030302020204"/>
              </a:rPr>
              <a:t>Statistics of three evaluation datasets.</a:t>
            </a:r>
            <a:endParaRPr lang="en-US" sz="24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marL="457200" lvl="1" indent="0">
              <a:lnSpc>
                <a:spcPts val="2800"/>
              </a:lnSpc>
              <a:buNone/>
            </a:pPr>
            <a:endParaRPr lang="en-US" sz="8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marL="457200" lvl="1" indent="0">
              <a:lnSpc>
                <a:spcPts val="2800"/>
              </a:lnSpc>
              <a:buNone/>
            </a:pPr>
            <a:endParaRPr lang="en-US" sz="8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marL="457200" lvl="1" indent="0">
              <a:lnSpc>
                <a:spcPts val="2800"/>
              </a:lnSpc>
              <a:buNone/>
            </a:pPr>
            <a:endParaRPr lang="en-US" sz="8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marL="457200" lvl="1" indent="0">
              <a:lnSpc>
                <a:spcPts val="2800"/>
              </a:lnSpc>
              <a:buNone/>
            </a:pPr>
            <a:endParaRPr lang="en-US" sz="8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>
              <a:lnSpc>
                <a:spcPts val="2800"/>
              </a:lnSpc>
            </a:pPr>
            <a:r>
              <a:rPr lang="en-US" sz="2400" dirty="0">
                <a:latin typeface="Comic Sans MS" panose="030F0702030302020204" pitchFamily="66" charset="0"/>
                <a:sym typeface="Comic Sans MS" panose="030F0702030302020204"/>
              </a:rPr>
              <a:t>Baselines</a:t>
            </a:r>
            <a:endParaRPr lang="en-US" sz="24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lvl="1">
              <a:lnSpc>
                <a:spcPts val="2800"/>
              </a:lnSpc>
            </a:pPr>
            <a:r>
              <a:rPr lang="en-US" sz="2000" dirty="0">
                <a:latin typeface="Comic Sans MS" panose="030F0702030302020204" pitchFamily="66" charset="0"/>
                <a:sym typeface="Comic Sans MS" panose="030F0702030302020204"/>
              </a:rPr>
              <a:t>KNN</a:t>
            </a:r>
            <a:endParaRPr lang="en-US" sz="20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lvl="1">
              <a:lnSpc>
                <a:spcPts val="2800"/>
              </a:lnSpc>
            </a:pPr>
            <a:r>
              <a:rPr lang="en-US" sz="2000" dirty="0">
                <a:latin typeface="Comic Sans MS" panose="030F0702030302020204" pitchFamily="66" charset="0"/>
                <a:sym typeface="Comic Sans MS" panose="030F0702030302020204"/>
              </a:rPr>
              <a:t>GP</a:t>
            </a:r>
            <a:endParaRPr lang="en-US" sz="20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lvl="1">
              <a:lnSpc>
                <a:spcPts val="2800"/>
              </a:lnSpc>
            </a:pP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  <a:sym typeface="Comic Sans MS" panose="030F0702030302020204"/>
              </a:rPr>
              <a:t>DMF</a:t>
            </a: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  <a:sym typeface="Comic Sans MS" panose="030F0702030302020204"/>
            </a:endParaRPr>
          </a:p>
          <a:p>
            <a:pPr lvl="1">
              <a:lnSpc>
                <a:spcPts val="2800"/>
              </a:lnSpc>
            </a:pP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  <a:sym typeface="Comic Sans MS" panose="030F0702030302020204"/>
              </a:rPr>
              <a:t>IGMC</a:t>
            </a: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  <a:sym typeface="Comic Sans MS" panose="030F0702030302020204"/>
            </a:endParaRPr>
          </a:p>
          <a:p>
            <a:pPr lvl="1">
              <a:lnSpc>
                <a:spcPts val="2800"/>
              </a:lnSpc>
            </a:pPr>
            <a:endParaRPr lang="en-US" sz="19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marL="457200" lvl="1" indent="0">
              <a:lnSpc>
                <a:spcPts val="2800"/>
              </a:lnSpc>
              <a:buNone/>
            </a:pPr>
            <a:endParaRPr lang="en-US" sz="19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lvl="1">
              <a:lnSpc>
                <a:spcPts val="2800"/>
              </a:lnSpc>
            </a:pPr>
            <a:endParaRPr lang="en-US" sz="19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lvl="1">
              <a:lnSpc>
                <a:spcPts val="2800"/>
              </a:lnSpc>
            </a:pPr>
            <a:endParaRPr lang="en-US" sz="8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marL="115570" indent="0">
              <a:lnSpc>
                <a:spcPts val="4000"/>
              </a:lnSpc>
              <a:spcBef>
                <a:spcPts val="600"/>
              </a:spcBef>
              <a:buSzPct val="70000"/>
              <a:buNone/>
              <a:defRPr sz="2000"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defRPr>
            </a:pPr>
            <a:endParaRPr lang="en-US" altLang="zh-CN" sz="1800" dirty="0"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2" name="图片 1" descr="conference_101719_07 -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2362200"/>
            <a:ext cx="8362950" cy="1871980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15A6F8B-FCA0-4750-BD65-FE9D37250AFE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821"/>
    </mc:Choice>
    <mc:Fallback>
      <p:transition spd="slow" advTm="7882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/>
          <p:nvPr>
            <p:ph type="title"/>
          </p:nvPr>
        </p:nvSpPr>
        <p:spPr/>
        <p:txBody>
          <a:bodyPr/>
          <a:p>
            <a:r>
              <a:rPr lang="en-US" sz="3200" dirty="0"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4. Experiments</a:t>
            </a:r>
            <a:endParaRPr lang="zh-CN" alt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215" y="1196268"/>
            <a:ext cx="8506676" cy="4716421"/>
          </a:xfrm>
          <a:noFill/>
          <a:ln>
            <a:noFill/>
          </a:ln>
        </p:spPr>
        <p:txBody>
          <a:bodyPr/>
          <a:p>
            <a:pPr lvl="1"/>
            <a:endParaRPr lang="en-US" altLang="zh-CN" sz="800" dirty="0"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ts val="2800"/>
              </a:lnSpc>
            </a:pPr>
            <a:r>
              <a:rPr lang="en-US" sz="2400" dirty="0">
                <a:latin typeface="Comic Sans MS" panose="030F0702030302020204" pitchFamily="66" charset="0"/>
                <a:sym typeface="Comic Sans MS" panose="030F0702030302020204"/>
              </a:rPr>
              <a:t>RQ1: Does our method really work for outlier value data effectively?</a:t>
            </a:r>
            <a:endParaRPr lang="en-US" sz="24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marL="457200" lvl="1" indent="0">
              <a:lnSpc>
                <a:spcPts val="2800"/>
              </a:lnSpc>
              <a:buNone/>
            </a:pPr>
            <a:endParaRPr lang="en-US" sz="8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marL="457200" lvl="1" indent="0">
              <a:lnSpc>
                <a:spcPts val="2800"/>
              </a:lnSpc>
              <a:buNone/>
            </a:pPr>
            <a:endParaRPr lang="en-US" sz="8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marL="457200" lvl="1" indent="0">
              <a:lnSpc>
                <a:spcPts val="2800"/>
              </a:lnSpc>
              <a:buNone/>
            </a:pPr>
            <a:endParaRPr lang="en-US" sz="8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marL="457200" lvl="1" indent="0">
              <a:lnSpc>
                <a:spcPts val="2800"/>
              </a:lnSpc>
              <a:buNone/>
            </a:pPr>
            <a:endParaRPr lang="en-US" sz="8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lvl="1">
              <a:lnSpc>
                <a:spcPts val="2800"/>
              </a:lnSpc>
            </a:pPr>
            <a:endParaRPr lang="en-US" sz="19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marL="457200" lvl="1" indent="0">
              <a:lnSpc>
                <a:spcPts val="2800"/>
              </a:lnSpc>
              <a:buNone/>
            </a:pPr>
            <a:endParaRPr lang="en-US" sz="19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lvl="1">
              <a:lnSpc>
                <a:spcPts val="2800"/>
              </a:lnSpc>
            </a:pPr>
            <a:endParaRPr lang="en-US" sz="19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lvl="1">
              <a:lnSpc>
                <a:spcPts val="2800"/>
              </a:lnSpc>
            </a:pPr>
            <a:endParaRPr lang="en-US" sz="8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marL="115570" indent="0">
              <a:lnSpc>
                <a:spcPts val="4000"/>
              </a:lnSpc>
              <a:spcBef>
                <a:spcPts val="600"/>
              </a:spcBef>
              <a:buSzPct val="70000"/>
              <a:buNone/>
              <a:defRPr sz="2000"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defRPr>
            </a:pPr>
            <a:endParaRPr lang="en-US" altLang="zh-CN" sz="1800" dirty="0"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5" name="图片 4" descr="conference_101719_07 - 副本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585" y="2132965"/>
            <a:ext cx="7910830" cy="4070350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15A6F8B-FCA0-4750-BD65-FE9D37250AFE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821"/>
    </mc:Choice>
    <mc:Fallback>
      <p:transition spd="slow" advTm="7882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/>
          <p:nvPr>
            <p:ph type="title"/>
          </p:nvPr>
        </p:nvSpPr>
        <p:spPr/>
        <p:txBody>
          <a:bodyPr/>
          <a:p>
            <a:r>
              <a:rPr lang="en-US" sz="3200" dirty="0"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4. Experiments</a:t>
            </a:r>
            <a:endParaRPr lang="zh-CN" alt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95" y="1268658"/>
            <a:ext cx="8506676" cy="4716421"/>
          </a:xfrm>
          <a:noFill/>
          <a:ln>
            <a:noFill/>
          </a:ln>
        </p:spPr>
        <p:txBody>
          <a:bodyPr/>
          <a:p>
            <a:pPr lvl="1"/>
            <a:endParaRPr lang="en-US" altLang="zh-CN" sz="800" dirty="0"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ts val="2800"/>
              </a:lnSpc>
            </a:pPr>
            <a:r>
              <a:rPr lang="en-US" sz="2400" dirty="0">
                <a:latin typeface="Comic Sans MS" panose="030F0702030302020204" pitchFamily="66" charset="0"/>
                <a:sym typeface="Comic Sans MS" panose="030F0702030302020204"/>
              </a:rPr>
              <a:t>RQ2: Does our method improve the accuracy of matrix completion and prediction?</a:t>
            </a:r>
            <a:endParaRPr lang="en-US" sz="24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marL="457200" lvl="1" indent="0">
              <a:lnSpc>
                <a:spcPts val="2800"/>
              </a:lnSpc>
              <a:buNone/>
            </a:pPr>
            <a:endParaRPr lang="en-US" sz="8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marL="457200" lvl="1" indent="0">
              <a:lnSpc>
                <a:spcPts val="2800"/>
              </a:lnSpc>
              <a:buNone/>
            </a:pPr>
            <a:endParaRPr lang="en-US" sz="8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marL="457200" lvl="1" indent="0">
              <a:lnSpc>
                <a:spcPts val="2800"/>
              </a:lnSpc>
              <a:buNone/>
            </a:pPr>
            <a:endParaRPr lang="en-US" sz="8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marL="457200" lvl="1" indent="0">
              <a:lnSpc>
                <a:spcPts val="2800"/>
              </a:lnSpc>
              <a:buNone/>
            </a:pPr>
            <a:endParaRPr lang="en-US" sz="8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lvl="1">
              <a:lnSpc>
                <a:spcPts val="2800"/>
              </a:lnSpc>
            </a:pPr>
            <a:endParaRPr lang="en-US" sz="19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marL="457200" lvl="1" indent="0">
              <a:lnSpc>
                <a:spcPts val="2800"/>
              </a:lnSpc>
              <a:buNone/>
            </a:pPr>
            <a:endParaRPr lang="en-US" sz="19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lvl="1">
              <a:lnSpc>
                <a:spcPts val="2800"/>
              </a:lnSpc>
            </a:pPr>
            <a:endParaRPr lang="en-US" sz="19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lvl="1">
              <a:lnSpc>
                <a:spcPts val="2800"/>
              </a:lnSpc>
            </a:pPr>
            <a:endParaRPr lang="en-US" sz="8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marL="115570" indent="0">
              <a:lnSpc>
                <a:spcPts val="4000"/>
              </a:lnSpc>
              <a:spcBef>
                <a:spcPts val="600"/>
              </a:spcBef>
              <a:buSzPct val="70000"/>
              <a:buNone/>
              <a:defRPr sz="2000"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defRPr>
            </a:pPr>
            <a:endParaRPr lang="en-US" altLang="zh-CN" sz="1800" dirty="0"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2" name="图片 1" descr="conference_101719_08 -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265" y="2276475"/>
            <a:ext cx="7188835" cy="4162425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15A6F8B-FCA0-4750-BD65-FE9D37250AFE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821"/>
    </mc:Choice>
    <mc:Fallback>
      <p:transition spd="slow" advTm="7882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/>
          <p:nvPr>
            <p:ph type="title"/>
          </p:nvPr>
        </p:nvSpPr>
        <p:spPr/>
        <p:txBody>
          <a:bodyPr/>
          <a:p>
            <a:r>
              <a:rPr lang="en-US" sz="3200" dirty="0"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4. Experiments</a:t>
            </a:r>
            <a:endParaRPr lang="zh-CN" alt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0138"/>
            <a:ext cx="8506676" cy="4716421"/>
          </a:xfrm>
          <a:noFill/>
          <a:ln>
            <a:noFill/>
          </a:ln>
        </p:spPr>
        <p:txBody>
          <a:bodyPr/>
          <a:p>
            <a:pPr lvl="1"/>
            <a:endParaRPr lang="en-US" altLang="zh-CN" sz="800" dirty="0"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ts val="2800"/>
              </a:lnSpc>
            </a:pPr>
            <a:r>
              <a:rPr lang="en-US" sz="2400" dirty="0">
                <a:latin typeface="Comic Sans MS" panose="030F0702030302020204" pitchFamily="66" charset="0"/>
                <a:sym typeface="Comic Sans MS" panose="030F0702030302020204"/>
              </a:rPr>
              <a:t>RQ3: What are the influences of hyper-parameters in the model?</a:t>
            </a:r>
            <a:endParaRPr lang="en-US" sz="24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marL="457200" lvl="1" indent="0">
              <a:lnSpc>
                <a:spcPts val="2800"/>
              </a:lnSpc>
              <a:buNone/>
            </a:pPr>
            <a:endParaRPr lang="en-US" sz="8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marL="457200" lvl="1" indent="0">
              <a:lnSpc>
                <a:spcPts val="2800"/>
              </a:lnSpc>
              <a:buNone/>
            </a:pPr>
            <a:endParaRPr lang="en-US" sz="8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marL="457200" lvl="1" indent="0">
              <a:lnSpc>
                <a:spcPts val="2800"/>
              </a:lnSpc>
              <a:buNone/>
            </a:pPr>
            <a:endParaRPr lang="en-US" sz="8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marL="457200" lvl="1" indent="0">
              <a:lnSpc>
                <a:spcPts val="2800"/>
              </a:lnSpc>
              <a:buNone/>
            </a:pPr>
            <a:endParaRPr lang="en-US" sz="8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lvl="1">
              <a:lnSpc>
                <a:spcPts val="2800"/>
              </a:lnSpc>
            </a:pPr>
            <a:endParaRPr lang="en-US" sz="19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marL="457200" lvl="1" indent="0">
              <a:lnSpc>
                <a:spcPts val="2800"/>
              </a:lnSpc>
              <a:buNone/>
            </a:pPr>
            <a:endParaRPr lang="en-US" sz="19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lvl="1">
              <a:lnSpc>
                <a:spcPts val="2800"/>
              </a:lnSpc>
            </a:pPr>
            <a:endParaRPr lang="en-US" sz="19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lvl="1">
              <a:lnSpc>
                <a:spcPts val="2800"/>
              </a:lnSpc>
            </a:pPr>
            <a:endParaRPr lang="en-US" sz="8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marL="115570" indent="0">
              <a:lnSpc>
                <a:spcPts val="4000"/>
              </a:lnSpc>
              <a:spcBef>
                <a:spcPts val="600"/>
              </a:spcBef>
              <a:buSzPct val="70000"/>
              <a:buNone/>
              <a:defRPr sz="2000"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defRPr>
            </a:pPr>
            <a:endParaRPr lang="en-US" altLang="zh-CN" sz="1800" dirty="0"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5" name="图片 4" descr="conference_101719_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2667000"/>
            <a:ext cx="7598410" cy="3276600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15A6F8B-FCA0-4750-BD65-FE9D37250AFE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821"/>
    </mc:Choice>
    <mc:Fallback>
      <p:transition spd="slow" advTm="7882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/>
          <p:nvPr>
            <p:ph type="title"/>
          </p:nvPr>
        </p:nvSpPr>
        <p:spPr/>
        <p:txBody>
          <a:bodyPr/>
          <a:p>
            <a:r>
              <a:rPr lang="en-US" altLang="zh-CN" dirty="0">
                <a:latin typeface="Comic Sans MS" panose="030F0702030302020204" pitchFamily="66" charset="0"/>
                <a:sym typeface="+mn-ea"/>
              </a:rPr>
              <a:t>Thanks for listening.</a:t>
            </a:r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324100"/>
            <a:ext cx="2209800" cy="220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2225" y="5486400"/>
            <a:ext cx="7581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Q&amp;A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15A6F8B-FCA0-4750-BD65-FE9D37250AFE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821"/>
    </mc:Choice>
    <mc:Fallback>
      <p:transition spd="slow" advTm="7882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Outlines</a:t>
            </a:r>
            <a:endParaRPr lang="en-US" altLang="en-US" sz="3200" dirty="0">
              <a:solidFill>
                <a:schemeClr val="bg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99235" y="2204720"/>
            <a:ext cx="5535930" cy="2527935"/>
          </a:xfrm>
        </p:spPr>
        <p:txBody>
          <a:bodyPr/>
          <a:lstStyle/>
          <a:p>
            <a:pPr marL="914400" lvl="1" indent="-457200">
              <a:lnSpc>
                <a:spcPct val="15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r>
              <a:rPr lang="en-US" sz="2200" dirty="0">
                <a:latin typeface="Comic Sans MS" panose="030F0702030302020204"/>
                <a:sym typeface="Comic Sans MS" panose="030F0702030302020204"/>
              </a:rPr>
              <a:t>Introduction and challenges</a:t>
            </a:r>
            <a:endParaRPr lang="en-US" sz="2200" dirty="0">
              <a:solidFill>
                <a:schemeClr val="tx1"/>
              </a:solidFill>
              <a:latin typeface="Comic Sans MS" panose="030F0702030302020204"/>
              <a:sym typeface="Comic Sans MS" panose="030F0702030302020204"/>
            </a:endParaRP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r>
              <a:rPr lang="en-US" sz="2200" dirty="0">
                <a:latin typeface="Comic Sans MS" panose="030F0702030302020204"/>
                <a:sym typeface="Comic Sans MS" panose="030F0702030302020204"/>
              </a:rPr>
              <a:t>Contributions</a:t>
            </a:r>
            <a:endParaRPr lang="en-US" sz="2200" dirty="0">
              <a:solidFill>
                <a:schemeClr val="tx1"/>
              </a:solidFill>
              <a:latin typeface="Comic Sans MS" panose="030F0702030302020204"/>
              <a:sym typeface="Comic Sans MS" panose="030F0702030302020204"/>
            </a:endParaRP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r>
              <a:rPr lang="en-US" sz="2200" dirty="0"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Model</a:t>
            </a:r>
            <a:endParaRPr lang="en-US" sz="2200" dirty="0">
              <a:solidFill>
                <a:schemeClr val="tx1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r>
              <a:rPr lang="en-US" sz="2200" dirty="0"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Experiments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15A6F8B-FCA0-4750-BD65-FE9D37250AFE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821"/>
    </mc:Choice>
    <mc:Fallback>
      <p:transition spd="slow" advTm="7882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Shape 234"/>
          <p:cNvSpPr txBox="1">
            <a:spLocks noGrp="1"/>
          </p:cNvSpPr>
          <p:nvPr/>
        </p:nvSpPr>
        <p:spPr>
          <a:xfrm>
            <a:off x="842010" y="2819400"/>
            <a:ext cx="7459980" cy="114109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numCol="1" anchor="ctr" anchorCtr="0" compatLnSpc="1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8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8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8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8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8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8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8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8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SzPct val="25000"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Section 1: Introduction and challenges</a:t>
            </a:r>
            <a:endParaRPr lang="en-US" sz="3200" b="0" i="0" u="none" strike="noStrike" cap="none" dirty="0">
              <a:solidFill>
                <a:srgbClr val="000000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15A6F8B-FCA0-4750-BD65-FE9D37250AFE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821"/>
    </mc:Choice>
    <mc:Fallback>
      <p:transition spd="slow" advTm="7882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/>
          <p:nvPr>
            <p:ph type="title"/>
          </p:nvPr>
        </p:nvSpPr>
        <p:spPr/>
        <p:txBody>
          <a:bodyPr/>
          <a:p>
            <a:r>
              <a:rPr lang="en-US" altLang="zh-CN" sz="3200" dirty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1. Introduction and challenges</a:t>
            </a:r>
            <a:endParaRPr lang="zh-CN" alt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05" y="5229225"/>
            <a:ext cx="5152390" cy="1078230"/>
          </a:xfrm>
          <a:noFill/>
          <a:ln>
            <a:noFill/>
          </a:ln>
        </p:spPr>
        <p:txBody>
          <a:bodyPr/>
          <a:lstStyle/>
          <a:p>
            <a:pPr marL="457200" lvl="1" indent="0">
              <a:lnSpc>
                <a:spcPts val="2800"/>
              </a:lnSpc>
              <a:buNone/>
            </a:pPr>
            <a:r>
              <a:rPr lang="en-US" sz="2400" dirty="0">
                <a:latin typeface="Comic Sans MS" panose="030F0702030302020204" pitchFamily="66" charset="0"/>
                <a:sym typeface="Comic Sans MS" panose="030F0702030302020204"/>
              </a:rPr>
              <a:t>An example to describe the outlier value effect in data</a:t>
            </a:r>
            <a:endParaRPr lang="en-US" sz="24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marL="457200" lvl="1" indent="0">
              <a:lnSpc>
                <a:spcPts val="2800"/>
              </a:lnSpc>
              <a:buNone/>
            </a:pPr>
            <a:r>
              <a:rPr lang="en-US" sz="2400" dirty="0">
                <a:latin typeface="Comic Sans MS" panose="030F0702030302020204" pitchFamily="66" charset="0"/>
                <a:sym typeface="Comic Sans MS" panose="030F0702030302020204"/>
              </a:rPr>
              <a:t>inference problem.</a:t>
            </a:r>
            <a:r>
              <a:rPr lang="en-US" sz="2400" dirty="0"/>
              <a:t>  </a:t>
            </a:r>
            <a:endParaRPr lang="en-US" sz="2000" dirty="0"/>
          </a:p>
        </p:txBody>
      </p:sp>
      <p:pic>
        <p:nvPicPr>
          <p:cNvPr id="2" name="图片 1" descr="conference_101719_0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7200" y="1358900"/>
            <a:ext cx="5508625" cy="381063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/>
        </p:nvSpPr>
        <p:spPr>
          <a:xfrm>
            <a:off x="5453380" y="1783715"/>
            <a:ext cx="3528695" cy="439356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numCol="1" anchor="t" anchorCtr="0" compatLnSpc="1"/>
          <a:lstStyle>
            <a:lvl1pPr marL="341630" indent="-34163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680" indent="-284480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457200" lvl="1" indent="0">
              <a:lnSpc>
                <a:spcPts val="2800"/>
              </a:lnSpc>
              <a:buNone/>
            </a:pPr>
            <a:r>
              <a:rPr lang="en-US" sz="2000" dirty="0">
                <a:latin typeface="Comic Sans MS" panose="030F0702030302020204" pitchFamily="66" charset="0"/>
                <a:sym typeface="Comic Sans MS" panose="030F0702030302020204"/>
              </a:rPr>
              <a:t>1)  rarity and unpredictability</a:t>
            </a:r>
            <a:endParaRPr lang="en-US" sz="20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marL="457200" lvl="1" indent="0">
              <a:lnSpc>
                <a:spcPts val="2800"/>
              </a:lnSpc>
              <a:buNone/>
            </a:pPr>
            <a:endParaRPr lang="en-US" sz="20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marL="457200" lvl="1" indent="0">
              <a:lnSpc>
                <a:spcPts val="2800"/>
              </a:lnSpc>
              <a:buNone/>
            </a:pPr>
            <a:r>
              <a:rPr lang="en-US" sz="2000" dirty="0">
                <a:latin typeface="Comic Sans MS" panose="030F0702030302020204" pitchFamily="66" charset="0"/>
                <a:sym typeface="Comic Sans MS" panose="030F0702030302020204"/>
              </a:rPr>
              <a:t>2) inconsistency</a:t>
            </a:r>
            <a:endParaRPr lang="en-US" sz="20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marL="457200" lvl="1" indent="0">
              <a:lnSpc>
                <a:spcPts val="2800"/>
              </a:lnSpc>
              <a:buNone/>
            </a:pPr>
            <a:r>
              <a:rPr lang="en-US" sz="2000" dirty="0">
                <a:latin typeface="Comic Sans MS" panose="030F0702030302020204" pitchFamily="66" charset="0"/>
                <a:sym typeface="Comic Sans MS" panose="030F0702030302020204"/>
              </a:rPr>
              <a:t>compared to normal values</a:t>
            </a:r>
            <a:endParaRPr lang="en-US" sz="20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marL="457200" lvl="1" indent="0">
              <a:lnSpc>
                <a:spcPts val="2800"/>
              </a:lnSpc>
              <a:buNone/>
            </a:pPr>
            <a:endParaRPr lang="en-US" sz="20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marL="457200" lvl="1" indent="0">
              <a:lnSpc>
                <a:spcPts val="2800"/>
              </a:lnSpc>
              <a:buNone/>
            </a:pPr>
            <a:r>
              <a:rPr lang="en-US" sz="2000" dirty="0">
                <a:latin typeface="Comic Sans MS" panose="030F0702030302020204" pitchFamily="66" charset="0"/>
                <a:sym typeface="Comic Sans MS" panose="030F0702030302020204"/>
              </a:rPr>
              <a:t>3) complex spatiotemporal relations</a:t>
            </a:r>
            <a:endParaRPr lang="en-US" sz="2000" dirty="0">
              <a:latin typeface="Comic Sans MS" panose="030F0702030302020204" pitchFamily="66" charset="0"/>
              <a:sym typeface="Comic Sans MS" panose="030F0702030302020204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15A6F8B-FCA0-4750-BD65-FE9D37250AFE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821"/>
    </mc:Choice>
    <mc:Fallback>
      <p:transition spd="slow" advTm="7882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/>
          <p:nvPr>
            <p:ph type="title"/>
          </p:nvPr>
        </p:nvSpPr>
        <p:spPr/>
        <p:txBody>
          <a:bodyPr/>
          <a:p>
            <a:r>
              <a:rPr lang="en-US" altLang="zh-CN" sz="3200" dirty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1. </a:t>
            </a:r>
            <a:r>
              <a:rPr lang="en-US" altLang="zh-CN" sz="3200" dirty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Introduction and challenges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5740" y="1691640"/>
            <a:ext cx="6114415" cy="3474720"/>
          </a:xfrm>
          <a:noFill/>
          <a:ln>
            <a:noFill/>
          </a:ln>
        </p:spPr>
        <p:txBody>
          <a:bodyPr/>
          <a:p>
            <a:pPr>
              <a:lnSpc>
                <a:spcPts val="28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C</a:t>
            </a:r>
            <a:r>
              <a:rPr lang="en-US" altLang="zh-CN" sz="2400" dirty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hallenges</a:t>
            </a:r>
            <a:endParaRPr lang="en-US" altLang="zh-CN" sz="2400" dirty="0">
              <a:solidFill>
                <a:schemeClr val="tx1"/>
              </a:solid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L="0" indent="0">
              <a:buNone/>
            </a:pPr>
            <a:endParaRPr lang="en-US" altLang="zh-CN" sz="800" dirty="0"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lvl="1"/>
            <a:r>
              <a:rPr lang="en-US" sz="20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recover outlier values from such rare outlier value data</a:t>
            </a:r>
            <a:endParaRPr lang="en-US" sz="2000" b="0" i="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lvl="1"/>
            <a:endParaRPr lang="en-US" sz="2000" b="0" i="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lvl="1"/>
            <a:r>
              <a:rPr lang="en-US" sz="20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deal with inconsistent data distribution</a:t>
            </a:r>
            <a:endParaRPr lang="en-US" sz="2000" b="0" i="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lvl="1"/>
            <a:endParaRPr lang="en-US" sz="2000" b="0" i="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lvl="1"/>
            <a:r>
              <a:rPr lang="en-US" sz="20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extract the complex spatiotemporal relationship of outlier value data</a:t>
            </a:r>
            <a:endParaRPr lang="en-US" sz="2000" b="0" i="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lvl="1"/>
            <a:endParaRPr lang="en-US" sz="2000" b="0" i="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lvl="1"/>
            <a:endParaRPr lang="en-US" sz="2000" b="0" i="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lvl="1">
              <a:lnSpc>
                <a:spcPts val="2800"/>
              </a:lnSpc>
            </a:pPr>
            <a:endParaRPr lang="en-US" sz="19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marL="457200" lvl="1" indent="0">
              <a:lnSpc>
                <a:spcPts val="2800"/>
              </a:lnSpc>
              <a:buNone/>
            </a:pPr>
            <a:endParaRPr lang="en-US" sz="19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lvl="1">
              <a:lnSpc>
                <a:spcPts val="2800"/>
              </a:lnSpc>
            </a:pPr>
            <a:endParaRPr lang="en-US" sz="19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lvl="1">
              <a:lnSpc>
                <a:spcPts val="2800"/>
              </a:lnSpc>
            </a:pPr>
            <a:endParaRPr lang="en-US" sz="8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marL="115570" indent="0">
              <a:lnSpc>
                <a:spcPts val="4000"/>
              </a:lnSpc>
              <a:spcBef>
                <a:spcPts val="600"/>
              </a:spcBef>
              <a:buSzPct val="70000"/>
              <a:buNone/>
              <a:defRPr sz="2000"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defRPr>
            </a:pPr>
            <a:endParaRPr lang="en-US" altLang="zh-CN" sz="1800" dirty="0"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15A6F8B-FCA0-4750-BD65-FE9D37250AFE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821"/>
    </mc:Choice>
    <mc:Fallback>
      <p:transition spd="slow" advTm="7882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/>
          <p:nvPr>
            <p:ph type="title"/>
          </p:nvPr>
        </p:nvSpPr>
        <p:spPr/>
        <p:txBody>
          <a:bodyPr/>
          <a:p>
            <a:r>
              <a:rPr lang="en-US" altLang="zh-CN" sz="3200" dirty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1. Introduction and challenges</a:t>
            </a:r>
            <a:endParaRPr lang="zh-CN" altLang="en-US" sz="3200"/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989330" y="1612900"/>
            <a:ext cx="6114415" cy="452945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numCol="1" anchor="t" anchorCtr="0" compatLnSpc="1"/>
          <a:lstStyle>
            <a:lvl1pPr marL="341630" indent="-34163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680" indent="-284480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18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18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18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18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18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lnSpc>
                <a:spcPts val="28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How to deal with c</a:t>
            </a:r>
            <a:r>
              <a:rPr lang="en-US" altLang="zh-CN" sz="2400" dirty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hallenges</a:t>
            </a:r>
            <a:endParaRPr lang="en-US" altLang="zh-CN" sz="2400" dirty="0">
              <a:solidFill>
                <a:schemeClr val="tx1"/>
              </a:solid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L="0" indent="0">
              <a:buNone/>
            </a:pPr>
            <a:endParaRPr lang="en-US" altLang="zh-CN" sz="800" dirty="0"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lvl="1"/>
            <a:r>
              <a:rPr lang="en-US" sz="20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DMF + OVLoss</a:t>
            </a:r>
            <a:endParaRPr lang="en-US" sz="2000" b="0" i="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lvl="1"/>
            <a:r>
              <a:rPr lang="en-US" sz="20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endParaRPr lang="en-US" sz="2000" b="0" i="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lvl="1"/>
            <a:endParaRPr lang="en-US" sz="2000" b="0" i="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lvl="1"/>
            <a:endParaRPr lang="en-US" sz="2000" b="0" i="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lvl="1"/>
            <a:endParaRPr lang="en-US" sz="2000" b="0" i="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lvl="1"/>
            <a:endParaRPr lang="en-US" sz="2000" b="0" i="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lvl="1"/>
            <a:endParaRPr lang="en-US" sz="2000" b="0" i="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lvl="1"/>
            <a:endParaRPr lang="en-US" sz="2000" b="0" i="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lvl="1"/>
            <a:r>
              <a:rPr lang="en-US" sz="20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Outlier Value Model</a:t>
            </a:r>
            <a:endParaRPr lang="en-US" sz="2000" b="0" i="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lvl="1"/>
            <a:endParaRPr lang="en-US" sz="2000" b="0" i="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lvl="1">
              <a:lnSpc>
                <a:spcPts val="2800"/>
              </a:lnSpc>
            </a:pPr>
            <a:endParaRPr lang="en-US" sz="19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marL="457200" lvl="1" indent="0">
              <a:lnSpc>
                <a:spcPts val="2800"/>
              </a:lnSpc>
              <a:buNone/>
            </a:pPr>
            <a:endParaRPr lang="en-US" sz="19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lvl="1">
              <a:lnSpc>
                <a:spcPts val="2800"/>
              </a:lnSpc>
            </a:pPr>
            <a:endParaRPr lang="en-US" sz="19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lvl="1">
              <a:lnSpc>
                <a:spcPts val="2800"/>
              </a:lnSpc>
            </a:pPr>
            <a:endParaRPr lang="en-US" sz="8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marL="115570" indent="0">
              <a:lnSpc>
                <a:spcPts val="4000"/>
              </a:lnSpc>
              <a:spcBef>
                <a:spcPts val="600"/>
              </a:spcBef>
              <a:buSzPct val="70000"/>
              <a:buNone/>
              <a:defRPr sz="2000"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defRPr>
            </a:pPr>
            <a:endParaRPr lang="en-US" altLang="zh-CN" sz="1800" dirty="0"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2" name="图片 1" descr="QQ截图20210613145959"/>
          <p:cNvPicPr>
            <a:picLocks noChangeAspect="1"/>
          </p:cNvPicPr>
          <p:nvPr/>
        </p:nvPicPr>
        <p:blipFill>
          <a:blip r:embed="rId1"/>
          <a:srcRect t="10291"/>
          <a:stretch>
            <a:fillRect/>
          </a:stretch>
        </p:blipFill>
        <p:spPr>
          <a:xfrm>
            <a:off x="1346200" y="2743200"/>
            <a:ext cx="6449695" cy="2269490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15A6F8B-FCA0-4750-BD65-FE9D37250AFE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821"/>
    </mc:Choice>
    <mc:Fallback>
      <p:transition spd="slow" advTm="7882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34" name="Shape 234"/>
          <p:cNvSpPr txBox="1">
            <a:spLocks noGrp="1"/>
          </p:cNvSpPr>
          <p:nvPr/>
        </p:nvSpPr>
        <p:spPr>
          <a:xfrm>
            <a:off x="2163445" y="2858770"/>
            <a:ext cx="4817110" cy="114109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numCol="1" anchor="ctr" anchorCtr="0" compatLnSpc="1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8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8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8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8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8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8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8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8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SzPct val="25000"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Section 2: Contributions</a:t>
            </a:r>
            <a:endParaRPr lang="en-US" sz="3200" b="0" i="0" u="none" strike="noStrike" cap="none" dirty="0">
              <a:solidFill>
                <a:srgbClr val="000000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15A6F8B-FCA0-4750-BD65-FE9D37250AFE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821"/>
    </mc:Choice>
    <mc:Fallback>
      <p:transition spd="slow" advTm="7882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/>
          <p:nvPr>
            <p:ph type="title"/>
          </p:nvPr>
        </p:nvSpPr>
        <p:spPr/>
        <p:txBody>
          <a:bodyPr/>
          <a:p>
            <a:r>
              <a:rPr lang="en-US" altLang="zh-CN" sz="3200" dirty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2. </a:t>
            </a:r>
            <a:r>
              <a:rPr lang="en-US" altLang="zh-CN" sz="3200" dirty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Contributions</a:t>
            </a:r>
            <a:endParaRPr lang="zh-CN" alt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5695" y="1844675"/>
            <a:ext cx="6609080" cy="3856990"/>
          </a:xfrm>
          <a:noFill/>
          <a:ln>
            <a:noFill/>
          </a:ln>
        </p:spPr>
        <p:txBody>
          <a:bodyPr/>
          <a:p>
            <a:pPr>
              <a:lnSpc>
                <a:spcPts val="2800"/>
              </a:lnSpc>
            </a:pPr>
            <a:r>
              <a:rPr lang="en-US" altLang="zh-CN" sz="2400" dirty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Our work has the following contributions:</a:t>
            </a:r>
            <a:endParaRPr lang="en-US" altLang="zh-CN" sz="2400" dirty="0"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 marL="0" indent="0">
              <a:buNone/>
            </a:pPr>
            <a:endParaRPr lang="en-US" altLang="zh-CN" sz="800" dirty="0"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lvl="1"/>
            <a:r>
              <a:rPr lang="en-US" sz="20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formalize the sparse urban crowdsensing problem</a:t>
            </a:r>
            <a:endParaRPr lang="en-US" sz="2000" b="0" i="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lvl="1"/>
            <a:endParaRPr lang="en-US" sz="2000" b="0" i="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lvl="1"/>
            <a:r>
              <a:rPr lang="en-US" sz="20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propose an urban crowdsensing method named DMF-OV</a:t>
            </a:r>
            <a:endParaRPr lang="en-US" sz="2000" b="0" i="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lvl="1"/>
            <a:endParaRPr lang="en-US" sz="2000" b="0" i="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lvl="1"/>
            <a:r>
              <a:rPr lang="en-US" sz="20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evaluate the proposed method on three real-world datasets with three typical urban sensing tasks.</a:t>
            </a:r>
            <a:endParaRPr lang="en-US" sz="2000" b="0" i="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lvl="1"/>
            <a:endParaRPr lang="en-US" sz="2000" b="0" i="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lvl="1"/>
            <a:endParaRPr lang="en-US" sz="2000" b="0" i="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lvl="1">
              <a:lnSpc>
                <a:spcPts val="2800"/>
              </a:lnSpc>
            </a:pPr>
            <a:endParaRPr lang="en-US" sz="19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marL="457200" lvl="1" indent="0">
              <a:lnSpc>
                <a:spcPts val="2800"/>
              </a:lnSpc>
              <a:buNone/>
            </a:pPr>
            <a:endParaRPr lang="en-US" sz="19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lvl="1">
              <a:lnSpc>
                <a:spcPts val="2800"/>
              </a:lnSpc>
            </a:pPr>
            <a:endParaRPr lang="en-US" sz="19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lvl="1">
              <a:lnSpc>
                <a:spcPts val="2800"/>
              </a:lnSpc>
            </a:pPr>
            <a:endParaRPr lang="en-US" sz="800" dirty="0">
              <a:latin typeface="Comic Sans MS" panose="030F0702030302020204" pitchFamily="66" charset="0"/>
              <a:sym typeface="Comic Sans MS" panose="030F0702030302020204"/>
            </a:endParaRPr>
          </a:p>
          <a:p>
            <a:pPr marL="115570" indent="0">
              <a:lnSpc>
                <a:spcPts val="4000"/>
              </a:lnSpc>
              <a:spcBef>
                <a:spcPts val="600"/>
              </a:spcBef>
              <a:buSzPct val="70000"/>
              <a:buNone/>
              <a:defRPr sz="2000"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defRPr>
            </a:pPr>
            <a:endParaRPr lang="en-US" altLang="zh-CN" sz="1800" dirty="0"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15A6F8B-FCA0-4750-BD65-FE9D37250AFE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821"/>
    </mc:Choice>
    <mc:Fallback>
      <p:transition spd="slow" advTm="7882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34" name="Shape 234"/>
          <p:cNvSpPr txBox="1">
            <a:spLocks noGrp="1"/>
          </p:cNvSpPr>
          <p:nvPr/>
        </p:nvSpPr>
        <p:spPr>
          <a:xfrm>
            <a:off x="2842895" y="2858770"/>
            <a:ext cx="3457575" cy="114109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numCol="1" anchor="ctr" anchorCtr="0" compatLnSpc="1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8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8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8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8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8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8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8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8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SzPct val="25000"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Section 3: Model</a:t>
            </a:r>
            <a:endParaRPr lang="en-US" sz="3200" b="0" i="0" u="none" strike="noStrike" cap="none" dirty="0">
              <a:solidFill>
                <a:srgbClr val="000000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15A6F8B-FCA0-4750-BD65-FE9D37250AFE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821"/>
    </mc:Choice>
    <mc:Fallback>
      <p:transition spd="slow" advTm="78821"/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6001,&quot;width&quot;:8675}"/>
</p:tagLst>
</file>

<file path=ppt/theme/theme1.xml><?xml version="1.0" encoding="utf-8"?>
<a:theme xmlns:a="http://schemas.openxmlformats.org/drawingml/2006/main" name="435TGp_smile_light_ani">
  <a:themeElements>
    <a:clrScheme name="busine1_p 2">
      <a:dk1>
        <a:srgbClr val="000000"/>
      </a:dk1>
      <a:lt1>
        <a:srgbClr val="FFFFFF"/>
      </a:lt1>
      <a:dk2>
        <a:srgbClr val="1C4372"/>
      </a:dk2>
      <a:lt2>
        <a:srgbClr val="969696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9BBB59"/>
      </a:hlink>
      <a:folHlink>
        <a:srgbClr val="8064A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usine1_p 1">
        <a:dk1>
          <a:srgbClr val="000000"/>
        </a:dk1>
        <a:lt1>
          <a:srgbClr val="FFFFFF"/>
        </a:lt1>
        <a:dk2>
          <a:srgbClr val="04617B"/>
        </a:dk2>
        <a:lt2>
          <a:srgbClr val="969696"/>
        </a:lt2>
        <a:accent1>
          <a:srgbClr val="F79646"/>
        </a:accent1>
        <a:accent2>
          <a:srgbClr val="4BACC6"/>
        </a:accent2>
        <a:accent3>
          <a:srgbClr val="FFFFFF"/>
        </a:accent3>
        <a:accent4>
          <a:srgbClr val="000000"/>
        </a:accent4>
        <a:accent5>
          <a:srgbClr val="FAC9B0"/>
        </a:accent5>
        <a:accent6>
          <a:srgbClr val="439BB3"/>
        </a:accent6>
        <a:hlink>
          <a:srgbClr val="7E6BC9"/>
        </a:hlink>
        <a:folHlink>
          <a:srgbClr val="A5C2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1_p 2">
        <a:dk1>
          <a:srgbClr val="000000"/>
        </a:dk1>
        <a:lt1>
          <a:srgbClr val="FFFFFF"/>
        </a:lt1>
        <a:dk2>
          <a:srgbClr val="1C4372"/>
        </a:dk2>
        <a:lt2>
          <a:srgbClr val="969696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9BBB59"/>
        </a:hlink>
        <a:folHlink>
          <a:srgbClr val="80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1_p 3">
        <a:dk1>
          <a:srgbClr val="000000"/>
        </a:dk1>
        <a:lt1>
          <a:srgbClr val="FFFFFF"/>
        </a:lt1>
        <a:dk2>
          <a:srgbClr val="4F271C"/>
        </a:dk2>
        <a:lt2>
          <a:srgbClr val="969696"/>
        </a:lt2>
        <a:accent1>
          <a:srgbClr val="3891A7"/>
        </a:accent1>
        <a:accent2>
          <a:srgbClr val="EDAA01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D79A01"/>
        </a:accent6>
        <a:hlink>
          <a:srgbClr val="C32D2E"/>
        </a:hlink>
        <a:folHlink>
          <a:srgbClr val="84AA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1558</Words>
  <Application>WPS 演示</Application>
  <PresentationFormat>全屏显示(4:3)</PresentationFormat>
  <Paragraphs>225</Paragraphs>
  <Slides>17</Slides>
  <Notes>23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Verdana</vt:lpstr>
      <vt:lpstr>楷体</vt:lpstr>
      <vt:lpstr>黑体</vt:lpstr>
      <vt:lpstr>Comic Sans MS</vt:lpstr>
      <vt:lpstr>Comic Sans MS</vt:lpstr>
      <vt:lpstr>微软雅黑</vt:lpstr>
      <vt:lpstr>Arial Unicode MS</vt:lpstr>
      <vt:lpstr>435TGp_smile_light_ani</vt:lpstr>
      <vt:lpstr>Equation.KSEE3</vt:lpstr>
      <vt:lpstr>Equation.KSEE3</vt:lpstr>
      <vt:lpstr>Equation.KSEE3</vt:lpstr>
      <vt:lpstr>Exploiting Outlier Value Effects  in Sparse Urban CrowdSensing</vt:lpstr>
      <vt:lpstr>Outlines</vt:lpstr>
      <vt:lpstr>PowerPoint 演示文稿</vt:lpstr>
      <vt:lpstr>1. Introduction and challenges</vt:lpstr>
      <vt:lpstr>1. Introduction and challenges</vt:lpstr>
      <vt:lpstr>1. Introduction and challenges</vt:lpstr>
      <vt:lpstr>PowerPoint 演示文稿</vt:lpstr>
      <vt:lpstr>2. Contributions</vt:lpstr>
      <vt:lpstr>PowerPoint 演示文稿</vt:lpstr>
      <vt:lpstr>3. Model</vt:lpstr>
      <vt:lpstr>3. Model</vt:lpstr>
      <vt:lpstr>PowerPoint 演示文稿</vt:lpstr>
      <vt:lpstr>4. Experiments</vt:lpstr>
      <vt:lpstr>4. Experiments</vt:lpstr>
      <vt:lpstr>4. Experiments</vt:lpstr>
      <vt:lpstr>4. Experiments</vt:lpstr>
      <vt:lpstr>Thanks for listening.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体域网的个人健康状态远程监测和预警系统</dc:title>
  <dc:creator>a</dc:creator>
  <cp:lastModifiedBy>一个荷包蛋</cp:lastModifiedBy>
  <cp:revision>790</cp:revision>
  <dcterms:created xsi:type="dcterms:W3CDTF">2011-06-22T00:02:00Z</dcterms:created>
  <dcterms:modified xsi:type="dcterms:W3CDTF">2021-06-18T04:24:05Z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8EF542C628E64868ACF5E638E9CD2CA1</vt:lpwstr>
  </property>
  <property fmtid="{D5CDD505-2E9C-101B-9397-08002B2CF9AE}" pid="3" name="KSOProductBuildVer">
    <vt:lpwstr>2052-11.1.0.10577</vt:lpwstr>
  </property>
</Properties>
</file>