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19"/>
  </p:notesMasterIdLst>
  <p:handoutMasterIdLst>
    <p:handoutMasterId r:id="rId20"/>
  </p:handoutMasterIdLst>
  <p:sldIdLst>
    <p:sldId id="256" r:id="rId3"/>
    <p:sldId id="500" r:id="rId4"/>
    <p:sldId id="515" r:id="rId5"/>
    <p:sldId id="502" r:id="rId6"/>
    <p:sldId id="516" r:id="rId7"/>
    <p:sldId id="504" r:id="rId8"/>
    <p:sldId id="522" r:id="rId9"/>
    <p:sldId id="520" r:id="rId10"/>
    <p:sldId id="523" r:id="rId11"/>
    <p:sldId id="524" r:id="rId12"/>
    <p:sldId id="526" r:id="rId13"/>
    <p:sldId id="508" r:id="rId14"/>
    <p:sldId id="519" r:id="rId15"/>
    <p:sldId id="509" r:id="rId16"/>
    <p:sldId id="525" r:id="rId17"/>
    <p:sldId id="512" r:id="rId18"/>
  </p:sldIdLst>
  <p:sldSz cx="9144000" cy="6858000" type="screen4x3"/>
  <p:notesSz cx="9296400" cy="7010400"/>
  <p:defaultTextStyle>
    <a:defPPr>
      <a:defRPr lang="en-GB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70">
          <p15:clr>
            <a:srgbClr val="A4A3A4"/>
          </p15:clr>
        </p15:guide>
        <p15:guide id="2" pos="286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20" autoAdjust="0"/>
    <p:restoredTop sz="85031" autoAdjust="0"/>
  </p:normalViewPr>
  <p:slideViewPr>
    <p:cSldViewPr>
      <p:cViewPr varScale="1">
        <p:scale>
          <a:sx n="61" d="100"/>
          <a:sy n="61" d="100"/>
        </p:scale>
        <p:origin x="1590" y="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-109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76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170"/>
        <p:guide pos="286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7325" y="0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fld id="{20934B1F-D9F3-4960-A904-283E30F1F341}" type="datetimeFigureOut">
              <a:rPr lang="en-US" altLang="zh-CN"/>
              <a:pPr>
                <a:defRPr/>
              </a:pPr>
              <a:t>11/22/2017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Arial" charset="0"/>
              <a:buNone/>
              <a:defRPr sz="1100">
                <a:latin typeface="Arial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7325" y="6657975"/>
            <a:ext cx="4027488" cy="350838"/>
          </a:xfrm>
          <a:prstGeom prst="rect">
            <a:avLst/>
          </a:prstGeom>
        </p:spPr>
        <p:txBody>
          <a:bodyPr vert="horz" wrap="square" lIns="90596" tIns="45298" rIns="90596" bIns="45298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100"/>
            </a:lvl1pPr>
          </a:lstStyle>
          <a:p>
            <a:pPr>
              <a:defRPr/>
            </a:pPr>
            <a:fld id="{A79C2080-0242-4C2B-8385-7D05F04B86B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76924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1"/>
          <p:cNvSpPr>
            <a:spLocks noChangeArrowheads="1"/>
          </p:cNvSpPr>
          <p:nvPr/>
        </p:nvSpPr>
        <p:spPr bwMode="auto">
          <a:xfrm>
            <a:off x="0" y="0"/>
            <a:ext cx="9296400" cy="7010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596" tIns="45298" rIns="90596" bIns="45298" anchor="ctr"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bg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bg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bg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Arial" charset="0"/>
              <a:buNone/>
              <a:defRPr/>
            </a:pPr>
            <a:endParaRPr lang="en-US" altLang="zh-CN" smtClean="0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4027488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265738" y="0"/>
            <a:ext cx="40259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10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894013" y="525463"/>
            <a:ext cx="3505200" cy="26289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275" y="3330575"/>
            <a:ext cx="7435850" cy="3152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6657975"/>
            <a:ext cx="4027488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b" anchorCtr="0" compatLnSpc="1">
            <a:prstTxWarp prst="textNoShape">
              <a:avLst/>
            </a:prstTxWarp>
          </a:bodyPr>
          <a:lstStyle>
            <a:lvl1pPr eaLnBrk="1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5265738" y="6657975"/>
            <a:ext cx="4025900" cy="3492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373" tIns="46363" rIns="92373" bIns="46363" numCol="1" anchor="b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714375" algn="l"/>
                <a:tab pos="1431925" algn="l"/>
                <a:tab pos="2149475" algn="l"/>
                <a:tab pos="2865438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6CD1E71-5E1F-43A1-846E-9804E68D7EF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423821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14375" algn="l"/>
                <a:tab pos="1431925" algn="l"/>
                <a:tab pos="2149475" algn="l"/>
                <a:tab pos="28654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A92E69C2-2F52-412E-B84A-C84E6F9594E5}" type="slidenum">
              <a:rPr lang="zh-CN" altLang="en-GB" sz="1100" smtClean="0"/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1</a:t>
            </a:fld>
            <a:endParaRPr lang="en-GB" altLang="zh-CN" sz="1100" smtClean="0"/>
          </a:p>
        </p:txBody>
      </p:sp>
      <p:sp>
        <p:nvSpPr>
          <p:cNvPr id="7171" name="Text Box 1"/>
          <p:cNvSpPr txBox="1">
            <a:spLocks noChangeArrowheads="1"/>
          </p:cNvSpPr>
          <p:nvPr/>
        </p:nvSpPr>
        <p:spPr bwMode="auto">
          <a:xfrm>
            <a:off x="1566863" y="525463"/>
            <a:ext cx="6162675" cy="2628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90596" tIns="45298" rIns="90596" bIns="45298" anchor="ctr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1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body"/>
          </p:nvPr>
        </p:nvSpPr>
        <p:spPr>
          <a:xfrm>
            <a:off x="930275" y="3330575"/>
            <a:ext cx="7437438" cy="31543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89" tIns="45294" rIns="90589" bIns="45294" anchor="ctr"/>
          <a:lstStyle/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25996312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zh-CN" dirty="0" smtClean="0"/>
              <a:t>Marginal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gain:</a:t>
            </a:r>
            <a:r>
              <a:rPr lang="zh-CN" altLang="en-US" dirty="0" smtClean="0"/>
              <a:t>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total spare resources used </a:t>
            </a:r>
            <a:r>
              <a:rPr lang="en-US" altLang="zh-CN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before</a:t>
            </a:r>
            <a:r>
              <a:rPr lang="zh-CN" alt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and after adding</a:t>
            </a:r>
            <a:r>
              <a:rPr lang="zh-CN" alt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zh-CN" alt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flow</a:t>
            </a:r>
            <a:r>
              <a:rPr lang="zh-CN" alt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to</a:t>
            </a:r>
            <a:r>
              <a:rPr lang="zh-CN" alt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zh-CN" altLang="en-US" sz="120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selected</a:t>
            </a:r>
            <a:r>
              <a:rPr lang="zh-CN" altLang="en-US" sz="120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spare</a:t>
            </a:r>
            <a:r>
              <a:rPr lang="zh-CN" altLang="en-US" sz="120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path</a:t>
            </a:r>
            <a:r>
              <a:rPr lang="zh-CN" altLang="en-US" sz="120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collection</a:t>
            </a:r>
            <a:r>
              <a:rPr lang="zh-CN" altLang="en-US" sz="120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en-US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11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1533106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13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75476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14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751907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Metrics related to deadlocks are also evaluated, including the number of deadlocks, the number of involved flows, the maximum number of deadlocks that a single flow can become involved in, and the probability of finding a feasible update plan with spare paths.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157120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16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910471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Causes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network</a:t>
            </a:r>
            <a:r>
              <a:rPr lang="zh-CN" altLang="en-US" dirty="0" smtClean="0"/>
              <a:t> </a:t>
            </a:r>
            <a:r>
              <a:rPr lang="en-US" altLang="zh-CN" dirty="0" smtClean="0"/>
              <a:t>update</a:t>
            </a:r>
            <a:r>
              <a:rPr lang="zh-CN" altLang="en-US" dirty="0" smtClean="0"/>
              <a:t>：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(1) changes in security policies (2) traffic engineering in the 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network</a:t>
            </a: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(3) network maintenance work (4) reaction to link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Networking updates in SDNs consist of hardware upgrades, deployment modifications, and configuration changes. Flow migration is an important kind of configuration change.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Only</a:t>
            </a:r>
            <a:r>
              <a:rPr lang="zh-CN" altLang="en-US" sz="120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</a:t>
            </a:r>
            <a:r>
              <a:rPr lang="en-US" altLang="zh-CN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wo</a:t>
            </a:r>
            <a:r>
              <a:rPr lang="zh-CN" alt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flows:</a:t>
            </a:r>
            <a:r>
              <a:rPr lang="zh-CN" alt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f1</a:t>
            </a:r>
            <a:r>
              <a:rPr lang="zh-CN" alt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and</a:t>
            </a:r>
            <a:r>
              <a:rPr lang="zh-CN" alt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f2.</a:t>
            </a:r>
            <a:r>
              <a:rPr lang="zh-CN" altLang="en-US" sz="120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Each directional link has a capacity of 1 and each flow has a bandwidth of 1.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2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937127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32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Neither</a:t>
            </a:r>
            <a:r>
              <a:rPr lang="en-US" sz="32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of the flows can migrate to their final paths because of the link congestion.  </a:t>
            </a:r>
            <a:endParaRPr lang="en-US" sz="3200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4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5790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5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8018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6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81083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-The Resource Dependency Graph (RDG)</a:t>
            </a:r>
            <a:r>
              <a:rPr lang="en-US" altLang="zh-CN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:</a:t>
            </a:r>
            <a:r>
              <a:rPr lang="zh-CN" alt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Let each flow correspond to one of its minimal dependency sets. </a:t>
            </a:r>
            <a:endParaRPr lang="en-US" altLang="zh-CN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-mapping flows and their dependency sets to nodes and directed edges, respectively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-Multiple RDGs can be obtained for a given network since a flow may depend on different minimal flow sets.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7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28776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8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7787532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en-US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9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690084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n-US" altLang="zh-CN" dirty="0" smtClean="0"/>
              <a:t>Marginal</a:t>
            </a:r>
            <a:r>
              <a:rPr lang="zh-CN" altLang="en-US" dirty="0" smtClean="0"/>
              <a:t> </a:t>
            </a:r>
            <a:r>
              <a:rPr lang="en-US" altLang="zh-CN" dirty="0" smtClean="0"/>
              <a:t>gain:</a:t>
            </a:r>
            <a:r>
              <a:rPr lang="zh-CN" altLang="en-US" dirty="0" smtClean="0"/>
              <a:t>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total spare resources used </a:t>
            </a:r>
            <a:r>
              <a:rPr lang="en-US" altLang="zh-CN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before</a:t>
            </a:r>
            <a:r>
              <a:rPr lang="zh-CN" alt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and after adding</a:t>
            </a:r>
            <a:r>
              <a:rPr lang="zh-CN" alt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zh-CN" alt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flow</a:t>
            </a:r>
            <a:r>
              <a:rPr lang="zh-CN" alt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to</a:t>
            </a:r>
            <a:r>
              <a:rPr lang="zh-CN" alt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the</a:t>
            </a:r>
            <a:r>
              <a:rPr lang="zh-CN" altLang="en-US" sz="120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selected</a:t>
            </a:r>
            <a:r>
              <a:rPr lang="zh-CN" altLang="en-US" sz="120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spare</a:t>
            </a:r>
            <a:r>
              <a:rPr lang="zh-CN" altLang="en-US" sz="120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path</a:t>
            </a:r>
            <a:r>
              <a:rPr lang="zh-CN" altLang="en-US" sz="120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altLang="zh-CN" sz="120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collection</a:t>
            </a:r>
            <a:r>
              <a:rPr lang="zh-CN" altLang="en-US" sz="1200" kern="1200" baseline="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rgbClr val="000000"/>
                </a:solidFill>
                <a:effectLst/>
                <a:latin typeface="Times New Roman" pitchFamily="18" charset="0"/>
                <a:ea typeface="+mn-ea"/>
                <a:cs typeface="+mn-cs"/>
              </a:rPr>
              <a:t>S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lang="en-US" sz="1200" kern="1200" dirty="0" smtClean="0">
              <a:solidFill>
                <a:srgbClr val="000000"/>
              </a:solidFill>
              <a:effectLst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46CD1E71-5E1F-43A1-846E-9804E68D7EFB}" type="slidenum">
              <a:rPr lang="zh-CN" altLang="en-GB" smtClean="0"/>
              <a:pPr>
                <a:defRPr/>
              </a:pPr>
              <a:t>10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868030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58798-4290-431D-921F-658A4148344D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BDD95-6715-43E6-92CF-6092EA283C36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756524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92783-0AA0-46AC-B5F4-B67071D893BE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F328DF-ABE6-4B53-A83B-B3553B3BD80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63236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54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4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FA17F-46F6-4E02-A6BE-9613C14069EB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3EB77-E985-41E7-B131-080356A7030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245296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E1BA3-FA1E-4472-9D91-FEA0D009184A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48522-B685-4FEA-9ABF-2F4ADA799B2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15955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8013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40175"/>
            <a:ext cx="8228013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CA8A-0E0B-4A38-B758-C72CB782512F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1714F-90BE-487A-BCC0-CD1B79CFD0E3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29248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940175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963F3-8117-4F48-941C-5514C6CEE068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7B11F-BD0A-4A3E-A109-5F27F9598486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450680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7727D-942D-44F1-B013-5042E49BB9D3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3D3C5-529C-475B-AF41-C5E25A59D115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24202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F8C51-E109-4320-AA7F-945D7637349B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5344A-700D-4191-A7BE-A4E77826CF3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227327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6EEBE-0F66-49DF-AF12-6AB22F5C9516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7DAF3-135B-4939-8DC8-4D4163081E1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34076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2A2FD-66AE-483F-94E9-E9B4AF719799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0C6A7-E118-4E66-9B0F-0A50E0CB917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119496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92BDA-B5F2-4293-ADF0-0987527EF40A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0FB7BE-4841-46A5-BEC7-C0255306E37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98640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4B1EA-C5FF-420E-8D65-014D32AA3F50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7C84F-93C7-4F0C-91CD-6143AB2ED4AE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2433641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7581E-8638-4CF4-971F-A0EBFA517EF3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7A390-991A-4849-A62A-6886E2062010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29581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E8A71-1FD0-4EE5-A3C7-0519F88C5E85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12BEC-C9CF-4AAE-A701-458BA3ADF82B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0435916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F8808-D427-43C9-8AAB-A9F9AF59106C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53703-EC48-4A19-8ED1-014937B8B97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7585695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95F63-5FDC-4594-896E-485C1899A521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E9D62-4096-44B1-9BED-2AEDD6CBEFE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452489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5F399-ACB1-4D9E-A94E-D1E96D8B18DB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8328D-729F-4D11-9FF6-D4353851C861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76084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5813" cy="4910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10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EAB62-3DAF-42B3-AC59-B9BCE462895E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13979-0197-45D6-86A8-CE978D4D5B54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018605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0813" cy="19319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4ED16-B0CF-4E3A-8B71-ABC18EDD06C3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6B302-04C6-47CB-909D-31985DBB5DB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889220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11414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tabLst/>
              <a:defRPr>
                <a:ea typeface="宋体" pitchFamily="2" charset="-122"/>
              </a:defRPr>
            </a:lvl1pPr>
          </a:lstStyle>
          <a:p>
            <a:pPr>
              <a:defRPr/>
            </a:pPr>
            <a:fld id="{3226EB11-4DBF-4879-8EB5-24C4637910CD}" type="datetime1">
              <a:rPr lang="en-US" altLang="zh-CN"/>
              <a:pPr>
                <a:defRPr/>
              </a:pPr>
              <a:t>11/22/2017</a:t>
            </a:fld>
            <a:endParaRPr lang="en-GB" altLang="zh-CN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A06E2E-1602-4DA9-A0CC-68C41D5EDFE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108980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85068-09BB-4BCC-A60C-DC9068A42E2C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420E8-AAEF-4CB2-B6E1-670FECC602C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2382357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9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E1729-42AD-419A-9113-3F2383A5DFDD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1C7C8-A3DC-467D-A00C-FF8FF9C880DA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01664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4AE7D-27C5-4BB6-87E2-4530972CA1AB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DA21FA-71C2-42E8-97F1-29136F71C638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647982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D9A90-D0AC-4C2B-A421-BB3DA3C6B098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53B865-A01F-417A-828D-029FC2E8075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4290617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9ED7C-7E48-45B0-8299-240FC1A09FCB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FB258-317E-4763-AA4B-6CDB8EA80F7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76752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50356-3228-4DC7-AD2D-2A4BF867ABA8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8FE23B-66F2-46F6-96F1-CE96A94CE46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610550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136F2-66A8-4C33-BB5C-129093887519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66D50-43D5-4FF4-8D73-A9E6DFEBDE6C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</p:spTree>
    <p:extLst>
      <p:ext uri="{BB962C8B-B14F-4D97-AF65-F5344CB8AC3E}">
        <p14:creationId xmlns:p14="http://schemas.microsoft.com/office/powerpoint/2010/main" val="3829496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/>
          <p:cNvGrpSpPr>
            <a:grpSpLocks/>
          </p:cNvGrpSpPr>
          <p:nvPr/>
        </p:nvGrpSpPr>
        <p:grpSpPr bwMode="auto">
          <a:xfrm>
            <a:off x="1071563" y="304800"/>
            <a:ext cx="7613650" cy="1104900"/>
            <a:chOff x="675" y="192"/>
            <a:chExt cx="4796" cy="696"/>
          </a:xfrm>
        </p:grpSpPr>
        <p:sp>
          <p:nvSpPr>
            <p:cNvPr id="2" name="Oval 2"/>
            <p:cNvSpPr>
              <a:spLocks noChangeArrowheads="1"/>
            </p:cNvSpPr>
            <p:nvPr/>
          </p:nvSpPr>
          <p:spPr bwMode="auto">
            <a:xfrm flipH="1">
              <a:off x="3067" y="192"/>
              <a:ext cx="696" cy="696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 smtClean="0">
                <a:ea typeface="宋体" pitchFamily="2" charset="-122"/>
              </a:endParaRPr>
            </a:p>
          </p:txBody>
        </p:sp>
        <p:sp>
          <p:nvSpPr>
            <p:cNvPr id="3" name="Oval 3"/>
            <p:cNvSpPr>
              <a:spLocks noChangeArrowheads="1"/>
            </p:cNvSpPr>
            <p:nvPr/>
          </p:nvSpPr>
          <p:spPr bwMode="auto">
            <a:xfrm flipH="1">
              <a:off x="4776" y="192"/>
              <a:ext cx="695" cy="696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 smtClean="0">
                <a:ea typeface="宋体" pitchFamily="2" charset="-122"/>
              </a:endParaRPr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 flipH="1">
              <a:off x="675" y="193"/>
              <a:ext cx="695" cy="696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 smtClean="0">
                <a:ea typeface="宋体" pitchFamily="2" charset="-122"/>
              </a:endParaRPr>
            </a:p>
          </p:txBody>
        </p:sp>
        <p:sp>
          <p:nvSpPr>
            <p:cNvPr id="1035" name="Oval 5"/>
            <p:cNvSpPr>
              <a:spLocks noChangeArrowheads="1"/>
            </p:cNvSpPr>
            <p:nvPr/>
          </p:nvSpPr>
          <p:spPr bwMode="auto">
            <a:xfrm flipH="1">
              <a:off x="3983" y="192"/>
              <a:ext cx="695" cy="696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 smtClean="0">
                <a:ea typeface="宋体" pitchFamily="2" charset="-122"/>
              </a:endParaRPr>
            </a:p>
          </p:txBody>
        </p:sp>
        <p:sp>
          <p:nvSpPr>
            <p:cNvPr id="1036" name="Oval 6"/>
            <p:cNvSpPr>
              <a:spLocks noChangeArrowheads="1"/>
            </p:cNvSpPr>
            <p:nvPr/>
          </p:nvSpPr>
          <p:spPr bwMode="auto">
            <a:xfrm flipH="1">
              <a:off x="1486" y="192"/>
              <a:ext cx="695" cy="696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 smtClean="0">
                <a:ea typeface="宋体" pitchFamily="2" charset="-122"/>
              </a:endParaRPr>
            </a:p>
          </p:txBody>
        </p:sp>
      </p:grpSp>
      <p:sp>
        <p:nvSpPr>
          <p:cNvPr id="102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the outline text format</a:t>
            </a:r>
          </a:p>
          <a:p>
            <a:pPr lvl="1"/>
            <a:r>
              <a:rPr lang="en-GB" altLang="zh-CN" smtClean="0"/>
              <a:t>Second Outline Level</a:t>
            </a:r>
          </a:p>
          <a:p>
            <a:pPr lvl="2"/>
            <a:r>
              <a:rPr lang="en-GB" altLang="zh-CN" smtClean="0"/>
              <a:t>Third Outline Level</a:t>
            </a:r>
          </a:p>
          <a:p>
            <a:pPr lvl="3"/>
            <a:r>
              <a:rPr lang="en-GB" altLang="zh-CN" smtClean="0"/>
              <a:t>Fourth Outline Level</a:t>
            </a:r>
          </a:p>
          <a:p>
            <a:pPr lvl="4"/>
            <a:r>
              <a:rPr lang="en-GB" altLang="zh-CN" smtClean="0"/>
              <a:t>Fifth Outline Level</a:t>
            </a:r>
          </a:p>
          <a:p>
            <a:pPr lvl="4"/>
            <a:r>
              <a:rPr lang="en-GB" altLang="zh-CN" smtClean="0"/>
              <a:t>Sixth Outline Level</a:t>
            </a:r>
          </a:p>
          <a:p>
            <a:pPr lvl="4"/>
            <a:r>
              <a:rPr lang="en-GB" altLang="zh-CN" smtClean="0"/>
              <a:t>Seventh Outline Level</a:t>
            </a:r>
          </a:p>
          <a:p>
            <a:pPr lvl="4"/>
            <a:r>
              <a:rPr lang="en-GB" altLang="zh-CN" smtClean="0"/>
              <a:t>Eighth Outline Level</a:t>
            </a:r>
          </a:p>
          <a:p>
            <a:pPr lvl="4"/>
            <a:r>
              <a:rPr lang="en-GB" altLang="zh-CN" smtClean="0"/>
              <a:t>Ninth Outline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Aria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6882E93F-581C-406E-8207-D99D34DAB834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buClr>
                <a:srgbClr val="000000"/>
              </a:buClr>
              <a:buSzPct val="100000"/>
              <a:buFont typeface="Arial" charset="0"/>
              <a:buNone/>
              <a:defRPr sz="1000">
                <a:solidFill>
                  <a:srgbClr val="000000"/>
                </a:solidFill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Arial" panose="020B0604020202020204" pitchFamily="34" charset="0"/>
              <a:buNone/>
              <a:defRPr sz="1000">
                <a:solidFill>
                  <a:srgbClr val="000000"/>
                </a:solidFill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620403F-1BBD-4FBE-A4BB-64EBA3EB02F2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  <p:sp>
        <p:nvSpPr>
          <p:cNvPr id="103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26" r:id="rId1"/>
    <p:sldLayoutId id="2147485527" r:id="rId2"/>
    <p:sldLayoutId id="2147485528" r:id="rId3"/>
    <p:sldLayoutId id="2147485529" r:id="rId4"/>
    <p:sldLayoutId id="2147485530" r:id="rId5"/>
    <p:sldLayoutId id="2147485531" r:id="rId6"/>
    <p:sldLayoutId id="2147485532" r:id="rId7"/>
    <p:sldLayoutId id="2147485533" r:id="rId8"/>
    <p:sldLayoutId id="2147485534" r:id="rId9"/>
    <p:sldLayoutId id="2147485535" r:id="rId10"/>
    <p:sldLayoutId id="2147485536" r:id="rId11"/>
    <p:sldLayoutId id="2147485537" r:id="rId12"/>
    <p:sldLayoutId id="2147485538" r:id="rId13"/>
    <p:sldLayoutId id="2147485539" r:id="rId14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CCCCFF"/>
        </a:buClr>
        <a:buSzPct val="80000"/>
        <a:buFont typeface="Wingdings" panose="05000000000000000000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675"/>
        </a:spcBef>
        <a:spcAft>
          <a:spcPct val="0"/>
        </a:spcAft>
        <a:buClr>
          <a:srgbClr val="CCCCFF"/>
        </a:buClr>
        <a:buSzPct val="70000"/>
        <a:buFont typeface="Wingdings" panose="05000000000000000000" pitchFamily="2" charset="2"/>
        <a:buChar char=""/>
        <a:defRPr sz="27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CCCCFF"/>
        </a:buClr>
        <a:buSzPct val="65000"/>
        <a:buFont typeface="Wingdings" panose="05000000000000000000" pitchFamily="2" charset="2"/>
        <a:buChar char=""/>
        <a:defRPr sz="23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anose="05000000000000000000" pitchFamily="2" charset="2"/>
        <a:buChar char="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1658938" y="1600200"/>
            <a:ext cx="6835775" cy="3198813"/>
            <a:chOff x="1045" y="1008"/>
            <a:chExt cx="4306" cy="2015"/>
          </a:xfrm>
        </p:grpSpPr>
        <p:sp>
          <p:nvSpPr>
            <p:cNvPr id="2" name="Oval 2"/>
            <p:cNvSpPr>
              <a:spLocks noChangeArrowheads="1"/>
            </p:cNvSpPr>
            <p:nvPr/>
          </p:nvSpPr>
          <p:spPr bwMode="auto">
            <a:xfrm flipH="1">
              <a:off x="4392" y="1008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 smtClean="0">
                <a:ea typeface="宋体" pitchFamily="2" charset="-122"/>
              </a:endParaRPr>
            </a:p>
          </p:txBody>
        </p:sp>
        <p:sp>
          <p:nvSpPr>
            <p:cNvPr id="3" name="Oval 3"/>
            <p:cNvSpPr>
              <a:spLocks noChangeArrowheads="1"/>
            </p:cNvSpPr>
            <p:nvPr/>
          </p:nvSpPr>
          <p:spPr bwMode="auto">
            <a:xfrm flipH="1">
              <a:off x="3264" y="1008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 smtClean="0">
                <a:ea typeface="宋体" pitchFamily="2" charset="-122"/>
              </a:endParaRPr>
            </a:p>
          </p:txBody>
        </p:sp>
        <p:sp>
          <p:nvSpPr>
            <p:cNvPr id="4" name="Oval 4"/>
            <p:cNvSpPr>
              <a:spLocks noChangeArrowheads="1"/>
            </p:cNvSpPr>
            <p:nvPr/>
          </p:nvSpPr>
          <p:spPr bwMode="auto">
            <a:xfrm flipH="1">
              <a:off x="2136" y="1008"/>
              <a:ext cx="960" cy="960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 smtClean="0">
                <a:ea typeface="宋体" pitchFamily="2" charset="-122"/>
              </a:endParaRPr>
            </a:p>
          </p:txBody>
        </p:sp>
        <p:sp>
          <p:nvSpPr>
            <p:cNvPr id="2059" name="Oval 5"/>
            <p:cNvSpPr>
              <a:spLocks noChangeArrowheads="1"/>
            </p:cNvSpPr>
            <p:nvPr/>
          </p:nvSpPr>
          <p:spPr bwMode="auto">
            <a:xfrm flipH="1">
              <a:off x="2136" y="2064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 smtClean="0">
                <a:ea typeface="宋体" pitchFamily="2" charset="-122"/>
              </a:endParaRPr>
            </a:p>
          </p:txBody>
        </p:sp>
        <p:sp>
          <p:nvSpPr>
            <p:cNvPr id="2060" name="Oval 6"/>
            <p:cNvSpPr>
              <a:spLocks noChangeArrowheads="1"/>
            </p:cNvSpPr>
            <p:nvPr/>
          </p:nvSpPr>
          <p:spPr bwMode="auto">
            <a:xfrm flipH="1">
              <a:off x="1045" y="2064"/>
              <a:ext cx="960" cy="960"/>
            </a:xfrm>
            <a:prstGeom prst="ellipse">
              <a:avLst/>
            </a:prstGeom>
            <a:solidFill>
              <a:srgbClr val="D9D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 smtClean="0">
                <a:ea typeface="宋体" pitchFamily="2" charset="-122"/>
              </a:endParaRPr>
            </a:p>
          </p:txBody>
        </p:sp>
        <p:sp>
          <p:nvSpPr>
            <p:cNvPr id="2061" name="Oval 7"/>
            <p:cNvSpPr>
              <a:spLocks noChangeArrowheads="1"/>
            </p:cNvSpPr>
            <p:nvPr/>
          </p:nvSpPr>
          <p:spPr bwMode="auto">
            <a:xfrm flipH="1">
              <a:off x="4392" y="2064"/>
              <a:ext cx="960" cy="960"/>
            </a:xfrm>
            <a:prstGeom prst="ellipse">
              <a:avLst/>
            </a:prstGeom>
            <a:noFill/>
            <a:ln w="28440">
              <a:solidFill>
                <a:srgbClr val="D9D8E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en-US" altLang="zh-CN" smtClean="0">
                <a:ea typeface="宋体" pitchFamily="2" charset="-122"/>
              </a:endParaRPr>
            </a:p>
          </p:txBody>
        </p:sp>
      </p:grpSp>
      <p:sp>
        <p:nvSpPr>
          <p:cNvPr id="2056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0"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723900" algn="l"/>
                <a:tab pos="1447800" algn="l"/>
              </a:tabLst>
              <a:defRPr sz="10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B8B944D-B362-4437-8B1E-960B743E80EA}" type="datetime1">
              <a:rPr lang="en-US" altLang="zh-CN"/>
              <a:pPr>
                <a:defRPr/>
              </a:pPr>
              <a:t>11/22/2017</a:t>
            </a:fld>
            <a:r>
              <a:rPr lang="en-GB" altLang="zh-CN">
                <a:ea typeface="宋体" pitchFamily="2" charset="-122"/>
              </a:rPr>
              <a:t>04/26/08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1">
              <a:buClr>
                <a:srgbClr val="000000"/>
              </a:buClr>
              <a:buSzPct val="45000"/>
              <a:buFont typeface="Wingdings" pitchFamily="2" charset="2"/>
              <a:buNone/>
              <a:defRPr sz="1000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GB" altLang="zh-CN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2132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defRPr sz="1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15EFBFCF-64E1-4177-85FA-E8561C334E0D}" type="slidenum">
              <a:rPr lang="zh-CN" altLang="en-GB"/>
              <a:pPr>
                <a:defRPr/>
              </a:pPr>
              <a:t>‹#›</a:t>
            </a:fld>
            <a:endParaRPr lang="en-GB" altLang="zh-CN"/>
          </a:p>
        </p:txBody>
      </p:sp>
      <p:sp>
        <p:nvSpPr>
          <p:cNvPr id="2054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19200"/>
            <a:ext cx="7770813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the title text format</a:t>
            </a:r>
          </a:p>
        </p:txBody>
      </p:sp>
      <p:sp>
        <p:nvSpPr>
          <p:cNvPr id="2055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80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CN" smtClean="0"/>
              <a:t>Click to edit the outline text format</a:t>
            </a:r>
          </a:p>
          <a:p>
            <a:pPr lvl="1"/>
            <a:r>
              <a:rPr lang="en-GB" altLang="zh-CN" smtClean="0"/>
              <a:t>Second Outline Level</a:t>
            </a:r>
          </a:p>
          <a:p>
            <a:pPr lvl="2"/>
            <a:r>
              <a:rPr lang="en-GB" altLang="zh-CN" smtClean="0"/>
              <a:t>Third Outline Level</a:t>
            </a:r>
          </a:p>
          <a:p>
            <a:pPr lvl="3"/>
            <a:r>
              <a:rPr lang="en-GB" altLang="zh-CN" smtClean="0"/>
              <a:t>Fourth Outline Level</a:t>
            </a:r>
          </a:p>
          <a:p>
            <a:pPr lvl="4"/>
            <a:r>
              <a:rPr lang="en-GB" altLang="zh-CN" smtClean="0"/>
              <a:t>Fifth Outline Level</a:t>
            </a:r>
          </a:p>
          <a:p>
            <a:pPr lvl="4"/>
            <a:r>
              <a:rPr lang="en-GB" altLang="zh-CN" smtClean="0"/>
              <a:t>Sixth Outline Level</a:t>
            </a:r>
          </a:p>
          <a:p>
            <a:pPr lvl="4"/>
            <a:r>
              <a:rPr lang="en-GB" altLang="zh-CN" smtClean="0"/>
              <a:t>Seventh Outline Level</a:t>
            </a:r>
          </a:p>
          <a:p>
            <a:pPr lvl="4"/>
            <a:r>
              <a:rPr lang="en-GB" altLang="zh-CN" smtClean="0"/>
              <a:t>Eighth Outline Level</a:t>
            </a:r>
          </a:p>
          <a:p>
            <a:pPr lvl="4"/>
            <a:r>
              <a:rPr lang="en-GB" altLang="zh-CN" smtClean="0"/>
              <a:t>Ninth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540" r:id="rId1"/>
    <p:sldLayoutId id="2147485541" r:id="rId2"/>
    <p:sldLayoutId id="2147485542" r:id="rId3"/>
    <p:sldLayoutId id="2147485543" r:id="rId4"/>
    <p:sldLayoutId id="2147485544" r:id="rId5"/>
    <p:sldLayoutId id="2147485545" r:id="rId6"/>
    <p:sldLayoutId id="2147485546" r:id="rId7"/>
    <p:sldLayoutId id="2147485547" r:id="rId8"/>
    <p:sldLayoutId id="2147485548" r:id="rId9"/>
    <p:sldLayoutId id="2147485549" r:id="rId10"/>
    <p:sldLayoutId id="2147485550" r:id="rId11"/>
    <p:sldLayoutId id="2147485551" r:id="rId12"/>
    <p:sldLayoutId id="2147485552" r:id="rId13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panose="020B0604020202020204" pitchFamily="34" charset="0"/>
        <a:defRPr sz="3800">
          <a:solidFill>
            <a:srgbClr val="000000"/>
          </a:solidFill>
          <a:latin typeface="Arial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Arial" charset="0"/>
        <a:defRPr sz="3800">
          <a:solidFill>
            <a:srgbClr val="000000"/>
          </a:solidFill>
          <a:latin typeface="Arial" charset="0"/>
        </a:defRPr>
      </a:lvl9pPr>
    </p:titleStyle>
    <p:bodyStyle>
      <a:lvl1pPr marL="341313" indent="-341313" algn="l" defTabSz="457200" rtl="0" eaLnBrk="0" fontAlgn="base" hangingPunct="0">
        <a:spcBef>
          <a:spcPts val="800"/>
        </a:spcBef>
        <a:spcAft>
          <a:spcPct val="0"/>
        </a:spcAft>
        <a:buClr>
          <a:srgbClr val="CCCCFF"/>
        </a:buClr>
        <a:buSzPct val="80000"/>
        <a:buFont typeface="Wingdings" panose="05000000000000000000" pitchFamily="2" charset="2"/>
        <a:buChar char="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1363" indent="-284163" algn="l" defTabSz="457200" rtl="0" eaLnBrk="0" fontAlgn="base" hangingPunct="0">
        <a:spcBef>
          <a:spcPts val="675"/>
        </a:spcBef>
        <a:spcAft>
          <a:spcPct val="0"/>
        </a:spcAft>
        <a:buClr>
          <a:srgbClr val="CCCCFF"/>
        </a:buClr>
        <a:buSzPct val="70000"/>
        <a:buFont typeface="Wingdings" panose="05000000000000000000" pitchFamily="2" charset="2"/>
        <a:buChar char=""/>
        <a:defRPr sz="2700">
          <a:solidFill>
            <a:srgbClr val="000000"/>
          </a:solidFill>
          <a:latin typeface="+mn-lt"/>
        </a:defRPr>
      </a:lvl2pPr>
      <a:lvl3pPr marL="1143000" indent="-228600" algn="l" defTabSz="457200" rtl="0" eaLnBrk="0" fontAlgn="base" hangingPunct="0">
        <a:spcBef>
          <a:spcPts val="575"/>
        </a:spcBef>
        <a:spcAft>
          <a:spcPct val="0"/>
        </a:spcAft>
        <a:buClr>
          <a:srgbClr val="CCCCFF"/>
        </a:buClr>
        <a:buSzPct val="65000"/>
        <a:buFont typeface="Wingdings" panose="05000000000000000000" pitchFamily="2" charset="2"/>
        <a:buChar char=""/>
        <a:defRPr sz="2300">
          <a:solidFill>
            <a:srgbClr val="000000"/>
          </a:solidFill>
          <a:latin typeface="+mn-lt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Arial" panose="020B0604020202020204" pitchFamily="34" charset="0"/>
        <a:buChar char="•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anose="05000000000000000000" pitchFamily="2" charset="2"/>
        <a:buChar char="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CCCCFF"/>
        </a:buClr>
        <a:buSzPct val="100000"/>
        <a:buFont typeface="Wingdings" pitchFamily="2" charset="2"/>
        <a:buChar char="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9067800" cy="2168525"/>
          </a:xfrm>
        </p:spPr>
        <p:txBody>
          <a:bodyPr/>
          <a:lstStyle/>
          <a:p>
            <a:pPr algn="ctr">
              <a:defRPr/>
            </a:pPr>
            <a:r>
              <a:rPr lang="en-US" altLang="zh-CN" sz="31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Flow</a:t>
            </a:r>
            <a:r>
              <a:rPr lang="zh-CN" altLang="en-US" sz="31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31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Migrations</a:t>
            </a:r>
            <a:r>
              <a:rPr lang="zh-CN" altLang="en-US" sz="3100" dirty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31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in Software</a:t>
            </a:r>
            <a:r>
              <a:rPr lang="zh-CN" altLang="en-US" sz="31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31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Defined Networks:</a:t>
            </a:r>
            <a:r>
              <a:rPr lang="zh-CN" altLang="en-US" sz="31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31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/>
            </a:r>
            <a:br>
              <a:rPr lang="en-US" altLang="zh-CN" sz="3100" dirty="0" smtClean="0">
                <a:latin typeface="Comic Sans MS" panose="030F0702030302020204" pitchFamily="66" charset="0"/>
                <a:ea typeface="宋体" panose="02010600030101010101" pitchFamily="2" charset="-122"/>
              </a:rPr>
            </a:br>
            <a:r>
              <a:rPr lang="en-US" altLang="zh-CN" sz="31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Consistency</a:t>
            </a:r>
            <a:r>
              <a:rPr lang="en-US" altLang="zh-CN" sz="3100" dirty="0">
                <a:latin typeface="Comic Sans MS" panose="030F0702030302020204" pitchFamily="66" charset="0"/>
                <a:ea typeface="宋体" panose="02010600030101010101" pitchFamily="2" charset="-122"/>
              </a:rPr>
              <a:t>, Feasibility, and Optimality</a:t>
            </a:r>
            <a:r>
              <a:rPr lang="en-US" altLang="zh-CN" sz="3100" dirty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3100" dirty="0" smtClean="0">
                <a:solidFill>
                  <a:schemeClr val="bg1">
                    <a:lumMod val="50000"/>
                  </a:schemeClr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                 </a:t>
            </a:r>
            <a:endParaRPr lang="en-GB" altLang="zh-CN" sz="3100" dirty="0" smtClean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798513" y="3646488"/>
            <a:ext cx="7543800" cy="1820862"/>
          </a:xfrm>
        </p:spPr>
        <p:txBody>
          <a:bodyPr lIns="90000" tIns="46800" rIns="90000" bIns="46800"/>
          <a:lstStyle/>
          <a:p>
            <a:pPr marL="0" indent="0" algn="ctr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Yang</a:t>
            </a:r>
            <a:r>
              <a:rPr lang="zh-CN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Chen,</a:t>
            </a:r>
            <a:r>
              <a:rPr lang="zh-CN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000" dirty="0" err="1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Huanyang</a:t>
            </a:r>
            <a:r>
              <a:rPr lang="zh-CN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Zheng,</a:t>
            </a:r>
            <a:r>
              <a:rPr lang="zh-CN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and</a:t>
            </a:r>
            <a:r>
              <a:rPr lang="zh-CN" altLang="en-US" sz="20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GB" altLang="zh-CN" sz="2400" dirty="0" err="1" smtClean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Jie</a:t>
            </a:r>
            <a:r>
              <a:rPr lang="en-GB" altLang="zh-CN" sz="2400" dirty="0" smtClean="0">
                <a:solidFill>
                  <a:srgbClr val="0070C0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 Wu</a:t>
            </a:r>
          </a:p>
          <a:p>
            <a:pPr marL="0" indent="0" algn="ctr" eaLnBrk="1" hangingPunct="1">
              <a:lnSpc>
                <a:spcPct val="110000"/>
              </a:lnSpc>
              <a:spcBef>
                <a:spcPts val="600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1800" dirty="0" smtClean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Center </a:t>
            </a:r>
            <a:r>
              <a:rPr lang="en-US" altLang="zh-CN" sz="1800" dirty="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</a:rPr>
              <a:t>for Networked Computing</a:t>
            </a:r>
            <a:endParaRPr lang="en-GB" altLang="zh-CN" sz="1800" dirty="0" smtClean="0">
              <a:solidFill>
                <a:schemeClr val="tx1"/>
              </a:solidFill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0" indent="0" algn="ctr" eaLnBrk="1" hangingPunct="1">
              <a:lnSpc>
                <a:spcPct val="11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zh-CN" sz="18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Temple University</a:t>
            </a:r>
            <a:r>
              <a:rPr lang="en-US" altLang="zh-CN" sz="18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,</a:t>
            </a:r>
            <a:r>
              <a:rPr lang="zh-CN" altLang="en-US" sz="18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 </a:t>
            </a:r>
            <a:r>
              <a:rPr lang="en-US" altLang="zh-CN" sz="1800" dirty="0" smtClean="0">
                <a:latin typeface="Comic Sans MS" panose="030F0702030302020204" pitchFamily="66" charset="0"/>
                <a:ea typeface="宋体" panose="02010600030101010101" pitchFamily="2" charset="-122"/>
              </a:rPr>
              <a:t>USA</a:t>
            </a:r>
            <a:endParaRPr lang="en-GB" altLang="zh-CN" sz="1800" dirty="0" smtClean="0">
              <a:latin typeface="Comic Sans MS" panose="030F0702030302020204" pitchFamily="66" charset="0"/>
              <a:ea typeface="宋体" panose="02010600030101010101" pitchFamily="2" charset="-122"/>
            </a:endParaRPr>
          </a:p>
          <a:p>
            <a:pPr marL="0" indent="0" algn="r" eaLnBrk="1" hangingPunct="1">
              <a:lnSpc>
                <a:spcPct val="80000"/>
              </a:lnSpc>
              <a:spcBef>
                <a:spcPts val="600"/>
              </a:spcBef>
              <a:buFont typeface="Wingdings" panose="05000000000000000000" pitchFamily="2" charset="2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CN" altLang="en-GB" sz="2000" dirty="0" smtClean="0">
              <a:latin typeface="Comic Sans MS" panose="030F0702030302020204" pitchFamily="66" charset="0"/>
              <a:ea typeface="宋体" panose="02010600030101010101" pitchFamily="2" charset="-122"/>
            </a:endParaRPr>
          </a:p>
        </p:txBody>
      </p:sp>
      <p:pic>
        <p:nvPicPr>
          <p:cNvPr id="6148" name="Picture 7" descr="Temple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94263"/>
            <a:ext cx="1036638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597" y="1492250"/>
            <a:ext cx="8763003" cy="25463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1412"/>
          </a:xfrm>
        </p:spPr>
        <p:txBody>
          <a:bodyPr/>
          <a:lstStyle/>
          <a:p>
            <a:r>
              <a:rPr lang="en-US" altLang="zh-CN" sz="3000" dirty="0" smtClean="0">
                <a:latin typeface="Comic Sans MS" charset="0"/>
                <a:ea typeface="Comic Sans MS" charset="0"/>
                <a:cs typeface="Comic Sans MS" charset="0"/>
              </a:rPr>
              <a:t>Network</a:t>
            </a:r>
            <a:r>
              <a:rPr lang="zh-CN" altLang="en-US" sz="3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000" dirty="0">
                <a:latin typeface="Comic Sans MS" charset="0"/>
                <a:ea typeface="Comic Sans MS" charset="0"/>
                <a:cs typeface="Comic Sans MS" charset="0"/>
              </a:rPr>
              <a:t>Update</a:t>
            </a:r>
            <a:r>
              <a:rPr lang="zh-CN" altLang="en-US" sz="3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000" dirty="0">
                <a:latin typeface="Comic Sans MS" charset="0"/>
                <a:ea typeface="Comic Sans MS" charset="0"/>
                <a:cs typeface="Comic Sans MS" charset="0"/>
              </a:rPr>
              <a:t>through</a:t>
            </a:r>
            <a:r>
              <a:rPr lang="zh-CN" altLang="en-US" sz="3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000" dirty="0">
                <a:latin typeface="Comic Sans MS" charset="0"/>
                <a:ea typeface="Comic Sans MS" charset="0"/>
                <a:cs typeface="Comic Sans MS" charset="0"/>
              </a:rPr>
              <a:t>Spare</a:t>
            </a:r>
            <a:r>
              <a:rPr lang="zh-CN" altLang="en-US" sz="3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000" dirty="0">
                <a:latin typeface="Comic Sans MS" charset="0"/>
                <a:ea typeface="Comic Sans MS" charset="0"/>
                <a:cs typeface="Comic Sans MS" charset="0"/>
              </a:rPr>
              <a:t>L</a:t>
            </a:r>
            <a:r>
              <a:rPr lang="en-US" altLang="zh-CN" sz="3000" dirty="0" smtClean="0">
                <a:latin typeface="Comic Sans MS" charset="0"/>
                <a:ea typeface="Comic Sans MS" charset="0"/>
                <a:cs typeface="Comic Sans MS" charset="0"/>
              </a:rPr>
              <a:t>inks</a:t>
            </a:r>
            <a:r>
              <a:rPr lang="zh-CN" altLang="en-US" sz="3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3000" dirty="0">
                <a:latin typeface="Comic Sans MS" charset="0"/>
                <a:ea typeface="Comic Sans MS" charset="0"/>
                <a:cs typeface="Comic Sans MS" charset="0"/>
              </a:rPr>
              <a:t>(NUSL</a:t>
            </a:r>
            <a:r>
              <a:rPr lang="en-US" altLang="zh-CN" sz="3000" dirty="0" smtClean="0">
                <a:latin typeface="Comic Sans MS" charset="0"/>
                <a:ea typeface="Comic Sans MS" charset="0"/>
                <a:cs typeface="Comic Sans MS" charset="0"/>
              </a:rPr>
              <a:t>)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676400"/>
            <a:ext cx="8380413" cy="495300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	Iteratively</a:t>
            </a:r>
            <a:r>
              <a:rPr lang="zh-CN" alt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choose</a:t>
            </a:r>
            <a:r>
              <a:rPr lang="zh-CN" alt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zh-CN" alt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spare</a:t>
            </a:r>
            <a:r>
              <a:rPr lang="zh-CN" alt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path</a:t>
            </a:r>
            <a:r>
              <a:rPr lang="zh-CN" alt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collection</a:t>
            </a:r>
            <a:r>
              <a:rPr lang="zh-CN" alt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with</a:t>
            </a:r>
            <a:r>
              <a:rPr lang="zh-CN" alt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zh-CN" alt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max</a:t>
            </a:r>
            <a:r>
              <a:rPr lang="zh-CN" alt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marginal</a:t>
            </a:r>
            <a:r>
              <a:rPr lang="zh-CN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benefit-to-cost ratio</a:t>
            </a:r>
            <a:endParaRPr lang="en-US" altLang="zh-CN" sz="24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858837" lvl="2" indent="-457200">
              <a:spcBef>
                <a:spcPts val="800"/>
              </a:spcBef>
              <a:buSzPct val="80000"/>
              <a:buFont typeface="+mj-lt"/>
              <a:buAutoNum type="arabicPeriod"/>
            </a:pPr>
            <a:r>
              <a:rPr lang="en-US" altLang="zh-CN" sz="20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  <a:sym typeface="Comic Sans MS"/>
              </a:rPr>
              <a:t>B</a:t>
            </a:r>
            <a:r>
              <a:rPr lang="en-US" sz="20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enefit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: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the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number of broken deadlocks </a:t>
            </a:r>
            <a:endParaRPr lang="en-US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858837" lvl="2" indent="-457200">
              <a:spcBef>
                <a:spcPts val="800"/>
              </a:spcBef>
              <a:buSzPct val="80000"/>
              <a:buFont typeface="+mj-lt"/>
              <a:buAutoNum type="arabicPeriod"/>
            </a:pPr>
            <a:r>
              <a:rPr lang="en-US" altLang="zh-CN" sz="20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en-US" sz="20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ost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: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the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marginal gain of spare </a:t>
            </a: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resources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altLang="zh-CN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401637" lvl="2" indent="0">
              <a:spcBef>
                <a:spcPts val="800"/>
              </a:spcBef>
              <a:buSzPct val="80000"/>
              <a:buNone/>
            </a:pP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u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ntil all deadlocks are resolved</a:t>
            </a:r>
          </a:p>
          <a:p>
            <a:pPr marL="401637" lvl="2" indent="0">
              <a:spcBef>
                <a:spcPts val="800"/>
              </a:spcBef>
              <a:buSzPct val="80000"/>
              <a:buNone/>
            </a:pPr>
            <a:endParaRPr lang="en-US" altLang="zh-CN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401637" lvl="2" indent="0">
              <a:spcBef>
                <a:spcPts val="800"/>
              </a:spcBef>
              <a:buSzPct val="80000"/>
              <a:buNone/>
            </a:pP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Managing the complexity</a:t>
            </a:r>
          </a:p>
          <a:p>
            <a:pPr marL="744537" lvl="2" indent="-342900">
              <a:spcBef>
                <a:spcPts val="800"/>
              </a:spcBef>
              <a:buSzPct val="80000"/>
            </a:pPr>
            <a:r>
              <a:rPr lang="en-US" altLang="zh-CN" sz="20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H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: 	the maximum number of hops in a spare path</a:t>
            </a:r>
          </a:p>
          <a:p>
            <a:pPr marL="744537" lvl="2" indent="-342900">
              <a:spcBef>
                <a:spcPts val="800"/>
              </a:spcBef>
              <a:buSzPct val="80000"/>
            </a:pPr>
            <a:r>
              <a:rPr lang="en-US" altLang="zh-CN" sz="20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C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: 	the maximum number of flow replacements (by its spare 		path) in resolving a deadlock </a:t>
            </a:r>
          </a:p>
          <a:p>
            <a:pPr marL="401637" lvl="2" indent="0">
              <a:spcBef>
                <a:spcPts val="800"/>
              </a:spcBef>
              <a:buSzPct val="80000"/>
              <a:buNone/>
            </a:pP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			(i.e., cardinality of a spare path collection)</a:t>
            </a:r>
          </a:p>
          <a:p>
            <a:pPr marL="858837" lvl="2" indent="-457200">
              <a:spcBef>
                <a:spcPts val="800"/>
              </a:spcBef>
              <a:buSzPct val="80000"/>
              <a:buFont typeface="+mj-lt"/>
              <a:buAutoNum type="arabicPeriod"/>
            </a:pPr>
            <a:endParaRPr lang="en-US" altLang="zh-CN" sz="2000" dirty="0" smtClean="0">
              <a:solidFill>
                <a:srgbClr val="0070C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7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304800" y="4246323"/>
            <a:ext cx="8601206" cy="85907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92D050"/>
              </a:solidFill>
              <a:effectLst/>
              <a:latin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799" y="2057400"/>
            <a:ext cx="8610601" cy="97703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2525"/>
            <a:ext cx="8686800" cy="1141412"/>
          </a:xfrm>
        </p:spPr>
        <p:txBody>
          <a:bodyPr/>
          <a:lstStyle/>
          <a:p>
            <a:r>
              <a:rPr lang="en-US" altLang="zh-CN" sz="3600" dirty="0" smtClean="0">
                <a:latin typeface="Comic Sans MS" charset="0"/>
                <a:ea typeface="Comic Sans MS" charset="0"/>
                <a:cs typeface="Comic Sans MS" charset="0"/>
              </a:rPr>
              <a:t>Complexity Analysis</a:t>
            </a:r>
            <a:endParaRPr lang="en-US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799" y="1676400"/>
                <a:ext cx="8839201" cy="49530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altLang="zh-CN" sz="2400" dirty="0" smtClean="0">
                    <a:latin typeface="Comic Sans MS" charset="0"/>
                    <a:ea typeface="Comic Sans MS" charset="0"/>
                    <a:cs typeface="Comic Sans MS" charset="0"/>
                  </a:rPr>
                  <a:t>	</a:t>
                </a:r>
                <a:endParaRPr lang="en-US" altLang="zh-CN" sz="2000" dirty="0" smtClean="0">
                  <a:solidFill>
                    <a:srgbClr val="0070C0"/>
                  </a:solidFill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r>
                  <a:rPr lang="en-US" altLang="zh-CN" sz="2400" dirty="0" smtClean="0">
                    <a:latin typeface="Comic Sans MS" charset="0"/>
                    <a:ea typeface="Comic Sans MS" charset="0"/>
                    <a:cs typeface="Comic Sans MS" charset="0"/>
                  </a:rPr>
                  <a:t>The</a:t>
                </a:r>
                <a:r>
                  <a:rPr lang="zh-CN" altLang="en-US" sz="2400" dirty="0" smtClean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CN" sz="2400" dirty="0" smtClean="0">
                    <a:latin typeface="Comic Sans MS" charset="0"/>
                    <a:ea typeface="Comic Sans MS" charset="0"/>
                    <a:cs typeface="Comic Sans MS" charset="0"/>
                  </a:rPr>
                  <a:t>algorithm </a:t>
                </a:r>
                <a:r>
                  <a:rPr lang="en-US" altLang="zh-CN" sz="2400" dirty="0">
                    <a:latin typeface="Comic Sans MS" charset="0"/>
                    <a:ea typeface="Comic Sans MS" charset="0"/>
                    <a:cs typeface="Comic Sans MS" charset="0"/>
                  </a:rPr>
                  <a:t>achieves an approximation ratio of O(</a:t>
                </a:r>
                <a14:m>
                  <m:oMath xmlns:m="http://schemas.openxmlformats.org/officeDocument/2006/math">
                    <m:r>
                      <a:rPr lang="en-US" altLang="zh-CN" sz="2400" b="0" i="1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𝐻</m:t>
                    </m:r>
                    <m:r>
                      <a:rPr lang="en-US" altLang="zh-CN" sz="2400" b="0" i="1" baseline="1400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.</m:t>
                    </m:r>
                    <m:r>
                      <a:rPr lang="en-US" altLang="zh-CN" sz="2400" b="0" i="1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𝐶</m:t>
                    </m:r>
                    <m:r>
                      <a:rPr lang="en-US" altLang="zh-CN" sz="2400" b="0" i="1" baseline="1400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.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ln</m:t>
                    </m:r>
                    <m:r>
                      <a:rPr lang="zh-CN" altLang="en-US" sz="2400" b="0" i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 </m:t>
                    </m:r>
                    <m:r>
                      <a:rPr lang="en-US" altLang="zh-CN" sz="2400" b="0" i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altLang="zh-CN" sz="2400" b="0" i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L</m:t>
                    </m:r>
                    <m:r>
                      <a:rPr lang="en-US" altLang="zh-CN" sz="2400" b="0" i="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|</m:t>
                    </m:r>
                  </m:oMath>
                </a14:m>
                <a:r>
                  <a:rPr lang="en-US" altLang="zh-CN" sz="2400" dirty="0" smtClean="0">
                    <a:latin typeface="Comic Sans MS" charset="0"/>
                    <a:ea typeface="Comic Sans MS" charset="0"/>
                    <a:cs typeface="Comic Sans MS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altLang="zh-CN" sz="800" dirty="0" smtClean="0">
                  <a:latin typeface="Comic Sans MS" charset="0"/>
                  <a:ea typeface="Comic Sans MS" charset="0"/>
                  <a:cs typeface="Comic Sans MS" charset="0"/>
                  <a:sym typeface="Comic Sans MS"/>
                </a:endParaRPr>
              </a:p>
              <a:p>
                <a:pPr marL="0" indent="0">
                  <a:buNone/>
                </a:pPr>
                <a:r>
                  <a:rPr lang="zh-CN" altLang="en-US" sz="2400" dirty="0" smtClean="0">
                    <a:latin typeface="Comic Sans MS" charset="0"/>
                    <a:ea typeface="Comic Sans MS" charset="0"/>
                    <a:cs typeface="Comic Sans MS" charset="0"/>
                    <a:sym typeface="Comic Sans MS"/>
                  </a:rPr>
                  <a:t> </a:t>
                </a:r>
                <a:r>
                  <a:rPr lang="en-US" altLang="zh-CN" sz="2400" dirty="0" smtClean="0">
                    <a:latin typeface="Comic Sans MS" charset="0"/>
                    <a:ea typeface="Comic Sans MS" charset="0"/>
                    <a:cs typeface="Comic Sans MS" charset="0"/>
                    <a:sym typeface="Comic Sans MS"/>
                  </a:rPr>
                  <a:t>Proof</a:t>
                </a:r>
                <a:r>
                  <a:rPr lang="zh-CN" altLang="en-US" sz="2400" dirty="0" smtClean="0">
                    <a:latin typeface="Comic Sans MS" charset="0"/>
                    <a:ea typeface="Comic Sans MS" charset="0"/>
                    <a:cs typeface="Comic Sans MS" charset="0"/>
                    <a:sym typeface="Comic Sans MS"/>
                  </a:rPr>
                  <a:t> </a:t>
                </a:r>
                <a:r>
                  <a:rPr lang="en-US" altLang="zh-CN" sz="2400" dirty="0" smtClean="0">
                    <a:latin typeface="Comic Sans MS" charset="0"/>
                    <a:ea typeface="Comic Sans MS" charset="0"/>
                    <a:cs typeface="Comic Sans MS" charset="0"/>
                    <a:sym typeface="Comic Sans MS"/>
                  </a:rPr>
                  <a:t>Ideas:</a:t>
                </a:r>
                <a:r>
                  <a:rPr lang="zh-CN" altLang="en-US" sz="2400" dirty="0" smtClean="0">
                    <a:latin typeface="Comic Sans MS" charset="0"/>
                    <a:ea typeface="Comic Sans MS" charset="0"/>
                    <a:cs typeface="Comic Sans MS" charset="0"/>
                    <a:sym typeface="Comic Sans MS"/>
                  </a:rPr>
                  <a:t> </a:t>
                </a:r>
                <a:endParaRPr lang="en-US" altLang="zh-CN" sz="1800" dirty="0"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pPr marL="857250" lvl="1" indent="-457200"/>
                <a:r>
                  <a:rPr lang="en-US" altLang="zh-CN" sz="19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Use</a:t>
                </a:r>
                <a:r>
                  <a:rPr lang="zh-CN" altLang="en-US" sz="19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  <a:r>
                  <a:rPr lang="en-US" altLang="zh-CN" sz="19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the</a:t>
                </a:r>
                <a:r>
                  <a:rPr lang="zh-CN" altLang="en-US" sz="19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  <a:r>
                  <a:rPr lang="en-US" altLang="zh-CN" sz="19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classic</a:t>
                </a:r>
                <a:r>
                  <a:rPr lang="zh-CN" altLang="en-US" sz="19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  <a:r>
                  <a:rPr lang="en-US" altLang="zh-CN" sz="19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set</a:t>
                </a:r>
                <a:r>
                  <a:rPr lang="zh-CN" altLang="en-US" sz="19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  <a:r>
                  <a:rPr lang="en-US" altLang="zh-CN" sz="19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cover</a:t>
                </a:r>
                <a:r>
                  <a:rPr lang="zh-CN" altLang="en-US" sz="19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  <a:r>
                  <a:rPr lang="en-US" altLang="zh-CN" sz="19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approximation</a:t>
                </a:r>
                <a:r>
                  <a:rPr lang="zh-CN" altLang="en-US" sz="19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  <a:r>
                  <a:rPr lang="en-US" altLang="zh-CN" sz="19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algorithm</a:t>
                </a:r>
                <a:r>
                  <a:rPr lang="zh-CN" altLang="en-US" sz="19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  <a:r>
                  <a:rPr lang="en-US" altLang="zh-CN" sz="19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for</a:t>
                </a:r>
                <a:r>
                  <a:rPr lang="zh-CN" altLang="en-US" sz="19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  <a:r>
                  <a:rPr lang="en-US" altLang="zh-CN" sz="19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reference</a:t>
                </a:r>
              </a:p>
              <a:p>
                <a:pPr marL="857250" lvl="1" indent="-457200">
                  <a:buFont typeface="+mj-lt"/>
                  <a:buAutoNum type="arabicPeriod"/>
                </a:pPr>
                <a:endParaRPr lang="en-US" altLang="zh-CN" sz="800" dirty="0" smtClean="0">
                  <a:latin typeface="Comic Sans MS"/>
                  <a:ea typeface="Comic Sans MS"/>
                  <a:cs typeface="Comic Sans MS"/>
                  <a:sym typeface="Comic Sans MS"/>
                </a:endParaRPr>
              </a:p>
              <a:p>
                <a:r>
                  <a:rPr lang="en-US" altLang="zh-CN" sz="24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Worst</a:t>
                </a:r>
                <a:r>
                  <a:rPr lang="zh-CN" altLang="en-US" sz="24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  <a:r>
                  <a:rPr lang="en-US" altLang="zh-CN" sz="24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case</a:t>
                </a:r>
                <a:r>
                  <a:rPr lang="zh-CN" altLang="en-US" sz="24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  <a:r>
                  <a:rPr lang="en-US" altLang="zh-CN" sz="24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time</a:t>
                </a:r>
                <a:r>
                  <a:rPr lang="zh-CN" altLang="en-US" sz="24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  <a:r>
                  <a:rPr lang="en-US" altLang="zh-CN" sz="24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complexity:</a:t>
                </a:r>
                <a:r>
                  <a:rPr lang="zh-CN" altLang="en-US" sz="2400" dirty="0" smtClean="0">
                    <a:latin typeface="Comic Sans MS"/>
                    <a:ea typeface="Comic Sans MS"/>
                    <a:cs typeface="Comic Sans MS"/>
                    <a:sym typeface="Comic Sans MS"/>
                  </a:rPr>
                  <a:t> </a:t>
                </a:r>
                <a:r>
                  <a:rPr lang="en-US" altLang="zh-CN" sz="2400" dirty="0">
                    <a:latin typeface="Comic Sans MS" charset="0"/>
                    <a:ea typeface="Comic Sans MS" charset="0"/>
                    <a:cs typeface="Comic Sans MS" charset="0"/>
                  </a:rPr>
                  <a:t>O(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CN" sz="2400" i="1"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sz="240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L</m:t>
                        </m:r>
                      </m:e>
                    </m:d>
                    <m:r>
                      <a:rPr lang="en-US" altLang="zh-CN" sz="2400" i="1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nary>
                      <m:naryPr>
                        <m:chr m:val="∑"/>
                        <m:ctrlPr>
                          <a:rPr lang="is-IS" altLang="zh-CN" sz="2400" i="1" smtClean="0"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sz="2400" b="0" i="1" smtClean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𝑖</m:t>
                        </m:r>
                        <m:r>
                          <a:rPr lang="en-US" altLang="zh-CN" sz="2400" b="0" i="1" smtClean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=1</m:t>
                        </m:r>
                      </m:sub>
                      <m:sup>
                        <m:r>
                          <a:rPr lang="en-US" altLang="zh-CN" sz="2400" b="0" i="1" smtClean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𝐶</m:t>
                        </m:r>
                      </m:sup>
                      <m:e>
                        <m:r>
                          <a:rPr lang="en-US" altLang="zh-CN" sz="2400" b="0" i="1" smtClean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(</m:t>
                        </m:r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mr-IN" altLang="zh-CN" sz="2400" b="0" i="1" smtClean="0">
                                <a:latin typeface="Cambria Math" panose="02040503050406030204" pitchFamily="18" charset="0"/>
                                <a:ea typeface="Comic Sans MS" charset="0"/>
                                <a:cs typeface="Comic Sans MS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altLang="zh-CN" sz="2400" b="0" i="1" smtClean="0">
                                  <a:latin typeface="Cambria Math" charset="0"/>
                                  <a:ea typeface="Comic Sans MS" charset="0"/>
                                  <a:cs typeface="Comic Sans MS" charset="0"/>
                                </a:rPr>
                                <m:t>|</m:t>
                              </m:r>
                              <m:r>
                                <a:rPr lang="en-US" altLang="zh-CN" sz="2400" b="0" i="1" smtClean="0">
                                  <a:latin typeface="Cambria Math" charset="0"/>
                                  <a:ea typeface="Comic Sans MS" charset="0"/>
                                  <a:cs typeface="Comic Sans MS" charset="0"/>
                                </a:rPr>
                                <m:t>𝐹</m:t>
                              </m:r>
                              <m:r>
                                <a:rPr lang="en-US" altLang="zh-CN" sz="2400" b="0" i="1" smtClean="0">
                                  <a:latin typeface="Cambria Math" charset="0"/>
                                  <a:ea typeface="Comic Sans MS" charset="0"/>
                                  <a:cs typeface="Comic Sans MS" charset="0"/>
                                </a:rPr>
                                <m:t>|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400" b="0" i="1" smtClean="0">
                                  <a:latin typeface="Cambria Math" charset="0"/>
                                  <a:ea typeface="Comic Sans MS" charset="0"/>
                                  <a:cs typeface="Comic Sans MS" charset="0"/>
                                </a:rPr>
                                <m:t>𝑖</m:t>
                              </m:r>
                            </m:e>
                          </m:mr>
                        </m:m>
                        <m:r>
                          <a:rPr lang="en-US" altLang="zh-CN" sz="2400" b="0" i="1" smtClean="0">
                            <a:latin typeface="Cambria Math" charset="0"/>
                            <a:ea typeface="Comic Sans MS" charset="0"/>
                            <a:cs typeface="Comic Sans MS" charset="0"/>
                          </a:rPr>
                          <m:t>)</m:t>
                        </m:r>
                      </m:e>
                    </m:nary>
                    <m:r>
                      <a:rPr lang="en-US" altLang="zh-CN" sz="240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∙</m:t>
                    </m:r>
                    <m:r>
                      <a:rPr lang="en-US" altLang="zh-CN" sz="24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(</m:t>
                    </m:r>
                    <m:r>
                      <a:rPr lang="en-US" altLang="zh-CN" sz="2400" b="0" i="1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|</m:t>
                    </m:r>
                    <m:r>
                      <a:rPr lang="en-US" altLang="zh-CN" sz="2400" b="0" i="1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𝐹</m:t>
                    </m:r>
                    <m:r>
                      <a:rPr lang="en-US" altLang="zh-CN" sz="2400" b="0" i="1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|∙|</m:t>
                    </m:r>
                    <m:r>
                      <a:rPr lang="en-US" altLang="zh-CN" sz="2400" b="0" i="1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𝐸</m:t>
                    </m:r>
                    <m:r>
                      <a:rPr lang="en-US" altLang="zh-CN" sz="2400" b="0" i="1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|</m:t>
                    </m:r>
                    <m:r>
                      <a:rPr lang="en-US" altLang="zh-CN" sz="2400" b="0" i="1" baseline="30000" smtClean="0">
                        <a:latin typeface="Cambria Math" charset="0"/>
                        <a:ea typeface="Comic Sans MS" charset="0"/>
                        <a:cs typeface="Comic Sans MS" charset="0"/>
                      </a:rPr>
                      <m:t>𝐻</m:t>
                    </m:r>
                  </m:oMath>
                </a14:m>
                <a:r>
                  <a:rPr lang="en-US" altLang="zh-CN" sz="2400" dirty="0" smtClean="0">
                    <a:latin typeface="Comic Sans MS" charset="0"/>
                    <a:ea typeface="Comic Sans MS" charset="0"/>
                    <a:cs typeface="Comic Sans MS" charset="0"/>
                  </a:rPr>
                  <a:t>)</a:t>
                </a:r>
                <a:r>
                  <a:rPr lang="en-US" altLang="zh-CN" sz="2400" baseline="30000" dirty="0">
                    <a:latin typeface="Comic Sans MS" charset="0"/>
                    <a:ea typeface="Comic Sans MS" charset="0"/>
                    <a:cs typeface="Comic Sans MS" charset="0"/>
                  </a:rPr>
                  <a:t>i</a:t>
                </a:r>
                <a:r>
                  <a:rPr lang="en-US" altLang="zh-CN" sz="2400" dirty="0" smtClean="0">
                    <a:latin typeface="Comic Sans MS" charset="0"/>
                    <a:ea typeface="Comic Sans MS" charset="0"/>
                    <a:cs typeface="Comic Sans MS" charset="0"/>
                  </a:rPr>
                  <a:t>) </a:t>
                </a:r>
              </a:p>
              <a:p>
                <a:endParaRPr lang="en-US" altLang="zh-CN" sz="2400" dirty="0">
                  <a:latin typeface="Comic Sans MS" charset="0"/>
                  <a:ea typeface="Comic Sans MS" charset="0"/>
                  <a:cs typeface="Comic Sans MS" charset="0"/>
                </a:endParaRPr>
              </a:p>
              <a:p>
                <a:pPr marL="0" indent="0">
                  <a:buNone/>
                </a:pPr>
                <a:r>
                  <a:rPr lang="en-US" altLang="zh-CN" sz="2400" dirty="0" smtClean="0">
                    <a:latin typeface="Comic Sans MS" charset="0"/>
                    <a:ea typeface="Comic Sans MS" charset="0"/>
                    <a:cs typeface="Comic Sans MS" charset="0"/>
                  </a:rPr>
                  <a:t>Proof Ideas</a:t>
                </a:r>
              </a:p>
              <a:p>
                <a:pPr lvl="1"/>
                <a:r>
                  <a:rPr lang="en-US" altLang="zh-CN" sz="1900" dirty="0" smtClean="0">
                    <a:latin typeface="Comic Sans MS" charset="0"/>
                    <a:ea typeface="Comic Sans MS" charset="0"/>
                    <a:cs typeface="Comic Sans MS" charset="0"/>
                  </a:rPr>
                  <a:t>Use </a:t>
                </a:r>
                <a:r>
                  <a:rPr lang="en-US" altLang="zh-CN" sz="1900" dirty="0">
                    <a:latin typeface="Comic Sans MS" charset="0"/>
                    <a:ea typeface="Comic Sans MS" charset="0"/>
                    <a:cs typeface="Comic Sans MS" charset="0"/>
                  </a:rPr>
                  <a:t>a</a:t>
                </a:r>
                <a:r>
                  <a:rPr lang="en-US" altLang="zh-CN" sz="1900" dirty="0" smtClean="0">
                    <a:latin typeface="Comic Sans MS" charset="0"/>
                    <a:ea typeface="Comic Sans MS" charset="0"/>
                    <a:cs typeface="Comic Sans MS" charset="0"/>
                  </a:rPr>
                  <a:t> spare path collection of </a:t>
                </a:r>
                <a:r>
                  <a:rPr lang="en-US" altLang="zh-CN" sz="1900" dirty="0" err="1" smtClean="0">
                    <a:latin typeface="Comic Sans MS" charset="0"/>
                    <a:ea typeface="Comic Sans MS" charset="0"/>
                    <a:cs typeface="Comic Sans MS" charset="0"/>
                  </a:rPr>
                  <a:t>i</a:t>
                </a:r>
                <a:r>
                  <a:rPr lang="en-US" altLang="zh-CN" sz="1900" dirty="0" smtClean="0">
                    <a:latin typeface="Comic Sans MS" charset="0"/>
                    <a:ea typeface="Comic Sans MS" charset="0"/>
                    <a:cs typeface="Comic Sans MS" charset="0"/>
                  </a:rPr>
                  <a:t> paths: </a:t>
                </a:r>
                <a14:m>
                  <m:oMath xmlns:m="http://schemas.openxmlformats.org/officeDocument/2006/math">
                    <m:r>
                      <a:rPr lang="en-US" altLang="zh-CN" sz="1900" i="1">
                        <a:latin typeface="Cambria Math" charset="0"/>
                        <a:ea typeface="Comic Sans MS" charset="0"/>
                        <a:cs typeface="Comic Sans MS" charset="0"/>
                      </a:rPr>
                      <m:t>(</m:t>
                    </m:r>
                    <m:m>
                      <m:mPr>
                        <m:mcs>
                          <m:mc>
                            <m:mcPr>
                              <m:count m:val="1"/>
                              <m:mcJc m:val="center"/>
                            </m:mcPr>
                          </m:mc>
                        </m:mcs>
                        <m:ctrlPr>
                          <a:rPr lang="mr-IN" altLang="zh-CN" sz="1900" i="1">
                            <a:latin typeface="Cambria Math" panose="02040503050406030204" pitchFamily="18" charset="0"/>
                            <a:ea typeface="Comic Sans MS" charset="0"/>
                            <a:cs typeface="Comic Sans MS" charset="0"/>
                          </a:rPr>
                        </m:ctrlPr>
                      </m:mPr>
                      <m:mr>
                        <m:e>
                          <m:r>
                            <m:rPr>
                              <m:brk m:alnAt="7"/>
                            </m:rPr>
                            <a:rPr lang="en-US" altLang="zh-CN" sz="1900" i="1"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|</m:t>
                          </m:r>
                          <m:r>
                            <a:rPr lang="en-US" altLang="zh-CN" sz="1900" i="1"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𝐹</m:t>
                          </m:r>
                          <m:r>
                            <a:rPr lang="en-US" altLang="zh-CN" sz="1900" i="1"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|</m:t>
                          </m:r>
                        </m:e>
                      </m:mr>
                      <m:mr>
                        <m:e>
                          <m:r>
                            <a:rPr lang="en-US" altLang="zh-CN" sz="1900" i="1">
                              <a:latin typeface="Cambria Math" charset="0"/>
                              <a:ea typeface="Comic Sans MS" charset="0"/>
                              <a:cs typeface="Comic Sans MS" charset="0"/>
                            </a:rPr>
                            <m:t>𝑖</m:t>
                          </m:r>
                        </m:e>
                      </m:mr>
                    </m:m>
                    <m:r>
                      <a:rPr lang="en-US" altLang="zh-CN" sz="1900" i="1">
                        <a:latin typeface="Cambria Math" charset="0"/>
                        <a:ea typeface="Comic Sans MS" charset="0"/>
                        <a:cs typeface="Comic Sans MS" charset="0"/>
                      </a:rPr>
                      <m:t>) </m:t>
                    </m:r>
                    <m:r>
                      <a:rPr lang="en-US" altLang="zh-CN" sz="1900" i="1">
                        <a:latin typeface="Cambria Math" charset="0"/>
                        <a:ea typeface="Cambria Math" charset="0"/>
                        <a:cs typeface="Cambria Math" charset="0"/>
                      </a:rPr>
                      <m:t>∙(</m:t>
                    </m:r>
                    <m:r>
                      <a:rPr lang="en-US" altLang="zh-CN" sz="1900" i="1">
                        <a:latin typeface="Cambria Math" charset="0"/>
                        <a:ea typeface="Comic Sans MS" charset="0"/>
                        <a:cs typeface="Comic Sans MS" charset="0"/>
                      </a:rPr>
                      <m:t>|</m:t>
                    </m:r>
                    <m:r>
                      <a:rPr lang="en-US" altLang="zh-CN" sz="1900" i="1">
                        <a:latin typeface="Cambria Math" charset="0"/>
                        <a:ea typeface="Comic Sans MS" charset="0"/>
                        <a:cs typeface="Comic Sans MS" charset="0"/>
                      </a:rPr>
                      <m:t>𝐹</m:t>
                    </m:r>
                    <m:r>
                      <a:rPr lang="en-US" altLang="zh-CN" sz="1900" i="1">
                        <a:latin typeface="Cambria Math" charset="0"/>
                        <a:ea typeface="Comic Sans MS" charset="0"/>
                        <a:cs typeface="Comic Sans MS" charset="0"/>
                      </a:rPr>
                      <m:t>|∙|</m:t>
                    </m:r>
                    <m:r>
                      <a:rPr lang="en-US" altLang="zh-CN" sz="1900" i="1">
                        <a:latin typeface="Cambria Math" charset="0"/>
                        <a:ea typeface="Comic Sans MS" charset="0"/>
                        <a:cs typeface="Comic Sans MS" charset="0"/>
                      </a:rPr>
                      <m:t>𝐸</m:t>
                    </m:r>
                    <m:r>
                      <a:rPr lang="en-US" altLang="zh-CN" sz="1900" i="1">
                        <a:latin typeface="Cambria Math" charset="0"/>
                        <a:ea typeface="Comic Sans MS" charset="0"/>
                        <a:cs typeface="Comic Sans MS" charset="0"/>
                      </a:rPr>
                      <m:t>|</m:t>
                    </m:r>
                    <m:r>
                      <a:rPr lang="en-US" altLang="zh-CN" sz="1900" i="1" baseline="30000">
                        <a:latin typeface="Cambria Math" charset="0"/>
                        <a:ea typeface="Comic Sans MS" charset="0"/>
                        <a:cs typeface="Comic Sans MS" charset="0"/>
                      </a:rPr>
                      <m:t>𝐻</m:t>
                    </m:r>
                  </m:oMath>
                </a14:m>
                <a:r>
                  <a:rPr lang="en-US" altLang="zh-CN" sz="1900" dirty="0" smtClean="0">
                    <a:latin typeface="Comic Sans MS" charset="0"/>
                    <a:ea typeface="Comic Sans MS" charset="0"/>
                    <a:cs typeface="Comic Sans MS" charset="0"/>
                  </a:rPr>
                  <a:t>)</a:t>
                </a:r>
                <a:r>
                  <a:rPr lang="en-US" altLang="zh-CN" sz="1900" baseline="30000" dirty="0" err="1">
                    <a:latin typeface="Comic Sans MS" charset="0"/>
                    <a:ea typeface="Comic Sans MS" charset="0"/>
                    <a:cs typeface="Comic Sans MS" charset="0"/>
                  </a:rPr>
                  <a:t>i</a:t>
                </a:r>
                <a:endParaRPr lang="en-US" altLang="zh-CN" sz="1900" dirty="0"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799" y="1676400"/>
                <a:ext cx="8839201" cy="4953000"/>
              </a:xfrm>
              <a:blipFill rotWithShape="0">
                <a:blip r:embed="rId3"/>
                <a:stretch>
                  <a:fillRect l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44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4.</a:t>
            </a:r>
            <a:r>
              <a:rPr lang="zh-CN" alt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Simulation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763000" cy="5105400"/>
          </a:xfrm>
          <a:noFill/>
          <a:ln>
            <a:noFill/>
          </a:ln>
        </p:spPr>
        <p:txBody>
          <a:bodyPr/>
          <a:lstStyle/>
          <a:p>
            <a:r>
              <a:rPr lang="en-US" altLang="zh-CN" sz="2500" dirty="0" smtClean="0">
                <a:latin typeface="Comic Sans MS" charset="0"/>
                <a:ea typeface="Comic Sans MS" charset="0"/>
                <a:cs typeface="Comic Sans MS" charset="0"/>
              </a:rPr>
              <a:t>Two</a:t>
            </a:r>
            <a:r>
              <a:rPr lang="zh-CN" altLang="en-US" sz="25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500" dirty="0" smtClean="0">
                <a:latin typeface="Comic Sans MS" charset="0"/>
                <a:ea typeface="Comic Sans MS" charset="0"/>
                <a:cs typeface="Comic Sans MS" charset="0"/>
              </a:rPr>
              <a:t>comparison</a:t>
            </a:r>
            <a:r>
              <a:rPr lang="zh-CN" altLang="en-US" sz="25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500" dirty="0" smtClean="0">
                <a:latin typeface="Comic Sans MS" charset="0"/>
                <a:ea typeface="Comic Sans MS" charset="0"/>
                <a:cs typeface="Comic Sans MS" charset="0"/>
              </a:rPr>
              <a:t>algorithms: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altLang="zh-CN" sz="24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One-shot</a:t>
            </a: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:</a:t>
            </a:r>
            <a:r>
              <a:rPr lang="zh-CN" alt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800" dirty="0" smtClean="0">
                <a:latin typeface="Comic Sans MS" charset="0"/>
                <a:ea typeface="Comic Sans MS" charset="0"/>
                <a:cs typeface="Comic Sans MS" charset="0"/>
              </a:rPr>
              <a:t>cuts </a:t>
            </a:r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off all the current flows and </a:t>
            </a:r>
            <a:r>
              <a:rPr lang="en-US" sz="1800" dirty="0" smtClean="0">
                <a:latin typeface="Comic Sans MS" charset="0"/>
                <a:ea typeface="Comic Sans MS" charset="0"/>
                <a:cs typeface="Comic Sans MS" charset="0"/>
              </a:rPr>
              <a:t>all</a:t>
            </a:r>
            <a:r>
              <a:rPr lang="en-US" altLang="zh-CN" sz="1800" dirty="0" smtClean="0">
                <a:latin typeface="Comic Sans MS" charset="0"/>
                <a:ea typeface="Comic Sans MS" charset="0"/>
                <a:cs typeface="Comic Sans MS" charset="0"/>
              </a:rPr>
              <a:t>ows </a:t>
            </a:r>
            <a:r>
              <a:rPr lang="en-US" sz="1800" dirty="0" smtClean="0">
                <a:latin typeface="Comic Sans MS" charset="0"/>
                <a:ea typeface="Comic Sans MS" charset="0"/>
                <a:cs typeface="Comic Sans MS" charset="0"/>
              </a:rPr>
              <a:t>new </a:t>
            </a:r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ones in after the network is </a:t>
            </a:r>
            <a:r>
              <a:rPr lang="en-US" sz="1800" dirty="0" smtClean="0">
                <a:latin typeface="Comic Sans MS" charset="0"/>
                <a:ea typeface="Comic Sans MS" charset="0"/>
                <a:cs typeface="Comic Sans MS" charset="0"/>
              </a:rPr>
              <a:t>vacant</a:t>
            </a:r>
            <a:r>
              <a:rPr lang="zh-CN" altLang="en-US" sz="18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800" dirty="0" smtClean="0">
                <a:latin typeface="Comic Sans MS" charset="0"/>
                <a:ea typeface="Comic Sans MS" charset="0"/>
                <a:cs typeface="Comic Sans MS" charset="0"/>
              </a:rPr>
              <a:t>(Baseline)</a:t>
            </a:r>
            <a:endParaRPr lang="en-US" altLang="zh-CN" sz="18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altLang="zh-CN" sz="24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Dionysus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: </a:t>
            </a:r>
            <a:r>
              <a:rPr lang="en-US" altLang="zh-CN" sz="1800" dirty="0" smtClean="0">
                <a:latin typeface="Comic Sans MS" charset="0"/>
                <a:ea typeface="Comic Sans MS" charset="0"/>
                <a:cs typeface="Comic Sans MS" charset="0"/>
              </a:rPr>
              <a:t>migrates</a:t>
            </a:r>
            <a:r>
              <a:rPr lang="zh-CN" altLang="en-US" sz="1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800" dirty="0" smtClean="0">
                <a:latin typeface="Comic Sans MS" charset="0"/>
                <a:ea typeface="Comic Sans MS" charset="0"/>
                <a:cs typeface="Comic Sans MS" charset="0"/>
              </a:rPr>
              <a:t>flows</a:t>
            </a:r>
            <a:r>
              <a:rPr lang="zh-CN" altLang="en-US" sz="1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800" dirty="0" smtClean="0">
                <a:latin typeface="Comic Sans MS" charset="0"/>
                <a:ea typeface="Comic Sans MS" charset="0"/>
                <a:cs typeface="Comic Sans MS" charset="0"/>
              </a:rPr>
              <a:t>in</a:t>
            </a:r>
            <a:r>
              <a:rPr lang="zh-CN" altLang="en-US" sz="1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800" dirty="0" smtClean="0">
                <a:latin typeface="Comic Sans MS" charset="0"/>
                <a:ea typeface="Comic Sans MS" charset="0"/>
                <a:cs typeface="Comic Sans MS" charset="0"/>
              </a:rPr>
              <a:t>a </a:t>
            </a:r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topological order </a:t>
            </a:r>
            <a:r>
              <a:rPr lang="en-US" altLang="zh-CN" sz="1800" dirty="0" smtClean="0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zh-CN" altLang="en-US" sz="1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opportunistically </a:t>
            </a:r>
            <a:r>
              <a:rPr lang="en-US" sz="1800" dirty="0" smtClean="0">
                <a:latin typeface="Comic Sans MS" charset="0"/>
                <a:ea typeface="Comic Sans MS" charset="0"/>
                <a:cs typeface="Comic Sans MS" charset="0"/>
              </a:rPr>
              <a:t>rate limits </a:t>
            </a:r>
            <a:r>
              <a:rPr lang="en-US" sz="1800" dirty="0">
                <a:latin typeface="Comic Sans MS" charset="0"/>
                <a:ea typeface="Comic Sans MS" charset="0"/>
                <a:cs typeface="Comic Sans MS" charset="0"/>
              </a:rPr>
              <a:t>flows as zero </a:t>
            </a:r>
            <a:r>
              <a:rPr lang="en-US" altLang="zh-CN" sz="1800" dirty="0" smtClean="0">
                <a:latin typeface="Comic Sans MS" charset="0"/>
                <a:ea typeface="Comic Sans MS" charset="0"/>
                <a:cs typeface="Comic Sans MS" charset="0"/>
              </a:rPr>
              <a:t>to resolve</a:t>
            </a:r>
            <a:r>
              <a:rPr lang="zh-CN" altLang="en-US" sz="1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800" dirty="0" smtClean="0">
                <a:latin typeface="Comic Sans MS" charset="0"/>
                <a:ea typeface="Comic Sans MS" charset="0"/>
                <a:cs typeface="Comic Sans MS" charset="0"/>
              </a:rPr>
              <a:t>deadlocks</a:t>
            </a:r>
            <a:r>
              <a:rPr lang="zh-CN" altLang="en-US" sz="1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800" dirty="0" smtClean="0">
                <a:latin typeface="Comic Sans MS" charset="0"/>
                <a:ea typeface="Comic Sans MS" charset="0"/>
                <a:cs typeface="Comic Sans MS" charset="0"/>
              </a:rPr>
              <a:t>(SIGCOMM</a:t>
            </a:r>
            <a:r>
              <a:rPr lang="zh-CN" altLang="en-US" sz="1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800" dirty="0" smtClean="0">
                <a:latin typeface="Comic Sans MS" charset="0"/>
                <a:ea typeface="Comic Sans MS" charset="0"/>
                <a:cs typeface="Comic Sans MS" charset="0"/>
              </a:rPr>
              <a:t>14)</a:t>
            </a:r>
            <a:endParaRPr lang="en-US" sz="16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500" dirty="0">
                <a:latin typeface="Comic Sans MS" charset="0"/>
                <a:ea typeface="Comic Sans MS" charset="0"/>
                <a:cs typeface="Comic Sans MS" charset="0"/>
              </a:rPr>
              <a:t>Network</a:t>
            </a:r>
            <a:r>
              <a:rPr lang="zh-CN" altLang="en-US" sz="25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500" dirty="0" smtClean="0">
                <a:latin typeface="Comic Sans MS" charset="0"/>
                <a:ea typeface="Comic Sans MS" charset="0"/>
                <a:cs typeface="Comic Sans MS" charset="0"/>
              </a:rPr>
              <a:t>topologies</a:t>
            </a:r>
            <a:endParaRPr lang="en-US" altLang="zh-CN" sz="25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94" y="4038600"/>
            <a:ext cx="3417352" cy="20297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7195" y="4007673"/>
            <a:ext cx="4877998" cy="19448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6172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WAN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network</a:t>
            </a:r>
            <a:endParaRPr lang="en-US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6172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Fat-tree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network</a:t>
            </a:r>
            <a:endParaRPr lang="en-US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79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8013" cy="1141412"/>
          </a:xfrm>
        </p:spPr>
        <p:txBody>
          <a:bodyPr/>
          <a:lstStyle/>
          <a:p>
            <a:r>
              <a:rPr lang="en-US" dirty="0" smtClean="0">
                <a:latin typeface="Comic Sans MS" charset="0"/>
                <a:ea typeface="Comic Sans MS" charset="0"/>
                <a:cs typeface="Comic Sans MS" charset="0"/>
              </a:rPr>
              <a:t>Settings and Measurements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699" y="1143000"/>
            <a:ext cx="8609013" cy="5105400"/>
          </a:xfrm>
          <a:noFill/>
          <a:ln>
            <a:noFill/>
          </a:ln>
        </p:spPr>
        <p:txBody>
          <a:bodyPr/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Settings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zh-CN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WAN</a:t>
            </a:r>
            <a:r>
              <a:rPr lang="zh-CN" altLang="en-US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topology</a:t>
            </a:r>
            <a:r>
              <a:rPr lang="zh-CN" altLang="en-US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(</a:t>
            </a:r>
            <a:r>
              <a:rPr lang="en-US" altLang="zh-CN" sz="18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l</a:t>
            </a:r>
            <a:r>
              <a:rPr lang="en-US" altLang="zh-CN" sz="1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ink</a:t>
            </a:r>
            <a:r>
              <a:rPr lang="zh-CN" altLang="en-US" sz="1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capacity:</a:t>
            </a:r>
            <a:r>
              <a:rPr lang="zh-CN" altLang="en-US" sz="18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zh-CN" altLang="en-US" sz="18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800" dirty="0" err="1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Gbps</a:t>
            </a:r>
            <a:r>
              <a:rPr lang="en-US" altLang="zh-CN" sz="1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)</a:t>
            </a:r>
          </a:p>
          <a:p>
            <a:pPr marL="857250" lvl="1" indent="-457200">
              <a:buFont typeface="+mj-lt"/>
              <a:buAutoNum type="arabicPeriod"/>
            </a:pPr>
            <a:endParaRPr lang="en-US" altLang="zh-CN" sz="1800" dirty="0" smtClean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857250" lvl="1" indent="-457200">
              <a:buFont typeface="+mj-lt"/>
              <a:buAutoNum type="arabicPeriod"/>
            </a:pPr>
            <a:endParaRPr lang="en-US" altLang="zh-CN" sz="1800" dirty="0" smtClean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altLang="zh-CN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Fat-tree</a:t>
            </a:r>
            <a:r>
              <a:rPr lang="zh-CN" altLang="en-US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topology</a:t>
            </a:r>
            <a:r>
              <a:rPr lang="zh-CN" altLang="en-US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(link</a:t>
            </a:r>
            <a:r>
              <a:rPr lang="zh-CN" altLang="en-US" sz="1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8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capacity:</a:t>
            </a:r>
            <a:r>
              <a:rPr lang="zh-CN" altLang="en-US" sz="18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zh-CN" altLang="en-US" sz="1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800" dirty="0" err="1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Gbps</a:t>
            </a:r>
            <a:r>
              <a:rPr lang="en-US" altLang="zh-CN" sz="1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)</a:t>
            </a:r>
            <a:r>
              <a:rPr lang="zh-CN" altLang="en-US" sz="18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altLang="zh-CN" sz="1800" dirty="0" smtClean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857250" lvl="1" indent="-457200">
              <a:buFont typeface="+mj-lt"/>
              <a:buAutoNum type="arabicPeriod"/>
            </a:pPr>
            <a:endParaRPr lang="en-US" altLang="zh-CN" sz="1800" dirty="0" smtClean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857250" lvl="1" indent="-457200">
              <a:buFont typeface="+mj-lt"/>
              <a:buAutoNum type="arabicPeriod"/>
            </a:pPr>
            <a:endParaRPr lang="en-US" altLang="zh-CN" sz="1800" dirty="0" smtClean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4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Measurements</a:t>
            </a:r>
            <a:endParaRPr lang="en-US" altLang="zh-CN" sz="2400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857250" lvl="1" indent="-457200">
              <a:buFont typeface="+mj-lt"/>
              <a:buAutoNum type="arabicPeriod"/>
            </a:pPr>
            <a:r>
              <a:rPr lang="en-US" altLang="zh-CN" sz="22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The number of rate-limiting flows </a:t>
            </a:r>
            <a:endParaRPr lang="en-US" altLang="zh-CN" sz="22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801687" lvl="2" indent="0">
              <a:buNone/>
            </a:pP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800" dirty="0" smtClean="0">
                <a:latin typeface="Comic Sans MS" charset="0"/>
                <a:ea typeface="Comic Sans MS" charset="0"/>
                <a:cs typeface="Comic Sans MS" charset="0"/>
              </a:rPr>
              <a:t>when a consistent migration plan does not exist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zh-CN" sz="22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Update </a:t>
            </a:r>
            <a:r>
              <a:rPr lang="en-US" altLang="zh-CN" sz="22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steps</a:t>
            </a:r>
            <a:r>
              <a:rPr lang="en-US" altLang="zh-CN" sz="24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altLang="zh-CN" sz="20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801687" lvl="2" indent="0">
              <a:buNone/>
            </a:pPr>
            <a:r>
              <a:rPr lang="en-US" altLang="zh-CN" sz="1800" dirty="0">
                <a:latin typeface="Comic Sans MS" charset="0"/>
                <a:ea typeface="Comic Sans MS" charset="0"/>
                <a:cs typeface="Comic Sans MS" charset="0"/>
              </a:rPr>
              <a:t>time from the first migration until all flows are migrated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zh-CN" sz="22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Traffic loss </a:t>
            </a:r>
            <a:endParaRPr lang="en-US" altLang="zh-CN" sz="22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801687" lvl="2" indent="0">
              <a:buNone/>
            </a:pPr>
            <a:r>
              <a:rPr lang="en-US" altLang="zh-CN" sz="1800" dirty="0">
                <a:latin typeface="Comic Sans MS" charset="0"/>
                <a:ea typeface="Comic Sans MS" charset="0"/>
                <a:cs typeface="Comic Sans MS" charset="0"/>
              </a:rPr>
              <a:t>the total number of lost </a:t>
            </a:r>
            <a:r>
              <a:rPr lang="en-US" altLang="zh-CN" sz="1800" dirty="0" smtClean="0">
                <a:latin typeface="Comic Sans MS" charset="0"/>
                <a:ea typeface="Comic Sans MS" charset="0"/>
                <a:cs typeface="Comic Sans MS" charset="0"/>
              </a:rPr>
              <a:t>packets</a:t>
            </a:r>
            <a:endParaRPr lang="en-US" altLang="zh-CN" sz="18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365210"/>
              </p:ext>
            </p:extLst>
          </p:nvPr>
        </p:nvGraphicFramePr>
        <p:xfrm>
          <a:off x="1219200" y="2016082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/>
                <a:gridCol w="1066800"/>
                <a:gridCol w="11430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Traffic</a:t>
                      </a:r>
                      <a:r>
                        <a:rPr lang="zh-CN" altLang="en-US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load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0.2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0.4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0.6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0.8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Flow</a:t>
                      </a:r>
                      <a:r>
                        <a:rPr lang="zh-CN" altLang="en-US" sz="1600" baseline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en-US" altLang="zh-CN" sz="1600" baseline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number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729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1538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2387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3120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771568"/>
              </p:ext>
            </p:extLst>
          </p:nvPr>
        </p:nvGraphicFramePr>
        <p:xfrm>
          <a:off x="1219200" y="3154362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7800"/>
                <a:gridCol w="1066800"/>
                <a:gridCol w="11430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Traffic</a:t>
                      </a:r>
                      <a:r>
                        <a:rPr lang="zh-CN" altLang="en-US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load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0.2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0.4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0.6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0.8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Flow</a:t>
                      </a:r>
                      <a:r>
                        <a:rPr lang="zh-CN" altLang="en-US" sz="1600" baseline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en-US" altLang="zh-CN" sz="1600" baseline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number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2168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4532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6352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8423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143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228013" cy="1141412"/>
          </a:xfrm>
        </p:spPr>
        <p:txBody>
          <a:bodyPr/>
          <a:lstStyle/>
          <a:p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Simulation</a:t>
            </a:r>
            <a:r>
              <a:rPr lang="zh-CN" alt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Results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359080"/>
            <a:ext cx="6780213" cy="1654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352800"/>
            <a:ext cx="7156941" cy="18987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989748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Performance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in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WAN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topology</a:t>
            </a:r>
            <a:endParaRPr lang="en-US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1806" y="3009514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Performance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in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f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at-tree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topology</a:t>
            </a:r>
            <a:endParaRPr lang="en-US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410200"/>
            <a:ext cx="9067800" cy="10259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</a:pPr>
            <a:r>
              <a:rPr lang="en-US" altLang="zh-CN" kern="0" dirty="0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NUSL rate-limiting: 51% of One Shot, 78% of Dionysus on average (80% ratio)</a:t>
            </a:r>
          </a:p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</a:pPr>
            <a:r>
              <a:rPr lang="en-US" altLang="zh-CN" dirty="0" err="1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NUSLtakes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about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19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% (WAN)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33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% (fat-tree)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more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steps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than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Dionysus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kern="0" dirty="0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NUSL </a:t>
            </a:r>
            <a:r>
              <a:rPr lang="en-US" altLang="zh-CN" kern="0" dirty="0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always has the </a:t>
            </a:r>
            <a:r>
              <a:rPr lang="en-US" altLang="zh-CN" kern="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least traffic loss</a:t>
            </a:r>
            <a:endParaRPr lang="en-US" altLang="zh-CN" kern="0" dirty="0">
              <a:solidFill>
                <a:srgbClr val="0070C0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394" y="61551"/>
            <a:ext cx="8915400" cy="1141412"/>
          </a:xfrm>
        </p:spPr>
        <p:txBody>
          <a:bodyPr/>
          <a:lstStyle/>
          <a:p>
            <a:r>
              <a:rPr lang="en-US" altLang="zh-CN" sz="4000" dirty="0" smtClean="0">
                <a:latin typeface="Comic Sans MS" charset="0"/>
                <a:ea typeface="Comic Sans MS" charset="0"/>
                <a:cs typeface="Comic Sans MS" charset="0"/>
              </a:rPr>
              <a:t>Simulation</a:t>
            </a:r>
            <a:r>
              <a:rPr lang="zh-CN" altLang="en-US" sz="4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4000" dirty="0" smtClean="0">
                <a:latin typeface="Comic Sans MS" charset="0"/>
                <a:ea typeface="Comic Sans MS" charset="0"/>
                <a:cs typeface="Comic Sans MS" charset="0"/>
              </a:rPr>
              <a:t>Results </a:t>
            </a:r>
            <a:r>
              <a:rPr lang="en-US" altLang="zh-CN" sz="3200" dirty="0" smtClean="0">
                <a:latin typeface="Comic Sans MS" charset="0"/>
                <a:ea typeface="Comic Sans MS" charset="0"/>
                <a:cs typeface="Comic Sans MS" charset="0"/>
              </a:rPr>
              <a:t>(cont’d)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11158" y="5893458"/>
            <a:ext cx="8801100" cy="735942"/>
          </a:xfrm>
        </p:spPr>
        <p:txBody>
          <a:bodyPr/>
          <a:lstStyle/>
          <a:p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Heavier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traffic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load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causes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more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deadlock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altLang="zh-CN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Fat-tree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topology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is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more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likely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to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find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a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feasible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solution</a:t>
            </a: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033" y="1204929"/>
            <a:ext cx="510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Performance</a:t>
            </a:r>
            <a:r>
              <a:rPr lang="zh-CN" altLang="en-US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in</a:t>
            </a:r>
            <a:r>
              <a:rPr lang="zh-CN" altLang="en-US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zh-CN" altLang="en-US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WAN</a:t>
            </a:r>
            <a:r>
              <a:rPr lang="zh-CN" altLang="en-US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topology</a:t>
            </a:r>
            <a:endParaRPr lang="en-US" sz="2000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033" y="3386202"/>
            <a:ext cx="518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Performance</a:t>
            </a:r>
            <a:r>
              <a:rPr lang="zh-CN" altLang="en-US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in</a:t>
            </a:r>
            <a:r>
              <a:rPr lang="zh-CN" altLang="en-US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zh-CN" altLang="en-US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f</a:t>
            </a:r>
            <a:r>
              <a:rPr lang="en-US" altLang="zh-CN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at-tree</a:t>
            </a:r>
            <a:r>
              <a:rPr lang="zh-CN" altLang="en-US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topology</a:t>
            </a:r>
            <a:endParaRPr lang="en-US" sz="2000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404" y="3917666"/>
            <a:ext cx="8528226" cy="17261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30" y="1720171"/>
            <a:ext cx="8458200" cy="168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8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5.</a:t>
            </a:r>
            <a:r>
              <a:rPr lang="zh-CN" alt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Conclusion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8013" cy="5105400"/>
          </a:xfrm>
        </p:spPr>
        <p:txBody>
          <a:bodyPr/>
          <a:lstStyle/>
          <a:p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Migrate</a:t>
            </a:r>
            <a:r>
              <a:rPr lang="zh-CN" alt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flows</a:t>
            </a:r>
            <a:r>
              <a:rPr lang="zh-CN" alt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using spare</a:t>
            </a:r>
            <a:r>
              <a:rPr lang="zh-CN" alt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paths</a:t>
            </a:r>
          </a:p>
          <a:p>
            <a:pPr lvl="1"/>
            <a:r>
              <a:rPr lang="en-US" altLang="zh-CN" sz="2300" dirty="0" smtClean="0">
                <a:latin typeface="Comic Sans MS" charset="0"/>
                <a:ea typeface="Comic Sans MS" charset="0"/>
                <a:cs typeface="Comic Sans MS" charset="0"/>
              </a:rPr>
              <a:t>Deadlock resolution</a:t>
            </a:r>
          </a:p>
          <a:p>
            <a:pPr lvl="1"/>
            <a:r>
              <a:rPr lang="en-US" altLang="zh-CN" sz="2300" dirty="0" smtClean="0">
                <a:latin typeface="Comic Sans MS" charset="0"/>
                <a:ea typeface="Comic Sans MS" charset="0"/>
                <a:cs typeface="Comic Sans MS" charset="0"/>
              </a:rPr>
              <a:t>Spare path feasibility</a:t>
            </a:r>
            <a:r>
              <a:rPr lang="zh-CN" altLang="en-US" sz="23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300" dirty="0" smtClean="0">
                <a:latin typeface="Comic Sans MS" charset="0"/>
                <a:ea typeface="Comic Sans MS" charset="0"/>
                <a:cs typeface="Comic Sans MS" charset="0"/>
              </a:rPr>
              <a:t>determination</a:t>
            </a:r>
          </a:p>
          <a:p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NP-hardness</a:t>
            </a:r>
            <a:endParaRPr lang="en-US" altLang="zh-CN" sz="2800" dirty="0">
              <a:latin typeface="Comic Sans MS" charset="0"/>
              <a:ea typeface="Comic Sans MS" charset="0"/>
              <a:cs typeface="Comic Sans MS" charset="0"/>
            </a:endParaRPr>
          </a:p>
          <a:p>
            <a:pPr lvl="1"/>
            <a:r>
              <a:rPr lang="en-US" altLang="zh-CN" sz="2300" dirty="0" smtClean="0">
                <a:latin typeface="Comic Sans MS" charset="0"/>
                <a:ea typeface="Comic Sans MS" charset="0"/>
                <a:cs typeface="Comic Sans MS" charset="0"/>
              </a:rPr>
              <a:t>Deadlock resolution: using the</a:t>
            </a:r>
            <a:r>
              <a:rPr lang="zh-CN" altLang="en-US" sz="23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300" dirty="0" smtClean="0">
                <a:latin typeface="Comic Sans MS" charset="0"/>
                <a:ea typeface="Comic Sans MS" charset="0"/>
                <a:cs typeface="Comic Sans MS" charset="0"/>
              </a:rPr>
              <a:t>fewest</a:t>
            </a:r>
            <a:r>
              <a:rPr lang="zh-CN" altLang="en-US" sz="23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300" dirty="0" smtClean="0">
                <a:latin typeface="Comic Sans MS" charset="0"/>
                <a:ea typeface="Comic Sans MS" charset="0"/>
                <a:cs typeface="Comic Sans MS" charset="0"/>
              </a:rPr>
              <a:t>spare</a:t>
            </a:r>
            <a:r>
              <a:rPr lang="zh-CN" altLang="en-US" sz="23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300" dirty="0" smtClean="0">
                <a:latin typeface="Comic Sans MS" charset="0"/>
                <a:ea typeface="Comic Sans MS" charset="0"/>
                <a:cs typeface="Comic Sans MS" charset="0"/>
              </a:rPr>
              <a:t>links</a:t>
            </a:r>
          </a:p>
          <a:p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Approximation</a:t>
            </a:r>
          </a:p>
          <a:p>
            <a:pPr lvl="1"/>
            <a:r>
              <a:rPr lang="en-US" altLang="zh-CN" sz="2300" dirty="0" smtClean="0">
                <a:latin typeface="Comic Sans MS" charset="0"/>
                <a:ea typeface="Comic Sans MS" charset="0"/>
                <a:cs typeface="Comic Sans MS" charset="0"/>
              </a:rPr>
              <a:t>Set cover: deadlocks are covered by spare path collections</a:t>
            </a:r>
          </a:p>
          <a:p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Future</a:t>
            </a:r>
            <a:r>
              <a:rPr lang="zh-CN" altLang="en-US" sz="28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works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altLang="zh-CN" sz="2300" dirty="0" smtClean="0">
                <a:latin typeface="Comic Sans MS" charset="0"/>
                <a:ea typeface="Comic Sans MS" charset="0"/>
                <a:cs typeface="Comic Sans MS" charset="0"/>
              </a:rPr>
              <a:t>Finer granularity: link</a:t>
            </a:r>
            <a:r>
              <a:rPr lang="en-US" altLang="zh-CN" sz="2300" dirty="0">
                <a:latin typeface="Comic Sans MS" charset="0"/>
                <a:ea typeface="Comic Sans MS" charset="0"/>
                <a:cs typeface="Comic Sans MS" charset="0"/>
              </a:rPr>
              <a:t>-</a:t>
            </a:r>
            <a:r>
              <a:rPr lang="en-US" altLang="zh-CN" sz="2300" dirty="0" smtClean="0">
                <a:latin typeface="Comic Sans MS" charset="0"/>
                <a:ea typeface="Comic Sans MS" charset="0"/>
                <a:cs typeface="Comic Sans MS" charset="0"/>
              </a:rPr>
              <a:t>based</a:t>
            </a:r>
            <a:r>
              <a:rPr lang="zh-CN" altLang="en-US" sz="23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300" dirty="0" smtClean="0">
                <a:latin typeface="Comic Sans MS" charset="0"/>
                <a:ea typeface="Comic Sans MS" charset="0"/>
                <a:cs typeface="Comic Sans MS" charset="0"/>
              </a:rPr>
              <a:t>migration</a:t>
            </a:r>
            <a:r>
              <a:rPr lang="zh-CN" altLang="en-US" sz="23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300" dirty="0" smtClean="0">
                <a:latin typeface="Comic Sans MS" charset="0"/>
                <a:ea typeface="Comic Sans MS" charset="0"/>
                <a:cs typeface="Comic Sans MS" charset="0"/>
              </a:rPr>
              <a:t>solutions</a:t>
            </a:r>
          </a:p>
          <a:p>
            <a:pPr marL="0" indent="0">
              <a:buNone/>
            </a:pPr>
            <a:r>
              <a:rPr lang="en-US" sz="2800" dirty="0">
                <a:latin typeface="Comic Sans MS" charset="0"/>
                <a:ea typeface="Comic Sans MS" charset="0"/>
                <a:cs typeface="Comic Sans MS" charset="0"/>
              </a:rPr>
              <a:t>	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003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1.</a:t>
            </a:r>
            <a:r>
              <a:rPr lang="zh-CN" alt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Introduction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7" y="1295400"/>
            <a:ext cx="8228013" cy="5257800"/>
          </a:xfrm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Flow</a:t>
            </a:r>
            <a:r>
              <a:rPr lang="zh-CN" alt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migration in SDN</a:t>
            </a:r>
            <a:endParaRPr lang="en-US" altLang="zh-CN" sz="24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	Upon</a:t>
            </a:r>
            <a:r>
              <a:rPr lang="zh-CN" altLang="en-US" sz="2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traffic</a:t>
            </a:r>
            <a:r>
              <a:rPr lang="zh-CN" altLang="en-US" sz="2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changes</a:t>
            </a:r>
            <a:endParaRPr lang="en-US" altLang="zh-CN" sz="2200" b="1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Challenges:</a:t>
            </a:r>
          </a:p>
          <a:p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A</a:t>
            </a:r>
            <a:r>
              <a:rPr lang="en-US" sz="2200" dirty="0" smtClean="0">
                <a:latin typeface="Comic Sans MS" charset="0"/>
                <a:ea typeface="Comic Sans MS" charset="0"/>
                <a:cs typeface="Comic Sans MS" charset="0"/>
              </a:rPr>
              <a:t>synchronous </a:t>
            </a: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r</a:t>
            </a:r>
            <a:r>
              <a:rPr lang="en-US" sz="2200" dirty="0" smtClean="0">
                <a:latin typeface="Comic Sans MS" charset="0"/>
                <a:ea typeface="Comic Sans MS" charset="0"/>
                <a:cs typeface="Comic Sans MS" charset="0"/>
              </a:rPr>
              <a:t>ule updates </a:t>
            </a: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-&gt;</a:t>
            </a:r>
            <a:r>
              <a:rPr lang="zh-CN" altLang="en-US" sz="2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200" dirty="0" smtClean="0">
                <a:latin typeface="Comic Sans MS" charset="0"/>
                <a:ea typeface="Comic Sans MS" charset="0"/>
                <a:cs typeface="Comic Sans MS" charset="0"/>
              </a:rPr>
              <a:t>congestion </a:t>
            </a: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-&gt;</a:t>
            </a:r>
            <a:r>
              <a:rPr lang="zh-CN" altLang="en-US" sz="2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200" dirty="0" smtClean="0">
                <a:latin typeface="Comic Sans MS" charset="0"/>
                <a:ea typeface="Comic Sans MS" charset="0"/>
                <a:cs typeface="Comic Sans MS" charset="0"/>
              </a:rPr>
              <a:t>deadlocks</a:t>
            </a:r>
            <a:endParaRPr lang="en-US" sz="22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Basic</a:t>
            </a:r>
            <a:r>
              <a:rPr lang="zh-CN" alt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update</a:t>
            </a:r>
            <a:r>
              <a:rPr lang="zh-CN" alt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methods:</a:t>
            </a:r>
          </a:p>
          <a:p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Ordering</a:t>
            </a:r>
            <a:r>
              <a:rPr lang="zh-CN" altLang="en-US" sz="2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migrate</a:t>
            </a:r>
            <a:r>
              <a:rPr lang="zh-CN" altLang="en-US" sz="2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protocols</a:t>
            </a:r>
          </a:p>
          <a:p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Two-phase</a:t>
            </a:r>
            <a:r>
              <a:rPr lang="zh-CN" altLang="en-US" sz="2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migrate</a:t>
            </a:r>
            <a:r>
              <a:rPr lang="zh-CN" altLang="en-US" sz="2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protocols</a:t>
            </a:r>
          </a:p>
          <a:p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966259"/>
              </p:ext>
            </p:extLst>
          </p:nvPr>
        </p:nvGraphicFramePr>
        <p:xfrm>
          <a:off x="432179" y="4933891"/>
          <a:ext cx="2828468" cy="13411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8668"/>
                <a:gridCol w="609600"/>
                <a:gridCol w="1600200"/>
              </a:tblGrid>
              <a:tr h="3136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Flow</a:t>
                      </a:r>
                      <a:r>
                        <a:rPr lang="zh-CN" altLang="en-US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Tag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Action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aseline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f</a:t>
                      </a:r>
                      <a:r>
                        <a:rPr lang="en-US" altLang="zh-CN" sz="1600" baseline="-250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</a:t>
                      </a:r>
                      <a:endParaRPr lang="en-US" sz="1600" baseline="-25000" dirty="0" smtClean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old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forward</a:t>
                      </a:r>
                      <a:r>
                        <a:rPr lang="zh-CN" altLang="en-US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to</a:t>
                      </a:r>
                      <a:r>
                        <a:rPr lang="zh-CN" altLang="en-US" sz="1600" baseline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en-US" altLang="zh-CN" sz="1600" baseline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v</a:t>
                      </a:r>
                      <a:r>
                        <a:rPr lang="en-US" altLang="zh-CN" sz="1600" baseline="-250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4</a:t>
                      </a:r>
                      <a:endParaRPr lang="en-US" sz="1600" baseline="-250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baseline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f</a:t>
                      </a:r>
                      <a:r>
                        <a:rPr lang="en-US" altLang="zh-CN" sz="1600" baseline="-250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2</a:t>
                      </a:r>
                      <a:endParaRPr lang="en-US" sz="1600" baseline="-25000" dirty="0" smtClean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new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forward</a:t>
                      </a:r>
                      <a:r>
                        <a:rPr lang="zh-CN" altLang="en-US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en-US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to</a:t>
                      </a:r>
                      <a:r>
                        <a:rPr lang="zh-CN" altLang="en-US" sz="1600" baseline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 </a:t>
                      </a:r>
                      <a:r>
                        <a:rPr lang="en-US" altLang="zh-CN" sz="1600" baseline="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v</a:t>
                      </a:r>
                      <a:r>
                        <a:rPr lang="en-US" altLang="zh-CN" sz="1600" baseline="-250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5</a:t>
                      </a:r>
                      <a:endParaRPr lang="en-US" sz="1600" baseline="-25000" dirty="0" smtClean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  <a:tr h="313690">
                <a:tc>
                  <a:txBody>
                    <a:bodyPr/>
                    <a:lstStyle/>
                    <a:p>
                      <a:pPr algn="ctr"/>
                      <a:r>
                        <a:rPr lang="mr-IN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…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…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altLang="zh-CN" sz="1600" dirty="0" smtClean="0">
                          <a:latin typeface="Comic Sans MS" charset="0"/>
                          <a:ea typeface="Comic Sans MS" charset="0"/>
                          <a:cs typeface="Comic Sans MS" charset="0"/>
                        </a:rPr>
                        <a:t>…</a:t>
                      </a:r>
                      <a:endParaRPr lang="en-US" sz="1600" dirty="0">
                        <a:latin typeface="Comic Sans MS" charset="0"/>
                        <a:ea typeface="Comic Sans MS" charset="0"/>
                        <a:cs typeface="Comic Sans MS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3657600" y="3048001"/>
            <a:ext cx="6276383" cy="3810000"/>
            <a:chOff x="886417" y="1851723"/>
            <a:chExt cx="8228013" cy="4675662"/>
          </a:xfrm>
        </p:grpSpPr>
        <p:grpSp>
          <p:nvGrpSpPr>
            <p:cNvPr id="13" name="Group 12"/>
            <p:cNvGrpSpPr/>
            <p:nvPr/>
          </p:nvGrpSpPr>
          <p:grpSpPr>
            <a:xfrm>
              <a:off x="886417" y="1851723"/>
              <a:ext cx="8228013" cy="4675662"/>
              <a:chOff x="1219200" y="2383157"/>
              <a:chExt cx="8228013" cy="467566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41571" y="4476711"/>
                <a:ext cx="2685135" cy="2024856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9200" y="4508024"/>
                <a:ext cx="2685135" cy="2024856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76238" y="2383157"/>
                <a:ext cx="2685135" cy="2024856"/>
              </a:xfrm>
              <a:prstGeom prst="rect">
                <a:avLst/>
              </a:prstGeom>
            </p:spPr>
          </p:pic>
          <p:sp>
            <p:nvSpPr>
              <p:cNvPr id="20" name="Content Placeholder 2"/>
              <p:cNvSpPr txBox="1">
                <a:spLocks/>
              </p:cNvSpPr>
              <p:nvPr/>
            </p:nvSpPr>
            <p:spPr bwMode="auto">
              <a:xfrm>
                <a:off x="1219200" y="6375241"/>
                <a:ext cx="8228013" cy="6835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0000" tIns="46800" rIns="90000" bIns="46800" numCol="1" anchor="t" anchorCtr="0" compatLnSpc="1">
                <a:prstTxWarp prst="textNoShape">
                  <a:avLst/>
                </a:prstTxWarp>
              </a:bodyPr>
              <a:lstStyle>
                <a:lvl1pPr marL="341313" indent="-341313" algn="l" defTabSz="457200" rtl="0" eaLnBrk="0" fontAlgn="base" hangingPunct="0">
                  <a:spcBef>
                    <a:spcPts val="800"/>
                  </a:spcBef>
                  <a:spcAft>
                    <a:spcPct val="0"/>
                  </a:spcAft>
                  <a:buClr>
                    <a:srgbClr val="CCCCFF"/>
                  </a:buClr>
                  <a:buSzPct val="80000"/>
                  <a:buFont typeface="Wingdings" panose="05000000000000000000" pitchFamily="2" charset="2"/>
                  <a:buChar char="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741363" indent="-284163" algn="l" defTabSz="457200" rtl="0" eaLnBrk="0" fontAlgn="base" hangingPunct="0">
                  <a:spcBef>
                    <a:spcPts val="675"/>
                  </a:spcBef>
                  <a:spcAft>
                    <a:spcPct val="0"/>
                  </a:spcAft>
                  <a:buClr>
                    <a:srgbClr val="CCCCFF"/>
                  </a:buClr>
                  <a:buSzPct val="70000"/>
                  <a:buFont typeface="Wingdings" panose="05000000000000000000" pitchFamily="2" charset="2"/>
                  <a:buChar char=""/>
                  <a:defRPr sz="2700">
                    <a:solidFill>
                      <a:srgbClr val="000000"/>
                    </a:solidFill>
                    <a:latin typeface="+mn-lt"/>
                  </a:defRPr>
                </a:lvl2pPr>
                <a:lvl3pPr marL="1143000" indent="-228600" algn="l" defTabSz="457200" rtl="0" eaLnBrk="0" fontAlgn="base" hangingPunct="0">
                  <a:spcBef>
                    <a:spcPts val="575"/>
                  </a:spcBef>
                  <a:spcAft>
                    <a:spcPct val="0"/>
                  </a:spcAft>
                  <a:buClr>
                    <a:srgbClr val="CCCCFF"/>
                  </a:buClr>
                  <a:buSzPct val="65000"/>
                  <a:buFont typeface="Wingdings" panose="05000000000000000000" pitchFamily="2" charset="2"/>
                  <a:buChar char=""/>
                  <a:defRPr sz="2300">
                    <a:solidFill>
                      <a:srgbClr val="000000"/>
                    </a:solidFill>
                    <a:latin typeface="+mn-lt"/>
                  </a:defRPr>
                </a:lvl3pPr>
                <a:lvl4pPr marL="1600200" indent="-228600" algn="l" defTabSz="457200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+mn-lt"/>
                  </a:defRPr>
                </a:lvl4pPr>
                <a:lvl5pPr marL="2057400" indent="-228600" algn="l" defTabSz="457200" rtl="0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anose="05000000000000000000" pitchFamily="2" charset="2"/>
                  <a:buChar char=""/>
                  <a:defRPr sz="2000">
                    <a:solidFill>
                      <a:srgbClr val="000000"/>
                    </a:solidFill>
                    <a:latin typeface="+mn-lt"/>
                  </a:defRPr>
                </a:lvl5pPr>
                <a:lvl6pPr marL="2514600" indent="-228600" algn="l" defTabSz="457200" rtl="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itchFamily="2" charset="2"/>
                  <a:buChar char=""/>
                  <a:defRPr sz="2000">
                    <a:solidFill>
                      <a:srgbClr val="000000"/>
                    </a:solidFill>
                    <a:latin typeface="+mn-lt"/>
                  </a:defRPr>
                </a:lvl6pPr>
                <a:lvl7pPr marL="2971800" indent="-228600" algn="l" defTabSz="457200" rtl="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itchFamily="2" charset="2"/>
                  <a:buChar char=""/>
                  <a:defRPr sz="2000">
                    <a:solidFill>
                      <a:srgbClr val="000000"/>
                    </a:solidFill>
                    <a:latin typeface="+mn-lt"/>
                  </a:defRPr>
                </a:lvl7pPr>
                <a:lvl8pPr marL="3429000" indent="-228600" algn="l" defTabSz="457200" rtl="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itchFamily="2" charset="2"/>
                  <a:buChar char=""/>
                  <a:defRPr sz="2000">
                    <a:solidFill>
                      <a:srgbClr val="000000"/>
                    </a:solidFill>
                    <a:latin typeface="+mn-lt"/>
                  </a:defRPr>
                </a:lvl8pPr>
                <a:lvl9pPr marL="3886200" indent="-228600" algn="l" defTabSz="457200" rtl="0" fontAlgn="base">
                  <a:spcBef>
                    <a:spcPts val="500"/>
                  </a:spcBef>
                  <a:spcAft>
                    <a:spcPct val="0"/>
                  </a:spcAft>
                  <a:buClr>
                    <a:srgbClr val="CCCCFF"/>
                  </a:buClr>
                  <a:buSzPct val="100000"/>
                  <a:buFont typeface="Wingdings" pitchFamily="2" charset="2"/>
                  <a:buChar char=""/>
                  <a:defRPr sz="2000">
                    <a:solidFill>
                      <a:srgbClr val="000000"/>
                    </a:solidFill>
                    <a:latin typeface="+mn-lt"/>
                  </a:defRPr>
                </a:lvl9pPr>
              </a:lstStyle>
              <a:p>
                <a:pPr marL="0" indent="0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zh-CN" altLang="en-US" sz="1500" kern="0" dirty="0" smtClean="0">
                    <a:latin typeface="Comic Sans MS" charset="0"/>
                    <a:ea typeface="Comic Sans MS" charset="0"/>
                    <a:cs typeface="Comic Sans MS" charset="0"/>
                  </a:rPr>
                  <a:t>    </a:t>
                </a:r>
                <a:r>
                  <a:rPr lang="en-US" altLang="zh-CN" sz="1600" kern="0" dirty="0" smtClean="0">
                    <a:latin typeface="Comic Sans MS" charset="0"/>
                    <a:ea typeface="Comic Sans MS" charset="0"/>
                    <a:cs typeface="Comic Sans MS" charset="0"/>
                  </a:rPr>
                  <a:t>Initial</a:t>
                </a:r>
                <a:r>
                  <a:rPr lang="zh-CN" altLang="en-US" sz="1600" kern="0" dirty="0" smtClean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CN" sz="1600" kern="0" dirty="0" smtClean="0">
                    <a:latin typeface="Comic Sans MS" charset="0"/>
                    <a:ea typeface="Comic Sans MS" charset="0"/>
                    <a:cs typeface="Comic Sans MS" charset="0"/>
                  </a:rPr>
                  <a:t>State		</a:t>
                </a:r>
                <a:r>
                  <a:rPr lang="zh-CN" altLang="en-US" sz="1600" kern="0" dirty="0" smtClean="0">
                    <a:latin typeface="Comic Sans MS" charset="0"/>
                    <a:ea typeface="Comic Sans MS" charset="0"/>
                    <a:cs typeface="Comic Sans MS" charset="0"/>
                  </a:rPr>
                  <a:t>   </a:t>
                </a:r>
                <a:r>
                  <a:rPr lang="en-US" altLang="zh-CN" sz="1600" kern="0" dirty="0" smtClean="0">
                    <a:latin typeface="Comic Sans MS" charset="0"/>
                    <a:ea typeface="Comic Sans MS" charset="0"/>
                    <a:cs typeface="Comic Sans MS" charset="0"/>
                  </a:rPr>
                  <a:t>  	 </a:t>
                </a:r>
                <a:r>
                  <a:rPr lang="zh-CN" altLang="en-US" sz="1600" kern="0" dirty="0" smtClean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CN" sz="1600" kern="0" dirty="0" smtClean="0">
                    <a:latin typeface="Comic Sans MS" charset="0"/>
                    <a:ea typeface="Comic Sans MS" charset="0"/>
                    <a:cs typeface="Comic Sans MS" charset="0"/>
                  </a:rPr>
                  <a:t>Final</a:t>
                </a:r>
                <a:r>
                  <a:rPr lang="zh-CN" altLang="en-US" sz="1600" kern="0" dirty="0" smtClean="0">
                    <a:latin typeface="Comic Sans MS" charset="0"/>
                    <a:ea typeface="Comic Sans MS" charset="0"/>
                    <a:cs typeface="Comic Sans MS" charset="0"/>
                  </a:rPr>
                  <a:t> </a:t>
                </a:r>
                <a:r>
                  <a:rPr lang="en-US" altLang="zh-CN" sz="1600" kern="0" dirty="0" smtClean="0">
                    <a:latin typeface="Comic Sans MS" charset="0"/>
                    <a:ea typeface="Comic Sans MS" charset="0"/>
                    <a:cs typeface="Comic Sans MS" charset="0"/>
                  </a:rPr>
                  <a:t>State</a:t>
                </a:r>
                <a:endParaRPr lang="en-US" sz="1600" kern="0" dirty="0">
                  <a:latin typeface="Comic Sans MS" charset="0"/>
                  <a:ea typeface="Comic Sans MS" charset="0"/>
                  <a:cs typeface="Comic Sans MS" charset="0"/>
                </a:endParaRPr>
              </a:p>
            </p:txBody>
          </p:sp>
          <p:cxnSp>
            <p:nvCxnSpPr>
              <p:cNvPr id="21" name="Straight Arrow Connector 20"/>
              <p:cNvCxnSpPr/>
              <p:nvPr/>
            </p:nvCxnSpPr>
            <p:spPr bwMode="auto">
              <a:xfrm>
                <a:off x="4114800" y="5486400"/>
                <a:ext cx="1066800" cy="0"/>
              </a:xfrm>
              <a:prstGeom prst="straightConnector1">
                <a:avLst/>
              </a:prstGeom>
              <a:solidFill>
                <a:srgbClr val="00B8FF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22" name="Straight Arrow Connector 21"/>
              <p:cNvCxnSpPr/>
              <p:nvPr/>
            </p:nvCxnSpPr>
            <p:spPr bwMode="auto">
              <a:xfrm flipV="1">
                <a:off x="2971800" y="3924300"/>
                <a:ext cx="457200" cy="800101"/>
              </a:xfrm>
              <a:prstGeom prst="straightConnector1">
                <a:avLst/>
              </a:prstGeom>
              <a:solidFill>
                <a:srgbClr val="00B8FF"/>
              </a:solidFill>
              <a:ln w="762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cxnSp>
          <p:nvCxnSpPr>
            <p:cNvPr id="15" name="Straight Arrow Connector 14"/>
            <p:cNvCxnSpPr/>
            <p:nvPr/>
          </p:nvCxnSpPr>
          <p:spPr bwMode="auto">
            <a:xfrm>
              <a:off x="5000423" y="3388025"/>
              <a:ext cx="600532" cy="644765"/>
            </a:xfrm>
            <a:prstGeom prst="straightConnector1">
              <a:avLst/>
            </a:prstGeom>
            <a:solidFill>
              <a:srgbClr val="00B8FF"/>
            </a:solidFill>
            <a:ln w="762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6784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Proposed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8013" cy="4953000"/>
          </a:xfrm>
        </p:spPr>
        <p:txBody>
          <a:bodyPr/>
          <a:lstStyle/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Ordering</a:t>
            </a:r>
            <a:r>
              <a:rPr lang="zh-CN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migrate</a:t>
            </a:r>
            <a:r>
              <a:rPr lang="zh-CN" alt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protocols</a:t>
            </a:r>
          </a:p>
          <a:p>
            <a:pPr marL="744537" lvl="2" indent="-342900">
              <a:spcBef>
                <a:spcPts val="800"/>
              </a:spcBef>
              <a:buSzPct val="80000"/>
              <a:buFont typeface="Courier New" charset="0"/>
              <a:buChar char="o"/>
            </a:pPr>
            <a:r>
              <a:rPr lang="en-US" altLang="zh-CN" sz="2200" dirty="0">
                <a:latin typeface="Comic Sans MS" charset="0"/>
                <a:ea typeface="Comic Sans MS" charset="0"/>
                <a:cs typeface="Comic Sans MS" charset="0"/>
              </a:rPr>
              <a:t>Pros:</a:t>
            </a:r>
            <a:r>
              <a:rPr lang="zh-CN" altLang="en-US" sz="2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>
                <a:latin typeface="Comic Sans MS" charset="0"/>
                <a:ea typeface="Comic Sans MS" charset="0"/>
                <a:cs typeface="Comic Sans MS" charset="0"/>
              </a:rPr>
              <a:t>no</a:t>
            </a:r>
            <a:r>
              <a:rPr lang="zh-CN" altLang="en-US" sz="2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>
                <a:latin typeface="Comic Sans MS" charset="0"/>
                <a:ea typeface="Comic Sans MS" charset="0"/>
                <a:cs typeface="Comic Sans MS" charset="0"/>
              </a:rPr>
              <a:t>additional</a:t>
            </a:r>
            <a:r>
              <a:rPr lang="zh-CN" altLang="en-US" sz="2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>
                <a:latin typeface="Comic Sans MS" charset="0"/>
                <a:ea typeface="Comic Sans MS" charset="0"/>
                <a:cs typeface="Comic Sans MS" charset="0"/>
              </a:rPr>
              <a:t>overhead</a:t>
            </a:r>
          </a:p>
          <a:p>
            <a:pPr marL="744537" lvl="2" indent="-342900">
              <a:spcBef>
                <a:spcPts val="800"/>
              </a:spcBef>
              <a:buSzPct val="80000"/>
              <a:buFont typeface="Courier New" charset="0"/>
              <a:buChar char="o"/>
            </a:pPr>
            <a:r>
              <a:rPr lang="en-US" altLang="zh-CN" sz="2200" dirty="0">
                <a:latin typeface="Comic Sans MS" charset="0"/>
                <a:ea typeface="Comic Sans MS" charset="0"/>
                <a:cs typeface="Comic Sans MS" charset="0"/>
              </a:rPr>
              <a:t>Cons:</a:t>
            </a:r>
            <a:r>
              <a:rPr lang="zh-CN" altLang="en-US" sz="2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do not</a:t>
            </a:r>
            <a:r>
              <a:rPr lang="zh-CN" altLang="en-US" sz="2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>
                <a:latin typeface="Comic Sans MS" charset="0"/>
                <a:ea typeface="Comic Sans MS" charset="0"/>
                <a:cs typeface="Comic Sans MS" charset="0"/>
              </a:rPr>
              <a:t>always</a:t>
            </a:r>
            <a:r>
              <a:rPr lang="zh-CN" altLang="en-US" sz="2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>
                <a:latin typeface="Comic Sans MS" charset="0"/>
                <a:ea typeface="Comic Sans MS" charset="0"/>
                <a:cs typeface="Comic Sans MS" charset="0"/>
              </a:rPr>
              <a:t>exist</a:t>
            </a: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endParaRPr lang="en-US" altLang="zh-CN" sz="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341313" lvl="1" indent="-341313">
              <a:spcBef>
                <a:spcPts val="800"/>
              </a:spcBef>
              <a:buSzPct val="80000"/>
              <a:buFont typeface="Wingdings" panose="05000000000000000000" pitchFamily="2" charset="2"/>
              <a:buChar char=""/>
            </a:pP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Two-phase</a:t>
            </a:r>
            <a:r>
              <a:rPr lang="zh-CN" alt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migrate</a:t>
            </a:r>
            <a:r>
              <a:rPr lang="zh-CN" alt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protocols</a:t>
            </a:r>
            <a:endParaRPr lang="en-US" altLang="zh-CN" sz="24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744537" lvl="2" indent="-342900">
              <a:spcBef>
                <a:spcPts val="800"/>
              </a:spcBef>
              <a:buSzPct val="80000"/>
              <a:buFont typeface="Courier New" charset="0"/>
              <a:buChar char="o"/>
            </a:pP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Pros:</a:t>
            </a:r>
            <a:r>
              <a:rPr lang="zh-CN" altLang="en-US" sz="2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simple</a:t>
            </a:r>
            <a:r>
              <a:rPr lang="zh-CN" altLang="en-US" sz="2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zh-CN" altLang="en-US" sz="2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fast</a:t>
            </a:r>
            <a:endParaRPr lang="en-US" altLang="zh-CN" sz="22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744537" lvl="2" indent="-342900">
              <a:spcBef>
                <a:spcPts val="800"/>
              </a:spcBef>
              <a:buSzPct val="80000"/>
              <a:buFont typeface="Courier New" charset="0"/>
              <a:buChar char="o"/>
            </a:pP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Cons:</a:t>
            </a:r>
            <a:r>
              <a:rPr lang="zh-CN" altLang="en-US" sz="2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overhead</a:t>
            </a:r>
            <a:r>
              <a:rPr lang="zh-CN" altLang="en-US" sz="2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from packet</a:t>
            </a:r>
            <a:r>
              <a:rPr lang="zh-CN" altLang="en-US" sz="2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tagging</a:t>
            </a:r>
            <a:r>
              <a:rPr lang="zh-CN" altLang="en-US" sz="2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zh-CN" altLang="en-US" sz="2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>
                <a:latin typeface="Comic Sans MS" charset="0"/>
                <a:ea typeface="Comic Sans MS" charset="0"/>
                <a:cs typeface="Comic Sans MS" charset="0"/>
              </a:rPr>
              <a:t>extra</a:t>
            </a:r>
            <a:r>
              <a:rPr lang="zh-CN" altLang="en-US" sz="22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rules, </a:t>
            </a:r>
          </a:p>
          <a:p>
            <a:pPr marL="401637" lvl="2" indent="0">
              <a:spcBef>
                <a:spcPts val="800"/>
              </a:spcBef>
              <a:buSzPct val="80000"/>
              <a:buNone/>
            </a:pPr>
            <a:r>
              <a:rPr lang="en-US" altLang="zh-CN" sz="2200" dirty="0">
                <a:latin typeface="Comic Sans MS" charset="0"/>
                <a:ea typeface="Comic Sans MS" charset="0"/>
                <a:cs typeface="Comic Sans MS" charset="0"/>
              </a:rPr>
              <a:t>	</a:t>
            </a: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		</a:t>
            </a:r>
            <a:r>
              <a:rPr lang="zh-CN" altLang="en-US" sz="2200" dirty="0" smtClean="0">
                <a:latin typeface="Comic Sans MS" charset="0"/>
                <a:ea typeface="Comic Sans MS" charset="0"/>
                <a:cs typeface="Comic Sans MS" charset="0"/>
              </a:rPr>
              <a:t>  </a:t>
            </a: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imperfect</a:t>
            </a:r>
            <a:r>
              <a:rPr lang="zh-CN" altLang="en-US" sz="2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synchronization</a:t>
            </a:r>
          </a:p>
          <a:p>
            <a:pPr marL="0" lvl="1" indent="0">
              <a:spcBef>
                <a:spcPts val="800"/>
              </a:spcBef>
              <a:buSzPct val="80000"/>
              <a:buNone/>
            </a:pPr>
            <a:endParaRPr lang="en-US" altLang="zh-CN" sz="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0" lvl="1" indent="0">
              <a:spcBef>
                <a:spcPts val="800"/>
              </a:spcBef>
              <a:buSzPct val="80000"/>
              <a:buNone/>
            </a:pP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    In</a:t>
            </a:r>
            <a:r>
              <a:rPr lang="zh-CN" alt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this</a:t>
            </a:r>
            <a:r>
              <a:rPr lang="zh-CN" alt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paper</a:t>
            </a:r>
            <a:r>
              <a:rPr lang="zh-CN" alt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we</a:t>
            </a:r>
            <a:r>
              <a:rPr lang="zh-CN" alt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use</a:t>
            </a:r>
            <a:r>
              <a:rPr lang="zh-CN" alt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spare</a:t>
            </a:r>
            <a:r>
              <a:rPr lang="zh-CN" altLang="en-US" sz="24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paths </a:t>
            </a:r>
            <a:r>
              <a:rPr lang="en-US" altLang="zh-CN" sz="24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for flow migration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.</a:t>
            </a:r>
            <a:endParaRPr lang="en-US" altLang="zh-CN" sz="2400" dirty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A</a:t>
            </a:r>
            <a:r>
              <a:rPr lang="zh-CN" alt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Motivating</a:t>
            </a:r>
            <a:r>
              <a:rPr lang="zh-CN" alt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Example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567" y="3078666"/>
            <a:ext cx="7297918" cy="532998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400" dirty="0" smtClean="0">
                <a:latin typeface="Comic Sans MS" charset="0"/>
                <a:ea typeface="Comic Sans MS" charset="0"/>
                <a:cs typeface="Comic Sans MS" charset="0"/>
              </a:rPr>
              <a:t>      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Initial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State	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	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                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Final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State</a:t>
            </a:r>
            <a:endParaRPr lang="en-US" sz="2000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891" y="3635778"/>
            <a:ext cx="3033509" cy="21698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3672753"/>
            <a:ext cx="3079390" cy="221248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V="1">
            <a:off x="3565003" y="3276600"/>
            <a:ext cx="1083197" cy="1061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58402" y="6064449"/>
            <a:ext cx="4769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  Unit flow capacity</a:t>
            </a:r>
            <a:r>
              <a:rPr lang="en-US" altLang="zh-CN" sz="2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/</a:t>
            </a:r>
            <a:r>
              <a:rPr lang="en-US" altLang="zh-CN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flow demand</a:t>
            </a:r>
          </a:p>
          <a:p>
            <a:r>
              <a:rPr lang="en-US" altLang="zh-CN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  Flows</a:t>
            </a:r>
            <a:r>
              <a:rPr lang="zh-CN" altLang="en-US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are</a:t>
            </a:r>
            <a:r>
              <a:rPr lang="zh-CN" altLang="en-US" sz="2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un-</a:t>
            </a:r>
            <a:r>
              <a:rPr lang="en-US" altLang="zh-CN" sz="2000" dirty="0" err="1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splittable</a:t>
            </a:r>
            <a:endParaRPr lang="en-US" sz="2000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900" y="1484274"/>
            <a:ext cx="7086600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Ordering</a:t>
            </a:r>
            <a:r>
              <a:rPr lang="zh-CN" altLang="en-US" sz="24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protocols</a:t>
            </a:r>
            <a:r>
              <a:rPr lang="zh-CN" altLang="en-US" sz="24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do</a:t>
            </a:r>
            <a:r>
              <a:rPr lang="zh-CN" altLang="en-US" sz="24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not</a:t>
            </a:r>
            <a:r>
              <a:rPr lang="zh-CN" altLang="en-US" sz="24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always</a:t>
            </a:r>
            <a:r>
              <a:rPr lang="zh-CN" altLang="en-US" sz="24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work</a:t>
            </a:r>
          </a:p>
          <a:p>
            <a:endParaRPr lang="en-US" altLang="zh-CN" sz="1000" dirty="0" smtClean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341313" indent="-341313">
              <a:spcBef>
                <a:spcPts val="800"/>
              </a:spcBef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</a:pPr>
            <a:r>
              <a:rPr lang="en-US" altLang="zh-CN" sz="2200" dirty="0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overlap</a:t>
            </a:r>
            <a:r>
              <a:rPr lang="zh-CN" altLang="en-US" sz="2200" dirty="0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between</a:t>
            </a:r>
            <a:r>
              <a:rPr lang="zh-CN" altLang="en-US" sz="22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flows’</a:t>
            </a:r>
            <a:r>
              <a:rPr lang="zh-CN" altLang="en-US" sz="22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initial</a:t>
            </a:r>
            <a:r>
              <a:rPr lang="zh-CN" altLang="en-US" sz="22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zh-CN" altLang="en-US" sz="22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final</a:t>
            </a:r>
            <a:r>
              <a:rPr lang="zh-CN" altLang="en-US" sz="2200" dirty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 smtClean="0">
                <a:solidFill>
                  <a:srgbClr val="000000"/>
                </a:solidFill>
                <a:latin typeface="Comic Sans MS" charset="0"/>
                <a:ea typeface="Comic Sans MS" charset="0"/>
                <a:cs typeface="Comic Sans MS" charset="0"/>
              </a:rPr>
              <a:t>paths</a:t>
            </a:r>
            <a:r>
              <a:rPr lang="en-US" altLang="zh-CN" sz="22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	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951412" y="6064449"/>
            <a:ext cx="4192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</a:t>
            </a:r>
            <a:r>
              <a:rPr lang="en-US" sz="2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he initial </a:t>
            </a:r>
            <a:r>
              <a:rPr lang="en-US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path </a:t>
            </a:r>
            <a:r>
              <a:rPr lang="en-US" sz="2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of f</a:t>
            </a:r>
            <a:r>
              <a:rPr lang="en-US" sz="2000" baseline="-25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overlaps </a:t>
            </a:r>
            <a:r>
              <a:rPr lang="en-US" sz="2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</a:t>
            </a:r>
            <a:r>
              <a:rPr lang="en-US" altLang="zh-CN" sz="2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he</a:t>
            </a:r>
            <a:r>
              <a:rPr lang="zh-CN" altLang="en-US" sz="2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  </a:t>
            </a:r>
            <a:r>
              <a:rPr lang="en-US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final path </a:t>
            </a:r>
            <a:r>
              <a:rPr lang="en-US" sz="2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of f</a:t>
            </a:r>
            <a:r>
              <a:rPr lang="en-US" sz="2000" baseline="-25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, and vice </a:t>
            </a:r>
            <a:r>
              <a:rPr lang="en-US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versa</a:t>
            </a:r>
            <a:endParaRPr lang="en-US" sz="2000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630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Example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800" dirty="0" smtClean="0">
                <a:latin typeface="Comic Sans MS" charset="0"/>
                <a:ea typeface="Comic Sans MS" charset="0"/>
                <a:cs typeface="Comic Sans MS" charset="0"/>
              </a:rPr>
              <a:t>(Cont’d)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2556"/>
            <a:ext cx="8228013" cy="4529138"/>
          </a:xfrm>
        </p:spPr>
        <p:txBody>
          <a:bodyPr/>
          <a:lstStyle/>
          <a:p>
            <a:r>
              <a:rPr lang="en-US" altLang="zh-CN" sz="24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Spare</a:t>
            </a:r>
            <a:r>
              <a:rPr lang="zh-CN" altLang="en-US" sz="24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path 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for flow f</a:t>
            </a:r>
          </a:p>
          <a:p>
            <a:pPr lvl="1">
              <a:buFont typeface="Courier New" charset="0"/>
              <a:buChar char="o"/>
            </a:pP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E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nough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bandwidth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to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hold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f</a:t>
            </a:r>
          </a:p>
          <a:p>
            <a:pPr lvl="1">
              <a:buFont typeface="Courier New" charset="0"/>
              <a:buChar char="o"/>
            </a:pP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Same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source and destination for f</a:t>
            </a:r>
          </a:p>
          <a:p>
            <a:pPr lvl="1">
              <a:buFont typeface="Courier New" charset="0"/>
              <a:buChar char="o"/>
            </a:pP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Does not overlap with initial or final paths of f</a:t>
            </a:r>
          </a:p>
          <a:p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Multiple spare paths exist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40" y="4050591"/>
            <a:ext cx="2190234" cy="156662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6287" y="5885212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Initial</a:t>
            </a:r>
            <a:r>
              <a:rPr lang="zh-CN" altLang="en-US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State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145" y="3525784"/>
            <a:ext cx="2165482" cy="1579616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 bwMode="auto">
          <a:xfrm flipV="1">
            <a:off x="2592476" y="4271245"/>
            <a:ext cx="485462" cy="153321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618732" y="5772227"/>
            <a:ext cx="505364" cy="22597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2582406" y="5706011"/>
            <a:ext cx="471424" cy="275794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5506500" y="4271245"/>
            <a:ext cx="589698" cy="197068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Rectangle 18"/>
          <p:cNvSpPr/>
          <p:nvPr/>
        </p:nvSpPr>
        <p:spPr>
          <a:xfrm>
            <a:off x="6648188" y="5960228"/>
            <a:ext cx="1512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Final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State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68229" y="4917208"/>
            <a:ext cx="8145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Or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1776" y="4156560"/>
            <a:ext cx="2117380" cy="152129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6754" y="5181600"/>
            <a:ext cx="2232333" cy="168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7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2.</a:t>
            </a:r>
            <a:r>
              <a:rPr lang="zh-CN" altLang="en-US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latin typeface="Comic Sans MS" charset="0"/>
                <a:ea typeface="Comic Sans MS" charset="0"/>
                <a:cs typeface="Comic Sans MS" charset="0"/>
              </a:rPr>
              <a:t>Model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485" y="1416050"/>
            <a:ext cx="8680515" cy="4953000"/>
          </a:xfrm>
        </p:spPr>
        <p:txBody>
          <a:bodyPr/>
          <a:lstStyle/>
          <a:p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Model</a:t>
            </a:r>
          </a:p>
          <a:p>
            <a:pPr marL="0" indent="0">
              <a:buNone/>
            </a:pPr>
            <a:r>
              <a:rPr lang="en-US" altLang="zh-CN" sz="2400" dirty="0">
                <a:latin typeface="Comic Sans MS" charset="0"/>
                <a:ea typeface="Comic Sans MS" charset="0"/>
                <a:cs typeface="Comic Sans MS" charset="0"/>
              </a:rPr>
              <a:t>	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A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network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with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capacitated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links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a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set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of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flows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with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demands</a:t>
            </a:r>
          </a:p>
          <a:p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Objective</a:t>
            </a:r>
            <a:endParaRPr lang="en-US" altLang="zh-CN" sz="24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457200" lvl="1" indent="0">
              <a:buNone/>
            </a:pP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Migrate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flows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from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given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initial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paths to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final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paths</a:t>
            </a:r>
          </a:p>
          <a:p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Consistency</a:t>
            </a:r>
          </a:p>
          <a:p>
            <a:pPr marL="0" lvl="1" indent="0">
              <a:spcBef>
                <a:spcPts val="800"/>
              </a:spcBef>
              <a:buSzPct val="80000"/>
              <a:buNone/>
            </a:pP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	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Migration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constraint: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no congestion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or packet loss </a:t>
            </a:r>
            <a:endParaRPr lang="en-US" altLang="zh-CN" sz="24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Feasibility</a:t>
            </a:r>
          </a:p>
          <a:p>
            <a:pPr marL="0" indent="0">
              <a:buNone/>
            </a:pP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	Existence of c</a:t>
            </a: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onsistent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flow </a:t>
            </a: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migration</a:t>
            </a:r>
            <a:endParaRPr lang="en-US" altLang="zh-CN" sz="2000" dirty="0"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Optimality</a:t>
            </a:r>
          </a:p>
          <a:p>
            <a:pPr marL="0" indent="0">
              <a:buNone/>
            </a:pP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	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Use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the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fewest </a:t>
            </a:r>
            <a:r>
              <a:rPr lang="en-US" sz="2000" dirty="0">
                <a:latin typeface="Comic Sans MS" charset="0"/>
                <a:ea typeface="Comic Sans MS" charset="0"/>
                <a:cs typeface="Comic Sans MS" charset="0"/>
              </a:rPr>
              <a:t>spare </a:t>
            </a:r>
            <a:r>
              <a:rPr lang="en-US" sz="2000" dirty="0" smtClean="0">
                <a:latin typeface="Comic Sans MS" charset="0"/>
                <a:ea typeface="Comic Sans MS" charset="0"/>
                <a:cs typeface="Comic Sans MS" charset="0"/>
              </a:rPr>
              <a:t>links</a:t>
            </a:r>
            <a:endParaRPr lang="en-US" altLang="zh-CN" sz="20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	</a:t>
            </a:r>
            <a:endParaRPr lang="en-US" altLang="zh-CN" sz="2000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4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07" y="231152"/>
            <a:ext cx="8228013" cy="1141412"/>
          </a:xfrm>
        </p:spPr>
        <p:txBody>
          <a:bodyPr/>
          <a:lstStyle/>
          <a:p>
            <a:r>
              <a:rPr lang="en-US" altLang="zh-CN" sz="3600" dirty="0" smtClean="0">
                <a:latin typeface="Comic Sans MS" charset="0"/>
                <a:ea typeface="Comic Sans MS" charset="0"/>
                <a:cs typeface="Comic Sans MS" charset="0"/>
              </a:rPr>
              <a:t>Concepts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57800" y="2706931"/>
            <a:ext cx="2469571" cy="14034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205" y="2730815"/>
            <a:ext cx="2475595" cy="14215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7544" y="4693090"/>
            <a:ext cx="2336256" cy="13580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4724400"/>
            <a:ext cx="2269603" cy="13337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63353" y="6436891"/>
            <a:ext cx="81888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Unit </a:t>
            </a:r>
            <a:r>
              <a:rPr lang="en-US" altLang="zh-CN" sz="200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flow demand.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Link’s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capacity: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e</a:t>
            </a:r>
            <a:r>
              <a:rPr lang="en-US" altLang="zh-CN" sz="2000" baseline="-250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14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=e</a:t>
            </a:r>
            <a:r>
              <a:rPr lang="en-US" altLang="zh-CN" sz="2000" baseline="-250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45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=2;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others=</a:t>
            </a:r>
            <a:r>
              <a:rPr lang="zh-CN" altLang="en-US" sz="20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Comic Sans MS" charset="0"/>
                <a:ea typeface="Comic Sans MS" charset="0"/>
                <a:cs typeface="Comic Sans MS" charset="0"/>
              </a:rPr>
              <a:t>1</a:t>
            </a:r>
            <a:endParaRPr lang="en-US" altLang="zh-CN" sz="2000" dirty="0">
              <a:solidFill>
                <a:schemeClr val="bg1">
                  <a:lumMod val="50000"/>
                </a:schemeClr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zh-CN" altLang="en-US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sz="2000" baseline="-25000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4080147"/>
            <a:ext cx="19690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Final</a:t>
            </a:r>
            <a:r>
              <a:rPr lang="zh-CN" altLang="en-US" sz="16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s</a:t>
            </a:r>
            <a:r>
              <a:rPr lang="en-US" altLang="zh-CN" sz="16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tate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1" y="4081046"/>
            <a:ext cx="16001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Initial</a:t>
            </a:r>
            <a:r>
              <a:rPr lang="zh-CN" altLang="en-US" sz="16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s</a:t>
            </a:r>
            <a:r>
              <a:rPr lang="en-US" altLang="zh-CN" sz="16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tate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8204" y="5986046"/>
            <a:ext cx="13421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One</a:t>
            </a:r>
            <a:r>
              <a:rPr lang="zh-CN" altLang="en-US" sz="16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RDG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15000" y="6019800"/>
            <a:ext cx="19690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Another</a:t>
            </a:r>
            <a:r>
              <a:rPr lang="zh-CN" altLang="en-US" sz="16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16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RDG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02443" y="1179165"/>
            <a:ext cx="9041557" cy="1771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r>
              <a:rPr lang="en-US" altLang="zh-CN" sz="24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Resource</a:t>
            </a:r>
            <a:r>
              <a:rPr lang="zh-CN" altLang="en-US" sz="24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Dependency</a:t>
            </a:r>
            <a:r>
              <a:rPr lang="zh-CN" altLang="en-US" sz="24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Graph</a:t>
            </a:r>
            <a:r>
              <a:rPr lang="zh-CN" altLang="en-US" sz="24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(RDG</a:t>
            </a:r>
            <a:r>
              <a:rPr lang="en-US" altLang="zh-CN" sz="24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)</a:t>
            </a:r>
            <a:r>
              <a:rPr lang="zh-CN" altLang="en-US" sz="24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：</a:t>
            </a:r>
            <a:r>
              <a:rPr lang="en-US" altLang="zh-CN" sz="2000" kern="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RDGs</a:t>
            </a:r>
            <a:r>
              <a:rPr lang="zh-CN" altLang="en-US" sz="2000" kern="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kern="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are</a:t>
            </a:r>
            <a:r>
              <a:rPr lang="zh-CN" altLang="en-US" sz="2000" kern="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kern="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not</a:t>
            </a:r>
            <a:r>
              <a:rPr lang="zh-CN" altLang="en-US" sz="2000" kern="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kern="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unique</a:t>
            </a:r>
          </a:p>
          <a:p>
            <a:r>
              <a:rPr lang="en-US" altLang="zh-CN" sz="2400" kern="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Deadlock:</a:t>
            </a:r>
            <a:r>
              <a:rPr lang="en-US" altLang="zh-CN" sz="2400" kern="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kern="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A cycle exists in all RDGs</a:t>
            </a:r>
          </a:p>
          <a:p>
            <a:r>
              <a:rPr lang="en-US" altLang="zh-CN" sz="2400" kern="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Spare</a:t>
            </a:r>
            <a:r>
              <a:rPr lang="zh-CN" altLang="en-US" sz="2400" kern="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kern="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path</a:t>
            </a:r>
            <a:r>
              <a:rPr lang="zh-CN" altLang="en-US" sz="2400" kern="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kern="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collection:</a:t>
            </a:r>
            <a:r>
              <a:rPr lang="en-US" altLang="zh-CN" sz="2400" kern="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kern="0" dirty="0" smtClean="0">
                <a:latin typeface="Comic Sans MS" charset="0"/>
                <a:ea typeface="Comic Sans MS" charset="0"/>
                <a:cs typeface="Comic Sans MS" charset="0"/>
              </a:rPr>
              <a:t>A set</a:t>
            </a:r>
            <a:r>
              <a:rPr lang="zh-CN" altLang="en-US" sz="2000" kern="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kern="0" dirty="0" smtClean="0">
                <a:latin typeface="Comic Sans MS" charset="0"/>
                <a:ea typeface="Comic Sans MS" charset="0"/>
                <a:cs typeface="Comic Sans MS" charset="0"/>
              </a:rPr>
              <a:t>of</a:t>
            </a:r>
            <a:r>
              <a:rPr lang="zh-CN" altLang="en-US" sz="2000" kern="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kern="0" dirty="0" smtClean="0">
                <a:latin typeface="Comic Sans MS" charset="0"/>
                <a:ea typeface="Comic Sans MS" charset="0"/>
                <a:cs typeface="Comic Sans MS" charset="0"/>
              </a:rPr>
              <a:t>spare</a:t>
            </a:r>
            <a:r>
              <a:rPr lang="zh-CN" altLang="en-US" sz="2000" kern="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kern="0" dirty="0" smtClean="0">
                <a:latin typeface="Comic Sans MS" charset="0"/>
                <a:ea typeface="Comic Sans MS" charset="0"/>
                <a:cs typeface="Comic Sans MS" charset="0"/>
              </a:rPr>
              <a:t>paths</a:t>
            </a:r>
            <a:r>
              <a:rPr lang="zh-CN" altLang="en-US" sz="2000" kern="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kern="0" dirty="0" smtClean="0">
                <a:latin typeface="Comic Sans MS" charset="0"/>
                <a:ea typeface="Comic Sans MS" charset="0"/>
                <a:cs typeface="Comic Sans MS" charset="0"/>
              </a:rPr>
              <a:t>resolve a deadlock</a:t>
            </a:r>
          </a:p>
          <a:p>
            <a:pPr marL="0" indent="0">
              <a:buNone/>
            </a:pPr>
            <a:endParaRPr lang="en-US" altLang="zh-CN" sz="2000" kern="0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US" altLang="zh-CN" sz="2400" kern="0" dirty="0" smtClean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990600" y="4572000"/>
            <a:ext cx="70866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 flipV="1">
            <a:off x="4541705" y="2852387"/>
            <a:ext cx="13061" cy="3545235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7179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6445" y="2294960"/>
            <a:ext cx="8125310" cy="133985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8228013" cy="1141412"/>
          </a:xfrm>
        </p:spPr>
        <p:txBody>
          <a:bodyPr/>
          <a:lstStyle/>
          <a:p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3.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Feasibility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and</a:t>
            </a:r>
            <a:r>
              <a:rPr lang="zh-CN" altLang="en-US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>
                <a:latin typeface="Comic Sans MS" charset="0"/>
                <a:ea typeface="Comic Sans MS" charset="0"/>
                <a:cs typeface="Comic Sans MS" charset="0"/>
              </a:rPr>
              <a:t>Optimality</a:t>
            </a:r>
            <a:endParaRPr lang="en-US" dirty="0"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6050"/>
            <a:ext cx="8153400" cy="4966199"/>
          </a:xfrm>
        </p:spPr>
        <p:txBody>
          <a:bodyPr/>
          <a:lstStyle/>
          <a:p>
            <a:pPr marL="0" indent="0">
              <a:buNone/>
            </a:pPr>
            <a:endParaRPr lang="en-US" altLang="zh-CN" sz="800" dirty="0" smtClean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altLang="zh-CN" sz="24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Feasibility: </a:t>
            </a:r>
            <a:r>
              <a:rPr lang="en-US" altLang="zh-CN" sz="24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E</a:t>
            </a:r>
            <a:r>
              <a:rPr lang="en-US" altLang="zh-CN" sz="24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ach deadlock has a spare path collection</a:t>
            </a:r>
          </a:p>
          <a:p>
            <a:pPr marL="0" indent="0">
              <a:buNone/>
            </a:pPr>
            <a:endParaRPr lang="en-US" altLang="zh-CN" sz="800" dirty="0" smtClean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altLang="zh-CN" sz="24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Theorem</a:t>
            </a:r>
            <a:r>
              <a:rPr lang="en-US" altLang="zh-CN" sz="24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:</a:t>
            </a:r>
            <a:r>
              <a:rPr lang="en-US" altLang="zh-CN" sz="2400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I</a:t>
            </a:r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f 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multiple consistent flow migrations exist, it is NP- hard to find the optimal one </a:t>
            </a:r>
            <a:r>
              <a:rPr lang="en-US" sz="2400" dirty="0" smtClean="0">
                <a:latin typeface="Comic Sans MS" charset="0"/>
                <a:ea typeface="Comic Sans MS" charset="0"/>
                <a:cs typeface="Comic Sans MS" charset="0"/>
              </a:rPr>
              <a:t>which occupies the</a:t>
            </a:r>
            <a:r>
              <a:rPr lang="en-US" sz="24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spare</a:t>
            </a:r>
            <a:r>
              <a:rPr lang="zh-CN" altLang="en-US" sz="24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400" dirty="0" smtClean="0">
                <a:latin typeface="Comic Sans MS" charset="0"/>
                <a:ea typeface="Comic Sans MS" charset="0"/>
                <a:cs typeface="Comic Sans MS" charset="0"/>
              </a:rPr>
              <a:t>links.</a:t>
            </a:r>
            <a:endParaRPr lang="en-US" altLang="zh-CN" sz="2400" dirty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US" altLang="zh-CN" sz="22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Proof</a:t>
            </a:r>
            <a:r>
              <a:rPr lang="zh-CN" altLang="en-US" sz="22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200" dirty="0" smtClean="0">
                <a:latin typeface="Comic Sans MS" charset="0"/>
                <a:ea typeface="Comic Sans MS" charset="0"/>
                <a:cs typeface="Comic Sans MS" charset="0"/>
              </a:rPr>
              <a:t>ideas</a:t>
            </a:r>
            <a:r>
              <a:rPr lang="en-US" altLang="zh-CN" sz="2200" dirty="0">
                <a:latin typeface="Comic Sans MS" charset="0"/>
                <a:ea typeface="Comic Sans MS" charset="0"/>
                <a:cs typeface="Comic Sans MS" charset="0"/>
              </a:rPr>
              <a:t>:</a:t>
            </a:r>
            <a:endParaRPr lang="en-US" altLang="zh-CN" sz="22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Reduction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from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set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cover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problem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Deadlocks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as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elements: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L= {d</a:t>
            </a:r>
            <a:r>
              <a:rPr lang="en-US" altLang="zh-CN" sz="2000" baseline="-25000" dirty="0" smtClean="0"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d</a:t>
            </a:r>
            <a:r>
              <a:rPr lang="en-US" altLang="zh-CN" sz="2000" baseline="-25000" dirty="0" smtClean="0"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,</a:t>
            </a:r>
            <a:r>
              <a:rPr lang="mr-IN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…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,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err="1" smtClean="0">
                <a:latin typeface="Comic Sans MS" charset="0"/>
                <a:ea typeface="Comic Sans MS" charset="0"/>
                <a:cs typeface="Comic Sans MS" charset="0"/>
              </a:rPr>
              <a:t>d</a:t>
            </a:r>
            <a:r>
              <a:rPr lang="en-US" altLang="zh-CN" sz="2000" baseline="-25000" dirty="0" err="1" smtClean="0">
                <a:latin typeface="Comic Sans MS" charset="0"/>
                <a:ea typeface="Comic Sans MS" charset="0"/>
                <a:cs typeface="Comic Sans MS" charset="0"/>
              </a:rPr>
              <a:t>|L</a:t>
            </a:r>
            <a:r>
              <a:rPr lang="en-US" altLang="zh-CN" sz="2000" baseline="-25000" dirty="0" smtClean="0">
                <a:latin typeface="Comic Sans MS" charset="0"/>
                <a:ea typeface="Comic Sans MS" charset="0"/>
                <a:cs typeface="Comic Sans MS" charset="0"/>
              </a:rPr>
              <a:t>|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}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Spare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path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collections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as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sets: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{S</a:t>
            </a:r>
            <a:r>
              <a:rPr lang="en-US" altLang="zh-CN" sz="2000" baseline="-25000" dirty="0" smtClean="0"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,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S</a:t>
            </a:r>
            <a:r>
              <a:rPr lang="en-US" altLang="zh-CN" sz="2000" baseline="-25000" dirty="0" smtClean="0"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,</a:t>
            </a:r>
            <a:r>
              <a:rPr lang="mr-IN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…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};</a:t>
            </a:r>
          </a:p>
          <a:p>
            <a:pPr marL="0" indent="0">
              <a:buNone/>
            </a:pP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	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S</a:t>
            </a:r>
            <a:r>
              <a:rPr lang="en-US" altLang="zh-CN" sz="2000" baseline="-25000" dirty="0" smtClean="0"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={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d</a:t>
            </a:r>
            <a:r>
              <a:rPr lang="en-US" altLang="zh-CN" sz="2000" baseline="-25000" dirty="0"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,</a:t>
            </a:r>
            <a:r>
              <a:rPr lang="en-US" altLang="zh-CN" sz="2000" dirty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d</a:t>
            </a:r>
            <a:r>
              <a:rPr lang="en-US" altLang="zh-CN" sz="2000" baseline="-25000" dirty="0" smtClean="0"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, d</a:t>
            </a:r>
            <a:r>
              <a:rPr lang="en-US" altLang="zh-CN" sz="2000" baseline="-25000" dirty="0" smtClean="0">
                <a:latin typeface="Comic Sans MS" charset="0"/>
                <a:ea typeface="Comic Sans MS" charset="0"/>
                <a:cs typeface="Comic Sans MS" charset="0"/>
              </a:rPr>
              <a:t>4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},</a:t>
            </a:r>
            <a:r>
              <a:rPr lang="zh-CN" altLang="en-US" sz="2000" dirty="0" smtClean="0"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S</a:t>
            </a:r>
            <a:r>
              <a:rPr lang="en-US" altLang="zh-CN" sz="2000" baseline="-250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altLang="zh-CN" sz="20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={</a:t>
            </a:r>
            <a:r>
              <a:rPr lang="en-US" altLang="zh-CN" sz="20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d</a:t>
            </a:r>
            <a:r>
              <a:rPr lang="en-US" altLang="zh-CN" sz="2000" baseline="-250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en-US" altLang="zh-CN" sz="2000" dirty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, </a:t>
            </a:r>
            <a:r>
              <a:rPr lang="en-US" altLang="zh-CN" sz="20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d</a:t>
            </a:r>
            <a:r>
              <a:rPr lang="en-US" altLang="zh-CN" sz="2000" baseline="-250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2</a:t>
            </a:r>
            <a:r>
              <a:rPr lang="en-US" altLang="zh-CN" sz="20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},</a:t>
            </a:r>
            <a:r>
              <a:rPr lang="zh-CN" altLang="en-US" sz="2000" dirty="0" smtClean="0">
                <a:solidFill>
                  <a:srgbClr val="0070C0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S</a:t>
            </a:r>
            <a:r>
              <a:rPr lang="en-US" altLang="zh-CN" sz="2000" baseline="-25000" dirty="0" smtClean="0">
                <a:latin typeface="Comic Sans MS" charset="0"/>
                <a:ea typeface="Comic Sans MS" charset="0"/>
                <a:cs typeface="Comic Sans MS" charset="0"/>
              </a:rPr>
              <a:t>3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={d</a:t>
            </a:r>
            <a:r>
              <a:rPr lang="en-US" altLang="zh-CN" sz="2000" baseline="-25000" dirty="0" smtClean="0">
                <a:latin typeface="Comic Sans MS" charset="0"/>
                <a:ea typeface="Comic Sans MS" charset="0"/>
                <a:cs typeface="Comic Sans MS" charset="0"/>
              </a:rPr>
              <a:t>3</a:t>
            </a:r>
            <a:r>
              <a:rPr lang="en-US" altLang="zh-CN" sz="2000" dirty="0" smtClean="0">
                <a:latin typeface="Comic Sans MS" charset="0"/>
                <a:ea typeface="Comic Sans MS" charset="0"/>
                <a:cs typeface="Comic Sans MS" charset="0"/>
              </a:rPr>
              <a:t>}</a:t>
            </a:r>
          </a:p>
          <a:p>
            <a:pPr marL="0" indent="0">
              <a:buNone/>
            </a:pPr>
            <a:endParaRPr lang="en-US" altLang="zh-CN" sz="800" dirty="0" smtClean="0">
              <a:latin typeface="Comic Sans MS" charset="0"/>
              <a:ea typeface="Comic Sans MS" charset="0"/>
              <a:cs typeface="Comic Sans MS" charset="0"/>
            </a:endParaRPr>
          </a:p>
          <a:p>
            <a:pPr marL="0" indent="0">
              <a:buNone/>
            </a:pPr>
            <a:endParaRPr lang="en-US" altLang="zh-CN" sz="2200" dirty="0" smtClean="0"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0184" y="3893048"/>
            <a:ext cx="2646114" cy="248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2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63463" y="401232"/>
            <a:ext cx="8228013" cy="1141412"/>
          </a:xfrm>
        </p:spPr>
        <p:txBody>
          <a:bodyPr/>
          <a:lstStyle/>
          <a:p>
            <a:r>
              <a:rPr lang="en-US" sz="3600" dirty="0" smtClean="0">
                <a:latin typeface="Comic Sans MS" charset="0"/>
              </a:rPr>
              <a:t>Intertwined Deadlocks: d</a:t>
            </a:r>
            <a:r>
              <a:rPr lang="en-US" sz="3600" baseline="-25000" dirty="0" smtClean="0">
                <a:latin typeface="Comic Sans MS" charset="0"/>
              </a:rPr>
              <a:t>1</a:t>
            </a:r>
            <a:r>
              <a:rPr lang="en-US" sz="3600" dirty="0" smtClean="0">
                <a:latin typeface="Comic Sans MS" charset="0"/>
              </a:rPr>
              <a:t> and d</a:t>
            </a:r>
            <a:r>
              <a:rPr lang="en-US" sz="3600" baseline="-25000" dirty="0" smtClean="0">
                <a:latin typeface="Comic Sans MS" charset="0"/>
              </a:rPr>
              <a:t>2</a:t>
            </a:r>
            <a:endParaRPr lang="en-US" baseline="-250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A spare path collection resolves two deadlocks</a:t>
            </a:r>
          </a:p>
          <a:p>
            <a:pPr lvl="1"/>
            <a:r>
              <a:rPr lang="en-US" sz="2000" dirty="0" smtClean="0">
                <a:latin typeface="Comic Sans MS" panose="030F0702030302020204" pitchFamily="66" charset="0"/>
              </a:rPr>
              <a:t>Move f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000" dirty="0" smtClean="0">
                <a:latin typeface="Comic Sans MS" panose="030F0702030302020204" pitchFamily="66" charset="0"/>
              </a:rPr>
              <a:t> to a spare path {e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45</a:t>
            </a:r>
            <a:r>
              <a:rPr lang="en-US" sz="2000" dirty="0" smtClean="0">
                <a:latin typeface="Comic Sans MS" panose="030F0702030302020204" pitchFamily="66" charset="0"/>
              </a:rPr>
              <a:t>, e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5</a:t>
            </a:r>
            <a:r>
              <a:rPr lang="en-US" altLang="zh-CN" sz="2000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000" dirty="0" smtClean="0">
                <a:latin typeface="Comic Sans MS" panose="030F0702030302020204" pitchFamily="66" charset="0"/>
              </a:rPr>
              <a:t>}</a:t>
            </a:r>
          </a:p>
          <a:p>
            <a:pPr lvl="1"/>
            <a:r>
              <a:rPr lang="en-US" sz="2000" dirty="0" smtClean="0">
                <a:latin typeface="Comic Sans MS" panose="030F0702030302020204" pitchFamily="66" charset="0"/>
              </a:rPr>
              <a:t>Move f</a:t>
            </a:r>
            <a:r>
              <a:rPr lang="en-US" sz="2000" baseline="-25000" dirty="0">
                <a:latin typeface="Comic Sans MS" panose="030F0702030302020204" pitchFamily="66" charset="0"/>
              </a:rPr>
              <a:t>3</a:t>
            </a:r>
            <a:r>
              <a:rPr lang="en-US" sz="2000" dirty="0" smtClean="0">
                <a:latin typeface="Comic Sans MS" panose="030F0702030302020204" pitchFamily="66" charset="0"/>
              </a:rPr>
              <a:t> and then f</a:t>
            </a:r>
            <a:r>
              <a:rPr lang="en-US" sz="2000" baseline="-25000" dirty="0">
                <a:latin typeface="Comic Sans MS" panose="030F0702030302020204" pitchFamily="66" charset="0"/>
              </a:rPr>
              <a:t>2</a:t>
            </a:r>
            <a:endParaRPr lang="en-US" sz="2000" baseline="-25000" dirty="0" smtClean="0">
              <a:latin typeface="Comic Sans MS" panose="030F0702030302020204" pitchFamily="66" charset="0"/>
            </a:endParaRPr>
          </a:p>
          <a:p>
            <a:pPr lvl="1"/>
            <a:r>
              <a:rPr lang="en-US" sz="2000" dirty="0" smtClean="0">
                <a:latin typeface="Comic Sans MS" panose="030F0702030302020204" pitchFamily="66" charset="0"/>
              </a:rPr>
              <a:t>Move f</a:t>
            </a:r>
            <a:r>
              <a:rPr lang="en-US" sz="2000" baseline="-25000" dirty="0" smtClean="0">
                <a:latin typeface="Comic Sans MS" panose="030F0702030302020204" pitchFamily="66" charset="0"/>
              </a:rPr>
              <a:t>1</a:t>
            </a:r>
            <a:r>
              <a:rPr lang="en-US" sz="2000" dirty="0" smtClean="0">
                <a:latin typeface="Comic Sans MS" panose="030F0702030302020204" pitchFamily="66" charset="0"/>
              </a:rPr>
              <a:t> to its final state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87943" y="5402052"/>
            <a:ext cx="3171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RDG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with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two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deadlocks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71800" y="4191000"/>
            <a:ext cx="19690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Final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State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30232" y="4202668"/>
            <a:ext cx="16001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Initial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State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8229600" y="1678253"/>
            <a:ext cx="4236128" cy="395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1313" indent="-341313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CCCCFF"/>
              </a:buClr>
              <a:buSzPct val="80000"/>
              <a:buFont typeface="Wingdings" panose="05000000000000000000" pitchFamily="2" charset="2"/>
              <a:buChar char="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1363" indent="-284163" algn="l" defTabSz="457200" rtl="0" eaLnBrk="0" fontAlgn="base" hangingPunct="0">
              <a:spcBef>
                <a:spcPts val="675"/>
              </a:spcBef>
              <a:spcAft>
                <a:spcPct val="0"/>
              </a:spcAft>
              <a:buClr>
                <a:srgbClr val="CCCCFF"/>
              </a:buClr>
              <a:buSzPct val="70000"/>
              <a:buFont typeface="Wingdings" panose="05000000000000000000" pitchFamily="2" charset="2"/>
              <a:buChar char=""/>
              <a:defRPr sz="27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57200" rtl="0" eaLnBrk="0" fontAlgn="base" hangingPunct="0">
              <a:spcBef>
                <a:spcPts val="575"/>
              </a:spcBef>
              <a:spcAft>
                <a:spcPct val="0"/>
              </a:spcAft>
              <a:buClr>
                <a:srgbClr val="CCCCFF"/>
              </a:buClr>
              <a:buSzPct val="65000"/>
              <a:buFont typeface="Wingdings" panose="05000000000000000000" pitchFamily="2" charset="2"/>
              <a:buChar char=""/>
              <a:defRPr sz="23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anose="05000000000000000000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57200" rtl="0" fontAlgn="base">
              <a:spcBef>
                <a:spcPts val="500"/>
              </a:spcBef>
              <a:spcAft>
                <a:spcPct val="0"/>
              </a:spcAft>
              <a:buClr>
                <a:srgbClr val="CCCCFF"/>
              </a:buClr>
              <a:buSzPct val="100000"/>
              <a:buFont typeface="Wingdings" pitchFamily="2" charset="2"/>
              <a:buChar char="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400050" lvl="1" indent="0">
              <a:buNone/>
            </a:pPr>
            <a:endParaRPr lang="en-US" altLang="zh-CN" sz="1900" kern="0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3566" y="5248164"/>
            <a:ext cx="223235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Link’s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capacity: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1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endParaRPr lang="en-US" altLang="zh-CN" dirty="0" smtClean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Flow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demand:</a:t>
            </a:r>
            <a:r>
              <a:rPr lang="zh-CN" altLang="en-US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  <a:latin typeface="Comic Sans MS" charset="0"/>
                <a:ea typeface="Comic Sans MS" charset="0"/>
                <a:cs typeface="Comic Sans MS" charset="0"/>
              </a:rPr>
              <a:t>1</a:t>
            </a:r>
            <a:endParaRPr lang="en-US" baseline="-25000" dirty="0">
              <a:solidFill>
                <a:schemeClr val="tx1"/>
              </a:solidFill>
              <a:latin typeface="Comic Sans MS" charset="0"/>
              <a:ea typeface="Comic Sans MS" charset="0"/>
              <a:cs typeface="Comic Sans MS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449" y="4671012"/>
            <a:ext cx="2316163" cy="20125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648" y="1981200"/>
            <a:ext cx="2020011" cy="2221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5201" y="1981200"/>
            <a:ext cx="2041412" cy="2218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12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Arial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7005</TotalTime>
  <Words>884</Words>
  <Application>Microsoft Office PowerPoint</Application>
  <PresentationFormat>On-screen Show (4:3)</PresentationFormat>
  <Paragraphs>207</Paragraphs>
  <Slides>16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宋体</vt:lpstr>
      <vt:lpstr>Arial</vt:lpstr>
      <vt:lpstr>Cambria Math</vt:lpstr>
      <vt:lpstr>Comic Sans MS</vt:lpstr>
      <vt:lpstr>Courier New</vt:lpstr>
      <vt:lpstr>Times New Roman</vt:lpstr>
      <vt:lpstr>Wingdings</vt:lpstr>
      <vt:lpstr>Default Design</vt:lpstr>
      <vt:lpstr>1_Default Design</vt:lpstr>
      <vt:lpstr>Flow Migrations in Software Defined Networks:  Consistency, Feasibility, and Optimality                   </vt:lpstr>
      <vt:lpstr>1. Introduction</vt:lpstr>
      <vt:lpstr>Proposed Method</vt:lpstr>
      <vt:lpstr>A Motivating Example</vt:lpstr>
      <vt:lpstr>Example (Cont’d)</vt:lpstr>
      <vt:lpstr>2. Model</vt:lpstr>
      <vt:lpstr>Concepts</vt:lpstr>
      <vt:lpstr>3. Feasibility and Optimality</vt:lpstr>
      <vt:lpstr>Intertwined Deadlocks: d1 and d2</vt:lpstr>
      <vt:lpstr>Network Update through Spare Links (NUSL)</vt:lpstr>
      <vt:lpstr>Complexity Analysis</vt:lpstr>
      <vt:lpstr>4. Simulation</vt:lpstr>
      <vt:lpstr>Settings and Measurements</vt:lpstr>
      <vt:lpstr>Simulation Results </vt:lpstr>
      <vt:lpstr>Simulation Results (cont’d)</vt:lpstr>
      <vt:lpstr>5. Conclusion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Algorithmic Crowdsourcing:  Current State and Future Perspective</dc:title>
  <dc:creator>Jie Wu</dc:creator>
  <cp:lastModifiedBy>wu</cp:lastModifiedBy>
  <cp:revision>381</cp:revision>
  <cp:lastPrinted>2017-11-17T19:52:59Z</cp:lastPrinted>
  <dcterms:created xsi:type="dcterms:W3CDTF">2016-03-22T15:00:44Z</dcterms:created>
  <dcterms:modified xsi:type="dcterms:W3CDTF">2017-11-23T02:16:43Z</dcterms:modified>
</cp:coreProperties>
</file>