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4.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82" r:id="rId5"/>
    <p:sldId id="283" r:id="rId6"/>
    <p:sldId id="258" r:id="rId7"/>
    <p:sldId id="266" r:id="rId8"/>
    <p:sldId id="265" r:id="rId9"/>
    <p:sldId id="284" r:id="rId10"/>
    <p:sldId id="259" r:id="rId11"/>
    <p:sldId id="290" r:id="rId12"/>
    <p:sldId id="270" r:id="rId13"/>
    <p:sldId id="285" r:id="rId14"/>
    <p:sldId id="289" r:id="rId15"/>
    <p:sldId id="291" r:id="rId16"/>
    <p:sldId id="288" r:id="rId17"/>
    <p:sldId id="293" r:id="rId18"/>
    <p:sldId id="294" r:id="rId19"/>
    <p:sldId id="295" r:id="rId20"/>
    <p:sldId id="271" r:id="rId21"/>
    <p:sldId id="286" r:id="rId22"/>
    <p:sldId id="273" r:id="rId23"/>
    <p:sldId id="276" r:id="rId24"/>
    <p:sldId id="297" r:id="rId25"/>
    <p:sldId id="298" r:id="rId26"/>
    <p:sldId id="287" r:id="rId27"/>
    <p:sldId id="263" r:id="rId28"/>
    <p:sldId id="277"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599C"/>
    <a:srgbClr val="054BAA"/>
    <a:srgbClr val="FFFFFF"/>
    <a:srgbClr val="CFD5EA"/>
    <a:srgbClr val="034EA1"/>
    <a:srgbClr val="FCFDF4"/>
    <a:srgbClr val="084A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5" d="100"/>
          <a:sy n="155" d="100"/>
        </p:scale>
        <p:origin x="472"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0FECD5-B540-4396-8BE3-931CC1509C2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03A527-DC0A-47CD-997D-1EA6E8DE4CE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Hi, I am Jinrui Zhou, from University of Science and Technology of China, and my research focuses on federated learning. Today, our topic is “PSFL: </a:t>
            </a:r>
            <a:r>
              <a:rPr lang="en-US" altLang="zh-CN" dirty="0">
                <a:latin typeface="微软雅黑" panose="020B0503020204020204" pitchFamily="34" charset="-122"/>
                <a:ea typeface="微软雅黑" panose="020B0503020204020204" pitchFamily="34" charset="-122"/>
                <a:sym typeface="+mn-ea"/>
              </a:rPr>
              <a:t>Parallel-Sequential Federated Learning with Convergence Guarantees.”</a:t>
            </a:r>
            <a:endParaRPr lang="en-US" altLang="zh-CN" dirty="0">
              <a:solidFill>
                <a:schemeClr val="tx1"/>
              </a:solidFill>
              <a:latin typeface="微软雅黑" panose="020B0503020204020204" pitchFamily="34" charset="-122"/>
              <a:ea typeface="微软雅黑" panose="020B0503020204020204" pitchFamily="34" charset="-122"/>
            </a:endParaRPr>
          </a:p>
          <a:p>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备注占位符 2"/>
              <p:cNvSpPr>
                <a:spLocks noGrp="1"/>
              </p:cNvSpPr>
              <p:nvPr>
                <p:ph type="body" idx="1"/>
              </p:nvPr>
            </p:nvSpPr>
            <p:spPr/>
            <p:txBody>
              <a:bodyPr/>
              <a:lstStyle/>
              <a:p>
                <a:r>
                  <a:rPr lang="en-US" altLang="zh-CN" dirty="0">
                    <a:latin typeface="Times New Roman" panose="02020603050405020304" pitchFamily="18" charset="0"/>
                    <a:cs typeface="Times New Roman" panose="02020603050405020304" pitchFamily="18" charset="0"/>
                    <a:sym typeface="+mn-ea"/>
                  </a:rPr>
                  <a:t>Our </a:t>
                </a:r>
                <a:r>
                  <a:rPr lang="en-US" altLang="zh-CN" dirty="0">
                    <a:solidFill>
                      <a:srgbClr val="FF0000"/>
                    </a:solidFill>
                    <a:latin typeface="Times New Roman" panose="02020603050405020304" pitchFamily="18" charset="0"/>
                    <a:cs typeface="Times New Roman" panose="02020603050405020304" pitchFamily="18" charset="0"/>
                    <a:sym typeface="+mn-ea"/>
                  </a:rPr>
                  <a:t>goal</a:t>
                </a:r>
                <a:r>
                  <a:rPr lang="en-US" altLang="zh-CN" dirty="0">
                    <a:latin typeface="Times New Roman" panose="02020603050405020304" pitchFamily="18" charset="0"/>
                    <a:cs typeface="Times New Roman" panose="02020603050405020304" pitchFamily="18" charset="0"/>
                    <a:sym typeface="+mn-ea"/>
                  </a:rPr>
                  <a:t> is to </a:t>
                </a:r>
                <a:r>
                  <a:rPr lang="en-US" altLang="zh-CN" dirty="0">
                    <a:solidFill>
                      <a:srgbClr val="FF0000"/>
                    </a:solidFill>
                    <a:effectLst/>
                    <a:latin typeface="Times New Roman" panose="02020603050405020304" pitchFamily="18" charset="0"/>
                    <a:cs typeface="Times New Roman" panose="02020603050405020304" pitchFamily="18" charset="0"/>
                    <a:sym typeface="+mn-ea"/>
                  </a:rPr>
                  <a:t>determine the optimal client sampling strategy</a:t>
                </a:r>
                <a:r>
                  <a:rPr lang="en-US" altLang="zh-CN" dirty="0">
                    <a:solidFill>
                      <a:srgbClr val="000000"/>
                    </a:solidFill>
                    <a:effectLst/>
                    <a:latin typeface="Times New Roman" panose="02020603050405020304" pitchFamily="18" charset="0"/>
                    <a:cs typeface="Times New Roman" panose="02020603050405020304" pitchFamily="18" charset="0"/>
                    <a:sym typeface="+mn-ea"/>
                  </a:rPr>
                  <a:t> based on a training structure, so as to minimize the </a:t>
                </a:r>
                <a:r>
                  <a:rPr lang="en-US" altLang="zh-CN" dirty="0">
                    <a:solidFill>
                      <a:srgbClr val="FF0000"/>
                    </a:solidFill>
                    <a:effectLst/>
                    <a:latin typeface="Times New Roman" panose="02020603050405020304" pitchFamily="18" charset="0"/>
                    <a:cs typeface="Times New Roman" panose="02020603050405020304" pitchFamily="18" charset="0"/>
                    <a:sym typeface="+mn-ea"/>
                  </a:rPr>
                  <a:t>expected total training time</a:t>
                </a:r>
                <a:r>
                  <a:rPr lang="en-US" altLang="zh-CN" dirty="0">
                    <a:solidFill>
                      <a:srgbClr val="000000"/>
                    </a:solidFill>
                    <a:effectLst/>
                    <a:latin typeface="Times New Roman" panose="02020603050405020304" pitchFamily="18" charset="0"/>
                    <a:cs typeface="Times New Roman" panose="02020603050405020304" pitchFamily="18" charset="0"/>
                    <a:sym typeface="+mn-ea"/>
                  </a:rPr>
                  <a:t>, while ensuring that the expected global loss convergences to the optimal value with an </a:t>
                </a:r>
                <a14:m>
                  <m:oMath xmlns:m="http://schemas.openxmlformats.org/officeDocument/2006/math">
                    <m:r>
                      <a:rPr lang="en-US" altLang="zh-CN" b="1" i="1" smtClean="0">
                        <a:solidFill>
                          <a:srgbClr val="202A36"/>
                        </a:solidFill>
                        <a:latin typeface="Cambria Math" panose="02040503050406030204" pitchFamily="18" charset="0"/>
                      </a:rPr>
                      <m:t>𝜖</m:t>
                    </m:r>
                  </m:oMath>
                </a14:m>
                <a:r>
                  <a:rPr lang="en-US" altLang="zh-CN" dirty="0">
                    <a:latin typeface="Times New Roman" panose="02020603050405020304" pitchFamily="18" charset="0"/>
                    <a:cs typeface="Times New Roman" panose="02020603050405020304" pitchFamily="18" charset="0"/>
                    <a:sym typeface="+mn-ea"/>
                  </a:rPr>
                  <a:t> precision. There are still two challenges. First, </a:t>
                </a:r>
                <a:r>
                  <a:rPr lang="en-US" altLang="zh-CN" dirty="0"/>
                  <a:t>it is generally unclear how the chosen training structure will affect the final model. Thus, we need to derive an analytical expression to explore the complex impact of straining structure on model performance. Second, we should design a client sampling approach to minimize the total training time, while ensuring unbiasedness.</a:t>
                </a:r>
                <a:endParaRPr lang="en-US" altLang="zh-CN" dirty="0"/>
              </a:p>
            </p:txBody>
          </p:sp>
        </mc:Choice>
        <mc:Fallback>
          <p:sp>
            <p:nvSpPr>
              <p:cNvPr id="3" name="备注占位符 2"/>
              <p:cNvSpPr>
                <a:spLocks noRot="1" noChangeAspect="1" noMove="1" noResize="1" noEditPoints="1" noAdjustHandles="1" noChangeArrowheads="1" noChangeShapeType="1" noTextEdit="1"/>
              </p:cNvSpPr>
              <p:nvPr>
                <p:ph type="body" idx="1"/>
              </p:nvPr>
            </p:nvSpPr>
            <p:spPr>
              <a:blipFill rotWithShape="1">
                <a:blip r:embed="rId3"/>
                <a:stretch>
                  <a:fillRect/>
                </a:stretch>
              </a:blipFill>
            </p:spPr>
            <p:txBody>
              <a:bodyPr/>
              <a:lstStyle/>
              <a:p>
                <a:r>
                  <a:rPr lang="zh-CN" altLang="en-US">
                    <a:noFill/>
                  </a:rPr>
                  <a:t> </a:t>
                </a:r>
              </a:p>
            </p:txBody>
          </p:sp>
        </mc:Fallback>
      </mc:AlternateContent>
      <p:sp>
        <p:nvSpPr>
          <p:cNvPr id="4" name="灯片编号占位符 3"/>
          <p:cNvSpPr>
            <a:spLocks noGrp="1"/>
          </p:cNvSpPr>
          <p:nvPr>
            <p:ph type="sldNum" sz="quarter" idx="5"/>
          </p:nvPr>
        </p:nvSpPr>
        <p:spPr/>
        <p:txBody>
          <a:bodyPr/>
          <a:lstStyle/>
          <a:p>
            <a:fld id="{3E03A527-DC0A-47CD-997D-1EA6E8DE4CE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E03A527-DC0A-47CD-997D-1EA6E8DE4CE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address the first challenge by deriving a new convergence bound for any given training structure. Based on some regular assumptions, like smoothness, convexity, unbiased gradient and bounded variance, we get the convergence bound for any unbiased client sampling strategy.</a:t>
            </a:r>
            <a:endParaRPr lang="en-US" altLang="zh-CN" dirty="0"/>
          </a:p>
        </p:txBody>
      </p:sp>
      <p:sp>
        <p:nvSpPr>
          <p:cNvPr id="4" name="灯片编号占位符 3"/>
          <p:cNvSpPr>
            <a:spLocks noGrp="1"/>
          </p:cNvSpPr>
          <p:nvPr>
            <p:ph type="sldNum" sz="quarter" idx="5"/>
          </p:nvPr>
        </p:nvSpPr>
        <p:spPr/>
        <p:txBody>
          <a:bodyPr/>
          <a:lstStyle/>
          <a:p>
            <a:fld id="{3E03A527-DC0A-47CD-997D-1EA6E8DE4CE2}"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sym typeface="+mn-ea"/>
              </a:rPr>
              <a:t>By choosing an appropriate learning rate, we can obtain this corollary. </a:t>
            </a:r>
            <a:r>
              <a:rPr lang="en-US" altLang="zh-CN" dirty="0">
                <a:sym typeface="+mn-ea"/>
              </a:rPr>
              <a:t>The convergence bound contains two terms, which come from two different values of the learning rate. In fact, when the number of training rounds is sufficiently large, this convergence bound is reduced to the second term.</a:t>
            </a:r>
            <a:endParaRPr lang="en-US" altLang="zh-CN" dirty="0"/>
          </a:p>
        </p:txBody>
      </p:sp>
      <p:sp>
        <p:nvSpPr>
          <p:cNvPr id="4" name="灯片编号占位符 3"/>
          <p:cNvSpPr>
            <a:spLocks noGrp="1"/>
          </p:cNvSpPr>
          <p:nvPr>
            <p:ph type="sldNum" sz="quarter" idx="5"/>
          </p:nvPr>
        </p:nvSpPr>
        <p:spPr/>
        <p:txBody>
          <a:bodyPr/>
          <a:lstStyle/>
          <a:p>
            <a:fld id="{3E03A527-DC0A-47CD-997D-1EA6E8DE4CE2}"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now focus on the second term, we find a larger W slows convergence, while a larger R accelerates convergence. A larger W means that more sequences are trained in parallel, and it may cause a shorter sequence length at the same time. This is reasonable because the parallel mode has a worse performance than the sequential mode. </a:t>
            </a:r>
            <a:endParaRPr lang="en-US" altLang="zh-CN" dirty="0"/>
          </a:p>
        </p:txBody>
      </p:sp>
      <p:sp>
        <p:nvSpPr>
          <p:cNvPr id="4" name="灯片编号占位符 3"/>
          <p:cNvSpPr>
            <a:spLocks noGrp="1"/>
          </p:cNvSpPr>
          <p:nvPr>
            <p:ph type="sldNum" sz="quarter" idx="5"/>
          </p:nvPr>
        </p:nvSpPr>
        <p:spPr/>
        <p:txBody>
          <a:bodyPr/>
          <a:lstStyle/>
          <a:p>
            <a:fld id="{3E03A527-DC0A-47CD-997D-1EA6E8DE4CE2}"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then focus on the </a:t>
            </a:r>
            <a:r>
              <a:rPr lang="en-US" altLang="zh-CN" dirty="0">
                <a:solidFill>
                  <a:srgbClr val="202A36"/>
                </a:solidFill>
                <a:latin typeface="微软雅黑" panose="020B0503020204020204" pitchFamily="34" charset="-122"/>
                <a:ea typeface="微软雅黑" panose="020B0503020204020204" pitchFamily="34" charset="-122"/>
                <a:cs typeface="Arial" panose="020B0604020202020204" pitchFamily="34" charset="0"/>
                <a:sym typeface="+mn-ea"/>
              </a:rPr>
              <a:t>Bound for the Expected Training Time. First, this bound is established on the subgaussian training time assumption. Then, we use some inequalities based on the subgraussian property. Finally, the upper bound provides a term associated with sequence length and parallel width.</a:t>
            </a:r>
            <a:endParaRPr lang="en-US" altLang="zh-CN" dirty="0"/>
          </a:p>
        </p:txBody>
      </p:sp>
      <p:sp>
        <p:nvSpPr>
          <p:cNvPr id="4" name="灯片编号占位符 3"/>
          <p:cNvSpPr>
            <a:spLocks noGrp="1"/>
          </p:cNvSpPr>
          <p:nvPr>
            <p:ph type="sldNum" sz="quarter" idx="5"/>
          </p:nvPr>
        </p:nvSpPr>
        <p:spPr/>
        <p:txBody>
          <a:bodyPr/>
          <a:lstStyle/>
          <a:p>
            <a:fld id="{3E03A527-DC0A-47CD-997D-1EA6E8DE4CE2}"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According to the convergence bound and the upper bound of the expected total training time, the original problem can be transformed. And we solve this problem to get the optimal training structure, that is, the sequence length S and parallel width W.</a:t>
            </a:r>
            <a:endParaRPr lang="en-US" altLang="zh-CN" dirty="0"/>
          </a:p>
        </p:txBody>
      </p:sp>
      <p:sp>
        <p:nvSpPr>
          <p:cNvPr id="4" name="灯片编号占位符 3"/>
          <p:cNvSpPr>
            <a:spLocks noGrp="1"/>
          </p:cNvSpPr>
          <p:nvPr>
            <p:ph type="sldNum" sz="quarter" idx="5"/>
          </p:nvPr>
        </p:nvSpPr>
        <p:spPr/>
        <p:txBody>
          <a:bodyPr/>
          <a:lstStyle/>
          <a:p>
            <a:fld id="{3E03A527-DC0A-47CD-997D-1EA6E8DE4CE2}"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0" algn="l">
              <a:lnSpc>
                <a:spcPct val="150000"/>
              </a:lnSpc>
              <a:buFont typeface="Wingdings" panose="05000000000000000000" pitchFamily="2" charset="2"/>
              <a:buNone/>
            </a:pPr>
            <a:r>
              <a:rPr lang="en-US" altLang="zh-CN" dirty="0">
                <a:latin typeface="Times New Roman" panose="02020603050405020304" pitchFamily="18" charset="0"/>
                <a:cs typeface="Times New Roman" panose="02020603050405020304" pitchFamily="18" charset="0"/>
                <a:sym typeface="+mn-ea"/>
              </a:rPr>
              <a:t>Once we get the optimal training structure, we can design our client sampling strategy based on it. We note that any unbiased sampling strategy cannot reduce the training time of a sequence. </a:t>
            </a:r>
            <a:r>
              <a:rPr lang="en-US" altLang="zh-CN" dirty="0"/>
              <a:t>This is because for any unbiased sampling strategy, the expected training time of a sequence is fixed. Therefore, to reduce the maximum training time across multiple sequences, we should minimize the variance between sequences. Based on this insight, we design a Time-based Partitioning and Sampling Strategy. The process of our sampling strategy unfolds as follows. First, we sort the clients according to their estimates of training time. Then, divide the clients into multiply groups based on this sorting. The number of groups is the value of sequence length. Finally, we uniformly sample a client from each group without replacement and generate a random permutation of these selected clients to form a sequence. Repeat W times to generate W sequences. We theoretically prove it is approximately unbiased, and it can reduce the variance of the training time between sequences.</a:t>
            </a:r>
            <a:endParaRPr lang="en-US" altLang="zh-CN" dirty="0"/>
          </a:p>
        </p:txBody>
      </p:sp>
      <p:sp>
        <p:nvSpPr>
          <p:cNvPr id="4" name="灯片编号占位符 3"/>
          <p:cNvSpPr>
            <a:spLocks noGrp="1"/>
          </p:cNvSpPr>
          <p:nvPr>
            <p:ph type="sldNum" sz="quarter" idx="5"/>
          </p:nvPr>
        </p:nvSpPr>
        <p:spPr/>
        <p:txBody>
          <a:bodyPr/>
          <a:lstStyle/>
          <a:p>
            <a:fld id="{3E03A527-DC0A-47CD-997D-1EA6E8DE4CE2}"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is the final algorithm. It is divided into two main phases: the warm-up phase and the training phase. During the warm-up phase, we focus on estimating parameters related to statistical and system heterogeneity. Based on these estimates, the server determines the optimal training structure by solving the optimization problem. In the training phase, we focus on sampling clients according to the structure obtained in the warm-up phase and training them to achieve global model convergence.</a:t>
            </a:r>
            <a:endParaRPr lang="en-US" altLang="zh-CN" dirty="0"/>
          </a:p>
        </p:txBody>
      </p:sp>
      <p:sp>
        <p:nvSpPr>
          <p:cNvPr id="4" name="灯片编号占位符 3"/>
          <p:cNvSpPr>
            <a:spLocks noGrp="1"/>
          </p:cNvSpPr>
          <p:nvPr>
            <p:ph type="sldNum" sz="quarter" idx="5"/>
          </p:nvPr>
        </p:nvSpPr>
        <p:spPr/>
        <p:txBody>
          <a:bodyPr/>
          <a:lstStyle/>
          <a:p>
            <a:fld id="{3E03A527-DC0A-47CD-997D-1EA6E8DE4CE2}"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E03A527-DC0A-47CD-997D-1EA6E8DE4CE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E03A527-DC0A-47CD-997D-1EA6E8DE4CE2}"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is some evaluation setup. Since other variant algorithms of PFL can be incorporated into PSFL by modifying the global model aggregation method, we only select two basic frameworks as baselines.</a:t>
            </a:r>
            <a:endParaRPr lang="en-US" altLang="zh-CN" dirty="0"/>
          </a:p>
        </p:txBody>
      </p:sp>
      <p:sp>
        <p:nvSpPr>
          <p:cNvPr id="4" name="灯片编号占位符 3"/>
          <p:cNvSpPr>
            <a:spLocks noGrp="1"/>
          </p:cNvSpPr>
          <p:nvPr>
            <p:ph type="sldNum" sz="quarter" idx="5"/>
          </p:nvPr>
        </p:nvSpPr>
        <p:spPr/>
        <p:txBody>
          <a:bodyPr/>
          <a:lstStyle/>
          <a:p>
            <a:fld id="{3E03A527-DC0A-47CD-997D-1EA6E8DE4CE2}"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results demonstrate that PSFL achieves better convergence performance under the same training time compared to the baselines across all datasets. Moreover, PSFL achieves the same target test accuracy with significantly less training time than the baselines.</a:t>
            </a:r>
            <a:endParaRPr lang="en-US" altLang="zh-CN" dirty="0"/>
          </a:p>
        </p:txBody>
      </p:sp>
      <p:sp>
        <p:nvSpPr>
          <p:cNvPr id="4" name="灯片编号占位符 3"/>
          <p:cNvSpPr>
            <a:spLocks noGrp="1"/>
          </p:cNvSpPr>
          <p:nvPr>
            <p:ph type="sldNum" sz="quarter" idx="5"/>
          </p:nvPr>
        </p:nvSpPr>
        <p:spPr/>
        <p:txBody>
          <a:bodyPr/>
          <a:lstStyle/>
          <a:p>
            <a:fld id="{3E03A527-DC0A-47CD-997D-1EA6E8DE4CE2}"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evaluate the performance of our proposed client sampling strategy and compare it with two benchmarks. Overall, our sampling strategy demonstrates greater stability and lower training time across all distributions and sequence lengths, outperforming both uniform and weighted sampling.</a:t>
            </a:r>
            <a:endParaRPr lang="en-US" altLang="zh-CN" dirty="0"/>
          </a:p>
        </p:txBody>
      </p:sp>
      <p:sp>
        <p:nvSpPr>
          <p:cNvPr id="4" name="灯片编号占位符 3"/>
          <p:cNvSpPr>
            <a:spLocks noGrp="1"/>
          </p:cNvSpPr>
          <p:nvPr>
            <p:ph type="sldNum" sz="quarter" idx="5"/>
          </p:nvPr>
        </p:nvSpPr>
        <p:spPr/>
        <p:txBody>
          <a:bodyPr/>
          <a:lstStyle/>
          <a:p>
            <a:fld id="{3E03A527-DC0A-47CD-997D-1EA6E8DE4CE2}"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evaluate the performance of our theoretically optimal training structure and compare it with the experimental values. The results demonstrate they are very close.</a:t>
            </a:r>
            <a:endParaRPr lang="en-US" altLang="zh-CN" dirty="0"/>
          </a:p>
        </p:txBody>
      </p:sp>
      <p:sp>
        <p:nvSpPr>
          <p:cNvPr id="4" name="灯片编号占位符 3"/>
          <p:cNvSpPr>
            <a:spLocks noGrp="1"/>
          </p:cNvSpPr>
          <p:nvPr>
            <p:ph type="sldNum" sz="quarter" idx="5"/>
          </p:nvPr>
        </p:nvSpPr>
        <p:spPr/>
        <p:txBody>
          <a:bodyPr/>
          <a:lstStyle/>
          <a:p>
            <a:fld id="{3E03A527-DC0A-47CD-997D-1EA6E8DE4CE2}"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E03A527-DC0A-47CD-997D-1EA6E8DE4CE2}"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sym typeface="+mn-ea"/>
              </a:rPr>
              <a:t>To conclude, we propose a novel hybrid PSFL framework by integrating the parallel and sequential model training modes together. We p</a:t>
            </a:r>
            <a:r>
              <a:rPr lang="en-US" altLang="zh-CN" dirty="0">
                <a:latin typeface="Times New Roman" panose="02020603050405020304" pitchFamily="18" charset="0"/>
                <a:ea typeface="微软雅黑" panose="020B0503020204020204" pitchFamily="34" charset="-122"/>
                <a:cs typeface="Times New Roman" panose="02020603050405020304" pitchFamily="18" charset="0"/>
                <a:sym typeface="+mn-ea"/>
              </a:rPr>
              <a:t>rovide a theoretical analysis to derive the upper bounds of the model convergence and the expected total training time for the PSFL framework. Based on the theoretical analysis, we solve the optimization problem and get the optimal training structure. Finally, the performance is demonstrated on extensive simulations. </a:t>
            </a:r>
            <a:endParaRPr lang="en-US" altLang="zh-CN"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endParaRPr lang="en-US" altLang="zh-CN" dirty="0">
              <a:sym typeface="+mn-ea"/>
            </a:endParaRPr>
          </a:p>
          <a:p>
            <a:endParaRPr lang="en-US" altLang="zh-CN" dirty="0">
              <a:sym typeface="+mn-ea"/>
            </a:endParaRPr>
          </a:p>
        </p:txBody>
      </p:sp>
      <p:sp>
        <p:nvSpPr>
          <p:cNvPr id="4" name="灯片编号占位符 3"/>
          <p:cNvSpPr>
            <a:spLocks noGrp="1"/>
          </p:cNvSpPr>
          <p:nvPr>
            <p:ph type="sldNum" sz="quarter" idx="5"/>
          </p:nvPr>
        </p:nvSpPr>
        <p:spPr/>
        <p:txBody>
          <a:bodyPr/>
          <a:lstStyle/>
          <a:p>
            <a:fld id="{3E03A527-DC0A-47CD-997D-1EA6E8DE4CE2}"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That's all for my presentation. Thank you for your attention.</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E03A527-DC0A-47CD-997D-1EA6E8DE4CE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Let’s start with a brief introduction to the concept. Federated learning is a novel distributed learning paradigm which can coordinate multiple clients to jointly train a machine learning model by using their local data samples. Existing FL works can be roughly divided into two categories according to the modes of model training: Parallel FL (PFL) and Sequential FL (SFL). In the PFL mode, clients train local models in parallel before aggregating them to produce the global model.</a:t>
            </a:r>
            <a:endParaRPr lang="en-US" altLang="zh-CN" dirty="0"/>
          </a:p>
        </p:txBody>
      </p:sp>
      <p:sp>
        <p:nvSpPr>
          <p:cNvPr id="4" name="灯片编号占位符 3"/>
          <p:cNvSpPr>
            <a:spLocks noGrp="1"/>
          </p:cNvSpPr>
          <p:nvPr>
            <p:ph type="sldNum" sz="quarter" idx="5"/>
          </p:nvPr>
        </p:nvSpPr>
        <p:spPr/>
        <p:txBody>
          <a:bodyPr/>
          <a:lstStyle/>
          <a:p>
            <a:fld id="{3E03A527-DC0A-47CD-997D-1EA6E8DE4CE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the SFL mode, clients train and aggregate their local models in sequence. As shown in the figure, the process typically starts from an initial global model sent by the server to the first client. Client 1 trains the model on its local data and passes the updated model to Client 2. Then Client 2 does the same and forwards it to the next client. After all clients have contributed in turn, the final model is returned to the server.</a:t>
            </a:r>
            <a:endParaRPr lang="en-US" altLang="zh-CN" dirty="0"/>
          </a:p>
        </p:txBody>
      </p:sp>
      <p:sp>
        <p:nvSpPr>
          <p:cNvPr id="4" name="灯片编号占位符 3"/>
          <p:cNvSpPr>
            <a:spLocks noGrp="1"/>
          </p:cNvSpPr>
          <p:nvPr>
            <p:ph type="sldNum" sz="quarter" idx="5"/>
          </p:nvPr>
        </p:nvSpPr>
        <p:spPr/>
        <p:txBody>
          <a:bodyPr/>
          <a:lstStyle/>
          <a:p>
            <a:fld id="{3E03A527-DC0A-47CD-997D-1EA6E8DE4CE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sym typeface="+mn-ea"/>
              </a:rPr>
              <a:t>The PFL and SFL modes exhibit two opposing characteristics when facing the heterogeneity issue. </a:t>
            </a:r>
            <a:r>
              <a:rPr lang="en-US" altLang="zh-CN" dirty="0"/>
              <a:t>PFL significantly reduces the training time per round, but it typically requires many more rounds to reach the target accuracy. On the other hand, </a:t>
            </a:r>
            <a:r>
              <a:rPr lang="en-US" altLang="zh-CN" dirty="0">
                <a:latin typeface="Times New Roman" panose="02020603050405020304" pitchFamily="18" charset="0"/>
                <a:cs typeface="Times New Roman" panose="02020603050405020304" pitchFamily="18" charset="0"/>
                <a:sym typeface="+mn-ea"/>
              </a:rPr>
              <a:t>SFL achieves faster accuracy improvement in fewer rounds, but each round takes much longer due to sequential updates. </a:t>
            </a:r>
            <a:r>
              <a:rPr lang="en-US" altLang="zh-CN" dirty="0">
                <a:latin typeface="Times New Roman" panose="02020603050405020304" pitchFamily="18" charset="0"/>
                <a:cs typeface="Times New Roman" panose="02020603050405020304" pitchFamily="18" charset="0"/>
              </a:rPr>
              <a:t>In this example, to reach the same target accuracy, PFL requires 2000 rounds, while SFL only needs 500 rounds. However, the time per round for SFL is also about four times longer than that of PFL. This observation motivates our work. To bridge the gap between PFL and SFL, we propose a new hybrid framework called Parallel-Sequential Federated Learning, or PSFL. </a:t>
            </a:r>
            <a:endParaRPr lang="en-US" altLang="zh-CN" dirty="0"/>
          </a:p>
        </p:txBody>
      </p:sp>
      <p:sp>
        <p:nvSpPr>
          <p:cNvPr id="4" name="灯片编号占位符 3"/>
          <p:cNvSpPr>
            <a:spLocks noGrp="1"/>
          </p:cNvSpPr>
          <p:nvPr>
            <p:ph type="sldNum" sz="quarter" idx="5"/>
          </p:nvPr>
        </p:nvSpPr>
        <p:spPr/>
        <p:txBody>
          <a:bodyPr/>
          <a:lstStyle/>
          <a:p>
            <a:fld id="{3E03A527-DC0A-47CD-997D-1EA6E8DE4CE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E03A527-DC0A-47CD-997D-1EA6E8DE4CE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Different from traditional FL systems, PSFL is structured with multiple parallel sequences. As shown in the figure, several clients form a sequence. The local model trained by each client is transmitted to the next client. Multiple sequences are trained in parallel and the local models of each sequence are finally aggregated together to form a global model.</a:t>
            </a:r>
            <a:endParaRPr lang="en-US" altLang="zh-CN" dirty="0"/>
          </a:p>
          <a:p>
            <a:r>
              <a:rPr lang="en-US" altLang="zh-CN" dirty="0"/>
              <a:t>We use a 2-tuple to define the training structure, and call the number of sequences as parallel width. Based on this 2-dimentional training structure, we define a client sampling strategy with respect to the training structure. Here, each π is the index of the sampled client in the corresponding position.</a:t>
            </a:r>
            <a:endParaRPr lang="en-US" altLang="zh-CN" dirty="0"/>
          </a:p>
        </p:txBody>
      </p:sp>
      <p:sp>
        <p:nvSpPr>
          <p:cNvPr id="4" name="灯片编号占位符 3"/>
          <p:cNvSpPr>
            <a:spLocks noGrp="1"/>
          </p:cNvSpPr>
          <p:nvPr>
            <p:ph type="sldNum" sz="quarter" idx="5"/>
          </p:nvPr>
        </p:nvSpPr>
        <p:spPr/>
        <p:txBody>
          <a:bodyPr/>
          <a:lstStyle/>
          <a:p>
            <a:fld id="{3E03A527-DC0A-47CD-997D-1EA6E8DE4CE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addition to statistical heterogeneity, we also consider system heterogeneity. Clients might have different computing power, network speeds, or even energy constraints. So, naturally, their training time are different. </a:t>
            </a:r>
            <a:r>
              <a:rPr lang="en-US" altLang="zh-CN" dirty="0">
                <a:sym typeface="+mn-ea"/>
              </a:rPr>
              <a:t>In the figure, the length of the block reflects how long that client takes to finish its local update. We define the training time and</a:t>
            </a:r>
            <a:r>
              <a:rPr lang="en-US" altLang="zh-CN" dirty="0"/>
              <a:t> the total time for one global training round depends on the slowest sequence. It is reflected by the max operator in the formula.</a:t>
            </a:r>
            <a:endParaRPr lang="en-US" altLang="zh-CN" dirty="0"/>
          </a:p>
        </p:txBody>
      </p:sp>
      <p:sp>
        <p:nvSpPr>
          <p:cNvPr id="4" name="灯片编号占位符 3"/>
          <p:cNvSpPr>
            <a:spLocks noGrp="1"/>
          </p:cNvSpPr>
          <p:nvPr>
            <p:ph type="sldNum" sz="quarter" idx="5"/>
          </p:nvPr>
        </p:nvSpPr>
        <p:spPr/>
        <p:txBody>
          <a:bodyPr/>
          <a:lstStyle/>
          <a:p>
            <a:fld id="{3E03A527-DC0A-47CD-997D-1EA6E8DE4CE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3A0949-B2C9-491E-ACA9-20BFD5742F7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EEFCD9-6058-4736-A248-B3DFCA52310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93A0949-B2C9-491E-ACA9-20BFD5742F7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EEFCD9-6058-4736-A248-B3DFCA52310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93A0949-B2C9-491E-ACA9-20BFD5742F7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EEFCD9-6058-4736-A248-B3DFCA52310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93A0949-B2C9-491E-ACA9-20BFD5742F7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EEFCD9-6058-4736-A248-B3DFCA52310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3A0949-B2C9-491E-ACA9-20BFD5742F7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EEFCD9-6058-4736-A248-B3DFCA52310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D93A0949-B2C9-491E-ACA9-20BFD5742F7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EEFCD9-6058-4736-A248-B3DFCA52310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D93A0949-B2C9-491E-ACA9-20BFD5742F7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CEEFCD9-6058-4736-A248-B3DFCA52310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3A0949-B2C9-491E-ACA9-20BFD5742F7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CEEFCD9-6058-4736-A248-B3DFCA52310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3A0949-B2C9-491E-ACA9-20BFD5742F7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CEEFCD9-6058-4736-A248-B3DFCA52310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3A0949-B2C9-491E-ACA9-20BFD5742F7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EEFCD9-6058-4736-A248-B3DFCA52310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3A0949-B2C9-491E-ACA9-20BFD5742F7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EEFCD9-6058-4736-A248-B3DFCA52310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3A0949-B2C9-491E-ACA9-20BFD5742F7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EEFCD9-6058-4736-A248-B3DFCA52310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image" Target="../media/image19.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22.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23.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image" Target="../media/image24.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27.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28.pn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image" Target="../media/image29.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1.xml"/><Relationship Id="rId6" Type="http://schemas.openxmlformats.org/officeDocument/2006/relationships/tags" Target="../tags/tag4.xml"/><Relationship Id="rId5" Type="http://schemas.openxmlformats.org/officeDocument/2006/relationships/image" Target="../media/image30.png"/><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xml"/><Relationship Id="rId2" Type="http://schemas.openxmlformats.org/officeDocument/2006/relationships/image" Target="../media/image31.pn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38.png"/><Relationship Id="rId7" Type="http://schemas.openxmlformats.org/officeDocument/2006/relationships/image" Target="../media/image37.pn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0" Type="http://schemas.openxmlformats.org/officeDocument/2006/relationships/notesSlide" Target="../notesSlides/notesSlide21.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image" Target="../media/image39.pn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xml"/><Relationship Id="rId2" Type="http://schemas.openxmlformats.org/officeDocument/2006/relationships/image" Target="../media/image40.png"/><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6.xml"/><Relationship Id="rId7"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4.png"/><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image" Target="../media/image41.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1.xml"/><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956686" y="3946712"/>
            <a:ext cx="4026325" cy="2802777"/>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0052" y="54461"/>
            <a:ext cx="1083852" cy="1075764"/>
          </a:xfrm>
          <a:prstGeom prst="rect">
            <a:avLst/>
          </a:prstGeom>
        </p:spPr>
      </p:pic>
      <p:pic>
        <p:nvPicPr>
          <p:cNvPr id="9" name="图形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8989" y="156883"/>
            <a:ext cx="4476750" cy="857250"/>
          </a:xfrm>
          <a:prstGeom prst="rect">
            <a:avLst/>
          </a:prstGeom>
        </p:spPr>
      </p:pic>
      <p:cxnSp>
        <p:nvCxnSpPr>
          <p:cNvPr id="14" name="直接连接符 13"/>
          <p:cNvCxnSpPr/>
          <p:nvPr/>
        </p:nvCxnSpPr>
        <p:spPr>
          <a:xfrm>
            <a:off x="71720" y="1086970"/>
            <a:ext cx="9381833" cy="25774"/>
          </a:xfrm>
          <a:prstGeom prst="line">
            <a:avLst/>
          </a:prstGeom>
          <a:ln w="38100">
            <a:gradFill flip="none" rotWithShape="1">
              <a:gsLst>
                <a:gs pos="4000">
                  <a:schemeClr val="bg1">
                    <a:lumMod val="95000"/>
                  </a:schemeClr>
                </a:gs>
                <a:gs pos="100000">
                  <a:srgbClr val="222730">
                    <a:alpha val="0"/>
                  </a:srgbClr>
                </a:gs>
              </a:gsLst>
              <a:lin ang="0" scaled="1"/>
              <a:tileRect/>
            </a:gra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638" y="17009"/>
            <a:ext cx="3913338" cy="1095735"/>
          </a:xfrm>
          <a:prstGeom prst="rect">
            <a:avLst/>
          </a:prstGeom>
        </p:spPr>
      </p:pic>
      <p:sp>
        <p:nvSpPr>
          <p:cNvPr id="25" name="文本框 24"/>
          <p:cNvSpPr txBox="1"/>
          <p:nvPr/>
        </p:nvSpPr>
        <p:spPr>
          <a:xfrm>
            <a:off x="71755" y="3429000"/>
            <a:ext cx="11911965" cy="1579245"/>
          </a:xfrm>
          <a:prstGeom prst="rect">
            <a:avLst/>
          </a:prstGeom>
          <a:noFill/>
        </p:spPr>
        <p:txBody>
          <a:bodyPr wrap="square" rtlCol="0">
            <a:noAutofit/>
          </a:bodyPr>
          <a:lstStyle/>
          <a:p>
            <a:r>
              <a:rPr lang="en-US" altLang="zh-CN" sz="2800" b="1" i="0" dirty="0">
                <a:effectLst/>
                <a:latin typeface="微软雅黑" panose="020B0503020204020204" pitchFamily="34" charset="-122"/>
                <a:ea typeface="微软雅黑" panose="020B0503020204020204" pitchFamily="34" charset="-122"/>
              </a:rPr>
              <a:t>                                    IEEE INFOCOM 2025</a:t>
            </a:r>
            <a:endParaRPr lang="en-US" altLang="zh-CN" sz="2800" b="1" i="0" dirty="0">
              <a:effectLst/>
              <a:latin typeface="微软雅黑" panose="020B0503020204020204" pitchFamily="34" charset="-122"/>
              <a:ea typeface="微软雅黑" panose="020B0503020204020204" pitchFamily="34" charset="-122"/>
            </a:endParaRPr>
          </a:p>
          <a:p>
            <a:r>
              <a:rPr lang="en-US" altLang="zh-CN" sz="2800" b="1" dirty="0">
                <a:latin typeface="微软雅黑" panose="020B0503020204020204" pitchFamily="34" charset="-122"/>
                <a:ea typeface="微软雅黑" panose="020B0503020204020204" pitchFamily="34" charset="-122"/>
              </a:rPr>
              <a:t>                                          May 20, 2025</a:t>
            </a:r>
            <a:endParaRPr lang="en-US" altLang="zh-CN" sz="2800" b="1" dirty="0">
              <a:latin typeface="微软雅黑" panose="020B0503020204020204" pitchFamily="34" charset="-122"/>
              <a:ea typeface="微软雅黑" panose="020B0503020204020204" pitchFamily="34" charset="-122"/>
            </a:endParaRPr>
          </a:p>
          <a:p>
            <a:r>
              <a:rPr lang="en-US" altLang="zh-CN" sz="2800" b="1" i="0" dirty="0">
                <a:effectLst/>
                <a:latin typeface="微软雅黑" panose="020B0503020204020204" pitchFamily="34" charset="-122"/>
                <a:ea typeface="微软雅黑" panose="020B0503020204020204" pitchFamily="34" charset="-122"/>
              </a:rPr>
              <a:t>    </a:t>
            </a:r>
            <a:r>
              <a:rPr lang="en-US" altLang="zh-CN" sz="2400" b="1" i="0" dirty="0">
                <a:effectLst/>
                <a:latin typeface="微软雅黑" panose="020B0503020204020204" pitchFamily="34" charset="-122"/>
                <a:ea typeface="微软雅黑" panose="020B0503020204020204" pitchFamily="34" charset="-122"/>
              </a:rPr>
              <a:t>  Jinrui Zhou</a:t>
            </a:r>
            <a:r>
              <a:rPr lang="en-US" altLang="zh-CN" sz="2400" b="1" i="0" baseline="30000" dirty="0">
                <a:effectLst/>
                <a:latin typeface="CambriaMath"/>
              </a:rPr>
              <a:t>1</a:t>
            </a:r>
            <a:r>
              <a:rPr lang="zh-CN" altLang="en-US" sz="2400" b="1" dirty="0"/>
              <a:t> </a:t>
            </a:r>
            <a:r>
              <a:rPr lang="en-US" altLang="zh-CN" sz="2400" b="1" i="0" dirty="0">
                <a:effectLst/>
                <a:latin typeface="微软雅黑" panose="020B0503020204020204" pitchFamily="34" charset="-122"/>
                <a:ea typeface="微软雅黑" panose="020B0503020204020204" pitchFamily="34" charset="-122"/>
              </a:rPr>
              <a:t>, Yu Zhao</a:t>
            </a:r>
            <a:r>
              <a:rPr lang="en-US" altLang="zh-CN" sz="2400" b="1" baseline="30000" dirty="0">
                <a:effectLst/>
                <a:latin typeface="CambriaMath"/>
                <a:sym typeface="+mn-ea"/>
              </a:rPr>
              <a:t>1</a:t>
            </a:r>
            <a:r>
              <a:rPr lang="en-US" altLang="zh-CN" sz="2400" b="1" i="0" dirty="0">
                <a:effectLst/>
                <a:latin typeface="微软雅黑" panose="020B0503020204020204" pitchFamily="34" charset="-122"/>
                <a:ea typeface="微软雅黑" panose="020B0503020204020204" pitchFamily="34" charset="-122"/>
              </a:rPr>
              <a:t>, Yin Xu</a:t>
            </a:r>
            <a:r>
              <a:rPr lang="en-US" altLang="zh-CN" sz="2400" b="1" i="0" baseline="30000" dirty="0">
                <a:effectLst/>
                <a:latin typeface="CambriaMath"/>
              </a:rPr>
              <a:t>1</a:t>
            </a:r>
            <a:r>
              <a:rPr lang="en-US" altLang="zh-CN" sz="2400" b="1" i="0" dirty="0">
                <a:effectLst/>
                <a:latin typeface="微软雅黑" panose="020B0503020204020204" pitchFamily="34" charset="-122"/>
                <a:ea typeface="微软雅黑" panose="020B0503020204020204" pitchFamily="34" charset="-122"/>
              </a:rPr>
              <a:t>, </a:t>
            </a:r>
            <a:r>
              <a:rPr lang="en-US" altLang="zh-CN" sz="2400" b="1" dirty="0" err="1">
                <a:effectLst/>
                <a:latin typeface="微软雅黑" panose="020B0503020204020204" pitchFamily="34" charset="-122"/>
                <a:ea typeface="微软雅黑" panose="020B0503020204020204" pitchFamily="34" charset="-122"/>
                <a:sym typeface="+mn-ea"/>
              </a:rPr>
              <a:t>Mingjun</a:t>
            </a:r>
            <a:r>
              <a:rPr lang="en-US" altLang="zh-CN" sz="2400" b="1" dirty="0">
                <a:effectLst/>
                <a:latin typeface="微软雅黑" panose="020B0503020204020204" pitchFamily="34" charset="-122"/>
                <a:ea typeface="微软雅黑" panose="020B0503020204020204" pitchFamily="34" charset="-122"/>
                <a:sym typeface="+mn-ea"/>
              </a:rPr>
              <a:t> Xiao</a:t>
            </a:r>
            <a:r>
              <a:rPr lang="en-US" altLang="zh-CN" sz="2400" b="1" baseline="30000" dirty="0">
                <a:effectLst/>
                <a:latin typeface="CambriaMath"/>
                <a:sym typeface="+mn-ea"/>
              </a:rPr>
              <a:t>1</a:t>
            </a:r>
            <a:r>
              <a:rPr lang="en-US" altLang="zh-CN" sz="2400" b="1" dirty="0" err="1">
                <a:effectLst/>
                <a:latin typeface="微软雅黑" panose="020B0503020204020204" pitchFamily="34" charset="-122"/>
                <a:ea typeface="微软雅黑" panose="020B0503020204020204" pitchFamily="34" charset="-122"/>
                <a:sym typeface="+mn-ea"/>
              </a:rPr>
              <a:t>, </a:t>
            </a:r>
            <a:r>
              <a:rPr lang="en-US" altLang="zh-CN" sz="2400" b="1" dirty="0" err="1">
                <a:effectLst/>
                <a:latin typeface="微软雅黑" panose="020B0503020204020204" pitchFamily="34" charset="-122"/>
                <a:ea typeface="微软雅黑" panose="020B0503020204020204" pitchFamily="34" charset="-122"/>
              </a:rPr>
              <a:t>Jie Wu</a:t>
            </a:r>
            <a:r>
              <a:rPr lang="en-US" altLang="zh-CN" sz="2400" b="1" baseline="30000" dirty="0">
                <a:effectLst/>
                <a:latin typeface="CambriaMath"/>
                <a:sym typeface="+mn-ea"/>
              </a:rPr>
              <a:t>2</a:t>
            </a:r>
            <a:r>
              <a:rPr lang="en-US" altLang="zh-CN" sz="2400" b="1" dirty="0" err="1">
                <a:effectLst/>
                <a:latin typeface="微软雅黑" panose="020B0503020204020204" pitchFamily="34" charset="-122"/>
                <a:ea typeface="微软雅黑" panose="020B0503020204020204" pitchFamily="34" charset="-122"/>
              </a:rPr>
              <a:t>, Sheng Zhang</a:t>
            </a:r>
            <a:r>
              <a:rPr lang="en-US" altLang="zh-CN" sz="2400" b="1" baseline="30000" dirty="0">
                <a:effectLst/>
                <a:latin typeface="CambriaMath"/>
              </a:rPr>
              <a:t>3</a:t>
            </a:r>
            <a:endParaRPr lang="en-US" altLang="zh-CN" sz="2800" b="1" dirty="0" err="1">
              <a:effectLst/>
              <a:latin typeface="微软雅黑" panose="020B0503020204020204" pitchFamily="34" charset="-122"/>
              <a:ea typeface="微软雅黑" panose="020B0503020204020204" pitchFamily="34" charset="-122"/>
            </a:endParaRPr>
          </a:p>
          <a:p>
            <a:pPr>
              <a:lnSpc>
                <a:spcPts val="2300"/>
              </a:lnSpc>
            </a:pPr>
            <a:endParaRPr lang="en-US" altLang="zh-CN" sz="1600" b="1" i="1" dirty="0">
              <a:effectLst/>
              <a:latin typeface="微软雅黑" panose="020B0503020204020204" pitchFamily="34" charset="-122"/>
              <a:ea typeface="微软雅黑" panose="020B0503020204020204" pitchFamily="34" charset="-122"/>
            </a:endParaRPr>
          </a:p>
          <a:p>
            <a:pPr>
              <a:lnSpc>
                <a:spcPts val="2300"/>
              </a:lnSpc>
            </a:pPr>
            <a:br>
              <a:rPr lang="en-US" altLang="zh-CN" sz="1600" b="1" i="1" dirty="0">
                <a:effectLst/>
                <a:latin typeface="微软雅黑" panose="020B0503020204020204" pitchFamily="34" charset="-122"/>
                <a:ea typeface="微软雅黑" panose="020B0503020204020204" pitchFamily="34" charset="-122"/>
              </a:rPr>
            </a:br>
            <a:r>
              <a:rPr lang="en-US" altLang="zh-CN" sz="1600" i="0" dirty="0">
                <a:effectLst/>
                <a:latin typeface="CambriaMath"/>
              </a:rPr>
              <a:t>1</a:t>
            </a:r>
            <a:r>
              <a:rPr lang="en-US" altLang="zh-CN" sz="1600" i="0" baseline="30000" dirty="0">
                <a:effectLst/>
                <a:latin typeface="CambriaMath"/>
              </a:rPr>
              <a:t> </a:t>
            </a:r>
            <a:r>
              <a:rPr lang="en-US" altLang="zh-CN" sz="1600" i="0" dirty="0">
                <a:effectLst/>
                <a:latin typeface="微软雅黑" panose="020B0503020204020204" pitchFamily="34" charset="-122"/>
                <a:ea typeface="微软雅黑" panose="020B0503020204020204" pitchFamily="34" charset="-122"/>
              </a:rPr>
              <a:t>School of Computer Science and Technology &amp; Suzhou Institute for Advanced Study,</a:t>
            </a:r>
            <a:br>
              <a:rPr lang="en-US" altLang="zh-CN" sz="1600" i="0" dirty="0">
                <a:effectLst/>
                <a:latin typeface="微软雅黑" panose="020B0503020204020204" pitchFamily="34" charset="-122"/>
                <a:ea typeface="微软雅黑" panose="020B0503020204020204" pitchFamily="34" charset="-122"/>
              </a:rPr>
            </a:br>
            <a:r>
              <a:rPr lang="en-US" altLang="zh-CN" sz="1600" i="0" dirty="0">
                <a:effectLst/>
                <a:latin typeface="微软雅黑" panose="020B0503020204020204" pitchFamily="34" charset="-122"/>
                <a:ea typeface="微软雅黑" panose="020B0503020204020204" pitchFamily="34" charset="-122"/>
              </a:rPr>
              <a:t>University of Science and Technology of China</a:t>
            </a:r>
            <a:endParaRPr lang="en-US" altLang="zh-CN" sz="1600" i="0" dirty="0">
              <a:effectLst/>
              <a:latin typeface="微软雅黑" panose="020B0503020204020204" pitchFamily="34" charset="-122"/>
              <a:ea typeface="微软雅黑" panose="020B0503020204020204" pitchFamily="34" charset="-122"/>
            </a:endParaRPr>
          </a:p>
          <a:p>
            <a:pPr>
              <a:lnSpc>
                <a:spcPts val="2300"/>
              </a:lnSpc>
            </a:pPr>
            <a:r>
              <a:rPr lang="en-US" altLang="zh-CN" sz="1600" i="0" dirty="0">
                <a:effectLst/>
                <a:latin typeface="CambriaMath"/>
              </a:rPr>
              <a:t>2 </a:t>
            </a:r>
            <a:r>
              <a:rPr lang="en-US" altLang="zh-CN" sz="1600" dirty="0">
                <a:effectLst/>
                <a:latin typeface="微软雅黑" panose="020B0503020204020204" pitchFamily="34" charset="-122"/>
                <a:ea typeface="微软雅黑" panose="020B0503020204020204" pitchFamily="34" charset="-122"/>
              </a:rPr>
              <a:t>Department of Computer and Information Sciences, Temple University, USA</a:t>
            </a:r>
            <a:endParaRPr lang="en-US" altLang="zh-CN" sz="1600" dirty="0">
              <a:effectLst/>
              <a:latin typeface="微软雅黑" panose="020B0503020204020204" pitchFamily="34" charset="-122"/>
              <a:ea typeface="微软雅黑" panose="020B0503020204020204" pitchFamily="34" charset="-122"/>
            </a:endParaRPr>
          </a:p>
          <a:p>
            <a:pPr>
              <a:lnSpc>
                <a:spcPts val="2300"/>
              </a:lnSpc>
            </a:pPr>
            <a:r>
              <a:rPr lang="en-US" altLang="zh-CN" sz="1600" dirty="0">
                <a:effectLst/>
                <a:latin typeface="CambriaMath"/>
              </a:rPr>
              <a:t>3</a:t>
            </a:r>
            <a:r>
              <a:rPr lang="en-US" altLang="zh-CN" sz="1600" dirty="0">
                <a:effectLst/>
                <a:latin typeface="微软雅黑" panose="020B0503020204020204" pitchFamily="34" charset="-122"/>
                <a:ea typeface="微软雅黑" panose="020B0503020204020204" pitchFamily="34" charset="-122"/>
              </a:rPr>
              <a:t> Department of Computer Science and Technology, Nanjing University, China</a:t>
            </a:r>
            <a:endParaRPr lang="en-US" altLang="zh-CN" sz="1600" dirty="0">
              <a:effectLst/>
              <a:latin typeface="微软雅黑" panose="020B0503020204020204" pitchFamily="34" charset="-122"/>
              <a:ea typeface="微软雅黑" panose="020B0503020204020204" pitchFamily="34" charset="-122"/>
            </a:endParaRPr>
          </a:p>
        </p:txBody>
      </p:sp>
      <p:sp>
        <p:nvSpPr>
          <p:cNvPr id="3" name="文本框 2"/>
          <p:cNvSpPr txBox="1"/>
          <p:nvPr/>
        </p:nvSpPr>
        <p:spPr>
          <a:xfrm>
            <a:off x="1257058" y="1942547"/>
            <a:ext cx="9677401" cy="1076325"/>
          </a:xfrm>
          <a:prstGeom prst="rect">
            <a:avLst/>
          </a:prstGeom>
          <a:noFill/>
        </p:spPr>
        <p:txBody>
          <a:bodyPr wrap="square" rtlCol="0">
            <a:spAutoFit/>
          </a:bodyPr>
          <a:lstStyle/>
          <a:p>
            <a:pPr algn="ctr"/>
            <a:r>
              <a:rPr lang="en-US" altLang="zh-CN" sz="3200" b="1" dirty="0">
                <a:solidFill>
                  <a:schemeClr val="tx1"/>
                </a:solidFill>
                <a:latin typeface="微软雅黑" panose="020B0503020204020204" pitchFamily="34" charset="-122"/>
                <a:ea typeface="微软雅黑" panose="020B0503020204020204" pitchFamily="34" charset="-122"/>
              </a:rPr>
              <a:t>PSFL: Parallel-Sequential Federated Learning with Convergence Guarantees</a:t>
            </a:r>
            <a:endParaRPr lang="en-US" altLang="zh-CN" sz="3200" b="1" dirty="0">
              <a:solidFill>
                <a:schemeClr val="tx1"/>
              </a:solidFill>
              <a:latin typeface="微软雅黑" panose="020B0503020204020204" pitchFamily="34" charset="-122"/>
              <a:ea typeface="微软雅黑" panose="020B0503020204020204" pitchFamily="34" charset="-122"/>
            </a:endParaRPr>
          </a:p>
        </p:txBody>
      </p:sp>
      <p:sp>
        <p:nvSpPr>
          <p:cNvPr id="2" name="AutoShape 2"/>
          <p:cNvSpPr>
            <a:spLocks noChangeAspect="1" noChangeArrowheads="1"/>
          </p:cNvSpPr>
          <p:nvPr/>
        </p:nvSpPr>
        <p:spPr bwMode="auto">
          <a:xfrm>
            <a:off x="5943600" y="3276600"/>
            <a:ext cx="28687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4" name="图片 3"/>
          <p:cNvPicPr>
            <a:picLocks noChangeAspect="1"/>
          </p:cNvPicPr>
          <p:nvPr/>
        </p:nvPicPr>
        <p:blipFill>
          <a:blip r:embed="rId6"/>
          <a:stretch>
            <a:fillRect/>
          </a:stretch>
        </p:blipFill>
        <p:spPr>
          <a:xfrm>
            <a:off x="10304145" y="135890"/>
            <a:ext cx="754380" cy="857885"/>
          </a:xfrm>
          <a:prstGeom prst="rect">
            <a:avLst/>
          </a:prstGeom>
        </p:spPr>
      </p:pic>
      <p:pic>
        <p:nvPicPr>
          <p:cNvPr id="5" name="图片 4" descr="Nanjing_University_Logo.svg"/>
          <p:cNvPicPr>
            <a:picLocks noChangeAspect="1"/>
          </p:cNvPicPr>
          <p:nvPr/>
        </p:nvPicPr>
        <p:blipFill>
          <a:blip r:embed="rId7"/>
          <a:stretch>
            <a:fillRect/>
          </a:stretch>
        </p:blipFill>
        <p:spPr>
          <a:xfrm>
            <a:off x="11189970" y="135890"/>
            <a:ext cx="713105" cy="8940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623570" y="3702050"/>
            <a:ext cx="6283960" cy="2242820"/>
          </a:xfrm>
          <a:prstGeom prst="rect">
            <a:avLst/>
          </a:prstGeom>
        </p:spPr>
      </p:pic>
      <p:sp>
        <p:nvSpPr>
          <p:cNvPr id="35" name="矩形: 圆角 34"/>
          <p:cNvSpPr/>
          <p:nvPr/>
        </p:nvSpPr>
        <p:spPr>
          <a:xfrm>
            <a:off x="825615" y="1846129"/>
            <a:ext cx="10356309" cy="1408029"/>
          </a:xfrm>
          <a:prstGeom prst="roundRect">
            <a:avLst>
              <a:gd name="adj" fmla="val 10300"/>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7981" y="134471"/>
            <a:ext cx="1083852" cy="1075764"/>
          </a:xfrm>
          <a:prstGeom prst="rect">
            <a:avLst/>
          </a:prstGeom>
        </p:spPr>
      </p:pic>
      <p:cxnSp>
        <p:nvCxnSpPr>
          <p:cNvPr id="14" name="直接连接符 13"/>
          <p:cNvCxnSpPr/>
          <p:nvPr/>
        </p:nvCxnSpPr>
        <p:spPr>
          <a:xfrm>
            <a:off x="71720" y="1086970"/>
            <a:ext cx="9381833" cy="25774"/>
          </a:xfrm>
          <a:prstGeom prst="line">
            <a:avLst/>
          </a:prstGeom>
          <a:ln w="38100">
            <a:gradFill flip="none" rotWithShape="1">
              <a:gsLst>
                <a:gs pos="4000">
                  <a:schemeClr val="bg1">
                    <a:lumMod val="95000"/>
                  </a:schemeClr>
                </a:gs>
                <a:gs pos="100000">
                  <a:srgbClr val="222730">
                    <a:alpha val="0"/>
                  </a:srgbClr>
                </a:gs>
              </a:gsLst>
              <a:lin ang="0" scaled="1"/>
              <a:tileRect/>
            </a:gra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084731" y="169745"/>
            <a:ext cx="10784540" cy="707886"/>
          </a:xfrm>
          <a:prstGeom prst="rect">
            <a:avLst/>
          </a:prstGeom>
          <a:noFill/>
        </p:spPr>
        <p:txBody>
          <a:bodyPr wrap="square" rtlCol="0">
            <a:spAutoFit/>
          </a:bodyPr>
          <a:lstStyle/>
          <a:p>
            <a:r>
              <a:rPr lang="en-US" altLang="zh-CN" sz="4000" b="1" dirty="0">
                <a:latin typeface="微软雅黑" panose="020B0503020204020204" pitchFamily="34" charset="-122"/>
                <a:ea typeface="微软雅黑" panose="020B0503020204020204" pitchFamily="34" charset="-122"/>
              </a:rPr>
              <a:t>System, Modeling, and Problem </a:t>
            </a:r>
            <a:endParaRPr lang="en-US" altLang="zh-CN" sz="4000" b="1" dirty="0">
              <a:latin typeface="微软雅黑" panose="020B0503020204020204" pitchFamily="34" charset="-122"/>
              <a:ea typeface="微软雅黑" panose="020B0503020204020204" pitchFamily="34" charset="-122"/>
            </a:endParaRPr>
          </a:p>
        </p:txBody>
      </p:sp>
      <p:sp>
        <p:nvSpPr>
          <p:cNvPr id="5" name="矩形 4"/>
          <p:cNvSpPr/>
          <p:nvPr/>
        </p:nvSpPr>
        <p:spPr>
          <a:xfrm>
            <a:off x="71720" y="208406"/>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99248" y="208406"/>
            <a:ext cx="206430"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11231" y="1681902"/>
            <a:ext cx="5998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a typeface="微软雅黑" panose="020B0503020204020204" pitchFamily="34" charset="-122"/>
            </a:endParaRPr>
          </a:p>
        </p:txBody>
      </p:sp>
      <p:sp>
        <p:nvSpPr>
          <p:cNvPr id="8" name="文本框 7"/>
          <p:cNvSpPr txBox="1"/>
          <p:nvPr/>
        </p:nvSpPr>
        <p:spPr>
          <a:xfrm>
            <a:off x="425945" y="1220237"/>
            <a:ext cx="4683937" cy="461665"/>
          </a:xfrm>
          <a:prstGeom prst="rect">
            <a:avLst/>
          </a:prstGeom>
          <a:noFill/>
        </p:spPr>
        <p:txBody>
          <a:bodyPr wrap="square">
            <a:spAutoFit/>
          </a:bodyPr>
          <a:lstStyle/>
          <a:p>
            <a:pPr>
              <a:spcBef>
                <a:spcPct val="0"/>
              </a:spcBef>
            </a:pPr>
            <a:r>
              <a:rPr lang="en-US" altLang="zh-CN" sz="2400" b="1" dirty="0">
                <a:solidFill>
                  <a:srgbClr val="202A36"/>
                </a:solidFill>
                <a:latin typeface="微软雅黑" panose="020B0503020204020204" pitchFamily="34" charset="-122"/>
                <a:ea typeface="微软雅黑" panose="020B0503020204020204" pitchFamily="34" charset="-122"/>
                <a:cs typeface="Arial" panose="020B0604020202020204" pitchFamily="34" charset="0"/>
              </a:rPr>
              <a:t>Problem formulation</a:t>
            </a:r>
            <a:endParaRPr lang="zh-CN" altLang="en-US" sz="2400" b="1" dirty="0">
              <a:solidFill>
                <a:srgbClr val="202A36"/>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矩形 9"/>
          <p:cNvSpPr/>
          <p:nvPr/>
        </p:nvSpPr>
        <p:spPr>
          <a:xfrm>
            <a:off x="1126081" y="1681902"/>
            <a:ext cx="2683920" cy="45719"/>
          </a:xfrm>
          <a:prstGeom prst="rect">
            <a:avLst/>
          </a:prstGeom>
          <a:solidFill>
            <a:srgbClr val="054BA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a typeface="微软雅黑" panose="020B0503020204020204" pitchFamily="34" charset="-122"/>
            </a:endParaRPr>
          </a:p>
        </p:txBody>
      </p:sp>
      <p:sp>
        <p:nvSpPr>
          <p:cNvPr id="11" name="文本框 10"/>
          <p:cNvSpPr txBox="1"/>
          <p:nvPr/>
        </p:nvSpPr>
        <p:spPr>
          <a:xfrm>
            <a:off x="7614920" y="3716020"/>
            <a:ext cx="3515360" cy="429895"/>
          </a:xfrm>
          <a:prstGeom prst="rect">
            <a:avLst/>
          </a:prstGeom>
          <a:noFill/>
        </p:spPr>
        <p:txBody>
          <a:bodyPr wrap="square" rtlCol="0">
            <a:spAutoFit/>
          </a:bodyPr>
          <a:lstStyle/>
          <a:p>
            <a:r>
              <a:rPr lang="en-US" altLang="zh-CN" sz="2200" dirty="0">
                <a:solidFill>
                  <a:srgbClr val="000000"/>
                </a:solidFill>
                <a:latin typeface="Times New Roman" panose="02020603050405020304" pitchFamily="18" charset="0"/>
                <a:cs typeface="Times New Roman" panose="02020603050405020304" pitchFamily="18" charset="0"/>
              </a:rPr>
              <a:t>E</a:t>
            </a:r>
            <a:r>
              <a:rPr lang="en-US" altLang="zh-CN" sz="2200" b="0" i="0" dirty="0">
                <a:solidFill>
                  <a:srgbClr val="000000"/>
                </a:solidFill>
                <a:effectLst/>
                <a:latin typeface="Times New Roman" panose="02020603050405020304" pitchFamily="18" charset="0"/>
                <a:cs typeface="Times New Roman" panose="02020603050405020304" pitchFamily="18" charset="0"/>
              </a:rPr>
              <a:t>xpected total training time.</a:t>
            </a:r>
            <a:endParaRPr lang="zh-CN" altLang="en-US" sz="2200"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7614920" y="4607560"/>
            <a:ext cx="3312795" cy="429895"/>
          </a:xfrm>
          <a:prstGeom prst="rect">
            <a:avLst/>
          </a:prstGeom>
          <a:noFill/>
        </p:spPr>
        <p:txBody>
          <a:bodyPr wrap="square" rtlCol="0">
            <a:spAutoFit/>
          </a:bodyPr>
          <a:lstStyle/>
          <a:p>
            <a:r>
              <a:rPr lang="en-US" altLang="zh-CN" sz="2200" dirty="0">
                <a:latin typeface="Times New Roman" panose="02020603050405020304" pitchFamily="18" charset="0"/>
                <a:cs typeface="Times New Roman" panose="02020603050405020304" pitchFamily="18" charset="0"/>
              </a:rPr>
              <a:t>Convergence guarantee.</a:t>
            </a:r>
            <a:endParaRPr lang="en-US" altLang="zh-CN" sz="2200" dirty="0">
              <a:latin typeface="Times New Roman" panose="02020603050405020304" pitchFamily="18" charset="0"/>
              <a:cs typeface="Times New Roman" panose="02020603050405020304" pitchFamily="18" charset="0"/>
            </a:endParaRPr>
          </a:p>
        </p:txBody>
      </p:sp>
      <p:cxnSp>
        <p:nvCxnSpPr>
          <p:cNvPr id="15" name="直接箭头连接符 14"/>
          <p:cNvCxnSpPr>
            <a:stCxn id="11" idx="1"/>
          </p:cNvCxnSpPr>
          <p:nvPr/>
        </p:nvCxnSpPr>
        <p:spPr>
          <a:xfrm flipH="1">
            <a:off x="6862644" y="3931212"/>
            <a:ext cx="752202" cy="60833"/>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6" name="直接箭头连接符 15"/>
          <p:cNvCxnSpPr>
            <a:stCxn id="12" idx="1"/>
          </p:cNvCxnSpPr>
          <p:nvPr/>
        </p:nvCxnSpPr>
        <p:spPr>
          <a:xfrm flipH="1">
            <a:off x="6942539" y="4822571"/>
            <a:ext cx="672465" cy="10160"/>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8" name="文本框 17"/>
          <p:cNvSpPr txBox="1"/>
          <p:nvPr/>
        </p:nvSpPr>
        <p:spPr>
          <a:xfrm>
            <a:off x="7621592" y="5320446"/>
            <a:ext cx="3663921" cy="768350"/>
          </a:xfrm>
          <a:prstGeom prst="rect">
            <a:avLst/>
          </a:prstGeom>
          <a:noFill/>
        </p:spPr>
        <p:txBody>
          <a:bodyPr wrap="square">
            <a:spAutoFit/>
          </a:bodyPr>
          <a:lstStyle/>
          <a:p>
            <a:r>
              <a:rPr lang="en-US" altLang="zh-CN" sz="2200" dirty="0">
                <a:solidFill>
                  <a:srgbClr val="000000"/>
                </a:solidFill>
                <a:latin typeface="Times New Roman" panose="02020603050405020304" pitchFamily="18" charset="0"/>
                <a:cs typeface="Times New Roman" panose="02020603050405020304" pitchFamily="18" charset="0"/>
              </a:rPr>
              <a:t>T</a:t>
            </a:r>
            <a:r>
              <a:rPr lang="en-US" altLang="zh-CN" sz="2200" b="0" i="0" dirty="0">
                <a:solidFill>
                  <a:srgbClr val="000000"/>
                </a:solidFill>
                <a:effectLst/>
                <a:latin typeface="Times New Roman" panose="02020603050405020304" pitchFamily="18" charset="0"/>
                <a:cs typeface="Times New Roman" panose="02020603050405020304" pitchFamily="18" charset="0"/>
              </a:rPr>
              <a:t>he </a:t>
            </a:r>
            <a:r>
              <a:rPr lang="en-US" altLang="zh-CN" sz="2200" dirty="0">
                <a:latin typeface="Times New Roman" panose="02020603050405020304" pitchFamily="18" charset="0"/>
                <a:cs typeface="Times New Roman" panose="02020603050405020304" pitchFamily="18" charset="0"/>
              </a:rPr>
              <a:t>number of selected clients</a:t>
            </a:r>
            <a:endParaRPr lang="en-US" altLang="zh-CN" sz="2200" dirty="0">
              <a:latin typeface="Times New Roman" panose="02020603050405020304" pitchFamily="18" charset="0"/>
              <a:cs typeface="Times New Roman" panose="02020603050405020304" pitchFamily="18" charset="0"/>
            </a:endParaRPr>
          </a:p>
          <a:p>
            <a:r>
              <a:rPr lang="en-US" altLang="zh-CN" sz="2200" dirty="0">
                <a:latin typeface="Times New Roman" panose="02020603050405020304" pitchFamily="18" charset="0"/>
                <a:cs typeface="Times New Roman" panose="02020603050405020304" pitchFamily="18" charset="0"/>
              </a:rPr>
              <a:t>in each round is bounded.</a:t>
            </a:r>
            <a:endParaRPr lang="zh-CN" altLang="en-US" sz="2200" dirty="0">
              <a:latin typeface="Times New Roman" panose="02020603050405020304" pitchFamily="18" charset="0"/>
              <a:cs typeface="Times New Roman" panose="02020603050405020304" pitchFamily="18" charset="0"/>
            </a:endParaRPr>
          </a:p>
        </p:txBody>
      </p:sp>
      <p:cxnSp>
        <p:nvCxnSpPr>
          <p:cNvPr id="19" name="直接箭头连接符 18"/>
          <p:cNvCxnSpPr>
            <a:stCxn id="18" idx="1"/>
          </p:cNvCxnSpPr>
          <p:nvPr/>
        </p:nvCxnSpPr>
        <p:spPr>
          <a:xfrm flipH="1" flipV="1">
            <a:off x="6700842" y="5546417"/>
            <a:ext cx="920750" cy="158115"/>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21" name="文本框 20"/>
              <p:cNvSpPr txBox="1"/>
              <p:nvPr/>
            </p:nvSpPr>
            <p:spPr>
              <a:xfrm>
                <a:off x="944616" y="1882904"/>
                <a:ext cx="10237308" cy="1322070"/>
              </a:xfrm>
              <a:prstGeom prst="rect">
                <a:avLst/>
              </a:prstGeom>
              <a:noFill/>
            </p:spPr>
            <p:txBody>
              <a:bodyPr wrap="square" rtlCol="0">
                <a:spAutoFit/>
              </a:bodyPr>
              <a:lstStyle/>
              <a:p>
                <a:pPr>
                  <a:lnSpc>
                    <a:spcPts val="3200"/>
                  </a:lnSpc>
                </a:pPr>
                <a:r>
                  <a:rPr lang="en-US" altLang="zh-CN" sz="2200" dirty="0">
                    <a:latin typeface="Times New Roman" panose="02020603050405020304" pitchFamily="18" charset="0"/>
                    <a:cs typeface="Times New Roman" panose="02020603050405020304" pitchFamily="18" charset="0"/>
                  </a:rPr>
                  <a:t>Our </a:t>
                </a:r>
                <a:r>
                  <a:rPr lang="en-US" altLang="zh-CN" sz="2200" dirty="0">
                    <a:solidFill>
                      <a:srgbClr val="FF0000"/>
                    </a:solidFill>
                    <a:latin typeface="Times New Roman" panose="02020603050405020304" pitchFamily="18" charset="0"/>
                    <a:cs typeface="Times New Roman" panose="02020603050405020304" pitchFamily="18" charset="0"/>
                  </a:rPr>
                  <a:t>goal</a:t>
                </a:r>
                <a:r>
                  <a:rPr lang="en-US" altLang="zh-CN" sz="2200" dirty="0">
                    <a:latin typeface="Times New Roman" panose="02020603050405020304" pitchFamily="18" charset="0"/>
                    <a:cs typeface="Times New Roman" panose="02020603050405020304" pitchFamily="18" charset="0"/>
                  </a:rPr>
                  <a:t> is to </a:t>
                </a:r>
                <a:r>
                  <a:rPr lang="en-US" altLang="zh-CN" sz="2200" b="0" i="0" dirty="0">
                    <a:solidFill>
                      <a:srgbClr val="FF0000"/>
                    </a:solidFill>
                    <a:effectLst/>
                    <a:latin typeface="Times New Roman" panose="02020603050405020304" pitchFamily="18" charset="0"/>
                    <a:cs typeface="Times New Roman" panose="02020603050405020304" pitchFamily="18" charset="0"/>
                  </a:rPr>
                  <a:t>determine the optimal client sampling strategy</a:t>
                </a:r>
                <a:r>
                  <a:rPr lang="en-US" altLang="zh-CN" sz="2200" b="0" i="0" dirty="0">
                    <a:solidFill>
                      <a:srgbClr val="000000"/>
                    </a:solidFill>
                    <a:effectLst/>
                    <a:latin typeface="Times New Roman" panose="02020603050405020304" pitchFamily="18" charset="0"/>
                    <a:cs typeface="Times New Roman" panose="02020603050405020304" pitchFamily="18" charset="0"/>
                  </a:rPr>
                  <a:t> based on a training structure, so as to minimize the </a:t>
                </a:r>
                <a:r>
                  <a:rPr lang="en-US" altLang="zh-CN" sz="2200" b="0" i="0" dirty="0">
                    <a:solidFill>
                      <a:srgbClr val="FF0000"/>
                    </a:solidFill>
                    <a:effectLst/>
                    <a:latin typeface="Times New Roman" panose="02020603050405020304" pitchFamily="18" charset="0"/>
                    <a:cs typeface="Times New Roman" panose="02020603050405020304" pitchFamily="18" charset="0"/>
                  </a:rPr>
                  <a:t>expected total training time</a:t>
                </a:r>
                <a:r>
                  <a:rPr lang="en-US" altLang="zh-CN" sz="2200" b="0" i="0" dirty="0">
                    <a:solidFill>
                      <a:srgbClr val="000000"/>
                    </a:solidFill>
                    <a:effectLst/>
                    <a:latin typeface="Times New Roman" panose="02020603050405020304" pitchFamily="18" charset="0"/>
                    <a:cs typeface="Times New Roman" panose="02020603050405020304" pitchFamily="18" charset="0"/>
                  </a:rPr>
                  <a:t>, while ensuring that the expected global loss convergences to the optimal value with an </a:t>
                </a:r>
                <a14:m>
                  <m:oMath xmlns:m="http://schemas.openxmlformats.org/officeDocument/2006/math">
                    <m:r>
                      <a:rPr lang="en-US" altLang="zh-CN" sz="2200" b="1" i="1" smtClean="0">
                        <a:solidFill>
                          <a:srgbClr val="202A36"/>
                        </a:solidFill>
                        <a:latin typeface="Cambria Math" panose="02040503050406030204" pitchFamily="18" charset="0"/>
                      </a:rPr>
                      <m:t>𝜖</m:t>
                    </m:r>
                  </m:oMath>
                </a14:m>
                <a:r>
                  <a:rPr lang="en-US" altLang="zh-CN" sz="2200" dirty="0">
                    <a:latin typeface="Times New Roman" panose="02020603050405020304" pitchFamily="18" charset="0"/>
                    <a:cs typeface="Times New Roman" panose="02020603050405020304" pitchFamily="18" charset="0"/>
                  </a:rPr>
                  <a:t> precision.</a:t>
                </a:r>
                <a:endParaRPr lang="en-US" altLang="zh-CN" sz="2200" dirty="0">
                  <a:latin typeface="Times New Roman" panose="02020603050405020304" pitchFamily="18" charset="0"/>
                  <a:cs typeface="Times New Roman" panose="02020603050405020304" pitchFamily="18" charset="0"/>
                </a:endParaRPr>
              </a:p>
            </p:txBody>
          </p:sp>
        </mc:Choice>
        <mc:Fallback>
          <p:sp>
            <p:nvSpPr>
              <p:cNvPr id="21" name="文本框 20"/>
              <p:cNvSpPr txBox="1">
                <a:spLocks noRot="1" noChangeAspect="1" noMove="1" noResize="1" noEditPoints="1" noAdjustHandles="1" noChangeArrowheads="1" noChangeShapeType="1" noTextEdit="1"/>
              </p:cNvSpPr>
              <p:nvPr/>
            </p:nvSpPr>
            <p:spPr>
              <a:xfrm>
                <a:off x="944616" y="1882904"/>
                <a:ext cx="10237308" cy="1322070"/>
              </a:xfrm>
              <a:prstGeom prst="rect">
                <a:avLst/>
              </a:prstGeom>
              <a:blipFill rotWithShape="1">
                <a:blip r:embed="rId3"/>
                <a:stretch>
                  <a:fillRect l="-4" t="-10" r="2" b="10"/>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7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956686" y="3946712"/>
            <a:ext cx="4026325" cy="2802777"/>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7981" y="134471"/>
            <a:ext cx="1083852" cy="1075764"/>
          </a:xfrm>
          <a:prstGeom prst="rect">
            <a:avLst/>
          </a:prstGeom>
        </p:spPr>
      </p:pic>
      <p:cxnSp>
        <p:nvCxnSpPr>
          <p:cNvPr id="14" name="直接连接符 13"/>
          <p:cNvCxnSpPr/>
          <p:nvPr/>
        </p:nvCxnSpPr>
        <p:spPr>
          <a:xfrm>
            <a:off x="71720" y="1086970"/>
            <a:ext cx="9381833" cy="25774"/>
          </a:xfrm>
          <a:prstGeom prst="line">
            <a:avLst/>
          </a:prstGeom>
          <a:ln w="38100">
            <a:gradFill flip="none" rotWithShape="1">
              <a:gsLst>
                <a:gs pos="4000">
                  <a:schemeClr val="bg1">
                    <a:lumMod val="95000"/>
                  </a:schemeClr>
                </a:gs>
                <a:gs pos="100000">
                  <a:srgbClr val="222730">
                    <a:alpha val="0"/>
                  </a:srgbClr>
                </a:gs>
              </a:gsLst>
              <a:lin ang="0" scaled="1"/>
              <a:tileRect/>
            </a:gra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084732" y="169745"/>
            <a:ext cx="3055324" cy="707886"/>
          </a:xfrm>
          <a:prstGeom prst="rect">
            <a:avLst/>
          </a:prstGeom>
          <a:noFill/>
        </p:spPr>
        <p:txBody>
          <a:bodyPr wrap="none" rtlCol="0">
            <a:spAutoFit/>
          </a:bodyPr>
          <a:lstStyle/>
          <a:p>
            <a:r>
              <a:rPr lang="en-US" altLang="zh-CN" sz="4000" b="1" dirty="0">
                <a:latin typeface="微软雅黑" panose="020B0503020204020204" pitchFamily="34" charset="-122"/>
                <a:ea typeface="微软雅黑" panose="020B0503020204020204" pitchFamily="34" charset="-122"/>
              </a:rPr>
              <a:t>CONTENTS</a:t>
            </a:r>
            <a:endParaRPr lang="zh-CN" altLang="en-US" sz="4000" b="1" dirty="0">
              <a:latin typeface="微软雅黑" panose="020B0503020204020204" pitchFamily="34" charset="-122"/>
              <a:ea typeface="微软雅黑" panose="020B0503020204020204" pitchFamily="34" charset="-122"/>
            </a:endParaRPr>
          </a:p>
        </p:txBody>
      </p:sp>
      <p:sp>
        <p:nvSpPr>
          <p:cNvPr id="3" name="文本框 2"/>
          <p:cNvSpPr txBox="1"/>
          <p:nvPr/>
        </p:nvSpPr>
        <p:spPr>
          <a:xfrm>
            <a:off x="1558116" y="1640300"/>
            <a:ext cx="5613650" cy="523220"/>
          </a:xfrm>
          <a:prstGeom prst="rect">
            <a:avLst/>
          </a:prstGeom>
          <a:noFill/>
        </p:spPr>
        <p:txBody>
          <a:bodyPr wrap="square" rtlCol="0">
            <a:spAutoFit/>
          </a:bodyPr>
          <a:lstStyle/>
          <a:p>
            <a:r>
              <a:rPr lang="en-US" altLang="zh-CN" sz="2800" b="1" dirty="0">
                <a:solidFill>
                  <a:schemeClr val="bg2"/>
                </a:solidFill>
                <a:latin typeface="微软雅黑" panose="020B0503020204020204" pitchFamily="34" charset="-122"/>
                <a:ea typeface="微软雅黑" panose="020B0503020204020204" pitchFamily="34" charset="-122"/>
              </a:rPr>
              <a:t>Introduction</a:t>
            </a:r>
            <a:endParaRPr lang="en-US" altLang="zh-CN" sz="2800" b="1" dirty="0">
              <a:solidFill>
                <a:schemeClr val="bg2"/>
              </a:solidFill>
              <a:latin typeface="微软雅黑" panose="020B0503020204020204" pitchFamily="34" charset="-122"/>
              <a:ea typeface="微软雅黑" panose="020B0503020204020204" pitchFamily="34" charset="-122"/>
            </a:endParaRPr>
          </a:p>
        </p:txBody>
      </p:sp>
      <p:sp>
        <p:nvSpPr>
          <p:cNvPr id="5" name="矩形 4"/>
          <p:cNvSpPr/>
          <p:nvPr/>
        </p:nvSpPr>
        <p:spPr>
          <a:xfrm>
            <a:off x="71720" y="208406"/>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99248" y="208406"/>
            <a:ext cx="206430"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50991" y="1589485"/>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pitchFamily="34" charset="-122"/>
                <a:ea typeface="微软雅黑" panose="020B0503020204020204" pitchFamily="34" charset="-122"/>
              </a:rPr>
              <a:t>1</a:t>
            </a:r>
            <a:endParaRPr lang="zh-CN" altLang="en-US" sz="3200" dirty="0">
              <a:latin typeface="微软雅黑" panose="020B0503020204020204" pitchFamily="34" charset="-122"/>
              <a:ea typeface="微软雅黑" panose="020B0503020204020204" pitchFamily="34" charset="-122"/>
            </a:endParaRPr>
          </a:p>
        </p:txBody>
      </p:sp>
      <p:sp>
        <p:nvSpPr>
          <p:cNvPr id="10" name="矩形 9"/>
          <p:cNvSpPr/>
          <p:nvPr/>
        </p:nvSpPr>
        <p:spPr>
          <a:xfrm>
            <a:off x="750990" y="2564758"/>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pitchFamily="34" charset="-122"/>
                <a:ea typeface="微软雅黑" panose="020B0503020204020204" pitchFamily="34" charset="-122"/>
              </a:rPr>
              <a:t>2</a:t>
            </a:r>
            <a:endParaRPr lang="zh-CN" altLang="en-US" sz="3200" dirty="0">
              <a:latin typeface="微软雅黑" panose="020B0503020204020204" pitchFamily="34" charset="-122"/>
              <a:ea typeface="微软雅黑" panose="020B0503020204020204" pitchFamily="34" charset="-122"/>
            </a:endParaRPr>
          </a:p>
        </p:txBody>
      </p:sp>
      <p:sp>
        <p:nvSpPr>
          <p:cNvPr id="12" name="矩形 11"/>
          <p:cNvSpPr/>
          <p:nvPr/>
        </p:nvSpPr>
        <p:spPr>
          <a:xfrm>
            <a:off x="750989" y="3533939"/>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pitchFamily="34" charset="-122"/>
                <a:ea typeface="微软雅黑" panose="020B0503020204020204" pitchFamily="34" charset="-122"/>
              </a:rPr>
              <a:t>3</a:t>
            </a:r>
            <a:endParaRPr lang="zh-CN" altLang="en-US" sz="3200" dirty="0">
              <a:latin typeface="微软雅黑" panose="020B0503020204020204" pitchFamily="34" charset="-122"/>
              <a:ea typeface="微软雅黑" panose="020B0503020204020204" pitchFamily="34" charset="-122"/>
            </a:endParaRPr>
          </a:p>
        </p:txBody>
      </p:sp>
      <p:sp>
        <p:nvSpPr>
          <p:cNvPr id="13" name="矩形 12"/>
          <p:cNvSpPr/>
          <p:nvPr/>
        </p:nvSpPr>
        <p:spPr>
          <a:xfrm>
            <a:off x="764230" y="4503120"/>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pitchFamily="34" charset="-122"/>
                <a:ea typeface="微软雅黑" panose="020B0503020204020204" pitchFamily="34" charset="-122"/>
              </a:rPr>
              <a:t>4</a:t>
            </a:r>
            <a:endParaRPr lang="zh-CN" altLang="en-US" sz="3200" dirty="0">
              <a:latin typeface="微软雅黑" panose="020B0503020204020204" pitchFamily="34" charset="-122"/>
              <a:ea typeface="微软雅黑" panose="020B0503020204020204" pitchFamily="34" charset="-122"/>
            </a:endParaRPr>
          </a:p>
        </p:txBody>
      </p:sp>
      <p:sp>
        <p:nvSpPr>
          <p:cNvPr id="15" name="矩形 14"/>
          <p:cNvSpPr/>
          <p:nvPr/>
        </p:nvSpPr>
        <p:spPr>
          <a:xfrm>
            <a:off x="764230" y="5448331"/>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pitchFamily="34" charset="-122"/>
                <a:ea typeface="微软雅黑" panose="020B0503020204020204" pitchFamily="34" charset="-122"/>
              </a:rPr>
              <a:t>5</a:t>
            </a:r>
            <a:endParaRPr lang="zh-CN" altLang="en-US" sz="3200" dirty="0">
              <a:latin typeface="微软雅黑" panose="020B0503020204020204" pitchFamily="34" charset="-122"/>
              <a:ea typeface="微软雅黑" panose="020B0503020204020204" pitchFamily="34" charset="-122"/>
            </a:endParaRPr>
          </a:p>
        </p:txBody>
      </p:sp>
      <p:sp>
        <p:nvSpPr>
          <p:cNvPr id="16" name="文本框 15"/>
          <p:cNvSpPr txBox="1"/>
          <p:nvPr/>
        </p:nvSpPr>
        <p:spPr>
          <a:xfrm>
            <a:off x="1558115" y="2605724"/>
            <a:ext cx="7191437" cy="523220"/>
          </a:xfrm>
          <a:prstGeom prst="rect">
            <a:avLst/>
          </a:prstGeom>
          <a:noFill/>
        </p:spPr>
        <p:txBody>
          <a:bodyPr wrap="square" rtlCol="0">
            <a:spAutoFit/>
          </a:bodyPr>
          <a:lstStyle/>
          <a:p>
            <a:r>
              <a:rPr lang="en-US" altLang="zh-CN" sz="2800" b="1" dirty="0">
                <a:solidFill>
                  <a:schemeClr val="bg2"/>
                </a:solidFill>
                <a:latin typeface="微软雅黑" panose="020B0503020204020204" pitchFamily="34" charset="-122"/>
                <a:ea typeface="微软雅黑" panose="020B0503020204020204" pitchFamily="34" charset="-122"/>
              </a:rPr>
              <a:t>System, Modeling, and Problem </a:t>
            </a:r>
            <a:endParaRPr lang="en-US" altLang="zh-CN" sz="2800" b="1" dirty="0">
              <a:solidFill>
                <a:schemeClr val="bg2"/>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558115" y="3578157"/>
            <a:ext cx="8329955" cy="521970"/>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Theorem, Optimization, and Algorithm</a:t>
            </a:r>
            <a:endParaRPr lang="en-US" altLang="zh-CN" sz="2800" b="1"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1558116" y="4548965"/>
            <a:ext cx="8849908" cy="523220"/>
          </a:xfrm>
          <a:prstGeom prst="rect">
            <a:avLst/>
          </a:prstGeom>
          <a:noFill/>
        </p:spPr>
        <p:txBody>
          <a:bodyPr wrap="square" rtlCol="0">
            <a:spAutoFit/>
          </a:bodyPr>
          <a:lstStyle/>
          <a:p>
            <a:r>
              <a:rPr lang="en-US" altLang="zh-CN" sz="2800" b="1" dirty="0">
                <a:solidFill>
                  <a:schemeClr val="bg2"/>
                </a:solidFill>
                <a:latin typeface="微软雅黑" panose="020B0503020204020204" pitchFamily="34" charset="-122"/>
                <a:ea typeface="微软雅黑" panose="020B0503020204020204" pitchFamily="34" charset="-122"/>
              </a:rPr>
              <a:t>Experimental Evaluation </a:t>
            </a:r>
            <a:endParaRPr lang="en-US" altLang="zh-CN" sz="2800" b="1" dirty="0">
              <a:solidFill>
                <a:schemeClr val="bg2"/>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1558116" y="5508563"/>
            <a:ext cx="5613650" cy="523220"/>
          </a:xfrm>
          <a:prstGeom prst="rect">
            <a:avLst/>
          </a:prstGeom>
          <a:noFill/>
        </p:spPr>
        <p:txBody>
          <a:bodyPr wrap="square" rtlCol="0">
            <a:spAutoFit/>
          </a:bodyPr>
          <a:lstStyle/>
          <a:p>
            <a:r>
              <a:rPr lang="en-US" altLang="zh-CN" sz="2800" b="1" dirty="0">
                <a:solidFill>
                  <a:schemeClr val="bg2"/>
                </a:solidFill>
                <a:latin typeface="微软雅黑" panose="020B0503020204020204" pitchFamily="34" charset="-122"/>
                <a:ea typeface="微软雅黑" panose="020B0503020204020204" pitchFamily="34" charset="-122"/>
              </a:rPr>
              <a:t>Conclusion</a:t>
            </a:r>
            <a:endParaRPr lang="en-US" altLang="zh-CN" sz="2800" b="1" dirty="0">
              <a:solidFill>
                <a:schemeClr val="bg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927981" y="134471"/>
            <a:ext cx="1083852" cy="1075764"/>
          </a:xfrm>
          <a:prstGeom prst="rect">
            <a:avLst/>
          </a:prstGeom>
        </p:spPr>
      </p:pic>
      <p:cxnSp>
        <p:nvCxnSpPr>
          <p:cNvPr id="14" name="直接连接符 13"/>
          <p:cNvCxnSpPr/>
          <p:nvPr/>
        </p:nvCxnSpPr>
        <p:spPr>
          <a:xfrm>
            <a:off x="71720" y="1086970"/>
            <a:ext cx="9381833" cy="25774"/>
          </a:xfrm>
          <a:prstGeom prst="line">
            <a:avLst/>
          </a:prstGeom>
          <a:ln w="38100">
            <a:gradFill flip="none" rotWithShape="1">
              <a:gsLst>
                <a:gs pos="4000">
                  <a:schemeClr val="bg1">
                    <a:lumMod val="95000"/>
                  </a:schemeClr>
                </a:gs>
                <a:gs pos="100000">
                  <a:srgbClr val="222730">
                    <a:alpha val="0"/>
                  </a:srgbClr>
                </a:gs>
              </a:gsLst>
              <a:lin ang="0" scaled="1"/>
              <a:tileRect/>
            </a:gra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084731" y="169745"/>
            <a:ext cx="10515598" cy="645160"/>
          </a:xfrm>
          <a:prstGeom prst="rect">
            <a:avLst/>
          </a:prstGeom>
          <a:noFill/>
        </p:spPr>
        <p:txBody>
          <a:bodyPr wrap="square" rtlCol="0">
            <a:spAutoFit/>
          </a:bodyPr>
          <a:lstStyle/>
          <a:p>
            <a:r>
              <a:rPr lang="en-US" altLang="zh-CN" sz="3600" b="1" dirty="0">
                <a:latin typeface="微软雅黑" panose="020B0503020204020204" pitchFamily="34" charset="-122"/>
                <a:ea typeface="微软雅黑" panose="020B0503020204020204" pitchFamily="34" charset="-122"/>
                <a:sym typeface="+mn-ea"/>
              </a:rPr>
              <a:t>Theorem, Optimization, and Algorithm</a:t>
            </a:r>
            <a:endParaRPr lang="en-US" altLang="zh-CN" sz="3600" b="1" dirty="0">
              <a:latin typeface="微软雅黑" panose="020B0503020204020204" pitchFamily="34" charset="-122"/>
              <a:ea typeface="微软雅黑" panose="020B0503020204020204" pitchFamily="34" charset="-122"/>
              <a:sym typeface="+mn-ea"/>
            </a:endParaRPr>
          </a:p>
        </p:txBody>
      </p:sp>
      <p:sp>
        <p:nvSpPr>
          <p:cNvPr id="5" name="矩形 4"/>
          <p:cNvSpPr/>
          <p:nvPr/>
        </p:nvSpPr>
        <p:spPr>
          <a:xfrm>
            <a:off x="71720" y="208406"/>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99248" y="208406"/>
            <a:ext cx="206430"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a:off x="71720" y="1086970"/>
            <a:ext cx="9381833" cy="25774"/>
          </a:xfrm>
          <a:prstGeom prst="line">
            <a:avLst/>
          </a:prstGeom>
          <a:ln w="38100">
            <a:gradFill flip="none" rotWithShape="1">
              <a:gsLst>
                <a:gs pos="4000">
                  <a:schemeClr val="bg1">
                    <a:lumMod val="95000"/>
                  </a:schemeClr>
                </a:gs>
                <a:gs pos="100000">
                  <a:srgbClr val="222730">
                    <a:alpha val="0"/>
                  </a:srgbClr>
                </a:gs>
              </a:gsLst>
              <a:lin ang="0" scaled="1"/>
              <a:tileRect/>
            </a:gra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385724" y="1681902"/>
            <a:ext cx="5998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a typeface="微软雅黑" panose="020B0503020204020204" pitchFamily="34" charset="-122"/>
            </a:endParaRPr>
          </a:p>
        </p:txBody>
      </p:sp>
      <p:sp>
        <p:nvSpPr>
          <p:cNvPr id="9" name="矩形 8"/>
          <p:cNvSpPr/>
          <p:nvPr/>
        </p:nvSpPr>
        <p:spPr>
          <a:xfrm>
            <a:off x="1000573" y="1681902"/>
            <a:ext cx="4575473" cy="45719"/>
          </a:xfrm>
          <a:prstGeom prst="rect">
            <a:avLst/>
          </a:prstGeom>
          <a:solidFill>
            <a:srgbClr val="054BA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a typeface="微软雅黑" panose="020B0503020204020204" pitchFamily="34" charset="-122"/>
            </a:endParaRPr>
          </a:p>
        </p:txBody>
      </p:sp>
      <p:sp>
        <p:nvSpPr>
          <p:cNvPr id="16" name="文本框 15"/>
          <p:cNvSpPr txBox="1"/>
          <p:nvPr/>
        </p:nvSpPr>
        <p:spPr>
          <a:xfrm>
            <a:off x="425945" y="1220237"/>
            <a:ext cx="5777631" cy="460375"/>
          </a:xfrm>
          <a:prstGeom prst="rect">
            <a:avLst/>
          </a:prstGeom>
          <a:noFill/>
        </p:spPr>
        <p:txBody>
          <a:bodyPr wrap="square">
            <a:spAutoFit/>
          </a:bodyPr>
          <a:lstStyle/>
          <a:p>
            <a:pPr>
              <a:spcBef>
                <a:spcPct val="0"/>
              </a:spcBef>
            </a:pPr>
            <a:r>
              <a:rPr lang="en-US" altLang="zh-CN" sz="2400" b="1" dirty="0">
                <a:solidFill>
                  <a:srgbClr val="202A36"/>
                </a:solidFill>
                <a:latin typeface="微软雅黑" panose="020B0503020204020204" pitchFamily="34" charset="-122"/>
                <a:ea typeface="微软雅黑" panose="020B0503020204020204" pitchFamily="34" charset="-122"/>
                <a:cs typeface="Arial" panose="020B0604020202020204" pitchFamily="34" charset="0"/>
              </a:rPr>
              <a:t>Convergence Analysis</a:t>
            </a:r>
            <a:endParaRPr lang="zh-CN" altLang="en-US" sz="2400" b="1" dirty="0">
              <a:solidFill>
                <a:srgbClr val="202A36"/>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11" name="图片 10"/>
          <p:cNvPicPr>
            <a:picLocks noChangeAspect="1"/>
          </p:cNvPicPr>
          <p:nvPr/>
        </p:nvPicPr>
        <p:blipFill>
          <a:blip r:embed="rId2"/>
          <a:stretch>
            <a:fillRect/>
          </a:stretch>
        </p:blipFill>
        <p:spPr>
          <a:xfrm>
            <a:off x="1466850" y="2023745"/>
            <a:ext cx="8726170" cy="4032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927981" y="134471"/>
            <a:ext cx="1083852" cy="1075764"/>
          </a:xfrm>
          <a:prstGeom prst="rect">
            <a:avLst/>
          </a:prstGeom>
        </p:spPr>
      </p:pic>
      <p:cxnSp>
        <p:nvCxnSpPr>
          <p:cNvPr id="14" name="直接连接符 13"/>
          <p:cNvCxnSpPr/>
          <p:nvPr/>
        </p:nvCxnSpPr>
        <p:spPr>
          <a:xfrm>
            <a:off x="71720" y="1086970"/>
            <a:ext cx="9381833" cy="25774"/>
          </a:xfrm>
          <a:prstGeom prst="line">
            <a:avLst/>
          </a:prstGeom>
          <a:ln w="38100">
            <a:gradFill flip="none" rotWithShape="1">
              <a:gsLst>
                <a:gs pos="4000">
                  <a:schemeClr val="bg1">
                    <a:lumMod val="95000"/>
                  </a:schemeClr>
                </a:gs>
                <a:gs pos="100000">
                  <a:srgbClr val="222730">
                    <a:alpha val="0"/>
                  </a:srgbClr>
                </a:gs>
              </a:gsLst>
              <a:lin ang="0" scaled="1"/>
              <a:tileRect/>
            </a:gra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084731" y="169745"/>
            <a:ext cx="10515598" cy="645160"/>
          </a:xfrm>
          <a:prstGeom prst="rect">
            <a:avLst/>
          </a:prstGeom>
          <a:noFill/>
        </p:spPr>
        <p:txBody>
          <a:bodyPr wrap="square" rtlCol="0">
            <a:spAutoFit/>
          </a:bodyPr>
          <a:lstStyle/>
          <a:p>
            <a:r>
              <a:rPr lang="en-US" altLang="zh-CN" sz="3600" b="1" dirty="0">
                <a:latin typeface="微软雅黑" panose="020B0503020204020204" pitchFamily="34" charset="-122"/>
                <a:ea typeface="微软雅黑" panose="020B0503020204020204" pitchFamily="34" charset="-122"/>
                <a:sym typeface="+mn-ea"/>
              </a:rPr>
              <a:t>Theorem, Optimization, and Algorithm</a:t>
            </a:r>
            <a:endParaRPr lang="en-US" altLang="zh-CN" sz="3600" b="1" dirty="0">
              <a:latin typeface="微软雅黑" panose="020B0503020204020204" pitchFamily="34" charset="-122"/>
              <a:ea typeface="微软雅黑" panose="020B0503020204020204" pitchFamily="34" charset="-122"/>
              <a:sym typeface="+mn-ea"/>
            </a:endParaRPr>
          </a:p>
        </p:txBody>
      </p:sp>
      <p:sp>
        <p:nvSpPr>
          <p:cNvPr id="5" name="矩形 4"/>
          <p:cNvSpPr/>
          <p:nvPr/>
        </p:nvSpPr>
        <p:spPr>
          <a:xfrm>
            <a:off x="71720" y="208406"/>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99248" y="208406"/>
            <a:ext cx="206430"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a:off x="71720" y="1086970"/>
            <a:ext cx="9381833" cy="25774"/>
          </a:xfrm>
          <a:prstGeom prst="line">
            <a:avLst/>
          </a:prstGeom>
          <a:ln w="38100">
            <a:gradFill flip="none" rotWithShape="1">
              <a:gsLst>
                <a:gs pos="4000">
                  <a:schemeClr val="bg1">
                    <a:lumMod val="95000"/>
                  </a:schemeClr>
                </a:gs>
                <a:gs pos="100000">
                  <a:srgbClr val="222730">
                    <a:alpha val="0"/>
                  </a:srgbClr>
                </a:gs>
              </a:gsLst>
              <a:lin ang="0" scaled="1"/>
              <a:tileRect/>
            </a:gra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385724" y="1681902"/>
            <a:ext cx="5998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a typeface="微软雅黑" panose="020B0503020204020204" pitchFamily="34" charset="-122"/>
            </a:endParaRPr>
          </a:p>
        </p:txBody>
      </p:sp>
      <p:sp>
        <p:nvSpPr>
          <p:cNvPr id="9" name="矩形 8"/>
          <p:cNvSpPr/>
          <p:nvPr/>
        </p:nvSpPr>
        <p:spPr>
          <a:xfrm>
            <a:off x="1000573" y="1681902"/>
            <a:ext cx="4575473" cy="45719"/>
          </a:xfrm>
          <a:prstGeom prst="rect">
            <a:avLst/>
          </a:prstGeom>
          <a:solidFill>
            <a:srgbClr val="054BA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a typeface="微软雅黑" panose="020B0503020204020204" pitchFamily="34" charset="-122"/>
            </a:endParaRPr>
          </a:p>
        </p:txBody>
      </p:sp>
      <p:sp>
        <p:nvSpPr>
          <p:cNvPr id="16" name="文本框 15"/>
          <p:cNvSpPr txBox="1"/>
          <p:nvPr/>
        </p:nvSpPr>
        <p:spPr>
          <a:xfrm>
            <a:off x="425945" y="1220237"/>
            <a:ext cx="5777631" cy="460375"/>
          </a:xfrm>
          <a:prstGeom prst="rect">
            <a:avLst/>
          </a:prstGeom>
          <a:noFill/>
        </p:spPr>
        <p:txBody>
          <a:bodyPr wrap="square">
            <a:spAutoFit/>
          </a:bodyPr>
          <a:lstStyle/>
          <a:p>
            <a:pPr>
              <a:spcBef>
                <a:spcPct val="0"/>
              </a:spcBef>
            </a:pPr>
            <a:r>
              <a:rPr lang="en-US" altLang="zh-CN" sz="2400" b="1" dirty="0">
                <a:solidFill>
                  <a:srgbClr val="202A36"/>
                </a:solidFill>
                <a:latin typeface="微软雅黑" panose="020B0503020204020204" pitchFamily="34" charset="-122"/>
                <a:ea typeface="微软雅黑" panose="020B0503020204020204" pitchFamily="34" charset="-122"/>
                <a:cs typeface="Arial" panose="020B0604020202020204" pitchFamily="34" charset="0"/>
              </a:rPr>
              <a:t>Convergence Analysis</a:t>
            </a:r>
            <a:endParaRPr lang="zh-CN" altLang="en-US" sz="2400" b="1" dirty="0">
              <a:solidFill>
                <a:srgbClr val="202A36"/>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12" name="图片 11"/>
          <p:cNvPicPr>
            <a:picLocks noChangeAspect="1"/>
          </p:cNvPicPr>
          <p:nvPr/>
        </p:nvPicPr>
        <p:blipFill>
          <a:blip r:embed="rId2"/>
          <a:stretch>
            <a:fillRect/>
          </a:stretch>
        </p:blipFill>
        <p:spPr>
          <a:xfrm>
            <a:off x="1000760" y="2086610"/>
            <a:ext cx="10009505" cy="36182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9"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stretch>
            <a:fillRect/>
          </a:stretch>
        </p:blipFill>
        <p:spPr>
          <a:xfrm>
            <a:off x="1084580" y="3498850"/>
            <a:ext cx="9666605" cy="1186815"/>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7981" y="134471"/>
            <a:ext cx="1083852" cy="1075764"/>
          </a:xfrm>
          <a:prstGeom prst="rect">
            <a:avLst/>
          </a:prstGeom>
        </p:spPr>
      </p:pic>
      <p:cxnSp>
        <p:nvCxnSpPr>
          <p:cNvPr id="14" name="直接连接符 13"/>
          <p:cNvCxnSpPr/>
          <p:nvPr/>
        </p:nvCxnSpPr>
        <p:spPr>
          <a:xfrm>
            <a:off x="71720" y="1086970"/>
            <a:ext cx="9381833" cy="25774"/>
          </a:xfrm>
          <a:prstGeom prst="line">
            <a:avLst/>
          </a:prstGeom>
          <a:ln w="38100">
            <a:gradFill flip="none" rotWithShape="1">
              <a:gsLst>
                <a:gs pos="4000">
                  <a:schemeClr val="bg1">
                    <a:lumMod val="95000"/>
                  </a:schemeClr>
                </a:gs>
                <a:gs pos="100000">
                  <a:srgbClr val="222730">
                    <a:alpha val="0"/>
                  </a:srgbClr>
                </a:gs>
              </a:gsLst>
              <a:lin ang="0" scaled="1"/>
              <a:tileRect/>
            </a:gra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084731" y="169745"/>
            <a:ext cx="10515598" cy="645160"/>
          </a:xfrm>
          <a:prstGeom prst="rect">
            <a:avLst/>
          </a:prstGeom>
          <a:noFill/>
        </p:spPr>
        <p:txBody>
          <a:bodyPr wrap="square" rtlCol="0">
            <a:spAutoFit/>
          </a:bodyPr>
          <a:lstStyle/>
          <a:p>
            <a:r>
              <a:rPr lang="en-US" altLang="zh-CN" sz="3600" b="1" dirty="0">
                <a:latin typeface="微软雅黑" panose="020B0503020204020204" pitchFamily="34" charset="-122"/>
                <a:ea typeface="微软雅黑" panose="020B0503020204020204" pitchFamily="34" charset="-122"/>
                <a:sym typeface="+mn-ea"/>
              </a:rPr>
              <a:t>Theorem, Optimization, and Algorithm</a:t>
            </a:r>
            <a:endParaRPr lang="en-US" altLang="zh-CN" sz="3600" b="1" dirty="0">
              <a:latin typeface="微软雅黑" panose="020B0503020204020204" pitchFamily="34" charset="-122"/>
              <a:ea typeface="微软雅黑" panose="020B0503020204020204" pitchFamily="34" charset="-122"/>
              <a:sym typeface="+mn-ea"/>
            </a:endParaRPr>
          </a:p>
        </p:txBody>
      </p:sp>
      <p:sp>
        <p:nvSpPr>
          <p:cNvPr id="5" name="矩形 4"/>
          <p:cNvSpPr/>
          <p:nvPr/>
        </p:nvSpPr>
        <p:spPr>
          <a:xfrm>
            <a:off x="71720" y="208406"/>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99248" y="208406"/>
            <a:ext cx="206430"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a:off x="71720" y="1086970"/>
            <a:ext cx="9381833" cy="25774"/>
          </a:xfrm>
          <a:prstGeom prst="line">
            <a:avLst/>
          </a:prstGeom>
          <a:ln w="38100">
            <a:gradFill flip="none" rotWithShape="1">
              <a:gsLst>
                <a:gs pos="4000">
                  <a:schemeClr val="bg1">
                    <a:lumMod val="95000"/>
                  </a:schemeClr>
                </a:gs>
                <a:gs pos="100000">
                  <a:srgbClr val="222730">
                    <a:alpha val="0"/>
                  </a:srgbClr>
                </a:gs>
              </a:gsLst>
              <a:lin ang="0" scaled="1"/>
              <a:tileRect/>
            </a:gra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385724" y="1681902"/>
            <a:ext cx="5998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a typeface="微软雅黑" panose="020B0503020204020204" pitchFamily="34" charset="-122"/>
            </a:endParaRPr>
          </a:p>
        </p:txBody>
      </p:sp>
      <p:sp>
        <p:nvSpPr>
          <p:cNvPr id="9" name="矩形 8"/>
          <p:cNvSpPr/>
          <p:nvPr/>
        </p:nvSpPr>
        <p:spPr>
          <a:xfrm>
            <a:off x="1000574" y="1681902"/>
            <a:ext cx="2683920" cy="45719"/>
          </a:xfrm>
          <a:prstGeom prst="rect">
            <a:avLst/>
          </a:prstGeom>
          <a:solidFill>
            <a:srgbClr val="054BA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a typeface="微软雅黑" panose="020B0503020204020204" pitchFamily="34" charset="-122"/>
            </a:endParaRPr>
          </a:p>
        </p:txBody>
      </p:sp>
      <p:sp>
        <p:nvSpPr>
          <p:cNvPr id="16" name="文本框 15"/>
          <p:cNvSpPr txBox="1"/>
          <p:nvPr/>
        </p:nvSpPr>
        <p:spPr>
          <a:xfrm>
            <a:off x="425945" y="1220237"/>
            <a:ext cx="4683937" cy="460375"/>
          </a:xfrm>
          <a:prstGeom prst="rect">
            <a:avLst/>
          </a:prstGeom>
          <a:noFill/>
        </p:spPr>
        <p:txBody>
          <a:bodyPr wrap="square">
            <a:spAutoFit/>
          </a:bodyPr>
          <a:lstStyle/>
          <a:p>
            <a:pPr>
              <a:spcBef>
                <a:spcPct val="0"/>
              </a:spcBef>
            </a:pPr>
            <a:r>
              <a:rPr lang="en-US" altLang="zh-CN" sz="2400" b="1" dirty="0">
                <a:solidFill>
                  <a:srgbClr val="202A36"/>
                </a:solidFill>
                <a:latin typeface="微软雅黑" panose="020B0503020204020204" pitchFamily="34" charset="-122"/>
                <a:ea typeface="微软雅黑" panose="020B0503020204020204" pitchFamily="34" charset="-122"/>
                <a:cs typeface="Arial" panose="020B0604020202020204" pitchFamily="34" charset="0"/>
              </a:rPr>
              <a:t>Convergence Bound</a:t>
            </a:r>
            <a:endParaRPr lang="zh-CN" altLang="en-US" sz="2400" b="1" dirty="0">
              <a:solidFill>
                <a:srgbClr val="202A36"/>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矩形 18"/>
          <p:cNvSpPr/>
          <p:nvPr/>
        </p:nvSpPr>
        <p:spPr>
          <a:xfrm>
            <a:off x="699359" y="5315461"/>
            <a:ext cx="3476692" cy="894351"/>
          </a:xfrm>
          <a:prstGeom prst="rect">
            <a:avLst/>
          </a:prstGeom>
          <a:noFill/>
          <a:ln w="19050">
            <a:solidFill>
              <a:srgbClr val="054B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Wingdings" panose="05000000000000000000" pitchFamily="2" charset="2"/>
              <a:buChar char="ü"/>
            </a:pPr>
            <a:r>
              <a:rPr lang="en-US" altLang="zh-CN" dirty="0">
                <a:solidFill>
                  <a:schemeClr val="tx1"/>
                </a:solidFill>
                <a:latin typeface="Times New Roman" panose="02020603050405020304" pitchFamily="18" charset="0"/>
                <a:cs typeface="Times New Roman" panose="02020603050405020304" pitchFamily="18" charset="0"/>
              </a:rPr>
              <a:t>The number of training rounds. </a:t>
            </a:r>
            <a:endParaRPr lang="zh-CN" altLang="en-US" dirty="0">
              <a:solidFill>
                <a:schemeClr val="tx1"/>
              </a:solidFill>
              <a:latin typeface="Times New Roman" panose="02020603050405020304" pitchFamily="18" charset="0"/>
              <a:cs typeface="Times New Roman" panose="02020603050405020304" pitchFamily="18" charset="0"/>
            </a:endParaRPr>
          </a:p>
        </p:txBody>
      </p:sp>
      <p:cxnSp>
        <p:nvCxnSpPr>
          <p:cNvPr id="21" name="直接连接符 20"/>
          <p:cNvCxnSpPr>
            <a:stCxn id="19" idx="0"/>
            <a:endCxn id="15" idx="1"/>
          </p:cNvCxnSpPr>
          <p:nvPr/>
        </p:nvCxnSpPr>
        <p:spPr>
          <a:xfrm flipV="1">
            <a:off x="2437705" y="4335656"/>
            <a:ext cx="2825115" cy="979805"/>
          </a:xfrm>
          <a:prstGeom prst="line">
            <a:avLst/>
          </a:prstGeom>
          <a:ln w="19050">
            <a:solidFill>
              <a:srgbClr val="054BAA"/>
            </a:solidFill>
          </a:ln>
        </p:spPr>
        <p:style>
          <a:lnRef idx="1">
            <a:schemeClr val="dk1"/>
          </a:lnRef>
          <a:fillRef idx="0">
            <a:schemeClr val="dk1"/>
          </a:fillRef>
          <a:effectRef idx="0">
            <a:schemeClr val="dk1"/>
          </a:effectRef>
          <a:fontRef idx="minor">
            <a:schemeClr val="tx1"/>
          </a:fontRef>
        </p:style>
      </p:cxnSp>
      <p:cxnSp>
        <p:nvCxnSpPr>
          <p:cNvPr id="35" name="直接连接符 34"/>
          <p:cNvCxnSpPr>
            <a:stCxn id="25" idx="0"/>
            <a:endCxn id="18" idx="2"/>
          </p:cNvCxnSpPr>
          <p:nvPr/>
        </p:nvCxnSpPr>
        <p:spPr>
          <a:xfrm flipH="1" flipV="1">
            <a:off x="9419441" y="3979693"/>
            <a:ext cx="349250" cy="133858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sp>
        <p:nvSpPr>
          <p:cNvPr id="42" name="矩形 41"/>
          <p:cNvSpPr/>
          <p:nvPr/>
        </p:nvSpPr>
        <p:spPr>
          <a:xfrm>
            <a:off x="6394450" y="3562350"/>
            <a:ext cx="339725" cy="41402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2400" dirty="0">
              <a:solidFill>
                <a:schemeClr val="tx1"/>
              </a:solidFill>
              <a:latin typeface="Times New Roman" panose="02020603050405020304" pitchFamily="18" charset="0"/>
              <a:cs typeface="Times New Roman" panose="02020603050405020304" pitchFamily="18" charset="0"/>
            </a:endParaRPr>
          </a:p>
        </p:txBody>
      </p:sp>
      <p:sp>
        <p:nvSpPr>
          <p:cNvPr id="45" name="矩形 44"/>
          <p:cNvSpPr/>
          <p:nvPr/>
        </p:nvSpPr>
        <p:spPr>
          <a:xfrm>
            <a:off x="4175760" y="2035810"/>
            <a:ext cx="5393055" cy="78549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Wingdings" panose="05000000000000000000" pitchFamily="2" charset="2"/>
              <a:buChar char="ü"/>
            </a:pPr>
            <a:r>
              <a:rPr lang="en-US" altLang="zh-CN" dirty="0">
                <a:solidFill>
                  <a:schemeClr val="tx1"/>
                </a:solidFill>
                <a:latin typeface="Times New Roman" panose="02020603050405020304" pitchFamily="18" charset="0"/>
                <a:cs typeface="Times New Roman" panose="02020603050405020304" pitchFamily="18" charset="0"/>
              </a:rPr>
              <a:t>                                        , longest sequence length </a:t>
            </a:r>
            <a:endParaRPr lang="en-US" altLang="zh-CN" dirty="0">
              <a:solidFill>
                <a:schemeClr val="tx1"/>
              </a:solidFill>
              <a:latin typeface="Times New Roman" panose="02020603050405020304" pitchFamily="18" charset="0"/>
              <a:cs typeface="Times New Roman" panose="02020603050405020304" pitchFamily="18" charset="0"/>
            </a:endParaRPr>
          </a:p>
        </p:txBody>
      </p:sp>
      <p:cxnSp>
        <p:nvCxnSpPr>
          <p:cNvPr id="48" name="直接连接符 47"/>
          <p:cNvCxnSpPr>
            <a:stCxn id="42" idx="0"/>
            <a:endCxn id="45" idx="2"/>
          </p:cNvCxnSpPr>
          <p:nvPr/>
        </p:nvCxnSpPr>
        <p:spPr>
          <a:xfrm flipV="1">
            <a:off x="6564557" y="2821517"/>
            <a:ext cx="307975" cy="741045"/>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sp>
        <p:nvSpPr>
          <p:cNvPr id="15" name="矩形 14"/>
          <p:cNvSpPr/>
          <p:nvPr/>
        </p:nvSpPr>
        <p:spPr>
          <a:xfrm>
            <a:off x="5262880" y="4126865"/>
            <a:ext cx="506095" cy="417195"/>
          </a:xfrm>
          <a:prstGeom prst="rect">
            <a:avLst/>
          </a:prstGeom>
          <a:noFill/>
          <a:ln w="19050">
            <a:solidFill>
              <a:srgbClr val="054B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endParaRPr lang="zh-CN" altLang="en-US" sz="2400" dirty="0">
              <a:solidFill>
                <a:schemeClr val="tx1"/>
              </a:solidFill>
              <a:latin typeface="Times New Roman" panose="02020603050405020304" pitchFamily="18" charset="0"/>
              <a:cs typeface="Times New Roman" panose="02020603050405020304" pitchFamily="18" charset="0"/>
            </a:endParaRPr>
          </a:p>
        </p:txBody>
      </p:sp>
      <p:sp>
        <p:nvSpPr>
          <p:cNvPr id="18" name="矩形 17"/>
          <p:cNvSpPr/>
          <p:nvPr/>
        </p:nvSpPr>
        <p:spPr>
          <a:xfrm>
            <a:off x="9166225" y="3562350"/>
            <a:ext cx="506095" cy="41719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endParaRPr lang="zh-CN" altLang="en-US" sz="2400" dirty="0">
              <a:solidFill>
                <a:schemeClr val="tx1"/>
              </a:solidFill>
              <a:latin typeface="Times New Roman" panose="02020603050405020304" pitchFamily="18" charset="0"/>
              <a:cs typeface="Times New Roman" panose="02020603050405020304" pitchFamily="18" charset="0"/>
            </a:endParaRPr>
          </a:p>
        </p:txBody>
      </p:sp>
      <p:sp>
        <p:nvSpPr>
          <p:cNvPr id="20" name="矩形 19"/>
          <p:cNvSpPr/>
          <p:nvPr/>
        </p:nvSpPr>
        <p:spPr>
          <a:xfrm>
            <a:off x="6442710" y="4126865"/>
            <a:ext cx="506095" cy="417195"/>
          </a:xfrm>
          <a:prstGeom prst="rect">
            <a:avLst/>
          </a:prstGeom>
          <a:noFill/>
          <a:ln w="19050">
            <a:solidFill>
              <a:srgbClr val="054B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endParaRPr lang="zh-CN" altLang="en-US" sz="2400" dirty="0">
              <a:solidFill>
                <a:schemeClr val="tx1"/>
              </a:solidFill>
              <a:latin typeface="Times New Roman" panose="02020603050405020304" pitchFamily="18" charset="0"/>
              <a:cs typeface="Times New Roman" panose="02020603050405020304" pitchFamily="18" charset="0"/>
            </a:endParaRPr>
          </a:p>
        </p:txBody>
      </p:sp>
      <p:sp>
        <p:nvSpPr>
          <p:cNvPr id="22" name="矩形 21"/>
          <p:cNvSpPr/>
          <p:nvPr/>
        </p:nvSpPr>
        <p:spPr>
          <a:xfrm>
            <a:off x="4604609" y="5303396"/>
            <a:ext cx="3476692" cy="894351"/>
          </a:xfrm>
          <a:prstGeom prst="rect">
            <a:avLst/>
          </a:prstGeom>
          <a:noFill/>
          <a:ln w="19050">
            <a:solidFill>
              <a:srgbClr val="054B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342900" indent="-342900" algn="just">
              <a:buFont typeface="Wingdings" panose="05000000000000000000" pitchFamily="2" charset="2"/>
              <a:buChar char="ü"/>
            </a:pPr>
            <a:r>
              <a:rPr lang="en-US" altLang="zh-CN" dirty="0">
                <a:solidFill>
                  <a:schemeClr val="tx1"/>
                </a:solidFill>
                <a:latin typeface="Times New Roman" panose="02020603050405020304" pitchFamily="18" charset="0"/>
                <a:cs typeface="Times New Roman" panose="02020603050405020304" pitchFamily="18" charset="0"/>
              </a:rPr>
              <a:t>                                    </a:t>
            </a:r>
            <a:endParaRPr lang="zh-CN" altLang="en-US" dirty="0">
              <a:solidFill>
                <a:schemeClr val="tx1"/>
              </a:solidFill>
              <a:latin typeface="Times New Roman" panose="02020603050405020304" pitchFamily="18" charset="0"/>
              <a:cs typeface="Times New Roman" panose="02020603050405020304" pitchFamily="18" charset="0"/>
            </a:endParaRPr>
          </a:p>
        </p:txBody>
      </p:sp>
      <p:pic>
        <p:nvPicPr>
          <p:cNvPr id="23" name="图片 22"/>
          <p:cNvPicPr>
            <a:picLocks noChangeAspect="1"/>
          </p:cNvPicPr>
          <p:nvPr/>
        </p:nvPicPr>
        <p:blipFill>
          <a:blip r:embed="rId3"/>
          <a:stretch>
            <a:fillRect/>
          </a:stretch>
        </p:blipFill>
        <p:spPr>
          <a:xfrm>
            <a:off x="5064760" y="5554345"/>
            <a:ext cx="2062480" cy="421640"/>
          </a:xfrm>
          <a:prstGeom prst="rect">
            <a:avLst/>
          </a:prstGeom>
        </p:spPr>
      </p:pic>
      <p:cxnSp>
        <p:nvCxnSpPr>
          <p:cNvPr id="24" name="直接连接符 23"/>
          <p:cNvCxnSpPr>
            <a:stCxn id="22" idx="0"/>
            <a:endCxn id="20" idx="2"/>
          </p:cNvCxnSpPr>
          <p:nvPr/>
        </p:nvCxnSpPr>
        <p:spPr>
          <a:xfrm flipV="1">
            <a:off x="6342955" y="4543936"/>
            <a:ext cx="353060" cy="759460"/>
          </a:xfrm>
          <a:prstGeom prst="line">
            <a:avLst/>
          </a:prstGeom>
          <a:ln w="19050">
            <a:solidFill>
              <a:srgbClr val="054BAA"/>
            </a:solidFill>
          </a:ln>
        </p:spPr>
        <p:style>
          <a:lnRef idx="1">
            <a:schemeClr val="dk1"/>
          </a:lnRef>
          <a:fillRef idx="0">
            <a:schemeClr val="dk1"/>
          </a:fillRef>
          <a:effectRef idx="0">
            <a:schemeClr val="dk1"/>
          </a:effectRef>
          <a:fontRef idx="minor">
            <a:schemeClr val="tx1"/>
          </a:fontRef>
        </p:style>
      </p:cxnSp>
      <p:sp>
        <p:nvSpPr>
          <p:cNvPr id="25" name="矩形 24"/>
          <p:cNvSpPr/>
          <p:nvPr/>
        </p:nvSpPr>
        <p:spPr>
          <a:xfrm>
            <a:off x="8412480" y="5318125"/>
            <a:ext cx="2712720" cy="89408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342900" indent="-342900" algn="just">
              <a:buFont typeface="Wingdings" panose="05000000000000000000" pitchFamily="2" charset="2"/>
              <a:buChar char="ü"/>
            </a:pPr>
            <a:r>
              <a:rPr lang="en-US" altLang="zh-CN" dirty="0">
                <a:solidFill>
                  <a:schemeClr val="tx1"/>
                </a:solidFill>
                <a:latin typeface="Times New Roman" panose="02020603050405020304" pitchFamily="18" charset="0"/>
                <a:cs typeface="Times New Roman" panose="02020603050405020304" pitchFamily="18" charset="0"/>
              </a:rPr>
              <a:t> The parallel width.                  </a:t>
            </a:r>
            <a:endParaRPr lang="zh-CN" altLang="en-US" dirty="0">
              <a:solidFill>
                <a:schemeClr val="tx1"/>
              </a:solidFill>
              <a:latin typeface="Times New Roman" panose="02020603050405020304" pitchFamily="18" charset="0"/>
              <a:cs typeface="Times New Roman" panose="02020603050405020304" pitchFamily="18" charset="0"/>
            </a:endParaRPr>
          </a:p>
        </p:txBody>
      </p:sp>
      <p:pic>
        <p:nvPicPr>
          <p:cNvPr id="26" name="图片 25"/>
          <p:cNvPicPr>
            <a:picLocks noChangeAspect="1"/>
          </p:cNvPicPr>
          <p:nvPr/>
        </p:nvPicPr>
        <p:blipFill>
          <a:blip r:embed="rId4"/>
          <a:stretch>
            <a:fillRect/>
          </a:stretch>
        </p:blipFill>
        <p:spPr>
          <a:xfrm>
            <a:off x="4541520" y="2269490"/>
            <a:ext cx="2331085" cy="33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927981" y="134471"/>
            <a:ext cx="1083852" cy="1075764"/>
          </a:xfrm>
          <a:prstGeom prst="rect">
            <a:avLst/>
          </a:prstGeom>
        </p:spPr>
      </p:pic>
      <p:cxnSp>
        <p:nvCxnSpPr>
          <p:cNvPr id="14" name="直接连接符 13"/>
          <p:cNvCxnSpPr/>
          <p:nvPr/>
        </p:nvCxnSpPr>
        <p:spPr>
          <a:xfrm>
            <a:off x="71720" y="1086970"/>
            <a:ext cx="9381833" cy="25774"/>
          </a:xfrm>
          <a:prstGeom prst="line">
            <a:avLst/>
          </a:prstGeom>
          <a:ln w="38100">
            <a:gradFill flip="none" rotWithShape="1">
              <a:gsLst>
                <a:gs pos="4000">
                  <a:schemeClr val="bg1">
                    <a:lumMod val="95000"/>
                  </a:schemeClr>
                </a:gs>
                <a:gs pos="100000">
                  <a:srgbClr val="222730">
                    <a:alpha val="0"/>
                  </a:srgbClr>
                </a:gs>
              </a:gsLst>
              <a:lin ang="0" scaled="1"/>
              <a:tileRect/>
            </a:gra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084731" y="169745"/>
            <a:ext cx="10515598" cy="645160"/>
          </a:xfrm>
          <a:prstGeom prst="rect">
            <a:avLst/>
          </a:prstGeom>
          <a:noFill/>
        </p:spPr>
        <p:txBody>
          <a:bodyPr wrap="square" rtlCol="0">
            <a:spAutoFit/>
          </a:bodyPr>
          <a:lstStyle/>
          <a:p>
            <a:r>
              <a:rPr lang="en-US" altLang="zh-CN" sz="3600" b="1" dirty="0">
                <a:latin typeface="微软雅黑" panose="020B0503020204020204" pitchFamily="34" charset="-122"/>
                <a:ea typeface="微软雅黑" panose="020B0503020204020204" pitchFamily="34" charset="-122"/>
                <a:sym typeface="+mn-ea"/>
              </a:rPr>
              <a:t>Theorem, Optimization, and Algorithm</a:t>
            </a:r>
            <a:endParaRPr lang="en-US" altLang="zh-CN" sz="3600" b="1" dirty="0">
              <a:latin typeface="微软雅黑" panose="020B0503020204020204" pitchFamily="34" charset="-122"/>
              <a:ea typeface="微软雅黑" panose="020B0503020204020204" pitchFamily="34" charset="-122"/>
              <a:sym typeface="+mn-ea"/>
            </a:endParaRPr>
          </a:p>
        </p:txBody>
      </p:sp>
      <p:sp>
        <p:nvSpPr>
          <p:cNvPr id="5" name="矩形 4"/>
          <p:cNvSpPr/>
          <p:nvPr/>
        </p:nvSpPr>
        <p:spPr>
          <a:xfrm>
            <a:off x="71720" y="208406"/>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99248" y="208406"/>
            <a:ext cx="206430"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a:off x="71720" y="1086970"/>
            <a:ext cx="9381833" cy="25774"/>
          </a:xfrm>
          <a:prstGeom prst="line">
            <a:avLst/>
          </a:prstGeom>
          <a:ln w="38100">
            <a:gradFill flip="none" rotWithShape="1">
              <a:gsLst>
                <a:gs pos="4000">
                  <a:schemeClr val="bg1">
                    <a:lumMod val="95000"/>
                  </a:schemeClr>
                </a:gs>
                <a:gs pos="100000">
                  <a:srgbClr val="222730">
                    <a:alpha val="0"/>
                  </a:srgbClr>
                </a:gs>
              </a:gsLst>
              <a:lin ang="0" scaled="1"/>
              <a:tileRect/>
            </a:gra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385724" y="1681902"/>
            <a:ext cx="5998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a typeface="微软雅黑" panose="020B0503020204020204" pitchFamily="34" charset="-122"/>
            </a:endParaRPr>
          </a:p>
        </p:txBody>
      </p:sp>
      <p:sp>
        <p:nvSpPr>
          <p:cNvPr id="9" name="矩形 8"/>
          <p:cNvSpPr/>
          <p:nvPr/>
        </p:nvSpPr>
        <p:spPr>
          <a:xfrm>
            <a:off x="1000573" y="1681902"/>
            <a:ext cx="4575473" cy="45719"/>
          </a:xfrm>
          <a:prstGeom prst="rect">
            <a:avLst/>
          </a:prstGeom>
          <a:solidFill>
            <a:srgbClr val="054BA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a typeface="微软雅黑" panose="020B0503020204020204" pitchFamily="34" charset="-122"/>
            </a:endParaRPr>
          </a:p>
        </p:txBody>
      </p:sp>
      <p:sp>
        <p:nvSpPr>
          <p:cNvPr id="16" name="文本框 15"/>
          <p:cNvSpPr txBox="1"/>
          <p:nvPr/>
        </p:nvSpPr>
        <p:spPr>
          <a:xfrm>
            <a:off x="426085" y="1220470"/>
            <a:ext cx="6910070" cy="398780"/>
          </a:xfrm>
          <a:prstGeom prst="rect">
            <a:avLst/>
          </a:prstGeom>
          <a:noFill/>
        </p:spPr>
        <p:txBody>
          <a:bodyPr wrap="square">
            <a:spAutoFit/>
          </a:bodyPr>
          <a:lstStyle/>
          <a:p>
            <a:pPr>
              <a:spcBef>
                <a:spcPct val="0"/>
              </a:spcBef>
            </a:pPr>
            <a:r>
              <a:rPr lang="en-US" altLang="zh-CN" sz="2000" b="1" dirty="0">
                <a:solidFill>
                  <a:srgbClr val="202A36"/>
                </a:solidFill>
                <a:latin typeface="微软雅黑" panose="020B0503020204020204" pitchFamily="34" charset="-122"/>
                <a:ea typeface="微软雅黑" panose="020B0503020204020204" pitchFamily="34" charset="-122"/>
                <a:cs typeface="Arial" panose="020B0604020202020204" pitchFamily="34" charset="0"/>
              </a:rPr>
              <a:t>Bound for the Expected Training Time</a:t>
            </a:r>
            <a:endParaRPr lang="en-US" altLang="zh-CN" sz="2000" b="1" dirty="0">
              <a:solidFill>
                <a:srgbClr val="202A36"/>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10" name="图片 9"/>
          <p:cNvPicPr>
            <a:picLocks noChangeAspect="1"/>
          </p:cNvPicPr>
          <p:nvPr/>
        </p:nvPicPr>
        <p:blipFill>
          <a:blip r:embed="rId2"/>
          <a:stretch>
            <a:fillRect/>
          </a:stretch>
        </p:blipFill>
        <p:spPr>
          <a:xfrm>
            <a:off x="623570" y="2565400"/>
            <a:ext cx="10112375" cy="3622675"/>
          </a:xfrm>
          <a:prstGeom prst="rect">
            <a:avLst/>
          </a:prstGeom>
        </p:spPr>
      </p:pic>
      <p:sp>
        <p:nvSpPr>
          <p:cNvPr id="42" name="矩形 41"/>
          <p:cNvSpPr/>
          <p:nvPr/>
        </p:nvSpPr>
        <p:spPr>
          <a:xfrm>
            <a:off x="3591560" y="2632075"/>
            <a:ext cx="2342515" cy="43116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endParaRPr lang="zh-CN" altLang="en-US" sz="2400" dirty="0">
              <a:solidFill>
                <a:schemeClr val="tx1"/>
              </a:solidFill>
              <a:latin typeface="Times New Roman" panose="02020603050405020304" pitchFamily="18" charset="0"/>
              <a:cs typeface="Times New Roman" panose="02020603050405020304" pitchFamily="18" charset="0"/>
            </a:endParaRPr>
          </a:p>
        </p:txBody>
      </p:sp>
      <p:sp>
        <p:nvSpPr>
          <p:cNvPr id="45" name="矩形 44"/>
          <p:cNvSpPr/>
          <p:nvPr/>
        </p:nvSpPr>
        <p:spPr>
          <a:xfrm>
            <a:off x="5883275" y="1524635"/>
            <a:ext cx="3084195" cy="6953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charset="0"/>
              <a:buChar char="ü"/>
            </a:pPr>
            <a:r>
              <a:rPr lang="en-US" altLang="zh-CN" dirty="0">
                <a:solidFill>
                  <a:schemeClr val="tx1"/>
                </a:solidFill>
                <a:latin typeface="Times New Roman" panose="02020603050405020304" pitchFamily="18" charset="0"/>
                <a:cs typeface="Times New Roman" panose="02020603050405020304" pitchFamily="18" charset="0"/>
              </a:rPr>
              <a:t>Subgaussian training time</a:t>
            </a:r>
            <a:endParaRPr lang="en-US" altLang="zh-CN" dirty="0">
              <a:solidFill>
                <a:schemeClr val="tx1"/>
              </a:solidFill>
              <a:latin typeface="Times New Roman" panose="02020603050405020304" pitchFamily="18" charset="0"/>
              <a:cs typeface="Times New Roman" panose="02020603050405020304" pitchFamily="18" charset="0"/>
            </a:endParaRPr>
          </a:p>
        </p:txBody>
      </p:sp>
      <p:cxnSp>
        <p:nvCxnSpPr>
          <p:cNvPr id="48" name="直接连接符 47"/>
          <p:cNvCxnSpPr>
            <a:stCxn id="42" idx="0"/>
            <a:endCxn id="45" idx="2"/>
          </p:cNvCxnSpPr>
          <p:nvPr/>
        </p:nvCxnSpPr>
        <p:spPr>
          <a:xfrm flipV="1">
            <a:off x="4763062" y="2220172"/>
            <a:ext cx="2662555" cy="412115"/>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9"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927981" y="134471"/>
            <a:ext cx="1083852" cy="1075764"/>
          </a:xfrm>
          <a:prstGeom prst="rect">
            <a:avLst/>
          </a:prstGeom>
        </p:spPr>
      </p:pic>
      <p:cxnSp>
        <p:nvCxnSpPr>
          <p:cNvPr id="14" name="直接连接符 13"/>
          <p:cNvCxnSpPr/>
          <p:nvPr/>
        </p:nvCxnSpPr>
        <p:spPr>
          <a:xfrm>
            <a:off x="71720" y="1086970"/>
            <a:ext cx="9381833" cy="25774"/>
          </a:xfrm>
          <a:prstGeom prst="line">
            <a:avLst/>
          </a:prstGeom>
          <a:ln w="38100">
            <a:gradFill flip="none" rotWithShape="1">
              <a:gsLst>
                <a:gs pos="4000">
                  <a:schemeClr val="bg1">
                    <a:lumMod val="95000"/>
                  </a:schemeClr>
                </a:gs>
                <a:gs pos="100000">
                  <a:srgbClr val="222730">
                    <a:alpha val="0"/>
                  </a:srgbClr>
                </a:gs>
              </a:gsLst>
              <a:lin ang="0" scaled="1"/>
              <a:tileRect/>
            </a:gra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084731" y="169745"/>
            <a:ext cx="10515598" cy="645160"/>
          </a:xfrm>
          <a:prstGeom prst="rect">
            <a:avLst/>
          </a:prstGeom>
          <a:noFill/>
        </p:spPr>
        <p:txBody>
          <a:bodyPr wrap="square" rtlCol="0">
            <a:spAutoFit/>
          </a:bodyPr>
          <a:lstStyle/>
          <a:p>
            <a:r>
              <a:rPr lang="en-US" altLang="zh-CN" sz="3600" b="1" dirty="0">
                <a:latin typeface="微软雅黑" panose="020B0503020204020204" pitchFamily="34" charset="-122"/>
                <a:ea typeface="微软雅黑" panose="020B0503020204020204" pitchFamily="34" charset="-122"/>
                <a:sym typeface="+mn-ea"/>
              </a:rPr>
              <a:t>Theorem, Optimization, and Algorithm</a:t>
            </a:r>
            <a:endParaRPr lang="en-US" altLang="zh-CN" sz="3600" b="1" dirty="0">
              <a:latin typeface="微软雅黑" panose="020B0503020204020204" pitchFamily="34" charset="-122"/>
              <a:ea typeface="微软雅黑" panose="020B0503020204020204" pitchFamily="34" charset="-122"/>
              <a:sym typeface="+mn-ea"/>
            </a:endParaRPr>
          </a:p>
        </p:txBody>
      </p:sp>
      <p:sp>
        <p:nvSpPr>
          <p:cNvPr id="5" name="矩形 4"/>
          <p:cNvSpPr/>
          <p:nvPr/>
        </p:nvSpPr>
        <p:spPr>
          <a:xfrm>
            <a:off x="71720" y="208406"/>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99248" y="208406"/>
            <a:ext cx="206430"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a:off x="71720" y="1086970"/>
            <a:ext cx="9381833" cy="25774"/>
          </a:xfrm>
          <a:prstGeom prst="line">
            <a:avLst/>
          </a:prstGeom>
          <a:ln w="38100">
            <a:gradFill flip="none" rotWithShape="1">
              <a:gsLst>
                <a:gs pos="4000">
                  <a:schemeClr val="bg1">
                    <a:lumMod val="95000"/>
                  </a:schemeClr>
                </a:gs>
                <a:gs pos="100000">
                  <a:srgbClr val="222730">
                    <a:alpha val="0"/>
                  </a:srgbClr>
                </a:gs>
              </a:gsLst>
              <a:lin ang="0" scaled="1"/>
              <a:tileRect/>
            </a:gra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385724" y="1681902"/>
            <a:ext cx="5998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a typeface="微软雅黑" panose="020B0503020204020204" pitchFamily="34" charset="-122"/>
            </a:endParaRPr>
          </a:p>
        </p:txBody>
      </p:sp>
      <p:sp>
        <p:nvSpPr>
          <p:cNvPr id="9" name="矩形 8"/>
          <p:cNvSpPr/>
          <p:nvPr/>
        </p:nvSpPr>
        <p:spPr>
          <a:xfrm>
            <a:off x="1000573" y="1681902"/>
            <a:ext cx="4575473" cy="45719"/>
          </a:xfrm>
          <a:prstGeom prst="rect">
            <a:avLst/>
          </a:prstGeom>
          <a:solidFill>
            <a:srgbClr val="054BA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a typeface="微软雅黑" panose="020B0503020204020204" pitchFamily="34" charset="-122"/>
            </a:endParaRPr>
          </a:p>
        </p:txBody>
      </p:sp>
      <p:sp>
        <p:nvSpPr>
          <p:cNvPr id="16" name="文本框 15"/>
          <p:cNvSpPr txBox="1"/>
          <p:nvPr/>
        </p:nvSpPr>
        <p:spPr>
          <a:xfrm>
            <a:off x="425945" y="1220237"/>
            <a:ext cx="5777631" cy="460375"/>
          </a:xfrm>
          <a:prstGeom prst="rect">
            <a:avLst/>
          </a:prstGeom>
          <a:noFill/>
        </p:spPr>
        <p:txBody>
          <a:bodyPr wrap="square">
            <a:spAutoFit/>
          </a:bodyPr>
          <a:lstStyle/>
          <a:p>
            <a:pPr>
              <a:spcBef>
                <a:spcPct val="0"/>
              </a:spcBef>
            </a:pPr>
            <a:r>
              <a:rPr lang="en-US" altLang="zh-CN" sz="2400" b="1" dirty="0">
                <a:solidFill>
                  <a:srgbClr val="202A36"/>
                </a:solidFill>
                <a:latin typeface="微软雅黑" panose="020B0503020204020204" pitchFamily="34" charset="-122"/>
                <a:ea typeface="微软雅黑" panose="020B0503020204020204" pitchFamily="34" charset="-122"/>
                <a:cs typeface="Arial" panose="020B0604020202020204" pitchFamily="34" charset="0"/>
              </a:rPr>
              <a:t>Problem Transformation</a:t>
            </a:r>
            <a:endParaRPr lang="zh-CN" altLang="en-US" sz="2400" b="1" dirty="0">
              <a:solidFill>
                <a:srgbClr val="202A36"/>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8" name="图片 7"/>
          <p:cNvPicPr>
            <a:picLocks noChangeAspect="1"/>
          </p:cNvPicPr>
          <p:nvPr/>
        </p:nvPicPr>
        <p:blipFill>
          <a:blip r:embed="rId2"/>
          <a:stretch>
            <a:fillRect/>
          </a:stretch>
        </p:blipFill>
        <p:spPr>
          <a:xfrm>
            <a:off x="481330" y="2565400"/>
            <a:ext cx="9513570" cy="2658110"/>
          </a:xfrm>
          <a:prstGeom prst="rect">
            <a:avLst/>
          </a:prstGeom>
        </p:spPr>
      </p:pic>
      <p:sp>
        <p:nvSpPr>
          <p:cNvPr id="42" name="矩形 41"/>
          <p:cNvSpPr/>
          <p:nvPr/>
        </p:nvSpPr>
        <p:spPr>
          <a:xfrm>
            <a:off x="1537335" y="3079750"/>
            <a:ext cx="718820" cy="3492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endParaRPr lang="zh-CN" altLang="en-US" sz="2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9"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927981" y="134471"/>
            <a:ext cx="1083852" cy="1075764"/>
          </a:xfrm>
          <a:prstGeom prst="rect">
            <a:avLst/>
          </a:prstGeom>
        </p:spPr>
      </p:pic>
      <p:cxnSp>
        <p:nvCxnSpPr>
          <p:cNvPr id="14" name="直接连接符 13"/>
          <p:cNvCxnSpPr/>
          <p:nvPr/>
        </p:nvCxnSpPr>
        <p:spPr>
          <a:xfrm>
            <a:off x="71720" y="1086970"/>
            <a:ext cx="9381833" cy="25774"/>
          </a:xfrm>
          <a:prstGeom prst="line">
            <a:avLst/>
          </a:prstGeom>
          <a:ln w="38100">
            <a:gradFill flip="none" rotWithShape="1">
              <a:gsLst>
                <a:gs pos="4000">
                  <a:schemeClr val="bg1">
                    <a:lumMod val="95000"/>
                  </a:schemeClr>
                </a:gs>
                <a:gs pos="100000">
                  <a:srgbClr val="222730">
                    <a:alpha val="0"/>
                  </a:srgbClr>
                </a:gs>
              </a:gsLst>
              <a:lin ang="0" scaled="1"/>
              <a:tileRect/>
            </a:gra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084731" y="169745"/>
            <a:ext cx="10515598" cy="645160"/>
          </a:xfrm>
          <a:prstGeom prst="rect">
            <a:avLst/>
          </a:prstGeom>
          <a:noFill/>
        </p:spPr>
        <p:txBody>
          <a:bodyPr wrap="square" rtlCol="0">
            <a:spAutoFit/>
          </a:bodyPr>
          <a:lstStyle/>
          <a:p>
            <a:r>
              <a:rPr lang="en-US" altLang="zh-CN" sz="3600" b="1" dirty="0">
                <a:latin typeface="微软雅黑" panose="020B0503020204020204" pitchFamily="34" charset="-122"/>
                <a:ea typeface="微软雅黑" panose="020B0503020204020204" pitchFamily="34" charset="-122"/>
                <a:sym typeface="+mn-ea"/>
              </a:rPr>
              <a:t>Theorem, Optimization, and Algorithm</a:t>
            </a:r>
            <a:endParaRPr lang="en-US" altLang="zh-CN" sz="3600" b="1" dirty="0">
              <a:latin typeface="微软雅黑" panose="020B0503020204020204" pitchFamily="34" charset="-122"/>
              <a:ea typeface="微软雅黑" panose="020B0503020204020204" pitchFamily="34" charset="-122"/>
              <a:sym typeface="+mn-ea"/>
            </a:endParaRPr>
          </a:p>
        </p:txBody>
      </p:sp>
      <p:sp>
        <p:nvSpPr>
          <p:cNvPr id="5" name="矩形 4"/>
          <p:cNvSpPr/>
          <p:nvPr/>
        </p:nvSpPr>
        <p:spPr>
          <a:xfrm>
            <a:off x="71720" y="208406"/>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99248" y="208406"/>
            <a:ext cx="206430"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a:off x="71720" y="1086970"/>
            <a:ext cx="9381833" cy="25774"/>
          </a:xfrm>
          <a:prstGeom prst="line">
            <a:avLst/>
          </a:prstGeom>
          <a:ln w="38100">
            <a:gradFill flip="none" rotWithShape="1">
              <a:gsLst>
                <a:gs pos="4000">
                  <a:schemeClr val="bg1">
                    <a:lumMod val="95000"/>
                  </a:schemeClr>
                </a:gs>
                <a:gs pos="100000">
                  <a:srgbClr val="222730">
                    <a:alpha val="0"/>
                  </a:srgbClr>
                </a:gs>
              </a:gsLst>
              <a:lin ang="0" scaled="1"/>
              <a:tileRect/>
            </a:gra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385724" y="1681902"/>
            <a:ext cx="5998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a typeface="微软雅黑" panose="020B0503020204020204" pitchFamily="34" charset="-122"/>
            </a:endParaRPr>
          </a:p>
        </p:txBody>
      </p:sp>
      <p:sp>
        <p:nvSpPr>
          <p:cNvPr id="9" name="矩形 8"/>
          <p:cNvSpPr/>
          <p:nvPr/>
        </p:nvSpPr>
        <p:spPr>
          <a:xfrm>
            <a:off x="1000573" y="1681902"/>
            <a:ext cx="4575473" cy="45719"/>
          </a:xfrm>
          <a:prstGeom prst="rect">
            <a:avLst/>
          </a:prstGeom>
          <a:solidFill>
            <a:srgbClr val="054BA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a typeface="微软雅黑" panose="020B0503020204020204" pitchFamily="34" charset="-122"/>
            </a:endParaRPr>
          </a:p>
        </p:txBody>
      </p:sp>
      <p:sp>
        <p:nvSpPr>
          <p:cNvPr id="16" name="文本框 15"/>
          <p:cNvSpPr txBox="1"/>
          <p:nvPr/>
        </p:nvSpPr>
        <p:spPr>
          <a:xfrm>
            <a:off x="425945" y="1220237"/>
            <a:ext cx="5777631" cy="460375"/>
          </a:xfrm>
          <a:prstGeom prst="rect">
            <a:avLst/>
          </a:prstGeom>
          <a:noFill/>
        </p:spPr>
        <p:txBody>
          <a:bodyPr wrap="square">
            <a:spAutoFit/>
          </a:bodyPr>
          <a:lstStyle/>
          <a:p>
            <a:pPr>
              <a:spcBef>
                <a:spcPct val="0"/>
              </a:spcBef>
            </a:pPr>
            <a:r>
              <a:rPr lang="en-US" altLang="zh-CN" sz="2400" b="1" dirty="0">
                <a:solidFill>
                  <a:srgbClr val="202A36"/>
                </a:solidFill>
                <a:latin typeface="微软雅黑" panose="020B0503020204020204" pitchFamily="34" charset="-122"/>
                <a:ea typeface="微软雅黑" panose="020B0503020204020204" pitchFamily="34" charset="-122"/>
                <a:cs typeface="Arial" panose="020B0604020202020204" pitchFamily="34" charset="0"/>
              </a:rPr>
              <a:t>Client Sampling Strategy</a:t>
            </a:r>
            <a:endParaRPr lang="zh-CN" altLang="en-US" sz="2400" b="1" dirty="0">
              <a:solidFill>
                <a:srgbClr val="202A36"/>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 name="文本框 16"/>
          <p:cNvSpPr txBox="1"/>
          <p:nvPr/>
        </p:nvSpPr>
        <p:spPr>
          <a:xfrm>
            <a:off x="336550" y="2077085"/>
            <a:ext cx="4050665" cy="4542790"/>
          </a:xfrm>
          <a:prstGeom prst="rect">
            <a:avLst/>
          </a:prstGeom>
          <a:noFill/>
        </p:spPr>
        <p:txBody>
          <a:bodyPr wrap="square">
            <a:noAutofit/>
          </a:bodyPr>
          <a:p>
            <a:pPr marL="342900" indent="-342900" algn="l">
              <a:lnSpc>
                <a:spcPct val="150000"/>
              </a:lnSpc>
              <a:buFont typeface="Wingdings" panose="05000000000000000000" pitchFamily="2" charset="2"/>
              <a:buChar char="ü"/>
            </a:pPr>
            <a:r>
              <a:rPr lang="en-US" altLang="zh-CN" sz="2200" dirty="0">
                <a:latin typeface="Times New Roman" panose="02020603050405020304" pitchFamily="18" charset="0"/>
                <a:cs typeface="Times New Roman" panose="02020603050405020304" pitchFamily="18" charset="0"/>
                <a:sym typeface="+mn-ea"/>
              </a:rPr>
              <a:t>Unbiased</a:t>
            </a:r>
            <a:endParaRPr lang="en-US" altLang="zh-CN" sz="2200" dirty="0">
              <a:latin typeface="Times New Roman" panose="02020603050405020304" pitchFamily="18" charset="0"/>
              <a:cs typeface="Times New Roman" panose="02020603050405020304" pitchFamily="18" charset="0"/>
              <a:sym typeface="+mn-ea"/>
            </a:endParaRPr>
          </a:p>
          <a:p>
            <a:pPr marL="342900" indent="-342900" algn="l">
              <a:lnSpc>
                <a:spcPct val="150000"/>
              </a:lnSpc>
              <a:buFont typeface="Wingdings" panose="05000000000000000000" pitchFamily="2" charset="2"/>
              <a:buChar char="ü"/>
            </a:pPr>
            <a:r>
              <a:rPr lang="en-US" altLang="zh-CN" sz="2200" dirty="0">
                <a:latin typeface="Times New Roman" panose="02020603050405020304" pitchFamily="18" charset="0"/>
                <a:cs typeface="Times New Roman" panose="02020603050405020304" pitchFamily="18" charset="0"/>
                <a:sym typeface="+mn-ea"/>
              </a:rPr>
              <a:t>Any unbiased sampling strategy cannot reduce the training time of a sequence.</a:t>
            </a:r>
            <a:endParaRPr lang="en-US" altLang="zh-CN" sz="2200" dirty="0">
              <a:latin typeface="Times New Roman" panose="02020603050405020304" pitchFamily="18" charset="0"/>
              <a:cs typeface="Times New Roman" panose="02020603050405020304" pitchFamily="18" charset="0"/>
              <a:sym typeface="+mn-ea"/>
            </a:endParaRPr>
          </a:p>
          <a:p>
            <a:pPr marL="342900" indent="-342900" algn="l">
              <a:lnSpc>
                <a:spcPct val="150000"/>
              </a:lnSpc>
              <a:buFont typeface="Wingdings" panose="05000000000000000000" pitchFamily="2" charset="2"/>
              <a:buChar char="ü"/>
            </a:pPr>
            <a:r>
              <a:rPr lang="en-US" altLang="zh-CN" sz="2200" dirty="0">
                <a:latin typeface="Times New Roman" panose="02020603050405020304" pitchFamily="18" charset="0"/>
                <a:cs typeface="Times New Roman" panose="02020603050405020304" pitchFamily="18" charset="0"/>
                <a:sym typeface="+mn-ea"/>
              </a:rPr>
              <a:t>Minimize the variance between sequences</a:t>
            </a:r>
            <a:endParaRPr lang="en-US" altLang="zh-CN" sz="2200" dirty="0">
              <a:latin typeface="Times New Roman" panose="02020603050405020304" pitchFamily="18" charset="0"/>
              <a:cs typeface="Times New Roman" panose="02020603050405020304" pitchFamily="18" charset="0"/>
              <a:sym typeface="+mn-ea"/>
            </a:endParaRPr>
          </a:p>
          <a:p>
            <a:pPr marL="342900" indent="-342900" algn="l">
              <a:lnSpc>
                <a:spcPct val="150000"/>
              </a:lnSpc>
              <a:buFont typeface="Wingdings" panose="05000000000000000000" pitchFamily="2" charset="2"/>
              <a:buChar char="ü"/>
            </a:pPr>
            <a:endParaRPr lang="en-US" altLang="zh-CN" sz="2200" dirty="0">
              <a:latin typeface="Times New Roman" panose="02020603050405020304" pitchFamily="18" charset="0"/>
              <a:cs typeface="Times New Roman" panose="02020603050405020304" pitchFamily="18" charset="0"/>
              <a:sym typeface="+mn-ea"/>
            </a:endParaRPr>
          </a:p>
          <a:p>
            <a:pPr marL="342900" indent="-342900" algn="l">
              <a:lnSpc>
                <a:spcPct val="150000"/>
              </a:lnSpc>
              <a:buFont typeface="Wingdings" panose="05000000000000000000" pitchFamily="2" charset="2"/>
              <a:buChar char="ü"/>
            </a:pPr>
            <a:endParaRPr lang="en-US" altLang="zh-CN" sz="2200" b="0" i="0" dirty="0">
              <a:solidFill>
                <a:srgbClr val="000000"/>
              </a:solidFill>
              <a:effectLst/>
              <a:latin typeface="Times New Roman" panose="02020603050405020304" pitchFamily="18" charset="0"/>
              <a:cs typeface="Times New Roman" panose="02020603050405020304" pitchFamily="18" charset="0"/>
            </a:endParaRPr>
          </a:p>
        </p:txBody>
      </p:sp>
      <p:pic>
        <p:nvPicPr>
          <p:cNvPr id="11" name="图片 10" descr="infocom-第 2 页 (1)"/>
          <p:cNvPicPr>
            <a:picLocks noChangeAspect="1"/>
          </p:cNvPicPr>
          <p:nvPr/>
        </p:nvPicPr>
        <p:blipFill>
          <a:blip r:embed="rId2"/>
          <a:stretch>
            <a:fillRect/>
          </a:stretch>
        </p:blipFill>
        <p:spPr>
          <a:xfrm>
            <a:off x="5120640" y="2086610"/>
            <a:ext cx="6034405" cy="4260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9"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927981" y="134471"/>
            <a:ext cx="1083852" cy="1075764"/>
          </a:xfrm>
          <a:prstGeom prst="rect">
            <a:avLst/>
          </a:prstGeom>
        </p:spPr>
      </p:pic>
      <p:cxnSp>
        <p:nvCxnSpPr>
          <p:cNvPr id="14" name="直接连接符 13"/>
          <p:cNvCxnSpPr/>
          <p:nvPr/>
        </p:nvCxnSpPr>
        <p:spPr>
          <a:xfrm>
            <a:off x="71720" y="1086970"/>
            <a:ext cx="9381833" cy="25774"/>
          </a:xfrm>
          <a:prstGeom prst="line">
            <a:avLst/>
          </a:prstGeom>
          <a:ln w="38100">
            <a:gradFill flip="none" rotWithShape="1">
              <a:gsLst>
                <a:gs pos="4000">
                  <a:schemeClr val="bg1">
                    <a:lumMod val="95000"/>
                  </a:schemeClr>
                </a:gs>
                <a:gs pos="100000">
                  <a:srgbClr val="222730">
                    <a:alpha val="0"/>
                  </a:srgbClr>
                </a:gs>
              </a:gsLst>
              <a:lin ang="0" scaled="1"/>
              <a:tileRect/>
            </a:gra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084731" y="169745"/>
            <a:ext cx="10515598" cy="1198880"/>
          </a:xfrm>
          <a:prstGeom prst="rect">
            <a:avLst/>
          </a:prstGeom>
          <a:noFill/>
        </p:spPr>
        <p:txBody>
          <a:bodyPr wrap="square" rtlCol="0">
            <a:spAutoFit/>
          </a:bodyPr>
          <a:lstStyle/>
          <a:p>
            <a:r>
              <a:rPr lang="en-US" altLang="zh-CN" sz="3600" b="1" dirty="0">
                <a:latin typeface="微软雅黑" panose="020B0503020204020204" pitchFamily="34" charset="-122"/>
                <a:ea typeface="微软雅黑" panose="020B0503020204020204" pitchFamily="34" charset="-122"/>
                <a:sym typeface="+mn-ea"/>
              </a:rPr>
              <a:t>Theorem, Optimization, and Algorithm</a:t>
            </a:r>
            <a:endParaRPr lang="en-US" altLang="zh-CN" sz="3600" b="1" dirty="0">
              <a:latin typeface="微软雅黑" panose="020B0503020204020204" pitchFamily="34" charset="-122"/>
              <a:ea typeface="微软雅黑" panose="020B0503020204020204" pitchFamily="34" charset="-122"/>
            </a:endParaRPr>
          </a:p>
          <a:p>
            <a:endParaRPr lang="en-US" altLang="zh-CN" sz="3600" b="1" dirty="0">
              <a:latin typeface="微软雅黑" panose="020B0503020204020204" pitchFamily="34" charset="-122"/>
              <a:ea typeface="微软雅黑" panose="020B0503020204020204" pitchFamily="34" charset="-122"/>
            </a:endParaRPr>
          </a:p>
        </p:txBody>
      </p:sp>
      <p:sp>
        <p:nvSpPr>
          <p:cNvPr id="5" name="矩形 4"/>
          <p:cNvSpPr/>
          <p:nvPr/>
        </p:nvSpPr>
        <p:spPr>
          <a:xfrm>
            <a:off x="71720" y="208406"/>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99248" y="208406"/>
            <a:ext cx="206430"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右大括号 2"/>
          <p:cNvSpPr/>
          <p:nvPr>
            <p:custDataLst>
              <p:tags r:id="rId2"/>
            </p:custDataLst>
          </p:nvPr>
        </p:nvSpPr>
        <p:spPr>
          <a:xfrm>
            <a:off x="5558155" y="1753870"/>
            <a:ext cx="370205" cy="2204720"/>
          </a:xfrm>
          <a:prstGeom prst="rightBrace">
            <a:avLst>
              <a:gd name="adj1" fmla="val 8333"/>
              <a:gd name="adj2" fmla="val 53922"/>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右大括号 14"/>
          <p:cNvSpPr/>
          <p:nvPr>
            <p:custDataLst>
              <p:tags r:id="rId3"/>
            </p:custDataLst>
          </p:nvPr>
        </p:nvSpPr>
        <p:spPr>
          <a:xfrm>
            <a:off x="5560060" y="4201795"/>
            <a:ext cx="370205" cy="2383790"/>
          </a:xfrm>
          <a:prstGeom prst="rightBrace">
            <a:avLst>
              <a:gd name="adj1" fmla="val 8333"/>
              <a:gd name="adj2" fmla="val 53922"/>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矩形 15"/>
          <p:cNvSpPr/>
          <p:nvPr>
            <p:custDataLst>
              <p:tags r:id="rId4"/>
            </p:custDataLst>
          </p:nvPr>
        </p:nvSpPr>
        <p:spPr>
          <a:xfrm>
            <a:off x="6261100" y="4283075"/>
            <a:ext cx="5457825" cy="1990725"/>
          </a:xfrm>
          <a:prstGeom prst="rect">
            <a:avLst/>
          </a:prstGeom>
        </p:spPr>
        <p:txBody>
          <a:bodyPr wrap="square">
            <a:noAutofit/>
          </a:bodyPr>
          <a:lstStyle/>
          <a:p>
            <a:pPr algn="l"/>
            <a:r>
              <a:rPr lang="en-US" altLang="zh-CN" sz="2400" b="1" dirty="0">
                <a:latin typeface="Times New Roman" panose="02020603050405020304" pitchFamily="18" charset="0"/>
                <a:cs typeface="Times New Roman" panose="02020603050405020304" pitchFamily="18" charset="0"/>
              </a:rPr>
              <a:t>Lines 12- 22:</a:t>
            </a:r>
            <a:endParaRPr lang="en-US" altLang="zh-CN" sz="2400" b="1" dirty="0">
              <a:latin typeface="Times New Roman" panose="02020603050405020304" pitchFamily="18" charset="0"/>
              <a:cs typeface="Times New Roman" panose="02020603050405020304" pitchFamily="18" charset="0"/>
            </a:endParaRPr>
          </a:p>
          <a:p>
            <a:pPr algn="l"/>
            <a:r>
              <a:rPr lang="en-US" altLang="zh-CN" sz="2400" b="1" dirty="0">
                <a:latin typeface="Times New Roman" panose="02020603050405020304" pitchFamily="18" charset="0"/>
                <a:cs typeface="Times New Roman" panose="02020603050405020304" pitchFamily="18" charset="0"/>
              </a:rPr>
              <a:t>Training Phase: Based on the optimal training structure,  sample clients and train the models.</a:t>
            </a:r>
            <a:endParaRPr lang="en-US" altLang="zh-CN" sz="2400" b="1" dirty="0">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5"/>
          <a:stretch>
            <a:fillRect/>
          </a:stretch>
        </p:blipFill>
        <p:spPr>
          <a:xfrm>
            <a:off x="623570" y="1112520"/>
            <a:ext cx="4387850" cy="5497830"/>
          </a:xfrm>
          <a:prstGeom prst="rect">
            <a:avLst/>
          </a:prstGeom>
        </p:spPr>
      </p:pic>
      <p:sp>
        <p:nvSpPr>
          <p:cNvPr id="10" name="矩形 9"/>
          <p:cNvSpPr/>
          <p:nvPr>
            <p:custDataLst>
              <p:tags r:id="rId6"/>
            </p:custDataLst>
          </p:nvPr>
        </p:nvSpPr>
        <p:spPr>
          <a:xfrm>
            <a:off x="6261100" y="1967865"/>
            <a:ext cx="5457825" cy="1990725"/>
          </a:xfrm>
          <a:prstGeom prst="rect">
            <a:avLst/>
          </a:prstGeom>
        </p:spPr>
        <p:txBody>
          <a:bodyPr wrap="square">
            <a:noAutofit/>
          </a:bodyPr>
          <a:p>
            <a:pPr algn="l"/>
            <a:r>
              <a:rPr lang="en-US" altLang="zh-CN" sz="2400" b="1" dirty="0">
                <a:latin typeface="Times New Roman" panose="02020603050405020304" pitchFamily="18" charset="0"/>
                <a:cs typeface="Times New Roman" panose="02020603050405020304" pitchFamily="18" charset="0"/>
              </a:rPr>
              <a:t>Lines 1- 11:</a:t>
            </a:r>
            <a:endParaRPr lang="en-US" altLang="zh-CN" sz="2400" b="1" dirty="0">
              <a:latin typeface="Times New Roman" panose="02020603050405020304" pitchFamily="18" charset="0"/>
              <a:cs typeface="Times New Roman" panose="02020603050405020304" pitchFamily="18" charset="0"/>
            </a:endParaRPr>
          </a:p>
          <a:p>
            <a:pPr algn="l"/>
            <a:r>
              <a:rPr lang="en-US" altLang="zh-CN" sz="2400" b="1" dirty="0">
                <a:latin typeface="Times New Roman" panose="02020603050405020304" pitchFamily="18" charset="0"/>
                <a:cs typeface="Times New Roman" panose="02020603050405020304" pitchFamily="18" charset="0"/>
              </a:rPr>
              <a:t>Warm-up Phase: E</a:t>
            </a:r>
            <a:r>
              <a:rPr lang="en-US" altLang="zh-CN" sz="2400" b="1" dirty="0">
                <a:latin typeface="Times New Roman" panose="02020603050405020304" pitchFamily="18" charset="0"/>
                <a:cs typeface="Times New Roman" panose="02020603050405020304" pitchFamily="18" charset="0"/>
                <a:sym typeface="+mn-ea"/>
              </a:rPr>
              <a:t>stimate some parameters and solve the optimization problem to get optimal training structure</a:t>
            </a:r>
            <a:endParaRPr lang="en-US" altLang="zh-CN" sz="24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956686" y="3946712"/>
            <a:ext cx="4026325" cy="2802777"/>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7981" y="134471"/>
            <a:ext cx="1083852" cy="1075764"/>
          </a:xfrm>
          <a:prstGeom prst="rect">
            <a:avLst/>
          </a:prstGeom>
        </p:spPr>
      </p:pic>
      <p:cxnSp>
        <p:nvCxnSpPr>
          <p:cNvPr id="14" name="直接连接符 13"/>
          <p:cNvCxnSpPr/>
          <p:nvPr/>
        </p:nvCxnSpPr>
        <p:spPr>
          <a:xfrm>
            <a:off x="71720" y="1086970"/>
            <a:ext cx="9381833" cy="25774"/>
          </a:xfrm>
          <a:prstGeom prst="line">
            <a:avLst/>
          </a:prstGeom>
          <a:ln w="38100">
            <a:gradFill flip="none" rotWithShape="1">
              <a:gsLst>
                <a:gs pos="4000">
                  <a:schemeClr val="bg1">
                    <a:lumMod val="95000"/>
                  </a:schemeClr>
                </a:gs>
                <a:gs pos="100000">
                  <a:srgbClr val="222730">
                    <a:alpha val="0"/>
                  </a:srgbClr>
                </a:gs>
              </a:gsLst>
              <a:lin ang="0" scaled="1"/>
              <a:tileRect/>
            </a:gra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084732" y="169745"/>
            <a:ext cx="3055324" cy="707886"/>
          </a:xfrm>
          <a:prstGeom prst="rect">
            <a:avLst/>
          </a:prstGeom>
          <a:noFill/>
        </p:spPr>
        <p:txBody>
          <a:bodyPr wrap="none" rtlCol="0">
            <a:spAutoFit/>
          </a:bodyPr>
          <a:lstStyle/>
          <a:p>
            <a:r>
              <a:rPr lang="en-US" altLang="zh-CN" sz="4000" b="1" dirty="0">
                <a:latin typeface="微软雅黑" panose="020B0503020204020204" pitchFamily="34" charset="-122"/>
                <a:ea typeface="微软雅黑" panose="020B0503020204020204" pitchFamily="34" charset="-122"/>
              </a:rPr>
              <a:t>CONTENTS</a:t>
            </a:r>
            <a:endParaRPr lang="zh-CN" altLang="en-US" sz="4000" b="1" dirty="0">
              <a:latin typeface="微软雅黑" panose="020B0503020204020204" pitchFamily="34" charset="-122"/>
              <a:ea typeface="微软雅黑" panose="020B0503020204020204" pitchFamily="34" charset="-122"/>
            </a:endParaRPr>
          </a:p>
        </p:txBody>
      </p:sp>
      <p:sp>
        <p:nvSpPr>
          <p:cNvPr id="3" name="文本框 2"/>
          <p:cNvSpPr txBox="1"/>
          <p:nvPr/>
        </p:nvSpPr>
        <p:spPr>
          <a:xfrm>
            <a:off x="1558116" y="1640300"/>
            <a:ext cx="5613650" cy="523220"/>
          </a:xfrm>
          <a:prstGeom prst="rect">
            <a:avLst/>
          </a:prstGeom>
          <a:noFill/>
        </p:spPr>
        <p:txBody>
          <a:bodyPr wrap="square" rtlCol="0">
            <a:spAutoFit/>
          </a:bodyPr>
          <a:lstStyle/>
          <a:p>
            <a:r>
              <a:rPr lang="en-US" altLang="zh-CN" sz="2800" b="1" dirty="0">
                <a:solidFill>
                  <a:schemeClr val="bg2"/>
                </a:solidFill>
                <a:latin typeface="微软雅黑" panose="020B0503020204020204" pitchFamily="34" charset="-122"/>
                <a:ea typeface="微软雅黑" panose="020B0503020204020204" pitchFamily="34" charset="-122"/>
              </a:rPr>
              <a:t>Introduction</a:t>
            </a:r>
            <a:endParaRPr lang="en-US" altLang="zh-CN" sz="2800" b="1" dirty="0">
              <a:solidFill>
                <a:schemeClr val="bg2"/>
              </a:solidFill>
              <a:latin typeface="微软雅黑" panose="020B0503020204020204" pitchFamily="34" charset="-122"/>
              <a:ea typeface="微软雅黑" panose="020B0503020204020204" pitchFamily="34" charset="-122"/>
            </a:endParaRPr>
          </a:p>
        </p:txBody>
      </p:sp>
      <p:sp>
        <p:nvSpPr>
          <p:cNvPr id="5" name="矩形 4"/>
          <p:cNvSpPr/>
          <p:nvPr/>
        </p:nvSpPr>
        <p:spPr>
          <a:xfrm>
            <a:off x="71720" y="208406"/>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99248" y="208406"/>
            <a:ext cx="206430"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50991" y="1589485"/>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pitchFamily="34" charset="-122"/>
                <a:ea typeface="微软雅黑" panose="020B0503020204020204" pitchFamily="34" charset="-122"/>
              </a:rPr>
              <a:t>1</a:t>
            </a:r>
            <a:endParaRPr lang="zh-CN" altLang="en-US" sz="3200" dirty="0">
              <a:latin typeface="微软雅黑" panose="020B0503020204020204" pitchFamily="34" charset="-122"/>
              <a:ea typeface="微软雅黑" panose="020B0503020204020204" pitchFamily="34" charset="-122"/>
            </a:endParaRPr>
          </a:p>
        </p:txBody>
      </p:sp>
      <p:sp>
        <p:nvSpPr>
          <p:cNvPr id="10" name="矩形 9"/>
          <p:cNvSpPr/>
          <p:nvPr/>
        </p:nvSpPr>
        <p:spPr>
          <a:xfrm>
            <a:off x="750990" y="2564758"/>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pitchFamily="34" charset="-122"/>
                <a:ea typeface="微软雅黑" panose="020B0503020204020204" pitchFamily="34" charset="-122"/>
              </a:rPr>
              <a:t>2</a:t>
            </a:r>
            <a:endParaRPr lang="zh-CN" altLang="en-US" sz="3200" dirty="0">
              <a:latin typeface="微软雅黑" panose="020B0503020204020204" pitchFamily="34" charset="-122"/>
              <a:ea typeface="微软雅黑" panose="020B0503020204020204" pitchFamily="34" charset="-122"/>
            </a:endParaRPr>
          </a:p>
        </p:txBody>
      </p:sp>
      <p:sp>
        <p:nvSpPr>
          <p:cNvPr id="12" name="矩形 11"/>
          <p:cNvSpPr/>
          <p:nvPr/>
        </p:nvSpPr>
        <p:spPr>
          <a:xfrm>
            <a:off x="750989" y="3533939"/>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pitchFamily="34" charset="-122"/>
                <a:ea typeface="微软雅黑" panose="020B0503020204020204" pitchFamily="34" charset="-122"/>
              </a:rPr>
              <a:t>3</a:t>
            </a:r>
            <a:endParaRPr lang="zh-CN" altLang="en-US" sz="3200" dirty="0">
              <a:latin typeface="微软雅黑" panose="020B0503020204020204" pitchFamily="34" charset="-122"/>
              <a:ea typeface="微软雅黑" panose="020B0503020204020204" pitchFamily="34" charset="-122"/>
            </a:endParaRPr>
          </a:p>
        </p:txBody>
      </p:sp>
      <p:sp>
        <p:nvSpPr>
          <p:cNvPr id="13" name="矩形 12"/>
          <p:cNvSpPr/>
          <p:nvPr/>
        </p:nvSpPr>
        <p:spPr>
          <a:xfrm>
            <a:off x="764230" y="4503120"/>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pitchFamily="34" charset="-122"/>
                <a:ea typeface="微软雅黑" panose="020B0503020204020204" pitchFamily="34" charset="-122"/>
              </a:rPr>
              <a:t>4</a:t>
            </a:r>
            <a:endParaRPr lang="zh-CN" altLang="en-US" sz="3200" dirty="0">
              <a:latin typeface="微软雅黑" panose="020B0503020204020204" pitchFamily="34" charset="-122"/>
              <a:ea typeface="微软雅黑" panose="020B0503020204020204" pitchFamily="34" charset="-122"/>
            </a:endParaRPr>
          </a:p>
        </p:txBody>
      </p:sp>
      <p:sp>
        <p:nvSpPr>
          <p:cNvPr id="15" name="矩形 14"/>
          <p:cNvSpPr/>
          <p:nvPr/>
        </p:nvSpPr>
        <p:spPr>
          <a:xfrm>
            <a:off x="764230" y="5448331"/>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pitchFamily="34" charset="-122"/>
                <a:ea typeface="微软雅黑" panose="020B0503020204020204" pitchFamily="34" charset="-122"/>
              </a:rPr>
              <a:t>5</a:t>
            </a:r>
            <a:endParaRPr lang="zh-CN" altLang="en-US" sz="3200" dirty="0">
              <a:latin typeface="微软雅黑" panose="020B0503020204020204" pitchFamily="34" charset="-122"/>
              <a:ea typeface="微软雅黑" panose="020B0503020204020204" pitchFamily="34" charset="-122"/>
            </a:endParaRPr>
          </a:p>
        </p:txBody>
      </p:sp>
      <p:sp>
        <p:nvSpPr>
          <p:cNvPr id="16" name="文本框 15"/>
          <p:cNvSpPr txBox="1"/>
          <p:nvPr/>
        </p:nvSpPr>
        <p:spPr>
          <a:xfrm>
            <a:off x="1558115" y="2605724"/>
            <a:ext cx="7191437" cy="523220"/>
          </a:xfrm>
          <a:prstGeom prst="rect">
            <a:avLst/>
          </a:prstGeom>
          <a:noFill/>
        </p:spPr>
        <p:txBody>
          <a:bodyPr wrap="square" rtlCol="0">
            <a:spAutoFit/>
          </a:bodyPr>
          <a:lstStyle/>
          <a:p>
            <a:r>
              <a:rPr lang="en-US" altLang="zh-CN" sz="2800" b="1" dirty="0">
                <a:solidFill>
                  <a:schemeClr val="bg2"/>
                </a:solidFill>
                <a:latin typeface="微软雅黑" panose="020B0503020204020204" pitchFamily="34" charset="-122"/>
                <a:ea typeface="微软雅黑" panose="020B0503020204020204" pitchFamily="34" charset="-122"/>
              </a:rPr>
              <a:t>System, Modeling, and Problem </a:t>
            </a:r>
            <a:endParaRPr lang="en-US" altLang="zh-CN" sz="2800" b="1" dirty="0">
              <a:solidFill>
                <a:schemeClr val="bg2"/>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558115" y="3583872"/>
            <a:ext cx="8329955" cy="521970"/>
          </a:xfrm>
          <a:prstGeom prst="rect">
            <a:avLst/>
          </a:prstGeom>
          <a:noFill/>
        </p:spPr>
        <p:txBody>
          <a:bodyPr wrap="square" rtlCol="0">
            <a:spAutoFit/>
          </a:bodyPr>
          <a:lstStyle/>
          <a:p>
            <a:r>
              <a:rPr lang="en-US" altLang="zh-CN" sz="2800" b="1" dirty="0">
                <a:solidFill>
                  <a:schemeClr val="bg2"/>
                </a:solidFill>
                <a:latin typeface="微软雅黑" panose="020B0503020204020204" pitchFamily="34" charset="-122"/>
                <a:ea typeface="微软雅黑" panose="020B0503020204020204" pitchFamily="34" charset="-122"/>
                <a:sym typeface="+mn-ea"/>
              </a:rPr>
              <a:t>Theorem, Optimization, and Algorithm</a:t>
            </a:r>
            <a:endParaRPr lang="en-US" altLang="zh-CN" sz="2800" b="1" dirty="0">
              <a:solidFill>
                <a:schemeClr val="bg2"/>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1558116" y="4548965"/>
            <a:ext cx="8849908" cy="523220"/>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Experimental Evaluation </a:t>
            </a:r>
            <a:endParaRPr lang="en-US" altLang="zh-CN" sz="2800" b="1"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1558116" y="5508563"/>
            <a:ext cx="5613650" cy="523220"/>
          </a:xfrm>
          <a:prstGeom prst="rect">
            <a:avLst/>
          </a:prstGeom>
          <a:noFill/>
        </p:spPr>
        <p:txBody>
          <a:bodyPr wrap="square" rtlCol="0">
            <a:spAutoFit/>
          </a:bodyPr>
          <a:lstStyle/>
          <a:p>
            <a:r>
              <a:rPr lang="en-US" altLang="zh-CN" sz="2800" b="1" dirty="0">
                <a:solidFill>
                  <a:schemeClr val="bg2"/>
                </a:solidFill>
                <a:latin typeface="微软雅黑" panose="020B0503020204020204" pitchFamily="34" charset="-122"/>
                <a:ea typeface="微软雅黑" panose="020B0503020204020204" pitchFamily="34" charset="-122"/>
              </a:rPr>
              <a:t>Conclusion</a:t>
            </a:r>
            <a:endParaRPr lang="en-US" altLang="zh-CN" sz="2800" b="1" dirty="0">
              <a:solidFill>
                <a:schemeClr val="bg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956686" y="3946712"/>
            <a:ext cx="4026325" cy="2802777"/>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7981" y="134471"/>
            <a:ext cx="1083852" cy="1075764"/>
          </a:xfrm>
          <a:prstGeom prst="rect">
            <a:avLst/>
          </a:prstGeom>
        </p:spPr>
      </p:pic>
      <p:cxnSp>
        <p:nvCxnSpPr>
          <p:cNvPr id="14" name="直接连接符 13"/>
          <p:cNvCxnSpPr/>
          <p:nvPr/>
        </p:nvCxnSpPr>
        <p:spPr>
          <a:xfrm>
            <a:off x="71720" y="1086970"/>
            <a:ext cx="9381833" cy="25774"/>
          </a:xfrm>
          <a:prstGeom prst="line">
            <a:avLst/>
          </a:prstGeom>
          <a:ln w="38100">
            <a:gradFill flip="none" rotWithShape="1">
              <a:gsLst>
                <a:gs pos="4000">
                  <a:schemeClr val="bg1">
                    <a:lumMod val="95000"/>
                  </a:schemeClr>
                </a:gs>
                <a:gs pos="100000">
                  <a:srgbClr val="222730">
                    <a:alpha val="0"/>
                  </a:srgbClr>
                </a:gs>
              </a:gsLst>
              <a:lin ang="0" scaled="1"/>
              <a:tileRect/>
            </a:gra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084732" y="169745"/>
            <a:ext cx="3055324" cy="707886"/>
          </a:xfrm>
          <a:prstGeom prst="rect">
            <a:avLst/>
          </a:prstGeom>
          <a:noFill/>
        </p:spPr>
        <p:txBody>
          <a:bodyPr wrap="none" rtlCol="0">
            <a:spAutoFit/>
          </a:bodyPr>
          <a:lstStyle/>
          <a:p>
            <a:r>
              <a:rPr lang="en-US" altLang="zh-CN" sz="4000" b="1" dirty="0">
                <a:latin typeface="微软雅黑" panose="020B0503020204020204" pitchFamily="34" charset="-122"/>
                <a:ea typeface="微软雅黑" panose="020B0503020204020204" pitchFamily="34" charset="-122"/>
              </a:rPr>
              <a:t>CONTENTS</a:t>
            </a:r>
            <a:endParaRPr lang="zh-CN" altLang="en-US" sz="4000" b="1" dirty="0">
              <a:latin typeface="微软雅黑" panose="020B0503020204020204" pitchFamily="34" charset="-122"/>
              <a:ea typeface="微软雅黑" panose="020B0503020204020204" pitchFamily="34" charset="-122"/>
            </a:endParaRPr>
          </a:p>
        </p:txBody>
      </p:sp>
      <p:sp>
        <p:nvSpPr>
          <p:cNvPr id="3" name="文本框 2"/>
          <p:cNvSpPr txBox="1"/>
          <p:nvPr/>
        </p:nvSpPr>
        <p:spPr>
          <a:xfrm>
            <a:off x="1558116" y="1640300"/>
            <a:ext cx="5613650" cy="523220"/>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Introduction</a:t>
            </a:r>
            <a:endParaRPr lang="en-US" altLang="zh-CN" sz="2800" b="1" dirty="0">
              <a:latin typeface="微软雅黑" panose="020B0503020204020204" pitchFamily="34" charset="-122"/>
              <a:ea typeface="微软雅黑" panose="020B0503020204020204" pitchFamily="34" charset="-122"/>
            </a:endParaRPr>
          </a:p>
        </p:txBody>
      </p:sp>
      <p:sp>
        <p:nvSpPr>
          <p:cNvPr id="5" name="矩形 4"/>
          <p:cNvSpPr/>
          <p:nvPr/>
        </p:nvSpPr>
        <p:spPr>
          <a:xfrm>
            <a:off x="71720" y="208406"/>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99248" y="208406"/>
            <a:ext cx="206430"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50991" y="1589485"/>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pitchFamily="34" charset="-122"/>
                <a:ea typeface="微软雅黑" panose="020B0503020204020204" pitchFamily="34" charset="-122"/>
              </a:rPr>
              <a:t>1</a:t>
            </a:r>
            <a:endParaRPr lang="zh-CN" altLang="en-US" sz="3200" dirty="0">
              <a:latin typeface="微软雅黑" panose="020B0503020204020204" pitchFamily="34" charset="-122"/>
              <a:ea typeface="微软雅黑" panose="020B0503020204020204" pitchFamily="34" charset="-122"/>
            </a:endParaRPr>
          </a:p>
        </p:txBody>
      </p:sp>
      <p:sp>
        <p:nvSpPr>
          <p:cNvPr id="10" name="矩形 9"/>
          <p:cNvSpPr/>
          <p:nvPr/>
        </p:nvSpPr>
        <p:spPr>
          <a:xfrm>
            <a:off x="750990" y="2564758"/>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pitchFamily="34" charset="-122"/>
                <a:ea typeface="微软雅黑" panose="020B0503020204020204" pitchFamily="34" charset="-122"/>
              </a:rPr>
              <a:t>2</a:t>
            </a:r>
            <a:endParaRPr lang="zh-CN" altLang="en-US" sz="3200" dirty="0">
              <a:latin typeface="微软雅黑" panose="020B0503020204020204" pitchFamily="34" charset="-122"/>
              <a:ea typeface="微软雅黑" panose="020B0503020204020204" pitchFamily="34" charset="-122"/>
            </a:endParaRPr>
          </a:p>
        </p:txBody>
      </p:sp>
      <p:sp>
        <p:nvSpPr>
          <p:cNvPr id="12" name="矩形 11"/>
          <p:cNvSpPr/>
          <p:nvPr/>
        </p:nvSpPr>
        <p:spPr>
          <a:xfrm>
            <a:off x="750989" y="3533939"/>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pitchFamily="34" charset="-122"/>
                <a:ea typeface="微软雅黑" panose="020B0503020204020204" pitchFamily="34" charset="-122"/>
              </a:rPr>
              <a:t>3</a:t>
            </a:r>
            <a:endParaRPr lang="zh-CN" altLang="en-US" sz="3200" dirty="0">
              <a:latin typeface="微软雅黑" panose="020B0503020204020204" pitchFamily="34" charset="-122"/>
              <a:ea typeface="微软雅黑" panose="020B0503020204020204" pitchFamily="34" charset="-122"/>
            </a:endParaRPr>
          </a:p>
        </p:txBody>
      </p:sp>
      <p:sp>
        <p:nvSpPr>
          <p:cNvPr id="13" name="矩形 12"/>
          <p:cNvSpPr/>
          <p:nvPr/>
        </p:nvSpPr>
        <p:spPr>
          <a:xfrm>
            <a:off x="764230" y="4503120"/>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pitchFamily="34" charset="-122"/>
                <a:ea typeface="微软雅黑" panose="020B0503020204020204" pitchFamily="34" charset="-122"/>
              </a:rPr>
              <a:t>4</a:t>
            </a:r>
            <a:endParaRPr lang="zh-CN" altLang="en-US" sz="3200" dirty="0">
              <a:latin typeface="微软雅黑" panose="020B0503020204020204" pitchFamily="34" charset="-122"/>
              <a:ea typeface="微软雅黑" panose="020B0503020204020204" pitchFamily="34" charset="-122"/>
            </a:endParaRPr>
          </a:p>
        </p:txBody>
      </p:sp>
      <p:sp>
        <p:nvSpPr>
          <p:cNvPr id="15" name="矩形 14"/>
          <p:cNvSpPr/>
          <p:nvPr/>
        </p:nvSpPr>
        <p:spPr>
          <a:xfrm>
            <a:off x="764230" y="5448331"/>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pitchFamily="34" charset="-122"/>
                <a:ea typeface="微软雅黑" panose="020B0503020204020204" pitchFamily="34" charset="-122"/>
              </a:rPr>
              <a:t>5</a:t>
            </a:r>
            <a:endParaRPr lang="zh-CN" altLang="en-US" sz="3200" dirty="0">
              <a:latin typeface="微软雅黑" panose="020B0503020204020204" pitchFamily="34" charset="-122"/>
              <a:ea typeface="微软雅黑" panose="020B0503020204020204" pitchFamily="34" charset="-122"/>
            </a:endParaRPr>
          </a:p>
        </p:txBody>
      </p:sp>
      <p:sp>
        <p:nvSpPr>
          <p:cNvPr id="16" name="文本框 15"/>
          <p:cNvSpPr txBox="1"/>
          <p:nvPr/>
        </p:nvSpPr>
        <p:spPr>
          <a:xfrm>
            <a:off x="1558115" y="2605724"/>
            <a:ext cx="7191437" cy="523220"/>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System, Modeling, and Problem </a:t>
            </a:r>
            <a:endParaRPr lang="en-US" altLang="zh-CN" sz="2800" b="1"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1558115" y="3583872"/>
            <a:ext cx="8329955" cy="521970"/>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sym typeface="+mn-ea"/>
              </a:rPr>
              <a:t>Theorem, Optimization, and Algorithm</a:t>
            </a:r>
            <a:endParaRPr lang="en-US" altLang="zh-CN" sz="2800" b="1"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1558116" y="4548965"/>
            <a:ext cx="8849908" cy="523220"/>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Experimental Evaluation </a:t>
            </a:r>
            <a:endParaRPr lang="en-US" altLang="zh-CN" sz="2800" b="1"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1558116" y="5508563"/>
            <a:ext cx="5613650" cy="523220"/>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Conclusion</a:t>
            </a:r>
            <a:endParaRPr lang="en-US" altLang="zh-CN" sz="28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927981" y="134471"/>
            <a:ext cx="1083852" cy="1075764"/>
          </a:xfrm>
          <a:prstGeom prst="rect">
            <a:avLst/>
          </a:prstGeom>
        </p:spPr>
      </p:pic>
      <p:cxnSp>
        <p:nvCxnSpPr>
          <p:cNvPr id="14" name="直接连接符 13"/>
          <p:cNvCxnSpPr/>
          <p:nvPr/>
        </p:nvCxnSpPr>
        <p:spPr>
          <a:xfrm>
            <a:off x="71720" y="1086970"/>
            <a:ext cx="9381833" cy="25774"/>
          </a:xfrm>
          <a:prstGeom prst="line">
            <a:avLst/>
          </a:prstGeom>
          <a:ln w="38100">
            <a:gradFill flip="none" rotWithShape="1">
              <a:gsLst>
                <a:gs pos="4000">
                  <a:schemeClr val="bg1">
                    <a:lumMod val="95000"/>
                  </a:schemeClr>
                </a:gs>
                <a:gs pos="100000">
                  <a:srgbClr val="222730">
                    <a:alpha val="0"/>
                  </a:srgbClr>
                </a:gs>
              </a:gsLst>
              <a:lin ang="0" scaled="1"/>
              <a:tileRect/>
            </a:gra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084731" y="169745"/>
            <a:ext cx="10273551" cy="707886"/>
          </a:xfrm>
          <a:prstGeom prst="rect">
            <a:avLst/>
          </a:prstGeom>
          <a:noFill/>
        </p:spPr>
        <p:txBody>
          <a:bodyPr wrap="square" rtlCol="0">
            <a:spAutoFit/>
          </a:bodyPr>
          <a:lstStyle/>
          <a:p>
            <a:r>
              <a:rPr lang="en-US" altLang="zh-CN" sz="4000" b="1" dirty="0">
                <a:latin typeface="微软雅黑" panose="020B0503020204020204" pitchFamily="34" charset="-122"/>
                <a:ea typeface="微软雅黑" panose="020B0503020204020204" pitchFamily="34" charset="-122"/>
              </a:rPr>
              <a:t>Experimental Evaluation </a:t>
            </a:r>
            <a:endParaRPr lang="en-US" altLang="zh-CN" sz="4000" b="1" dirty="0">
              <a:latin typeface="微软雅黑" panose="020B0503020204020204" pitchFamily="34" charset="-122"/>
              <a:ea typeface="微软雅黑" panose="020B0503020204020204" pitchFamily="34" charset="-122"/>
            </a:endParaRPr>
          </a:p>
        </p:txBody>
      </p:sp>
      <p:sp>
        <p:nvSpPr>
          <p:cNvPr id="5" name="矩形 4"/>
          <p:cNvSpPr/>
          <p:nvPr/>
        </p:nvSpPr>
        <p:spPr>
          <a:xfrm>
            <a:off x="71720" y="208406"/>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99248" y="208406"/>
            <a:ext cx="206430"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nvGraphicFramePr>
            <p:xfrm>
              <a:off x="1084731" y="1905000"/>
              <a:ext cx="9766935" cy="3017520"/>
            </p:xfrm>
            <a:graphic>
              <a:graphicData uri="http://schemas.openxmlformats.org/drawingml/2006/table">
                <a:tbl>
                  <a:tblPr firstRow="1" bandRow="1">
                    <a:tableStyleId>{5C22544A-7EE6-4342-B048-85BDC9FD1C3A}</a:tableStyleId>
                  </a:tblPr>
                  <a:tblGrid>
                    <a:gridCol w="4301490"/>
                    <a:gridCol w="5465143"/>
                  </a:tblGrid>
                  <a:tr h="370840">
                    <a:tc>
                      <a:txBody>
                        <a:bodyPr/>
                        <a:lstStyle/>
                        <a:p>
                          <a:r>
                            <a:rPr lang="en-US" altLang="zh-CN" sz="2200" dirty="0">
                              <a:latin typeface="Times New Roman" panose="02020603050405020304" pitchFamily="18" charset="0"/>
                              <a:cs typeface="Times New Roman" panose="02020603050405020304" pitchFamily="18" charset="0"/>
                            </a:rPr>
                            <a:t>Parameter Name</a:t>
                          </a:r>
                          <a:endParaRPr lang="zh-CN" altLang="en-US" sz="2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2200" dirty="0">
                              <a:latin typeface="Times New Roman" panose="02020603050405020304" pitchFamily="18" charset="0"/>
                              <a:cs typeface="Times New Roman" panose="02020603050405020304" pitchFamily="18" charset="0"/>
                            </a:rPr>
                            <a:t>Range</a:t>
                          </a:r>
                          <a:endParaRPr lang="zh-CN" altLang="en-US" sz="2200" dirty="0">
                            <a:latin typeface="Times New Roman" panose="02020603050405020304" pitchFamily="18" charset="0"/>
                            <a:cs typeface="Times New Roman" panose="02020603050405020304"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200" dirty="0">
                              <a:latin typeface="Times New Roman" panose="02020603050405020304" pitchFamily="18" charset="0"/>
                              <a:cs typeface="Times New Roman" panose="02020603050405020304" pitchFamily="18" charset="0"/>
                            </a:rPr>
                            <a:t>number of clients </a:t>
                          </a:r>
                          <a14:m>
                            <m:oMath xmlns:m="http://schemas.openxmlformats.org/officeDocument/2006/math">
                              <m:r>
                                <a:rPr lang="en-US" altLang="zh-CN" sz="2200" smtClean="0">
                                  <a:latin typeface="Cambria Math" panose="02040503050406030204" pitchFamily="18" charset="0"/>
                                </a:rPr>
                                <m:t>𝑁</m:t>
                              </m:r>
                            </m:oMath>
                          </a14:m>
                          <a:endParaRPr lang="zh-CN" altLang="en-US" sz="2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2200" dirty="0">
                              <a:latin typeface="Times New Roman" panose="02020603050405020304" pitchFamily="18" charset="0"/>
                              <a:cs typeface="Times New Roman" panose="02020603050405020304" pitchFamily="18" charset="0"/>
                            </a:rPr>
                            <a:t>500</a:t>
                          </a:r>
                          <a:endParaRPr lang="zh-CN" altLang="en-US" sz="2200" dirty="0">
                            <a:latin typeface="Times New Roman" panose="02020603050405020304" pitchFamily="18" charset="0"/>
                            <a:cs typeface="Times New Roman" panose="02020603050405020304"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200" dirty="0">
                              <a:latin typeface="Times New Roman" panose="02020603050405020304" pitchFamily="18" charset="0"/>
                              <a:cs typeface="Times New Roman" panose="02020603050405020304" pitchFamily="18" charset="0"/>
                            </a:rPr>
                            <a:t>number of selected clients </a:t>
                          </a:r>
                          <a14:m>
                            <m:oMath xmlns:m="http://schemas.openxmlformats.org/officeDocument/2006/math">
                              <m:sSub>
                                <m:sSubPr>
                                  <m:ctrlPr>
                                    <a:rPr lang="en-US" altLang="zh-CN" sz="2200" b="1" i="1" smtClean="0">
                                      <a:latin typeface="Cambria Math" panose="02040503050406030204" pitchFamily="18" charset="0"/>
                                      <a:cs typeface="Cambria Math" panose="02040503050406030204" pitchFamily="18" charset="0"/>
                                    </a:rPr>
                                  </m:ctrlPr>
                                </m:sSubPr>
                                <m:e>
                                  <m:r>
                                    <a:rPr lang="en-US" altLang="zh-CN" sz="2200" b="1" i="1" smtClean="0">
                                      <a:latin typeface="Cambria Math" panose="02040503050406030204" pitchFamily="18" charset="0"/>
                                      <a:cs typeface="Cambria Math" panose="02040503050406030204" pitchFamily="18" charset="0"/>
                                    </a:rPr>
                                    <m:t>𝑵</m:t>
                                  </m:r>
                                </m:e>
                                <m:sub>
                                  <m:r>
                                    <a:rPr lang="en-US" altLang="zh-CN" sz="2200" b="1" i="1" smtClean="0">
                                      <a:latin typeface="Cambria Math" panose="02040503050406030204" pitchFamily="18" charset="0"/>
                                      <a:cs typeface="Cambria Math" panose="02040503050406030204" pitchFamily="18" charset="0"/>
                                    </a:rPr>
                                    <m:t>𝟎</m:t>
                                  </m:r>
                                </m:sub>
                              </m:sSub>
                            </m:oMath>
                          </a14:m>
                          <a:endParaRPr lang="zh-CN" altLang="en-US" sz="2200" b="1" i="1" dirty="0">
                            <a:latin typeface="Times New Roman" panose="02020603050405020304" pitchFamily="18" charset="0"/>
                            <a:cs typeface="Times New Roman" panose="02020603050405020304" pitchFamily="18" charset="0"/>
                          </a:endParaRPr>
                        </a:p>
                      </a:txBody>
                      <a:tcPr/>
                    </a:tc>
                    <a:tc>
                      <a:txBody>
                        <a:bodyPr/>
                        <a:lstStyle/>
                        <a:p>
                          <a:pPr algn="ctr"/>
                          <a:r>
                            <a:rPr lang="en-US" altLang="zh-CN" sz="2200" dirty="0">
                              <a:latin typeface="Times New Roman" panose="02020603050405020304" pitchFamily="18" charset="0"/>
                              <a:cs typeface="Times New Roman" panose="02020603050405020304" pitchFamily="18" charset="0"/>
                            </a:rPr>
                            <a:t>20, 50, 100, 200</a:t>
                          </a:r>
                          <a:endParaRPr lang="zh-CN" altLang="en-US" sz="2200" b="1" dirty="0">
                            <a:latin typeface="Times New Roman" panose="02020603050405020304" pitchFamily="18" charset="0"/>
                            <a:cs typeface="Times New Roman" panose="02020603050405020304" pitchFamily="18" charset="0"/>
                          </a:endParaRPr>
                        </a:p>
                      </a:txBody>
                      <a:tcPr/>
                    </a:tc>
                  </a:tr>
                  <a:tr h="370840">
                    <a:tc>
                      <a:txBody>
                        <a:bodyPr/>
                        <a:lstStyle/>
                        <a:p>
                          <a:r>
                            <a:rPr lang="en-US" altLang="zh-CN" sz="2200" dirty="0">
                              <a:latin typeface="Times New Roman" panose="02020603050405020304" pitchFamily="18" charset="0"/>
                              <a:cs typeface="Times New Roman" panose="02020603050405020304" pitchFamily="18" charset="0"/>
                            </a:rPr>
                            <a:t>Heterogeneous data</a:t>
                          </a:r>
                          <a:endParaRPr lang="en-US" altLang="zh-CN" sz="2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2200" dirty="0">
                              <a:latin typeface="Times New Roman" panose="02020603050405020304" pitchFamily="18" charset="0"/>
                              <a:cs typeface="Times New Roman" panose="02020603050405020304" pitchFamily="18" charset="0"/>
                            </a:rPr>
                            <a:t>ExDir(2,10), </a:t>
                          </a:r>
                          <a:r>
                            <a:rPr lang="en-US" altLang="zh-CN" sz="2200" dirty="0">
                              <a:latin typeface="Times New Roman" panose="02020603050405020304" pitchFamily="18" charset="0"/>
                              <a:cs typeface="Times New Roman" panose="02020603050405020304" pitchFamily="18" charset="0"/>
                              <a:sym typeface="+mn-ea"/>
                            </a:rPr>
                            <a:t>ExDir(1,10), ExDir(2,5), Dir(0.2)</a:t>
                          </a:r>
                          <a:endParaRPr lang="zh-CN" altLang="en-US" sz="2200" dirty="0">
                            <a:latin typeface="Times New Roman" panose="02020603050405020304" pitchFamily="18" charset="0"/>
                            <a:cs typeface="Times New Roman" panose="02020603050405020304" pitchFamily="18" charset="0"/>
                          </a:endParaRPr>
                        </a:p>
                      </a:txBody>
                      <a:tcPr/>
                    </a:tc>
                  </a:tr>
                  <a:tr h="370840">
                    <a:tc>
                      <a:txBody>
                        <a:bodyPr/>
                        <a:lstStyle/>
                        <a:p>
                          <a:r>
                            <a:rPr lang="en-US" altLang="zh-CN" sz="2200" dirty="0">
                              <a:solidFill>
                                <a:schemeClr val="tx1"/>
                              </a:solidFill>
                              <a:latin typeface="Times New Roman" panose="02020603050405020304" pitchFamily="18" charset="0"/>
                              <a:cs typeface="Times New Roman" panose="02020603050405020304" pitchFamily="18" charset="0"/>
                            </a:rPr>
                            <a:t>Heterogeneous system, </a:t>
                          </a:r>
                          <a14:m>
                            <m:oMath xmlns:m="http://schemas.openxmlformats.org/officeDocument/2006/math">
                              <m:sSub>
                                <m:sSubPr>
                                  <m:ctrlPr>
                                    <a:rPr lang="en-US" altLang="zh-CN" sz="2200" b="1" i="1" smtClean="0">
                                      <a:latin typeface="Cambria Math" panose="02040503050406030204" pitchFamily="18" charset="0"/>
                                      <a:cs typeface="Cambria Math" panose="02040503050406030204" pitchFamily="18" charset="0"/>
                                    </a:rPr>
                                  </m:ctrlPr>
                                </m:sSubPr>
                                <m:e>
                                  <m:r>
                                    <a:rPr lang="en-US" altLang="zh-CN" sz="2200" b="1" i="1" smtClean="0">
                                      <a:latin typeface="Cambria Math" panose="02040503050406030204" pitchFamily="18" charset="0"/>
                                      <a:cs typeface="Cambria Math" panose="02040503050406030204" pitchFamily="18" charset="0"/>
                                    </a:rPr>
                                    <m:t>𝒕</m:t>
                                  </m:r>
                                </m:e>
                                <m:sub>
                                  <m:r>
                                    <a:rPr lang="en-US" altLang="zh-CN" sz="2200" b="1" i="1" smtClean="0">
                                      <a:latin typeface="Cambria Math" panose="02040503050406030204" pitchFamily="18" charset="0"/>
                                      <a:cs typeface="Cambria Math" panose="02040503050406030204" pitchFamily="18" charset="0"/>
                                    </a:rPr>
                                    <m:t>𝒏</m:t>
                                  </m:r>
                                </m:sub>
                              </m:sSub>
                            </m:oMath>
                          </a14:m>
                          <a:endParaRPr lang="en-US" altLang="zh-CN" sz="2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2200" dirty="0">
                              <a:latin typeface="Times New Roman" panose="02020603050405020304" pitchFamily="18" charset="0"/>
                              <a:cs typeface="Times New Roman" panose="02020603050405020304" pitchFamily="18" charset="0"/>
                            </a:rPr>
                            <a:t>{0.5, 1, 2, 4, 5}, Gaussian</a:t>
                          </a:r>
                          <a:endParaRPr lang="zh-CN" altLang="en-US" sz="2200" dirty="0">
                            <a:latin typeface="Times New Roman" panose="02020603050405020304" pitchFamily="18" charset="0"/>
                            <a:cs typeface="Times New Roman" panose="02020603050405020304" pitchFamily="18" charset="0"/>
                          </a:endParaRPr>
                        </a:p>
                      </a:txBody>
                      <a:tcPr/>
                    </a:tc>
                  </a:tr>
                </a:tbl>
              </a:graphicData>
            </a:graphic>
          </p:graphicFrame>
        </mc:Choice>
        <mc:Fallback xmlns="">
          <p:graphicFrame>
            <p:nvGraphicFramePr>
              <p:cNvPr id="3" name="表格 2"/>
              <p:cNvGraphicFramePr>
                <a:graphicFrameLocks noGrp="1"/>
              </p:cNvGraphicFramePr>
              <p:nvPr/>
            </p:nvGraphicFramePr>
            <p:xfrm>
              <a:off x="1084731" y="1905000"/>
              <a:ext cx="9766935" cy="3017520"/>
            </p:xfrm>
            <a:graphic>
              <a:graphicData uri="http://schemas.openxmlformats.org/drawingml/2006/table">
                <a:tbl>
                  <a:tblPr firstRow="1" bandRow="1">
                    <a:tableStyleId>{5C22544A-7EE6-4342-B048-85BDC9FD1C3A}</a:tableStyleId>
                  </a:tblPr>
                  <a:tblGrid>
                    <a:gridCol w="4301490"/>
                    <a:gridCol w="5465143"/>
                  </a:tblGrid>
                  <a:tr h="370840">
                    <a:tc>
                      <a:txBody>
                        <a:bodyPr/>
                        <a:lstStyle/>
                        <a:p>
                          <a:r>
                            <a:rPr lang="en-US" altLang="zh-CN" sz="2200" dirty="0">
                              <a:latin typeface="Times New Roman" panose="02020603050405020304" pitchFamily="18" charset="0"/>
                              <a:cs typeface="Times New Roman" panose="02020603050405020304" pitchFamily="18" charset="0"/>
                            </a:rPr>
                            <a:t>Parameter Name</a:t>
                          </a:r>
                          <a:endParaRPr lang="zh-CN" altLang="en-US" sz="2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2200" dirty="0">
                              <a:latin typeface="Times New Roman" panose="02020603050405020304" pitchFamily="18" charset="0"/>
                              <a:cs typeface="Times New Roman" panose="02020603050405020304" pitchFamily="18" charset="0"/>
                            </a:rPr>
                            <a:t>Range</a:t>
                          </a:r>
                          <a:endParaRPr lang="zh-CN" altLang="en-US" sz="2200" dirty="0">
                            <a:latin typeface="Times New Roman" panose="02020603050405020304" pitchFamily="18" charset="0"/>
                            <a:cs typeface="Times New Roman" panose="02020603050405020304" pitchFamily="18" charset="0"/>
                          </a:endParaRPr>
                        </a:p>
                      </a:txBody>
                      <a:tcPr/>
                    </a:tc>
                  </a:tr>
                  <a:tr h="426720">
                    <a:tc>
                      <a:txBody>
                        <a:bodyPr/>
                        <a:lstStyle/>
                        <a:p>
                          <a:endParaRPr lang="zh-CN"/>
                        </a:p>
                      </a:txBody>
                      <a:tcPr>
                        <a:blipFill>
                          <a:blip r:embed="rId2"/>
                        </a:blipFill>
                      </a:tcPr>
                    </a:tc>
                    <a:tc>
                      <a:txBody>
                        <a:bodyPr/>
                        <a:lstStyle/>
                        <a:p>
                          <a:pPr algn="ctr"/>
                          <a:r>
                            <a:rPr lang="en-US" altLang="zh-CN" sz="2200" dirty="0">
                              <a:latin typeface="Times New Roman" panose="02020603050405020304" pitchFamily="18" charset="0"/>
                              <a:cs typeface="Times New Roman" panose="02020603050405020304" pitchFamily="18" charset="0"/>
                            </a:rPr>
                            <a:t>500</a:t>
                          </a:r>
                          <a:endParaRPr lang="zh-CN" altLang="en-US" sz="2200" dirty="0">
                            <a:latin typeface="Times New Roman" panose="02020603050405020304" pitchFamily="18" charset="0"/>
                            <a:cs typeface="Times New Roman" panose="02020603050405020304" pitchFamily="18" charset="0"/>
                          </a:endParaRPr>
                        </a:p>
                      </a:txBody>
                      <a:tcPr/>
                    </a:tc>
                  </a:tr>
                  <a:tr h="426720">
                    <a:tc>
                      <a:txBody>
                        <a:bodyPr/>
                        <a:lstStyle/>
                        <a:p>
                          <a:endParaRPr lang="zh-CN"/>
                        </a:p>
                      </a:txBody>
                      <a:tcPr>
                        <a:blipFill>
                          <a:blip r:embed="rId2"/>
                        </a:blipFill>
                      </a:tcPr>
                    </a:tc>
                    <a:tc>
                      <a:txBody>
                        <a:bodyPr/>
                        <a:lstStyle/>
                        <a:p>
                          <a:pPr algn="ctr"/>
                          <a:r>
                            <a:rPr lang="en-US" altLang="zh-CN" sz="2200" dirty="0">
                              <a:latin typeface="Times New Roman" panose="02020603050405020304" pitchFamily="18" charset="0"/>
                              <a:cs typeface="Times New Roman" panose="02020603050405020304" pitchFamily="18" charset="0"/>
                            </a:rPr>
                            <a:t>20, 50, 100, 200</a:t>
                          </a:r>
                          <a:endParaRPr lang="zh-CN" altLang="en-US" sz="2200" b="1" dirty="0">
                            <a:latin typeface="Times New Roman" panose="02020603050405020304" pitchFamily="18" charset="0"/>
                            <a:cs typeface="Times New Roman" panose="02020603050405020304" pitchFamily="18" charset="0"/>
                          </a:endParaRPr>
                        </a:p>
                      </a:txBody>
                      <a:tcPr/>
                    </a:tc>
                  </a:tr>
                  <a:tr h="370840">
                    <a:tc>
                      <a:txBody>
                        <a:bodyPr/>
                        <a:lstStyle/>
                        <a:p>
                          <a:r>
                            <a:rPr lang="en-US" altLang="zh-CN" sz="2200" dirty="0">
                              <a:latin typeface="Times New Roman" panose="02020603050405020304" pitchFamily="18" charset="0"/>
                              <a:cs typeface="Times New Roman" panose="02020603050405020304" pitchFamily="18" charset="0"/>
                            </a:rPr>
                            <a:t>Heterogeneous data</a:t>
                          </a:r>
                          <a:endParaRPr lang="en-US" altLang="zh-CN" sz="2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2200" dirty="0">
                              <a:latin typeface="Times New Roman" panose="02020603050405020304" pitchFamily="18" charset="0"/>
                              <a:cs typeface="Times New Roman" panose="02020603050405020304" pitchFamily="18" charset="0"/>
                            </a:rPr>
                            <a:t>ExDir(2,10), </a:t>
                          </a:r>
                          <a:r>
                            <a:rPr lang="en-US" altLang="zh-CN" sz="2200" dirty="0">
                              <a:latin typeface="Times New Roman" panose="02020603050405020304" pitchFamily="18" charset="0"/>
                              <a:cs typeface="Times New Roman" panose="02020603050405020304" pitchFamily="18" charset="0"/>
                              <a:sym typeface="+mn-ea"/>
                            </a:rPr>
                            <a:t>ExDir(1,10), ExDir(2,5), Dir(0.2)</a:t>
                          </a:r>
                          <a:endParaRPr lang="zh-CN" altLang="en-US" sz="2200" dirty="0">
                            <a:latin typeface="Times New Roman" panose="02020603050405020304" pitchFamily="18" charset="0"/>
                            <a:cs typeface="Times New Roman" panose="02020603050405020304" pitchFamily="18" charset="0"/>
                          </a:endParaRPr>
                        </a:p>
                      </a:txBody>
                      <a:tcPr/>
                    </a:tc>
                  </a:tr>
                  <a:tr h="426720">
                    <a:tc>
                      <a:txBody>
                        <a:bodyPr/>
                        <a:lstStyle/>
                        <a:p>
                          <a:endParaRPr lang="zh-CN"/>
                        </a:p>
                      </a:txBody>
                      <a:tcPr>
                        <a:blipFill>
                          <a:blip r:embed="rId2"/>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2200" dirty="0">
                              <a:latin typeface="Times New Roman" panose="02020603050405020304" pitchFamily="18" charset="0"/>
                              <a:cs typeface="Times New Roman" panose="02020603050405020304" pitchFamily="18" charset="0"/>
                            </a:rPr>
                            <a:t>{0.5, 1, 2, 4, 5}, Gaussian</a:t>
                          </a:r>
                          <a:endParaRPr lang="zh-CN" altLang="en-US" sz="2200" dirty="0">
                            <a:latin typeface="Times New Roman" panose="02020603050405020304" pitchFamily="18" charset="0"/>
                            <a:cs typeface="Times New Roman" panose="02020603050405020304" pitchFamily="18" charset="0"/>
                          </a:endParaRPr>
                        </a:p>
                      </a:txBody>
                      <a:tcPr/>
                    </a:tc>
                  </a:tr>
                </a:tbl>
              </a:graphicData>
            </a:graphic>
          </p:graphicFrame>
        </mc:Fallback>
      </mc:AlternateContent>
      <p:sp>
        <p:nvSpPr>
          <p:cNvPr id="4" name="矩形 3"/>
          <p:cNvSpPr/>
          <p:nvPr/>
        </p:nvSpPr>
        <p:spPr>
          <a:xfrm>
            <a:off x="802640" y="4189095"/>
            <a:ext cx="11089005" cy="2324100"/>
          </a:xfrm>
          <a:prstGeom prst="rect">
            <a:avLst/>
          </a:prstGeom>
        </p:spPr>
        <p:txBody>
          <a:bodyPr wrap="square">
            <a:noAutofit/>
          </a:bodyPr>
          <a:lstStyle/>
          <a:p>
            <a:pPr marL="342900" indent="-342900">
              <a:buFont typeface="Wingdings" panose="05000000000000000000" pitchFamily="2" charset="2"/>
              <a:buChar char="ü"/>
            </a:pPr>
            <a:r>
              <a:rPr lang="en-US" altLang="zh-CN" sz="2200" b="1" dirty="0">
                <a:latin typeface="Times New Roman" panose="02020603050405020304" pitchFamily="18" charset="0"/>
                <a:cs typeface="Times New Roman" panose="02020603050405020304" pitchFamily="18" charset="0"/>
              </a:rPr>
              <a:t>Dataset:</a:t>
            </a:r>
            <a:r>
              <a:rPr lang="en-US" altLang="zh-CN" sz="2200" dirty="0">
                <a:latin typeface="Times New Roman" panose="02020603050405020304" pitchFamily="18" charset="0"/>
                <a:cs typeface="Times New Roman" panose="02020603050405020304" pitchFamily="18" charset="0"/>
              </a:rPr>
              <a:t> </a:t>
            </a:r>
            <a:endParaRPr lang="en-US" altLang="zh-CN" sz="2200" dirty="0">
              <a:latin typeface="Times New Roman" panose="02020603050405020304" pitchFamily="18" charset="0"/>
              <a:cs typeface="Times New Roman" panose="02020603050405020304" pitchFamily="18" charset="0"/>
            </a:endParaRPr>
          </a:p>
          <a:p>
            <a:pPr>
              <a:spcAft>
                <a:spcPts val="600"/>
              </a:spcAft>
            </a:pPr>
            <a:r>
              <a:rPr lang="en-US" altLang="zh-CN" sz="2200" dirty="0">
                <a:latin typeface="Times New Roman" panose="02020603050405020304" pitchFamily="18" charset="0"/>
                <a:cs typeface="Times New Roman" panose="02020603050405020304" pitchFamily="18" charset="0"/>
              </a:rPr>
              <a:t>     CIFAR-10, CIFAR-100, HAM10000</a:t>
            </a:r>
            <a:endParaRPr lang="en-US" altLang="zh-CN" sz="22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en-US" altLang="zh-CN" sz="2200" b="1" dirty="0">
                <a:latin typeface="Times New Roman" panose="02020603050405020304" pitchFamily="18" charset="0"/>
                <a:cs typeface="Times New Roman" panose="02020603050405020304" pitchFamily="18" charset="0"/>
              </a:rPr>
              <a:t>Baselines:</a:t>
            </a:r>
            <a:endParaRPr lang="en-US" altLang="zh-CN" sz="2200" b="1" dirty="0">
              <a:latin typeface="Times New Roman" panose="02020603050405020304" pitchFamily="18" charset="0"/>
              <a:cs typeface="Times New Roman" panose="02020603050405020304" pitchFamily="18" charset="0"/>
            </a:endParaRPr>
          </a:p>
          <a:p>
            <a:r>
              <a:rPr lang="en-US" altLang="zh-CN" sz="2200" dirty="0">
                <a:latin typeface="Times New Roman" panose="02020603050405020304" pitchFamily="18" charset="0"/>
                <a:cs typeface="Times New Roman" panose="02020603050405020304" pitchFamily="18" charset="0"/>
              </a:rPr>
              <a:t>     PFL (FedAvg), SFL</a:t>
            </a:r>
            <a:endParaRPr lang="en-US" altLang="zh-CN" sz="2200" dirty="0">
              <a:latin typeface="Times New Roman" panose="02020603050405020304" pitchFamily="18" charset="0"/>
              <a:cs typeface="Times New Roman" panose="02020603050405020304" pitchFamily="18" charset="0"/>
            </a:endParaRPr>
          </a:p>
          <a:p>
            <a:pPr marL="342900" lvl="0" indent="-342900">
              <a:buFont typeface="Wingdings" panose="05000000000000000000" charset="0"/>
              <a:buChar char="ü"/>
            </a:pPr>
            <a:r>
              <a:rPr lang="en-US" altLang="zh-CN" sz="2200" b="1" dirty="0">
                <a:solidFill>
                  <a:schemeClr val="tx1"/>
                </a:solidFill>
                <a:latin typeface="Times New Roman" panose="02020603050405020304" pitchFamily="18" charset="0"/>
                <a:cs typeface="Times New Roman" panose="02020603050405020304" pitchFamily="18" charset="0"/>
              </a:rPr>
              <a:t>Metrics:</a:t>
            </a:r>
            <a:endParaRPr lang="en-US" altLang="zh-CN" sz="2200" b="1" dirty="0">
              <a:solidFill>
                <a:schemeClr val="tx1"/>
              </a:solidFill>
              <a:latin typeface="Times New Roman" panose="02020603050405020304" pitchFamily="18" charset="0"/>
              <a:cs typeface="Times New Roman" panose="02020603050405020304" pitchFamily="18" charset="0"/>
            </a:endParaRPr>
          </a:p>
          <a:p>
            <a:pPr lvl="0" indent="0">
              <a:buFont typeface="Wingdings" panose="05000000000000000000" charset="0"/>
              <a:buNone/>
            </a:pPr>
            <a:r>
              <a:rPr lang="en-US" altLang="zh-CN" sz="2200" dirty="0">
                <a:solidFill>
                  <a:schemeClr val="tx1"/>
                </a:solidFill>
                <a:latin typeface="Times New Roman" panose="02020603050405020304" pitchFamily="18" charset="0"/>
                <a:cs typeface="Times New Roman" panose="02020603050405020304" pitchFamily="18" charset="0"/>
              </a:rPr>
              <a:t>     test accuracy, total training time</a:t>
            </a:r>
            <a:endParaRPr lang="en-US" altLang="zh-CN" sz="2200" dirty="0">
              <a:solidFill>
                <a:schemeClr val="tx1"/>
              </a:solidFill>
              <a:latin typeface="Times New Roman" panose="02020603050405020304" pitchFamily="18" charset="0"/>
              <a:cs typeface="Times New Roman" panose="02020603050405020304" pitchFamily="18" charset="0"/>
            </a:endParaRPr>
          </a:p>
          <a:p>
            <a:pPr lvl="0" indent="0">
              <a:buFont typeface="Wingdings" panose="05000000000000000000" charset="0"/>
              <a:buNone/>
            </a:pPr>
            <a:endParaRPr lang="en-US" altLang="zh-CN" sz="2200" dirty="0">
              <a:solidFill>
                <a:schemeClr val="tx1"/>
              </a:solidFill>
              <a:latin typeface="Times New Roman" panose="02020603050405020304" pitchFamily="18" charset="0"/>
              <a:cs typeface="Times New Roman" panose="02020603050405020304" pitchFamily="18" charset="0"/>
            </a:endParaRPr>
          </a:p>
        </p:txBody>
      </p:sp>
      <p:sp>
        <p:nvSpPr>
          <p:cNvPr id="11" name="矩形 10"/>
          <p:cNvSpPr/>
          <p:nvPr/>
        </p:nvSpPr>
        <p:spPr>
          <a:xfrm>
            <a:off x="511231" y="1708797"/>
            <a:ext cx="5998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a typeface="微软雅黑" panose="020B0503020204020204" pitchFamily="34" charset="-122"/>
            </a:endParaRPr>
          </a:p>
        </p:txBody>
      </p:sp>
      <p:sp>
        <p:nvSpPr>
          <p:cNvPr id="12" name="矩形 11"/>
          <p:cNvSpPr/>
          <p:nvPr/>
        </p:nvSpPr>
        <p:spPr>
          <a:xfrm>
            <a:off x="1126081" y="1708796"/>
            <a:ext cx="2020532" cy="45719"/>
          </a:xfrm>
          <a:prstGeom prst="rect">
            <a:avLst/>
          </a:prstGeom>
          <a:solidFill>
            <a:srgbClr val="054BA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a typeface="微软雅黑" panose="020B0503020204020204" pitchFamily="34" charset="-122"/>
            </a:endParaRPr>
          </a:p>
        </p:txBody>
      </p:sp>
      <p:sp>
        <p:nvSpPr>
          <p:cNvPr id="13" name="文本框 12"/>
          <p:cNvSpPr txBox="1"/>
          <p:nvPr/>
        </p:nvSpPr>
        <p:spPr>
          <a:xfrm>
            <a:off x="425947" y="1247131"/>
            <a:ext cx="3150971" cy="461665"/>
          </a:xfrm>
          <a:prstGeom prst="rect">
            <a:avLst/>
          </a:prstGeom>
          <a:noFill/>
        </p:spPr>
        <p:txBody>
          <a:bodyPr wrap="square">
            <a:spAutoFit/>
          </a:bodyPr>
          <a:lstStyle/>
          <a:p>
            <a:pPr>
              <a:spcBef>
                <a:spcPct val="0"/>
              </a:spcBef>
              <a:buNone/>
            </a:pPr>
            <a:r>
              <a:rPr lang="en-US" altLang="zh-CN" sz="2400" b="1" dirty="0">
                <a:solidFill>
                  <a:srgbClr val="202A36"/>
                </a:solidFill>
                <a:latin typeface="微软雅黑" panose="020B0503020204020204" pitchFamily="34" charset="-122"/>
                <a:ea typeface="微软雅黑" panose="020B0503020204020204" pitchFamily="34" charset="-122"/>
                <a:cs typeface="Arial" panose="020B0604020202020204" pitchFamily="34" charset="0"/>
              </a:rPr>
              <a:t>Evaluation Setup</a:t>
            </a:r>
            <a:endParaRPr lang="en-US" altLang="zh-CN" sz="2400" b="1" dirty="0">
              <a:solidFill>
                <a:srgbClr val="202A36"/>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75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927981" y="134471"/>
            <a:ext cx="1083852" cy="1075764"/>
          </a:xfrm>
          <a:prstGeom prst="rect">
            <a:avLst/>
          </a:prstGeom>
        </p:spPr>
      </p:pic>
      <p:cxnSp>
        <p:nvCxnSpPr>
          <p:cNvPr id="14" name="直接连接符 13"/>
          <p:cNvCxnSpPr/>
          <p:nvPr/>
        </p:nvCxnSpPr>
        <p:spPr>
          <a:xfrm>
            <a:off x="71720" y="1086970"/>
            <a:ext cx="9381833" cy="25774"/>
          </a:xfrm>
          <a:prstGeom prst="line">
            <a:avLst/>
          </a:prstGeom>
          <a:ln w="38100">
            <a:gradFill flip="none" rotWithShape="1">
              <a:gsLst>
                <a:gs pos="4000">
                  <a:schemeClr val="bg1">
                    <a:lumMod val="95000"/>
                  </a:schemeClr>
                </a:gs>
                <a:gs pos="100000">
                  <a:srgbClr val="222730">
                    <a:alpha val="0"/>
                  </a:srgbClr>
                </a:gs>
              </a:gsLst>
              <a:lin ang="0" scaled="1"/>
              <a:tileRect/>
            </a:gra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084731" y="169745"/>
            <a:ext cx="10273551" cy="707886"/>
          </a:xfrm>
          <a:prstGeom prst="rect">
            <a:avLst/>
          </a:prstGeom>
          <a:noFill/>
        </p:spPr>
        <p:txBody>
          <a:bodyPr wrap="square" rtlCol="0">
            <a:spAutoFit/>
          </a:bodyPr>
          <a:lstStyle/>
          <a:p>
            <a:r>
              <a:rPr lang="en-US" altLang="zh-CN" sz="4000" b="1" dirty="0">
                <a:latin typeface="微软雅黑" panose="020B0503020204020204" pitchFamily="34" charset="-122"/>
                <a:ea typeface="微软雅黑" panose="020B0503020204020204" pitchFamily="34" charset="-122"/>
              </a:rPr>
              <a:t>Experimental Evaluation </a:t>
            </a:r>
            <a:endParaRPr lang="en-US" altLang="zh-CN" sz="4000" b="1" dirty="0">
              <a:latin typeface="微软雅黑" panose="020B0503020204020204" pitchFamily="34" charset="-122"/>
              <a:ea typeface="微软雅黑" panose="020B0503020204020204" pitchFamily="34" charset="-122"/>
            </a:endParaRPr>
          </a:p>
        </p:txBody>
      </p:sp>
      <p:sp>
        <p:nvSpPr>
          <p:cNvPr id="5" name="矩形 4"/>
          <p:cNvSpPr/>
          <p:nvPr/>
        </p:nvSpPr>
        <p:spPr>
          <a:xfrm>
            <a:off x="71720" y="208406"/>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99248" y="208406"/>
            <a:ext cx="206430"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11231" y="1708797"/>
            <a:ext cx="5998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a typeface="微软雅黑" panose="020B0503020204020204" pitchFamily="34" charset="-122"/>
            </a:endParaRPr>
          </a:p>
        </p:txBody>
      </p:sp>
      <p:sp>
        <p:nvSpPr>
          <p:cNvPr id="13" name="矩形 12"/>
          <p:cNvSpPr/>
          <p:nvPr/>
        </p:nvSpPr>
        <p:spPr>
          <a:xfrm>
            <a:off x="1126080" y="1708796"/>
            <a:ext cx="3965873" cy="45719"/>
          </a:xfrm>
          <a:prstGeom prst="rect">
            <a:avLst/>
          </a:prstGeom>
          <a:solidFill>
            <a:srgbClr val="054BA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a typeface="微软雅黑" panose="020B0503020204020204" pitchFamily="34" charset="-122"/>
            </a:endParaRPr>
          </a:p>
        </p:txBody>
      </p:sp>
      <p:sp>
        <p:nvSpPr>
          <p:cNvPr id="15" name="文本框 14"/>
          <p:cNvSpPr txBox="1"/>
          <p:nvPr/>
        </p:nvSpPr>
        <p:spPr>
          <a:xfrm>
            <a:off x="425947" y="1247131"/>
            <a:ext cx="4845300" cy="460375"/>
          </a:xfrm>
          <a:prstGeom prst="rect">
            <a:avLst/>
          </a:prstGeom>
          <a:noFill/>
        </p:spPr>
        <p:txBody>
          <a:bodyPr wrap="square">
            <a:spAutoFit/>
          </a:bodyPr>
          <a:lstStyle/>
          <a:p>
            <a:pPr>
              <a:spcBef>
                <a:spcPct val="0"/>
              </a:spcBef>
              <a:buNone/>
            </a:pPr>
            <a:r>
              <a:rPr lang="en-US" altLang="zh-CN" sz="2400" b="1" dirty="0">
                <a:solidFill>
                  <a:srgbClr val="202A36"/>
                </a:solidFill>
                <a:latin typeface="微软雅黑" panose="020B0503020204020204" pitchFamily="34" charset="-122"/>
                <a:ea typeface="微软雅黑" panose="020B0503020204020204" pitchFamily="34" charset="-122"/>
                <a:cs typeface="Arial" panose="020B0604020202020204" pitchFamily="34" charset="0"/>
              </a:rPr>
              <a:t>Comparing to baselines</a:t>
            </a:r>
            <a:endParaRPr lang="en-US" altLang="zh-CN" sz="2400" b="1" dirty="0">
              <a:solidFill>
                <a:srgbClr val="202A36"/>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3" name="图片 2" descr="cifar10"/>
          <p:cNvPicPr>
            <a:picLocks noChangeAspect="1"/>
          </p:cNvPicPr>
          <p:nvPr/>
        </p:nvPicPr>
        <p:blipFill>
          <a:blip r:embed="rId2"/>
          <a:stretch>
            <a:fillRect/>
          </a:stretch>
        </p:blipFill>
        <p:spPr>
          <a:xfrm>
            <a:off x="4329430" y="1865630"/>
            <a:ext cx="2246630" cy="2246630"/>
          </a:xfrm>
          <a:prstGeom prst="rect">
            <a:avLst/>
          </a:prstGeom>
        </p:spPr>
      </p:pic>
      <p:pic>
        <p:nvPicPr>
          <p:cNvPr id="4" name="图片 3" descr="cifar100"/>
          <p:cNvPicPr>
            <a:picLocks noChangeAspect="1"/>
          </p:cNvPicPr>
          <p:nvPr/>
        </p:nvPicPr>
        <p:blipFill>
          <a:blip r:embed="rId3"/>
          <a:stretch>
            <a:fillRect/>
          </a:stretch>
        </p:blipFill>
        <p:spPr>
          <a:xfrm>
            <a:off x="6633845" y="1865630"/>
            <a:ext cx="2243455" cy="2243455"/>
          </a:xfrm>
          <a:prstGeom prst="rect">
            <a:avLst/>
          </a:prstGeom>
        </p:spPr>
      </p:pic>
      <p:pic>
        <p:nvPicPr>
          <p:cNvPr id="8" name="图片 7" descr="ham"/>
          <p:cNvPicPr>
            <a:picLocks noChangeAspect="1"/>
          </p:cNvPicPr>
          <p:nvPr/>
        </p:nvPicPr>
        <p:blipFill>
          <a:blip r:embed="rId4"/>
          <a:stretch>
            <a:fillRect/>
          </a:stretch>
        </p:blipFill>
        <p:spPr>
          <a:xfrm>
            <a:off x="8935085" y="1865630"/>
            <a:ext cx="2240280" cy="2240280"/>
          </a:xfrm>
          <a:prstGeom prst="rect">
            <a:avLst/>
          </a:prstGeom>
        </p:spPr>
      </p:pic>
      <p:pic>
        <p:nvPicPr>
          <p:cNvPr id="9" name="图片 8" descr="ham_zhuzhuang"/>
          <p:cNvPicPr>
            <a:picLocks noChangeAspect="1"/>
          </p:cNvPicPr>
          <p:nvPr/>
        </p:nvPicPr>
        <p:blipFill>
          <a:blip r:embed="rId5"/>
          <a:stretch>
            <a:fillRect/>
          </a:stretch>
        </p:blipFill>
        <p:spPr>
          <a:xfrm>
            <a:off x="8925560" y="4173855"/>
            <a:ext cx="2314575" cy="2314575"/>
          </a:xfrm>
          <a:prstGeom prst="rect">
            <a:avLst/>
          </a:prstGeom>
        </p:spPr>
      </p:pic>
      <p:pic>
        <p:nvPicPr>
          <p:cNvPr id="10" name="图片 9" descr="cifar10_zhuzhuang"/>
          <p:cNvPicPr>
            <a:picLocks noChangeAspect="1"/>
          </p:cNvPicPr>
          <p:nvPr/>
        </p:nvPicPr>
        <p:blipFill>
          <a:blip r:embed="rId6"/>
          <a:stretch>
            <a:fillRect/>
          </a:stretch>
        </p:blipFill>
        <p:spPr>
          <a:xfrm>
            <a:off x="4329430" y="4223385"/>
            <a:ext cx="2273300" cy="2273300"/>
          </a:xfrm>
          <a:prstGeom prst="rect">
            <a:avLst/>
          </a:prstGeom>
        </p:spPr>
      </p:pic>
      <p:pic>
        <p:nvPicPr>
          <p:cNvPr id="16" name="图片 15" descr="cifar100_zhuzhuang"/>
          <p:cNvPicPr>
            <a:picLocks noChangeAspect="1"/>
          </p:cNvPicPr>
          <p:nvPr/>
        </p:nvPicPr>
        <p:blipFill>
          <a:blip r:embed="rId7"/>
          <a:stretch>
            <a:fillRect/>
          </a:stretch>
        </p:blipFill>
        <p:spPr>
          <a:xfrm>
            <a:off x="6602730" y="4173855"/>
            <a:ext cx="2322830" cy="2322830"/>
          </a:xfrm>
          <a:prstGeom prst="rect">
            <a:avLst/>
          </a:prstGeom>
        </p:spPr>
      </p:pic>
      <mc:AlternateContent xmlns:mc="http://schemas.openxmlformats.org/markup-compatibility/2006">
        <mc:Choice xmlns:a14="http://schemas.microsoft.com/office/drawing/2010/main" Requires="a14">
          <p:sp>
            <p:nvSpPr>
              <p:cNvPr id="17" name="文本框 16"/>
              <p:cNvSpPr txBox="1"/>
              <p:nvPr/>
            </p:nvSpPr>
            <p:spPr>
              <a:xfrm>
                <a:off x="336550" y="2077085"/>
                <a:ext cx="3935095" cy="4542790"/>
              </a:xfrm>
              <a:prstGeom prst="rect">
                <a:avLst/>
              </a:prstGeom>
              <a:noFill/>
            </p:spPr>
            <p:txBody>
              <a:bodyPr wrap="square">
                <a:noAutofit/>
              </a:bodyPr>
              <a:p>
                <a:pPr marL="342900" indent="-342900" algn="just">
                  <a:lnSpc>
                    <a:spcPct val="150000"/>
                  </a:lnSpc>
                  <a:buFont typeface="Wingdings" panose="05000000000000000000" pitchFamily="2" charset="2"/>
                  <a:buChar char="ü"/>
                </a:pPr>
                <a14:m>
                  <m:oMath xmlns:m="http://schemas.openxmlformats.org/officeDocument/2006/math">
                    <m:sSub>
                      <m:sSubPr>
                        <m:ctrlPr>
                          <a:rPr lang="en-US" altLang="zh-CN" sz="2200" b="1" i="1" smtClean="0">
                            <a:latin typeface="Cambria Math" panose="02040503050406030204" pitchFamily="18" charset="0"/>
                            <a:cs typeface="Cambria Math" panose="02040503050406030204" pitchFamily="18" charset="0"/>
                          </a:rPr>
                        </m:ctrlPr>
                      </m:sSubPr>
                      <m:e>
                        <m:r>
                          <a:rPr lang="en-US" altLang="zh-CN" sz="2200" b="1" i="1" smtClean="0">
                            <a:latin typeface="Cambria Math" panose="02040503050406030204" pitchFamily="18" charset="0"/>
                            <a:cs typeface="Cambria Math" panose="02040503050406030204" pitchFamily="18" charset="0"/>
                          </a:rPr>
                          <m:t>𝑵</m:t>
                        </m:r>
                      </m:e>
                      <m:sub>
                        <m:r>
                          <a:rPr lang="en-US" altLang="zh-CN" sz="2200" b="1" i="1" smtClean="0">
                            <a:latin typeface="Cambria Math" panose="02040503050406030204" pitchFamily="18" charset="0"/>
                            <a:cs typeface="Cambria Math" panose="02040503050406030204" pitchFamily="18" charset="0"/>
                          </a:rPr>
                          <m:t>𝟎</m:t>
                        </m:r>
                      </m:sub>
                    </m:sSub>
                  </m:oMath>
                </a14:m>
                <a:r>
                  <a:rPr lang="en-US" altLang="zh-CN" sz="2200" b="0" i="0" dirty="0">
                    <a:solidFill>
                      <a:srgbClr val="000000"/>
                    </a:solidFill>
                    <a:effectLst/>
                    <a:latin typeface="Times New Roman" panose="02020603050405020304" pitchFamily="18" charset="0"/>
                    <a:cs typeface="Times New Roman" panose="02020603050405020304" pitchFamily="18" charset="0"/>
                  </a:rPr>
                  <a:t> </a:t>
                </a:r>
                <a:r>
                  <a:rPr lang="en-US" altLang="zh-CN" sz="2200" b="0" i="0" dirty="0">
                    <a:solidFill>
                      <a:srgbClr val="000000"/>
                    </a:solidFill>
                    <a:effectLst/>
                    <a:latin typeface="Times New Roman" panose="02020603050405020304" pitchFamily="18" charset="0"/>
                    <a:cs typeface="Times New Roman" panose="02020603050405020304" pitchFamily="18" charset="0"/>
                  </a:rPr>
                  <a:t>= 20</a:t>
                </a:r>
                <a:endParaRPr lang="en-US" altLang="zh-CN" sz="2200" b="0" i="0" dirty="0">
                  <a:solidFill>
                    <a:srgbClr val="000000"/>
                  </a:solidFill>
                  <a:effectLst/>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ü"/>
                </a:pPr>
                <a:r>
                  <a:rPr lang="en-US" altLang="zh-CN" sz="2200" b="0" i="0" dirty="0">
                    <a:solidFill>
                      <a:srgbClr val="000000"/>
                    </a:solidFill>
                    <a:effectLst/>
                    <a:latin typeface="Times New Roman" panose="02020603050405020304" pitchFamily="18" charset="0"/>
                    <a:cs typeface="Times New Roman" panose="02020603050405020304" pitchFamily="18" charset="0"/>
                  </a:rPr>
                  <a:t>ExDir(2,10)</a:t>
                </a:r>
                <a:endParaRPr lang="en-US" altLang="zh-CN" sz="2200" b="0" i="0" dirty="0">
                  <a:solidFill>
                    <a:srgbClr val="000000"/>
                  </a:solidFill>
                  <a:effectLst/>
                  <a:latin typeface="Times New Roman" panose="02020603050405020304" pitchFamily="18" charset="0"/>
                  <a:cs typeface="Times New Roman" panose="02020603050405020304" pitchFamily="18" charset="0"/>
                </a:endParaRPr>
              </a:p>
              <a:p>
                <a:pPr marL="342900" indent="-342900" algn="l">
                  <a:lnSpc>
                    <a:spcPct val="150000"/>
                  </a:lnSpc>
                  <a:buFont typeface="Wingdings" panose="05000000000000000000" pitchFamily="2" charset="2"/>
                  <a:buChar char="ü"/>
                </a:pPr>
                <a:r>
                  <a:rPr lang="en-US" altLang="zh-CN" sz="2200" dirty="0">
                    <a:latin typeface="Times New Roman" panose="02020603050405020304" pitchFamily="18" charset="0"/>
                    <a:cs typeface="Times New Roman" panose="02020603050405020304" pitchFamily="18" charset="0"/>
                    <a:sym typeface="+mn-ea"/>
                  </a:rPr>
                  <a:t>PSFL achieves better convergence performance under the same training time</a:t>
                </a:r>
                <a:endParaRPr lang="en-US" altLang="zh-CN" sz="2200" dirty="0">
                  <a:latin typeface="Times New Roman" panose="02020603050405020304" pitchFamily="18" charset="0"/>
                  <a:cs typeface="Times New Roman" panose="02020603050405020304" pitchFamily="18" charset="0"/>
                  <a:sym typeface="+mn-ea"/>
                </a:endParaRPr>
              </a:p>
              <a:p>
                <a:pPr marL="342900" indent="-342900" algn="l">
                  <a:lnSpc>
                    <a:spcPct val="150000"/>
                  </a:lnSpc>
                  <a:buFont typeface="Wingdings" panose="05000000000000000000" pitchFamily="2" charset="2"/>
                  <a:buChar char="ü"/>
                </a:pPr>
                <a:r>
                  <a:rPr lang="en-US" altLang="zh-CN" sz="2200" dirty="0">
                    <a:latin typeface="Times New Roman" panose="02020603050405020304" pitchFamily="18" charset="0"/>
                    <a:cs typeface="Times New Roman" panose="02020603050405020304" pitchFamily="18" charset="0"/>
                    <a:sym typeface="+mn-ea"/>
                  </a:rPr>
                  <a:t>PSFL achieves the same target test accuracy with significantly less training time</a:t>
                </a:r>
                <a:endParaRPr lang="en-US" altLang="zh-CN" sz="2200" dirty="0">
                  <a:latin typeface="Times New Roman" panose="02020603050405020304" pitchFamily="18" charset="0"/>
                  <a:cs typeface="Times New Roman" panose="02020603050405020304" pitchFamily="18" charset="0"/>
                  <a:sym typeface="+mn-ea"/>
                </a:endParaRPr>
              </a:p>
              <a:p>
                <a:pPr marL="342900" indent="-342900" algn="l">
                  <a:lnSpc>
                    <a:spcPct val="150000"/>
                  </a:lnSpc>
                  <a:buFont typeface="Wingdings" panose="05000000000000000000" pitchFamily="2" charset="2"/>
                  <a:buChar char="ü"/>
                </a:pPr>
                <a:endParaRPr lang="en-US" altLang="zh-CN" sz="2200" b="0" i="0" dirty="0">
                  <a:solidFill>
                    <a:srgbClr val="000000"/>
                  </a:solidFill>
                  <a:effectLst/>
                  <a:latin typeface="Times New Roman" panose="02020603050405020304" pitchFamily="18" charset="0"/>
                  <a:cs typeface="Times New Roman" panose="02020603050405020304" pitchFamily="18" charset="0"/>
                </a:endParaRPr>
              </a:p>
            </p:txBody>
          </p:sp>
        </mc:Choice>
        <mc:Fallback>
          <p:sp>
            <p:nvSpPr>
              <p:cNvPr id="17" name="文本框 16"/>
              <p:cNvSpPr txBox="1">
                <a:spLocks noRot="1" noChangeAspect="1" noMove="1" noResize="1" noEditPoints="1" noAdjustHandles="1" noChangeArrowheads="1" noChangeShapeType="1" noTextEdit="1"/>
              </p:cNvSpPr>
              <p:nvPr/>
            </p:nvSpPr>
            <p:spPr>
              <a:xfrm>
                <a:off x="336550" y="2077085"/>
                <a:ext cx="3935095" cy="4542790"/>
              </a:xfrm>
              <a:prstGeom prst="rect">
                <a:avLst/>
              </a:prstGeom>
              <a:blipFill rotWithShape="1">
                <a:blip r:embed="rId8"/>
                <a:stretch>
                  <a:fillRect b="-643"/>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75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927981" y="134471"/>
            <a:ext cx="1083852" cy="1075764"/>
          </a:xfrm>
          <a:prstGeom prst="rect">
            <a:avLst/>
          </a:prstGeom>
        </p:spPr>
      </p:pic>
      <p:cxnSp>
        <p:nvCxnSpPr>
          <p:cNvPr id="14" name="直接连接符 13"/>
          <p:cNvCxnSpPr/>
          <p:nvPr/>
        </p:nvCxnSpPr>
        <p:spPr>
          <a:xfrm>
            <a:off x="71720" y="1086970"/>
            <a:ext cx="9381833" cy="25774"/>
          </a:xfrm>
          <a:prstGeom prst="line">
            <a:avLst/>
          </a:prstGeom>
          <a:ln w="38100">
            <a:gradFill flip="none" rotWithShape="1">
              <a:gsLst>
                <a:gs pos="4000">
                  <a:schemeClr val="bg1">
                    <a:lumMod val="95000"/>
                  </a:schemeClr>
                </a:gs>
                <a:gs pos="100000">
                  <a:srgbClr val="222730">
                    <a:alpha val="0"/>
                  </a:srgbClr>
                </a:gs>
              </a:gsLst>
              <a:lin ang="0" scaled="1"/>
              <a:tileRect/>
            </a:gra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084731" y="169745"/>
            <a:ext cx="10273551" cy="707886"/>
          </a:xfrm>
          <a:prstGeom prst="rect">
            <a:avLst/>
          </a:prstGeom>
          <a:noFill/>
        </p:spPr>
        <p:txBody>
          <a:bodyPr wrap="square" rtlCol="0">
            <a:spAutoFit/>
          </a:bodyPr>
          <a:lstStyle/>
          <a:p>
            <a:r>
              <a:rPr lang="en-US" altLang="zh-CN" sz="4000" b="1" dirty="0">
                <a:latin typeface="微软雅黑" panose="020B0503020204020204" pitchFamily="34" charset="-122"/>
                <a:ea typeface="微软雅黑" panose="020B0503020204020204" pitchFamily="34" charset="-122"/>
              </a:rPr>
              <a:t>Experimental Evaluation </a:t>
            </a:r>
            <a:endParaRPr lang="en-US" altLang="zh-CN" sz="4000" b="1" dirty="0">
              <a:latin typeface="微软雅黑" panose="020B0503020204020204" pitchFamily="34" charset="-122"/>
              <a:ea typeface="微软雅黑" panose="020B0503020204020204" pitchFamily="34" charset="-122"/>
            </a:endParaRPr>
          </a:p>
        </p:txBody>
      </p:sp>
      <p:sp>
        <p:nvSpPr>
          <p:cNvPr id="5" name="矩形 4"/>
          <p:cNvSpPr/>
          <p:nvPr/>
        </p:nvSpPr>
        <p:spPr>
          <a:xfrm>
            <a:off x="71720" y="208406"/>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99248" y="208406"/>
            <a:ext cx="206430"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11231" y="1708797"/>
            <a:ext cx="5998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a typeface="微软雅黑" panose="020B0503020204020204" pitchFamily="34" charset="-122"/>
            </a:endParaRPr>
          </a:p>
        </p:txBody>
      </p:sp>
      <p:sp>
        <p:nvSpPr>
          <p:cNvPr id="13" name="矩形 12"/>
          <p:cNvSpPr/>
          <p:nvPr/>
        </p:nvSpPr>
        <p:spPr>
          <a:xfrm>
            <a:off x="1126080" y="1708796"/>
            <a:ext cx="3965873" cy="45719"/>
          </a:xfrm>
          <a:prstGeom prst="rect">
            <a:avLst/>
          </a:prstGeom>
          <a:solidFill>
            <a:srgbClr val="054BA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a typeface="微软雅黑" panose="020B0503020204020204" pitchFamily="34" charset="-122"/>
            </a:endParaRPr>
          </a:p>
        </p:txBody>
      </p:sp>
      <p:sp>
        <p:nvSpPr>
          <p:cNvPr id="15" name="文本框 14"/>
          <p:cNvSpPr txBox="1"/>
          <p:nvPr/>
        </p:nvSpPr>
        <p:spPr>
          <a:xfrm>
            <a:off x="426085" y="1247140"/>
            <a:ext cx="5801360" cy="398780"/>
          </a:xfrm>
          <a:prstGeom prst="rect">
            <a:avLst/>
          </a:prstGeom>
          <a:noFill/>
        </p:spPr>
        <p:txBody>
          <a:bodyPr wrap="square">
            <a:spAutoFit/>
          </a:bodyPr>
          <a:lstStyle/>
          <a:p>
            <a:pPr>
              <a:spcBef>
                <a:spcPct val="0"/>
              </a:spcBef>
              <a:buNone/>
            </a:pPr>
            <a:r>
              <a:rPr lang="en-US" altLang="zh-CN" sz="2000" b="1" dirty="0">
                <a:solidFill>
                  <a:srgbClr val="202A36"/>
                </a:solidFill>
                <a:latin typeface="微软雅黑" panose="020B0503020204020204" pitchFamily="34" charset="-122"/>
                <a:ea typeface="微软雅黑" panose="020B0503020204020204" pitchFamily="34" charset="-122"/>
                <a:cs typeface="Arial" panose="020B0604020202020204" pitchFamily="34" charset="0"/>
              </a:rPr>
              <a:t>The efficiency of sampling strategy</a:t>
            </a:r>
            <a:endParaRPr lang="en-US" altLang="zh-CN" sz="2000" b="1" dirty="0">
              <a:solidFill>
                <a:srgbClr val="202A36"/>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 name="文本框 16"/>
          <p:cNvSpPr txBox="1"/>
          <p:nvPr/>
        </p:nvSpPr>
        <p:spPr>
          <a:xfrm>
            <a:off x="336550" y="2077085"/>
            <a:ext cx="3935095" cy="4542790"/>
          </a:xfrm>
          <a:prstGeom prst="rect">
            <a:avLst/>
          </a:prstGeom>
          <a:noFill/>
        </p:spPr>
        <p:txBody>
          <a:bodyPr wrap="square">
            <a:noAutofit/>
          </a:bodyPr>
          <a:p>
            <a:pPr marL="342900" indent="-342900" algn="l">
              <a:lnSpc>
                <a:spcPct val="150000"/>
              </a:lnSpc>
              <a:buFont typeface="Wingdings" panose="05000000000000000000" pitchFamily="2" charset="2"/>
              <a:buChar char="ü"/>
            </a:pPr>
            <a:r>
              <a:rPr lang="en-US" altLang="zh-CN" sz="2200" b="0" i="0" dirty="0">
                <a:solidFill>
                  <a:srgbClr val="000000"/>
                </a:solidFill>
                <a:effectLst/>
                <a:latin typeface="Times New Roman" panose="02020603050405020304" pitchFamily="18" charset="0"/>
                <a:cs typeface="Times New Roman" panose="02020603050405020304" pitchFamily="18" charset="0"/>
              </a:rPr>
              <a:t>Compared strategies:</a:t>
            </a:r>
            <a:endParaRPr lang="en-US" altLang="zh-CN" sz="2200" b="0" i="0" dirty="0">
              <a:solidFill>
                <a:srgbClr val="000000"/>
              </a:solidFill>
              <a:effectLst/>
              <a:latin typeface="Times New Roman" panose="02020603050405020304" pitchFamily="18" charset="0"/>
              <a:cs typeface="Times New Roman" panose="02020603050405020304" pitchFamily="18" charset="0"/>
            </a:endParaRPr>
          </a:p>
          <a:p>
            <a:pPr marL="800100" lvl="1" indent="-342900" algn="l">
              <a:lnSpc>
                <a:spcPct val="150000"/>
              </a:lnSpc>
              <a:buFont typeface="Arial" panose="020B0604020202020204" pitchFamily="34" charset="0"/>
              <a:buChar char="•"/>
            </a:pPr>
            <a:r>
              <a:rPr lang="en-US" altLang="zh-CN" sz="2200" b="0" i="0" dirty="0">
                <a:solidFill>
                  <a:srgbClr val="000000"/>
                </a:solidFill>
                <a:effectLst/>
                <a:latin typeface="Times New Roman" panose="02020603050405020304" pitchFamily="18" charset="0"/>
                <a:cs typeface="Times New Roman" panose="02020603050405020304" pitchFamily="18" charset="0"/>
              </a:rPr>
              <a:t>uniform sampling</a:t>
            </a:r>
            <a:endParaRPr lang="en-US" altLang="zh-CN" sz="2200" b="0" i="0" dirty="0">
              <a:solidFill>
                <a:srgbClr val="000000"/>
              </a:solidFill>
              <a:effectLst/>
              <a:latin typeface="Times New Roman" panose="02020603050405020304" pitchFamily="18" charset="0"/>
              <a:cs typeface="Times New Roman" panose="02020603050405020304" pitchFamily="18" charset="0"/>
            </a:endParaRPr>
          </a:p>
          <a:p>
            <a:pPr marL="800100" lvl="1" indent="-342900" algn="l">
              <a:lnSpc>
                <a:spcPct val="150000"/>
              </a:lnSpc>
              <a:buFont typeface="Arial" panose="020B0604020202020204" pitchFamily="34" charset="0"/>
              <a:buChar char="•"/>
            </a:pPr>
            <a:r>
              <a:rPr lang="en-US" altLang="zh-CN" sz="2200" b="0" i="0" dirty="0">
                <a:solidFill>
                  <a:srgbClr val="000000"/>
                </a:solidFill>
                <a:effectLst/>
                <a:latin typeface="Times New Roman" panose="02020603050405020304" pitchFamily="18" charset="0"/>
                <a:cs typeface="Times New Roman" panose="02020603050405020304" pitchFamily="18" charset="0"/>
              </a:rPr>
              <a:t>weighted sampling</a:t>
            </a:r>
            <a:endParaRPr lang="en-US" altLang="zh-CN" sz="2200" b="0" i="0" dirty="0">
              <a:solidFill>
                <a:srgbClr val="000000"/>
              </a:solidFill>
              <a:effectLst/>
              <a:latin typeface="Times New Roman" panose="02020603050405020304" pitchFamily="18" charset="0"/>
              <a:cs typeface="Times New Roman" panose="02020603050405020304" pitchFamily="18" charset="0"/>
            </a:endParaRPr>
          </a:p>
          <a:p>
            <a:pPr marL="342900" lvl="0" indent="-342900" algn="l">
              <a:lnSpc>
                <a:spcPct val="150000"/>
              </a:lnSpc>
              <a:buFont typeface="Wingdings" panose="05000000000000000000" charset="0"/>
              <a:buChar char="ü"/>
            </a:pPr>
            <a:r>
              <a:rPr lang="en-US" altLang="zh-CN" sz="2200" b="0" i="0" dirty="0">
                <a:solidFill>
                  <a:srgbClr val="000000"/>
                </a:solidFill>
                <a:effectLst/>
                <a:latin typeface="Times New Roman" panose="02020603050405020304" pitchFamily="18" charset="0"/>
                <a:cs typeface="Times New Roman" panose="02020603050405020304" pitchFamily="18" charset="0"/>
              </a:rPr>
              <a:t>Sequence lenngth: S = 3, 4, 5</a:t>
            </a:r>
            <a:endParaRPr lang="en-US" altLang="zh-CN" sz="2200" b="0" i="0" dirty="0">
              <a:solidFill>
                <a:srgbClr val="000000"/>
              </a:solidFill>
              <a:effectLst/>
              <a:latin typeface="Times New Roman" panose="02020603050405020304" pitchFamily="18" charset="0"/>
              <a:cs typeface="Times New Roman" panose="02020603050405020304" pitchFamily="18" charset="0"/>
            </a:endParaRPr>
          </a:p>
          <a:p>
            <a:pPr marL="342900" lvl="0" indent="-342900" algn="l">
              <a:lnSpc>
                <a:spcPct val="150000"/>
              </a:lnSpc>
              <a:buFont typeface="Wingdings" panose="05000000000000000000" charset="0"/>
              <a:buChar char="ü"/>
            </a:pPr>
            <a:r>
              <a:rPr lang="en-US" altLang="zh-CN" sz="2200" b="0" i="0" dirty="0">
                <a:solidFill>
                  <a:srgbClr val="000000"/>
                </a:solidFill>
                <a:effectLst/>
                <a:latin typeface="Times New Roman" panose="02020603050405020304" pitchFamily="18" charset="0"/>
                <a:cs typeface="Times New Roman" panose="02020603050405020304" pitchFamily="18" charset="0"/>
              </a:rPr>
              <a:t>time setting: </a:t>
            </a:r>
            <a:endParaRPr lang="en-US" altLang="zh-CN" sz="2200" b="0" i="0" dirty="0">
              <a:solidFill>
                <a:srgbClr val="000000"/>
              </a:solidFill>
              <a:effectLst/>
              <a:latin typeface="Times New Roman" panose="02020603050405020304" pitchFamily="18" charset="0"/>
              <a:cs typeface="Times New Roman" panose="02020603050405020304" pitchFamily="18" charset="0"/>
            </a:endParaRPr>
          </a:p>
          <a:p>
            <a:pPr marL="800100" lvl="1" indent="-342900" algn="l">
              <a:lnSpc>
                <a:spcPct val="150000"/>
              </a:lnSpc>
              <a:buFont typeface="Wingdings" panose="05000000000000000000" charset="0"/>
              <a:buChar char="ü"/>
            </a:pPr>
            <a:r>
              <a:rPr lang="en-US" altLang="zh-CN" sz="2200" b="0" i="0" dirty="0">
                <a:solidFill>
                  <a:srgbClr val="000000"/>
                </a:solidFill>
                <a:effectLst/>
                <a:latin typeface="Times New Roman" panose="02020603050405020304" pitchFamily="18" charset="0"/>
                <a:cs typeface="Times New Roman" panose="02020603050405020304" pitchFamily="18" charset="0"/>
              </a:rPr>
              <a:t>discrete distribution</a:t>
            </a:r>
            <a:endParaRPr lang="en-US" altLang="zh-CN" sz="2200" b="0" i="0" dirty="0">
              <a:solidFill>
                <a:srgbClr val="000000"/>
              </a:solidFill>
              <a:effectLst/>
              <a:latin typeface="Times New Roman" panose="02020603050405020304" pitchFamily="18" charset="0"/>
              <a:cs typeface="Times New Roman" panose="02020603050405020304" pitchFamily="18" charset="0"/>
            </a:endParaRPr>
          </a:p>
          <a:p>
            <a:pPr marL="800100" lvl="1" indent="-342900" algn="l">
              <a:lnSpc>
                <a:spcPct val="150000"/>
              </a:lnSpc>
              <a:buFont typeface="Wingdings" panose="05000000000000000000" charset="0"/>
              <a:buChar char="ü"/>
            </a:pPr>
            <a:r>
              <a:rPr lang="en-US" altLang="zh-CN" sz="2200" b="0" i="0" dirty="0">
                <a:solidFill>
                  <a:srgbClr val="000000"/>
                </a:solidFill>
                <a:effectLst/>
                <a:latin typeface="Times New Roman" panose="02020603050405020304" pitchFamily="18" charset="0"/>
                <a:cs typeface="Times New Roman" panose="02020603050405020304" pitchFamily="18" charset="0"/>
              </a:rPr>
              <a:t>gaussian distribution</a:t>
            </a:r>
            <a:endParaRPr lang="en-US" altLang="zh-CN" sz="2200" b="0" i="0" dirty="0">
              <a:solidFill>
                <a:srgbClr val="000000"/>
              </a:solidFill>
              <a:effectLst/>
              <a:latin typeface="Times New Roman" panose="02020603050405020304" pitchFamily="18" charset="0"/>
              <a:cs typeface="Times New Roman" panose="02020603050405020304" pitchFamily="18" charset="0"/>
            </a:endParaRPr>
          </a:p>
        </p:txBody>
      </p:sp>
      <p:pic>
        <p:nvPicPr>
          <p:cNvPr id="19" name="图片 18"/>
          <p:cNvPicPr>
            <a:picLocks noChangeAspect="1"/>
          </p:cNvPicPr>
          <p:nvPr/>
        </p:nvPicPr>
        <p:blipFill>
          <a:blip r:embed="rId2"/>
          <a:stretch>
            <a:fillRect/>
          </a:stretch>
        </p:blipFill>
        <p:spPr>
          <a:xfrm>
            <a:off x="4271645" y="2166620"/>
            <a:ext cx="7233285"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75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927981" y="134471"/>
            <a:ext cx="1083852" cy="1075764"/>
          </a:xfrm>
          <a:prstGeom prst="rect">
            <a:avLst/>
          </a:prstGeom>
        </p:spPr>
      </p:pic>
      <p:cxnSp>
        <p:nvCxnSpPr>
          <p:cNvPr id="14" name="直接连接符 13"/>
          <p:cNvCxnSpPr/>
          <p:nvPr/>
        </p:nvCxnSpPr>
        <p:spPr>
          <a:xfrm>
            <a:off x="71720" y="1086970"/>
            <a:ext cx="9381833" cy="25774"/>
          </a:xfrm>
          <a:prstGeom prst="line">
            <a:avLst/>
          </a:prstGeom>
          <a:ln w="38100">
            <a:gradFill flip="none" rotWithShape="1">
              <a:gsLst>
                <a:gs pos="4000">
                  <a:schemeClr val="bg1">
                    <a:lumMod val="95000"/>
                  </a:schemeClr>
                </a:gs>
                <a:gs pos="100000">
                  <a:srgbClr val="222730">
                    <a:alpha val="0"/>
                  </a:srgbClr>
                </a:gs>
              </a:gsLst>
              <a:lin ang="0" scaled="1"/>
              <a:tileRect/>
            </a:gra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084731" y="169745"/>
            <a:ext cx="10273551" cy="707886"/>
          </a:xfrm>
          <a:prstGeom prst="rect">
            <a:avLst/>
          </a:prstGeom>
          <a:noFill/>
        </p:spPr>
        <p:txBody>
          <a:bodyPr wrap="square" rtlCol="0">
            <a:spAutoFit/>
          </a:bodyPr>
          <a:lstStyle/>
          <a:p>
            <a:r>
              <a:rPr lang="en-US" altLang="zh-CN" sz="4000" b="1" dirty="0">
                <a:latin typeface="微软雅黑" panose="020B0503020204020204" pitchFamily="34" charset="-122"/>
                <a:ea typeface="微软雅黑" panose="020B0503020204020204" pitchFamily="34" charset="-122"/>
              </a:rPr>
              <a:t>Experimental Evaluation </a:t>
            </a:r>
            <a:endParaRPr lang="en-US" altLang="zh-CN" sz="4000" b="1" dirty="0">
              <a:latin typeface="微软雅黑" panose="020B0503020204020204" pitchFamily="34" charset="-122"/>
              <a:ea typeface="微软雅黑" panose="020B0503020204020204" pitchFamily="34" charset="-122"/>
            </a:endParaRPr>
          </a:p>
        </p:txBody>
      </p:sp>
      <p:sp>
        <p:nvSpPr>
          <p:cNvPr id="5" name="矩形 4"/>
          <p:cNvSpPr/>
          <p:nvPr/>
        </p:nvSpPr>
        <p:spPr>
          <a:xfrm>
            <a:off x="71720" y="208406"/>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99248" y="208406"/>
            <a:ext cx="206430"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11231" y="1708797"/>
            <a:ext cx="5998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a typeface="微软雅黑" panose="020B0503020204020204" pitchFamily="34" charset="-122"/>
            </a:endParaRPr>
          </a:p>
        </p:txBody>
      </p:sp>
      <p:sp>
        <p:nvSpPr>
          <p:cNvPr id="13" name="矩形 12"/>
          <p:cNvSpPr/>
          <p:nvPr/>
        </p:nvSpPr>
        <p:spPr>
          <a:xfrm>
            <a:off x="1126080" y="1708796"/>
            <a:ext cx="3965873" cy="45719"/>
          </a:xfrm>
          <a:prstGeom prst="rect">
            <a:avLst/>
          </a:prstGeom>
          <a:solidFill>
            <a:srgbClr val="054BA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a typeface="微软雅黑" panose="020B0503020204020204" pitchFamily="34" charset="-122"/>
            </a:endParaRPr>
          </a:p>
        </p:txBody>
      </p:sp>
      <p:sp>
        <p:nvSpPr>
          <p:cNvPr id="15" name="文本框 14"/>
          <p:cNvSpPr txBox="1"/>
          <p:nvPr/>
        </p:nvSpPr>
        <p:spPr>
          <a:xfrm>
            <a:off x="426085" y="1247140"/>
            <a:ext cx="5801360" cy="398780"/>
          </a:xfrm>
          <a:prstGeom prst="rect">
            <a:avLst/>
          </a:prstGeom>
          <a:noFill/>
        </p:spPr>
        <p:txBody>
          <a:bodyPr wrap="square">
            <a:spAutoFit/>
          </a:bodyPr>
          <a:lstStyle/>
          <a:p>
            <a:pPr>
              <a:spcBef>
                <a:spcPct val="0"/>
              </a:spcBef>
              <a:buNone/>
            </a:pPr>
            <a:r>
              <a:rPr lang="en-US" altLang="zh-CN" sz="2000" b="1" dirty="0">
                <a:solidFill>
                  <a:srgbClr val="202A36"/>
                </a:solidFill>
                <a:latin typeface="微软雅黑" panose="020B0503020204020204" pitchFamily="34" charset="-122"/>
                <a:ea typeface="微软雅黑" panose="020B0503020204020204" pitchFamily="34" charset="-122"/>
                <a:cs typeface="Arial" panose="020B0604020202020204" pitchFamily="34" charset="0"/>
              </a:rPr>
              <a:t> The efficiency of optimal structure</a:t>
            </a:r>
            <a:endParaRPr lang="en-US" altLang="zh-CN" sz="2000" b="1" dirty="0">
              <a:solidFill>
                <a:srgbClr val="202A36"/>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3" name="图片 2"/>
          <p:cNvPicPr>
            <a:picLocks noChangeAspect="1"/>
          </p:cNvPicPr>
          <p:nvPr/>
        </p:nvPicPr>
        <p:blipFill>
          <a:blip r:embed="rId2"/>
          <a:stretch>
            <a:fillRect/>
          </a:stretch>
        </p:blipFill>
        <p:spPr>
          <a:xfrm>
            <a:off x="963295" y="2144395"/>
            <a:ext cx="10074910" cy="38969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75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956686" y="3946712"/>
            <a:ext cx="4026325" cy="2802777"/>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7981" y="134471"/>
            <a:ext cx="1083852" cy="1075764"/>
          </a:xfrm>
          <a:prstGeom prst="rect">
            <a:avLst/>
          </a:prstGeom>
        </p:spPr>
      </p:pic>
      <p:cxnSp>
        <p:nvCxnSpPr>
          <p:cNvPr id="14" name="直接连接符 13"/>
          <p:cNvCxnSpPr/>
          <p:nvPr/>
        </p:nvCxnSpPr>
        <p:spPr>
          <a:xfrm>
            <a:off x="71720" y="1086970"/>
            <a:ext cx="9381833" cy="25774"/>
          </a:xfrm>
          <a:prstGeom prst="line">
            <a:avLst/>
          </a:prstGeom>
          <a:ln w="38100">
            <a:gradFill flip="none" rotWithShape="1">
              <a:gsLst>
                <a:gs pos="4000">
                  <a:schemeClr val="bg1">
                    <a:lumMod val="95000"/>
                  </a:schemeClr>
                </a:gs>
                <a:gs pos="100000">
                  <a:srgbClr val="222730">
                    <a:alpha val="0"/>
                  </a:srgbClr>
                </a:gs>
              </a:gsLst>
              <a:lin ang="0" scaled="1"/>
              <a:tileRect/>
            </a:gra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084732" y="169745"/>
            <a:ext cx="3055324" cy="707886"/>
          </a:xfrm>
          <a:prstGeom prst="rect">
            <a:avLst/>
          </a:prstGeom>
          <a:noFill/>
        </p:spPr>
        <p:txBody>
          <a:bodyPr wrap="none" rtlCol="0">
            <a:spAutoFit/>
          </a:bodyPr>
          <a:lstStyle/>
          <a:p>
            <a:r>
              <a:rPr lang="en-US" altLang="zh-CN" sz="4000" b="1" dirty="0">
                <a:latin typeface="微软雅黑" panose="020B0503020204020204" pitchFamily="34" charset="-122"/>
                <a:ea typeface="微软雅黑" panose="020B0503020204020204" pitchFamily="34" charset="-122"/>
              </a:rPr>
              <a:t>CONTENTS</a:t>
            </a:r>
            <a:endParaRPr lang="zh-CN" altLang="en-US" sz="4000" b="1" dirty="0">
              <a:latin typeface="微软雅黑" panose="020B0503020204020204" pitchFamily="34" charset="-122"/>
              <a:ea typeface="微软雅黑" panose="020B0503020204020204" pitchFamily="34" charset="-122"/>
            </a:endParaRPr>
          </a:p>
        </p:txBody>
      </p:sp>
      <p:sp>
        <p:nvSpPr>
          <p:cNvPr id="3" name="文本框 2"/>
          <p:cNvSpPr txBox="1"/>
          <p:nvPr/>
        </p:nvSpPr>
        <p:spPr>
          <a:xfrm>
            <a:off x="1558116" y="1640300"/>
            <a:ext cx="5613650" cy="523220"/>
          </a:xfrm>
          <a:prstGeom prst="rect">
            <a:avLst/>
          </a:prstGeom>
          <a:noFill/>
        </p:spPr>
        <p:txBody>
          <a:bodyPr wrap="square" rtlCol="0">
            <a:spAutoFit/>
          </a:bodyPr>
          <a:lstStyle/>
          <a:p>
            <a:r>
              <a:rPr lang="en-US" altLang="zh-CN" sz="2800" b="1" dirty="0">
                <a:solidFill>
                  <a:schemeClr val="bg2"/>
                </a:solidFill>
                <a:latin typeface="微软雅黑" panose="020B0503020204020204" pitchFamily="34" charset="-122"/>
                <a:ea typeface="微软雅黑" panose="020B0503020204020204" pitchFamily="34" charset="-122"/>
              </a:rPr>
              <a:t>Introduction</a:t>
            </a:r>
            <a:endParaRPr lang="en-US" altLang="zh-CN" sz="2800" b="1" dirty="0">
              <a:solidFill>
                <a:schemeClr val="bg2"/>
              </a:solidFill>
              <a:latin typeface="微软雅黑" panose="020B0503020204020204" pitchFamily="34" charset="-122"/>
              <a:ea typeface="微软雅黑" panose="020B0503020204020204" pitchFamily="34" charset="-122"/>
            </a:endParaRPr>
          </a:p>
        </p:txBody>
      </p:sp>
      <p:sp>
        <p:nvSpPr>
          <p:cNvPr id="5" name="矩形 4"/>
          <p:cNvSpPr/>
          <p:nvPr/>
        </p:nvSpPr>
        <p:spPr>
          <a:xfrm>
            <a:off x="71720" y="208406"/>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99248" y="208406"/>
            <a:ext cx="206430"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50991" y="1589485"/>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pitchFamily="34" charset="-122"/>
                <a:ea typeface="微软雅黑" panose="020B0503020204020204" pitchFamily="34" charset="-122"/>
              </a:rPr>
              <a:t>1</a:t>
            </a:r>
            <a:endParaRPr lang="zh-CN" altLang="en-US" sz="3200" dirty="0">
              <a:latin typeface="微软雅黑" panose="020B0503020204020204" pitchFamily="34" charset="-122"/>
              <a:ea typeface="微软雅黑" panose="020B0503020204020204" pitchFamily="34" charset="-122"/>
            </a:endParaRPr>
          </a:p>
        </p:txBody>
      </p:sp>
      <p:sp>
        <p:nvSpPr>
          <p:cNvPr id="10" name="矩形 9"/>
          <p:cNvSpPr/>
          <p:nvPr/>
        </p:nvSpPr>
        <p:spPr>
          <a:xfrm>
            <a:off x="750990" y="2564758"/>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pitchFamily="34" charset="-122"/>
                <a:ea typeface="微软雅黑" panose="020B0503020204020204" pitchFamily="34" charset="-122"/>
              </a:rPr>
              <a:t>2</a:t>
            </a:r>
            <a:endParaRPr lang="zh-CN" altLang="en-US" sz="3200" dirty="0">
              <a:latin typeface="微软雅黑" panose="020B0503020204020204" pitchFamily="34" charset="-122"/>
              <a:ea typeface="微软雅黑" panose="020B0503020204020204" pitchFamily="34" charset="-122"/>
            </a:endParaRPr>
          </a:p>
        </p:txBody>
      </p:sp>
      <p:sp>
        <p:nvSpPr>
          <p:cNvPr id="12" name="矩形 11"/>
          <p:cNvSpPr/>
          <p:nvPr/>
        </p:nvSpPr>
        <p:spPr>
          <a:xfrm>
            <a:off x="750989" y="3533939"/>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pitchFamily="34" charset="-122"/>
                <a:ea typeface="微软雅黑" panose="020B0503020204020204" pitchFamily="34" charset="-122"/>
              </a:rPr>
              <a:t>3</a:t>
            </a:r>
            <a:endParaRPr lang="zh-CN" altLang="en-US" sz="3200" dirty="0">
              <a:latin typeface="微软雅黑" panose="020B0503020204020204" pitchFamily="34" charset="-122"/>
              <a:ea typeface="微软雅黑" panose="020B0503020204020204" pitchFamily="34" charset="-122"/>
            </a:endParaRPr>
          </a:p>
        </p:txBody>
      </p:sp>
      <p:sp>
        <p:nvSpPr>
          <p:cNvPr id="13" name="矩形 12"/>
          <p:cNvSpPr/>
          <p:nvPr/>
        </p:nvSpPr>
        <p:spPr>
          <a:xfrm>
            <a:off x="764230" y="4503120"/>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pitchFamily="34" charset="-122"/>
                <a:ea typeface="微软雅黑" panose="020B0503020204020204" pitchFamily="34" charset="-122"/>
              </a:rPr>
              <a:t>4</a:t>
            </a:r>
            <a:endParaRPr lang="zh-CN" altLang="en-US" sz="3200" dirty="0">
              <a:latin typeface="微软雅黑" panose="020B0503020204020204" pitchFamily="34" charset="-122"/>
              <a:ea typeface="微软雅黑" panose="020B0503020204020204" pitchFamily="34" charset="-122"/>
            </a:endParaRPr>
          </a:p>
        </p:txBody>
      </p:sp>
      <p:sp>
        <p:nvSpPr>
          <p:cNvPr id="15" name="矩形 14"/>
          <p:cNvSpPr/>
          <p:nvPr/>
        </p:nvSpPr>
        <p:spPr>
          <a:xfrm>
            <a:off x="764230" y="5448331"/>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pitchFamily="34" charset="-122"/>
                <a:ea typeface="微软雅黑" panose="020B0503020204020204" pitchFamily="34" charset="-122"/>
              </a:rPr>
              <a:t>5</a:t>
            </a:r>
            <a:endParaRPr lang="zh-CN" altLang="en-US" sz="3200" dirty="0">
              <a:latin typeface="微软雅黑" panose="020B0503020204020204" pitchFamily="34" charset="-122"/>
              <a:ea typeface="微软雅黑" panose="020B0503020204020204" pitchFamily="34" charset="-122"/>
            </a:endParaRPr>
          </a:p>
        </p:txBody>
      </p:sp>
      <p:sp>
        <p:nvSpPr>
          <p:cNvPr id="16" name="文本框 15"/>
          <p:cNvSpPr txBox="1"/>
          <p:nvPr/>
        </p:nvSpPr>
        <p:spPr>
          <a:xfrm>
            <a:off x="1558115" y="2605724"/>
            <a:ext cx="7191437" cy="523220"/>
          </a:xfrm>
          <a:prstGeom prst="rect">
            <a:avLst/>
          </a:prstGeom>
          <a:noFill/>
        </p:spPr>
        <p:txBody>
          <a:bodyPr wrap="square" rtlCol="0">
            <a:spAutoFit/>
          </a:bodyPr>
          <a:lstStyle/>
          <a:p>
            <a:r>
              <a:rPr lang="en-US" altLang="zh-CN" sz="2800" b="1" dirty="0">
                <a:solidFill>
                  <a:schemeClr val="bg2"/>
                </a:solidFill>
                <a:latin typeface="微软雅黑" panose="020B0503020204020204" pitchFamily="34" charset="-122"/>
                <a:ea typeface="微软雅黑" panose="020B0503020204020204" pitchFamily="34" charset="-122"/>
              </a:rPr>
              <a:t>System, Modeling, and Problem </a:t>
            </a:r>
            <a:endParaRPr lang="en-US" altLang="zh-CN" sz="2800" b="1" dirty="0">
              <a:solidFill>
                <a:schemeClr val="bg2"/>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558115" y="3583872"/>
            <a:ext cx="8329955" cy="521970"/>
          </a:xfrm>
          <a:prstGeom prst="rect">
            <a:avLst/>
          </a:prstGeom>
          <a:noFill/>
        </p:spPr>
        <p:txBody>
          <a:bodyPr wrap="square" rtlCol="0">
            <a:spAutoFit/>
          </a:bodyPr>
          <a:lstStyle/>
          <a:p>
            <a:r>
              <a:rPr lang="en-US" altLang="zh-CN" sz="2800" b="1" dirty="0">
                <a:solidFill>
                  <a:schemeClr val="bg2"/>
                </a:solidFill>
                <a:latin typeface="微软雅黑" panose="020B0503020204020204" pitchFamily="34" charset="-122"/>
                <a:ea typeface="微软雅黑" panose="020B0503020204020204" pitchFamily="34" charset="-122"/>
                <a:sym typeface="+mn-ea"/>
              </a:rPr>
              <a:t>Theorem, Optimization, and Algorithm</a:t>
            </a:r>
            <a:endParaRPr lang="en-US" altLang="zh-CN" sz="2800" b="1" dirty="0">
              <a:solidFill>
                <a:schemeClr val="bg2"/>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1558116" y="4548965"/>
            <a:ext cx="8849908" cy="523220"/>
          </a:xfrm>
          <a:prstGeom prst="rect">
            <a:avLst/>
          </a:prstGeom>
          <a:noFill/>
        </p:spPr>
        <p:txBody>
          <a:bodyPr wrap="square" rtlCol="0">
            <a:spAutoFit/>
          </a:bodyPr>
          <a:lstStyle/>
          <a:p>
            <a:r>
              <a:rPr lang="en-US" altLang="zh-CN" sz="2800" b="1" dirty="0">
                <a:solidFill>
                  <a:schemeClr val="bg2"/>
                </a:solidFill>
                <a:latin typeface="微软雅黑" panose="020B0503020204020204" pitchFamily="34" charset="-122"/>
                <a:ea typeface="微软雅黑" panose="020B0503020204020204" pitchFamily="34" charset="-122"/>
              </a:rPr>
              <a:t>Experimental Evaluation </a:t>
            </a:r>
            <a:endParaRPr lang="en-US" altLang="zh-CN" sz="2800" b="1" dirty="0">
              <a:solidFill>
                <a:schemeClr val="bg2"/>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1558116" y="5508563"/>
            <a:ext cx="5613650" cy="523220"/>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Conclusion</a:t>
            </a:r>
            <a:endParaRPr lang="en-US" altLang="zh-CN" sz="28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927981" y="134471"/>
            <a:ext cx="1083852" cy="1075764"/>
          </a:xfrm>
          <a:prstGeom prst="rect">
            <a:avLst/>
          </a:prstGeom>
        </p:spPr>
      </p:pic>
      <p:cxnSp>
        <p:nvCxnSpPr>
          <p:cNvPr id="14" name="直接连接符 13"/>
          <p:cNvCxnSpPr/>
          <p:nvPr/>
        </p:nvCxnSpPr>
        <p:spPr>
          <a:xfrm>
            <a:off x="71720" y="1086970"/>
            <a:ext cx="9381833" cy="25774"/>
          </a:xfrm>
          <a:prstGeom prst="line">
            <a:avLst/>
          </a:prstGeom>
          <a:ln w="38100">
            <a:gradFill flip="none" rotWithShape="1">
              <a:gsLst>
                <a:gs pos="4000">
                  <a:schemeClr val="bg1">
                    <a:lumMod val="95000"/>
                  </a:schemeClr>
                </a:gs>
                <a:gs pos="100000">
                  <a:srgbClr val="222730">
                    <a:alpha val="0"/>
                  </a:srgbClr>
                </a:gs>
              </a:gsLst>
              <a:lin ang="0" scaled="1"/>
              <a:tileRect/>
            </a:gra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084731" y="131084"/>
            <a:ext cx="3263151" cy="707886"/>
          </a:xfrm>
          <a:prstGeom prst="rect">
            <a:avLst/>
          </a:prstGeom>
          <a:noFill/>
        </p:spPr>
        <p:txBody>
          <a:bodyPr wrap="square" rtlCol="0">
            <a:spAutoFit/>
          </a:bodyPr>
          <a:lstStyle/>
          <a:p>
            <a:r>
              <a:rPr lang="en-US" altLang="zh-CN" sz="4000" b="1" dirty="0">
                <a:latin typeface="微软雅黑" panose="020B0503020204020204" pitchFamily="34" charset="-122"/>
                <a:ea typeface="微软雅黑" panose="020B0503020204020204" pitchFamily="34" charset="-122"/>
              </a:rPr>
              <a:t>Conclusion</a:t>
            </a:r>
            <a:endParaRPr lang="en-US" altLang="zh-CN" sz="4000" b="1" dirty="0">
              <a:latin typeface="微软雅黑" panose="020B0503020204020204" pitchFamily="34" charset="-122"/>
              <a:ea typeface="微软雅黑" panose="020B0503020204020204" pitchFamily="34" charset="-122"/>
            </a:endParaRPr>
          </a:p>
        </p:txBody>
      </p:sp>
      <p:sp>
        <p:nvSpPr>
          <p:cNvPr id="5" name="矩形 4"/>
          <p:cNvSpPr/>
          <p:nvPr/>
        </p:nvSpPr>
        <p:spPr>
          <a:xfrm>
            <a:off x="71720" y="208406"/>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99248" y="208406"/>
            <a:ext cx="206430"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82026" y="1500047"/>
            <a:ext cx="11729807" cy="3368040"/>
          </a:xfrm>
          <a:prstGeom prst="rect">
            <a:avLst/>
          </a:prstGeom>
        </p:spPr>
        <p:txBody>
          <a:bodyPr wrap="square" lIns="91431" tIns="45716" rIns="91431" bIns="4571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50000"/>
              </a:lnSpc>
              <a:spcAft>
                <a:spcPts val="600"/>
              </a:spcAft>
              <a:buClr>
                <a:srgbClr val="FCB00F"/>
              </a:buClr>
              <a:buFont typeface="Arial" panose="020B0604020202020204" pitchFamily="34" charset="0"/>
              <a:buChar char="•"/>
            </a:pPr>
            <a:r>
              <a:rPr lang="en-US" altLang="zh-CN" sz="2200" b="1" dirty="0">
                <a:latin typeface="Times New Roman" panose="02020603050405020304" pitchFamily="18" charset="0"/>
                <a:ea typeface="微软雅黑" panose="020B0503020204020204" pitchFamily="34" charset="-122"/>
                <a:cs typeface="Times New Roman" panose="02020603050405020304" pitchFamily="18" charset="0"/>
                <a:sym typeface="+mn-ea"/>
              </a:rPr>
              <a:t>Propose a novel hybrid PSFL framework by integrating the parallel and sequential training modes together.</a:t>
            </a:r>
            <a:endParaRPr lang="en-US" altLang="zh-CN" sz="2200" b="1" dirty="0">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342900" indent="-342900">
              <a:lnSpc>
                <a:spcPct val="150000"/>
              </a:lnSpc>
              <a:spcAft>
                <a:spcPts val="600"/>
              </a:spcAft>
              <a:buClr>
                <a:srgbClr val="FCB00F"/>
              </a:buClr>
              <a:buFont typeface="Arial" panose="020B0604020202020204" pitchFamily="34" charset="0"/>
              <a:buChar char="•"/>
            </a:pPr>
            <a:r>
              <a:rPr lang="en-US" altLang="zh-CN" sz="22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Provide a theoretical analysis to derive the upper bounds of the model convergence and the expected total training time for the PSFL framework.</a:t>
            </a:r>
            <a:endParaRPr lang="en-US" altLang="zh-CN" sz="22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marL="800100" lvl="1" indent="-342900">
              <a:lnSpc>
                <a:spcPct val="150000"/>
              </a:lnSpc>
              <a:spcAft>
                <a:spcPts val="600"/>
              </a:spcAft>
              <a:buClr>
                <a:srgbClr val="FCB00F"/>
              </a:buClr>
              <a:buFont typeface="Arial" panose="020B0604020202020204" pitchFamily="34" charset="0"/>
              <a:buChar char="•"/>
            </a:pPr>
            <a:r>
              <a:rPr lang="en-US" altLang="zh-CN" sz="2200" dirty="0">
                <a:latin typeface="Times New Roman" panose="02020603050405020304" pitchFamily="18" charset="0"/>
                <a:ea typeface="微软雅黑" panose="020B0503020204020204" pitchFamily="34" charset="-122"/>
                <a:cs typeface="Times New Roman" panose="02020603050405020304" pitchFamily="18" charset="0"/>
                <a:sym typeface="+mn-ea"/>
              </a:rPr>
              <a:t>Solve the optimization problem and get the optimal training structure.</a:t>
            </a:r>
            <a:endParaRPr lang="en-US" altLang="zh-CN" sz="22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150000"/>
              </a:lnSpc>
              <a:spcAft>
                <a:spcPts val="600"/>
              </a:spcAft>
              <a:buClr>
                <a:srgbClr val="FCB00F"/>
              </a:buClr>
              <a:buFont typeface="Arial" panose="020B0604020202020204" pitchFamily="34" charset="0"/>
              <a:buChar char="•"/>
            </a:pPr>
            <a:r>
              <a:rPr lang="en-US" altLang="zh-CN" sz="2200" b="1" dirty="0">
                <a:latin typeface="Times New Roman" panose="02020603050405020304" pitchFamily="18" charset="0"/>
                <a:ea typeface="微软雅黑" panose="020B0503020204020204" pitchFamily="34" charset="-122"/>
                <a:cs typeface="Times New Roman" panose="02020603050405020304" pitchFamily="18" charset="0"/>
              </a:rPr>
              <a:t>The performance is demonstrated on extensive simulations. </a:t>
            </a:r>
            <a:endParaRPr lang="en-US" altLang="zh-CN" sz="22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Position 1_InfoComm22-Banners_Location_London-UK_v5_06-01-21_KP-1100x291-Tower-Bridge"/>
          <p:cNvPicPr>
            <a:picLocks noChangeAspect="1"/>
          </p:cNvPicPr>
          <p:nvPr/>
        </p:nvPicPr>
        <p:blipFill>
          <a:blip r:embed="rId1"/>
          <a:stretch>
            <a:fillRect/>
          </a:stretch>
        </p:blipFill>
        <p:spPr>
          <a:xfrm>
            <a:off x="0" y="0"/>
            <a:ext cx="12191365" cy="3225165"/>
          </a:xfrm>
          <a:prstGeom prst="rect">
            <a:avLst/>
          </a:prstGeom>
        </p:spPr>
      </p:pic>
      <p:sp>
        <p:nvSpPr>
          <p:cNvPr id="4" name="object 4"/>
          <p:cNvSpPr/>
          <p:nvPr/>
        </p:nvSpPr>
        <p:spPr>
          <a:xfrm>
            <a:off x="1775009" y="4912659"/>
            <a:ext cx="1524001" cy="1447800"/>
          </a:xfrm>
          <a:prstGeom prst="rect">
            <a:avLst/>
          </a:prstGeom>
          <a:blipFill>
            <a:blip r:embed="rId2" cstate="print"/>
            <a:stretch>
              <a:fillRect/>
            </a:stretch>
          </a:blipFill>
        </p:spPr>
        <p:txBody>
          <a:bodyPr wrap="square" lIns="0" tIns="0" rIns="0" bIns="0" rtlCol="0"/>
          <a:lstStyle/>
          <a:p/>
        </p:txBody>
      </p:sp>
      <p:sp>
        <p:nvSpPr>
          <p:cNvPr id="7" name="object 7"/>
          <p:cNvSpPr txBox="1">
            <a:spLocks noGrp="1"/>
          </p:cNvSpPr>
          <p:nvPr>
            <p:ph type="title"/>
          </p:nvPr>
        </p:nvSpPr>
        <p:spPr>
          <a:xfrm>
            <a:off x="1371600" y="3311261"/>
            <a:ext cx="9988931" cy="629018"/>
          </a:xfrm>
          <a:prstGeom prst="rect">
            <a:avLst/>
          </a:prstGeom>
        </p:spPr>
        <p:txBody>
          <a:bodyPr vert="horz" wrap="square" lIns="0" tIns="74295" rIns="0" bIns="0" rtlCol="0">
            <a:spAutoFit/>
          </a:bodyPr>
          <a:lstStyle/>
          <a:p>
            <a:pPr algn="ctr"/>
            <a:r>
              <a:rPr lang="en-US" altLang="zh-CN" sz="4000" b="1" i="0" dirty="0">
                <a:effectLst/>
                <a:latin typeface="微软雅黑" panose="020B0503020204020204" pitchFamily="34" charset="-122"/>
                <a:ea typeface="微软雅黑" panose="020B0503020204020204" pitchFamily="34" charset="-122"/>
                <a:cs typeface="Times New Roman" panose="02020603050405020304" pitchFamily="18" charset="0"/>
              </a:rPr>
              <a:t>Thank you for your attention!</a:t>
            </a:r>
            <a:endParaRPr lang="zh-CN" altLang="en-US" sz="4000" b="1"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6" name="图片 15"/>
          <p:cNvPicPr>
            <a:picLocks noChangeAspect="1"/>
          </p:cNvPicPr>
          <p:nvPr/>
        </p:nvPicPr>
        <p:blipFill>
          <a:blip r:embed="rId3"/>
          <a:stretch>
            <a:fillRect/>
          </a:stretch>
        </p:blipFill>
        <p:spPr>
          <a:xfrm>
            <a:off x="4597400" y="118796"/>
            <a:ext cx="2097206" cy="871804"/>
          </a:xfrm>
          <a:prstGeom prst="rect">
            <a:avLst/>
          </a:prstGeom>
        </p:spPr>
      </p:pic>
      <p:pic>
        <p:nvPicPr>
          <p:cNvPr id="17" name="图片 16"/>
          <p:cNvPicPr>
            <a:picLocks noChangeAspect="1"/>
          </p:cNvPicPr>
          <p:nvPr/>
        </p:nvPicPr>
        <p:blipFill>
          <a:blip r:embed="rId4"/>
          <a:stretch>
            <a:fillRect/>
          </a:stretch>
        </p:blipFill>
        <p:spPr>
          <a:xfrm>
            <a:off x="3709035" y="201295"/>
            <a:ext cx="713294" cy="707197"/>
          </a:xfrm>
          <a:prstGeom prst="rect">
            <a:avLst/>
          </a:prstGeom>
        </p:spPr>
      </p:pic>
      <p:sp>
        <p:nvSpPr>
          <p:cNvPr id="23" name="矩形 22"/>
          <p:cNvSpPr/>
          <p:nvPr/>
        </p:nvSpPr>
        <p:spPr>
          <a:xfrm>
            <a:off x="6938304" y="345312"/>
            <a:ext cx="3512185" cy="645160"/>
          </a:xfrm>
          <a:prstGeom prst="rect">
            <a:avLst/>
          </a:prstGeom>
          <a:noFill/>
        </p:spPr>
        <p:txBody>
          <a:bodyPr wrap="none" lIns="91440" tIns="45720" rIns="91440" bIns="45720">
            <a:spAutoFit/>
          </a:bodyPr>
          <a:lstStyle/>
          <a:p>
            <a:pPr algn="ctr"/>
            <a:r>
              <a:rPr lang="en-US" altLang="zh-CN" sz="3600" b="1" spc="50" dirty="0">
                <a:ln w="9525" cmpd="sng">
                  <a:solidFill>
                    <a:schemeClr val="accent1"/>
                  </a:solidFill>
                  <a:prstDash val="solid"/>
                </a:ln>
                <a:solidFill>
                  <a:srgbClr val="70AD47">
                    <a:tint val="1000"/>
                  </a:srgbClr>
                </a:solidFill>
                <a:effectLst>
                  <a:glow rad="38100">
                    <a:schemeClr val="accent1">
                      <a:alpha val="40000"/>
                    </a:schemeClr>
                  </a:glow>
                </a:effectLst>
              </a:rPr>
              <a:t>INFOCOM 2025</a:t>
            </a:r>
            <a:endParaRPr lang="zh-CN" altLang="en-US" sz="36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文本框 2"/>
          <p:cNvSpPr txBox="1"/>
          <p:nvPr/>
        </p:nvSpPr>
        <p:spPr>
          <a:xfrm>
            <a:off x="591820" y="3665220"/>
            <a:ext cx="11119485" cy="2117090"/>
          </a:xfrm>
          <a:prstGeom prst="rect">
            <a:avLst/>
          </a:prstGeom>
          <a:noFill/>
        </p:spPr>
        <p:txBody>
          <a:bodyPr wrap="square" rtlCol="0">
            <a:spAutoFit/>
          </a:bodyPr>
          <a:lstStyle/>
          <a:p>
            <a:r>
              <a:rPr lang="en-US" altLang="zh-CN" sz="2800" b="1" i="0" dirty="0">
                <a:effectLst/>
                <a:latin typeface="微软雅黑" panose="020B0503020204020204" pitchFamily="34" charset="-122"/>
                <a:ea typeface="微软雅黑" panose="020B0503020204020204" pitchFamily="34" charset="-122"/>
              </a:rPr>
              <a:t>                                    </a:t>
            </a:r>
            <a:endParaRPr lang="en-US" altLang="zh-CN" sz="2800" b="1" dirty="0">
              <a:latin typeface="微软雅黑" panose="020B0503020204020204" pitchFamily="34" charset="-122"/>
              <a:ea typeface="微软雅黑" panose="020B0503020204020204" pitchFamily="34" charset="-122"/>
            </a:endParaRPr>
          </a:p>
          <a:p>
            <a:r>
              <a:rPr lang="en-US" altLang="zh-CN" sz="2800" b="1" i="0" dirty="0">
                <a:effectLst/>
                <a:latin typeface="微软雅黑" panose="020B0503020204020204" pitchFamily="34" charset="-122"/>
                <a:ea typeface="微软雅黑" panose="020B0503020204020204" pitchFamily="34" charset="-122"/>
              </a:rPr>
              <a:t>   </a:t>
            </a:r>
            <a:r>
              <a:rPr lang="en-US" altLang="zh-CN" sz="2400" b="1" i="0" dirty="0">
                <a:effectLst/>
                <a:latin typeface="微软雅黑" panose="020B0503020204020204" pitchFamily="34" charset="-122"/>
                <a:ea typeface="微软雅黑" panose="020B0503020204020204" pitchFamily="34" charset="-122"/>
              </a:rPr>
              <a:t>   </a:t>
            </a:r>
            <a:r>
              <a:rPr lang="en-US" altLang="zh-CN" sz="2400" b="1" dirty="0">
                <a:effectLst/>
                <a:latin typeface="微软雅黑" panose="020B0503020204020204" pitchFamily="34" charset="-122"/>
                <a:ea typeface="微软雅黑" panose="020B0503020204020204" pitchFamily="34" charset="-122"/>
                <a:sym typeface="+mn-ea"/>
              </a:rPr>
              <a:t>Jinrui Zhou, Yu Zhao, Yin Xu, </a:t>
            </a:r>
            <a:r>
              <a:rPr lang="en-US" altLang="zh-CN" sz="2400" b="1" dirty="0" err="1">
                <a:effectLst/>
                <a:latin typeface="微软雅黑" panose="020B0503020204020204" pitchFamily="34" charset="-122"/>
                <a:ea typeface="微软雅黑" panose="020B0503020204020204" pitchFamily="34" charset="-122"/>
                <a:sym typeface="+mn-ea"/>
              </a:rPr>
              <a:t>Mingjun</a:t>
            </a:r>
            <a:r>
              <a:rPr lang="en-US" altLang="zh-CN" sz="2400" b="1" dirty="0">
                <a:effectLst/>
                <a:latin typeface="微软雅黑" panose="020B0503020204020204" pitchFamily="34" charset="-122"/>
                <a:ea typeface="微软雅黑" panose="020B0503020204020204" pitchFamily="34" charset="-122"/>
                <a:sym typeface="+mn-ea"/>
              </a:rPr>
              <a:t> Xiao</a:t>
            </a:r>
            <a:r>
              <a:rPr lang="en-US" altLang="zh-CN" sz="2400" b="1" dirty="0" err="1">
                <a:effectLst/>
                <a:latin typeface="微软雅黑" panose="020B0503020204020204" pitchFamily="34" charset="-122"/>
                <a:ea typeface="微软雅黑" panose="020B0503020204020204" pitchFamily="34" charset="-122"/>
                <a:sym typeface="+mn-ea"/>
              </a:rPr>
              <a:t>, </a:t>
            </a:r>
            <a:r>
              <a:rPr lang="en-US" altLang="zh-CN" sz="2400" b="1" dirty="0" err="1">
                <a:effectLst/>
                <a:latin typeface="微软雅黑" panose="020B0503020204020204" pitchFamily="34" charset="-122"/>
                <a:ea typeface="微软雅黑" panose="020B0503020204020204" pitchFamily="34" charset="-122"/>
                <a:sym typeface="+mn-ea"/>
              </a:rPr>
              <a:t>Jie Wu, Sheng Zhang</a:t>
            </a:r>
            <a:endParaRPr lang="en-US" altLang="zh-CN" sz="2800" b="1" i="0" dirty="0">
              <a:effectLst/>
              <a:latin typeface="微软雅黑" panose="020B0503020204020204" pitchFamily="34" charset="-122"/>
              <a:ea typeface="微软雅黑" panose="020B0503020204020204" pitchFamily="34" charset="-122"/>
            </a:endParaRPr>
          </a:p>
          <a:p>
            <a:r>
              <a:rPr lang="en-US" altLang="zh-CN" sz="2800" b="1" i="0" baseline="30000" dirty="0">
                <a:effectLst/>
                <a:latin typeface="CambriaMath"/>
              </a:rPr>
              <a:t> </a:t>
            </a:r>
            <a:endParaRPr lang="en-US" altLang="zh-CN" sz="1600" b="1" i="1" dirty="0">
              <a:effectLst/>
              <a:latin typeface="微软雅黑" panose="020B0503020204020204" pitchFamily="34" charset="-122"/>
              <a:ea typeface="微软雅黑" panose="020B0503020204020204" pitchFamily="34" charset="-122"/>
            </a:endParaRPr>
          </a:p>
          <a:p>
            <a:pPr lvl="8">
              <a:lnSpc>
                <a:spcPts val="2300"/>
              </a:lnSpc>
            </a:pPr>
            <a:endParaRPr lang="en-US" altLang="zh-CN" sz="2400" u="sng" dirty="0">
              <a:solidFill>
                <a:srgbClr val="034EA1"/>
              </a:solidFill>
              <a:latin typeface="微软雅黑" panose="020B0503020204020204" pitchFamily="34" charset="-122"/>
              <a:ea typeface="微软雅黑" panose="020B0503020204020204" pitchFamily="34" charset="-122"/>
            </a:endParaRPr>
          </a:p>
          <a:p>
            <a:pPr lvl="8">
              <a:lnSpc>
                <a:spcPts val="2300"/>
              </a:lnSpc>
            </a:pPr>
            <a:r>
              <a:rPr lang="en-US" altLang="zh-CN" sz="2400" u="sng" dirty="0">
                <a:solidFill>
                  <a:srgbClr val="034EA1"/>
                </a:solidFill>
                <a:latin typeface="微软雅黑" panose="020B0503020204020204" pitchFamily="34" charset="-122"/>
                <a:ea typeface="微软雅黑" panose="020B0503020204020204" pitchFamily="34" charset="-122"/>
              </a:rPr>
              <a:t>zzkevin@mail.ustc.edu.cn</a:t>
            </a:r>
            <a:br>
              <a:rPr lang="en-US" altLang="zh-CN" sz="1600" b="1" i="1" dirty="0">
                <a:effectLst/>
                <a:latin typeface="微软雅黑" panose="020B0503020204020204" pitchFamily="34" charset="-122"/>
                <a:ea typeface="微软雅黑" panose="020B0503020204020204" pitchFamily="34" charset="-122"/>
              </a:rPr>
            </a:br>
            <a:endParaRPr lang="zh-CN" altLang="en-US" sz="1600" b="1"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5"/>
          <a:stretch>
            <a:fillRect/>
          </a:stretch>
        </p:blipFill>
        <p:spPr>
          <a:xfrm>
            <a:off x="8819515" y="4912360"/>
            <a:ext cx="1049020" cy="1193165"/>
          </a:xfrm>
          <a:prstGeom prst="rect">
            <a:avLst/>
          </a:prstGeom>
        </p:spPr>
      </p:pic>
      <p:pic>
        <p:nvPicPr>
          <p:cNvPr id="6" name="图片 5" descr="Nanjing_University_Logo.svg"/>
          <p:cNvPicPr>
            <a:picLocks noChangeAspect="1"/>
          </p:cNvPicPr>
          <p:nvPr/>
        </p:nvPicPr>
        <p:blipFill>
          <a:blip r:embed="rId6"/>
          <a:stretch>
            <a:fillRect/>
          </a:stretch>
        </p:blipFill>
        <p:spPr>
          <a:xfrm>
            <a:off x="10123805" y="4912360"/>
            <a:ext cx="996315" cy="12496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956686" y="3946712"/>
            <a:ext cx="4026325" cy="2802777"/>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7981" y="134471"/>
            <a:ext cx="1083852" cy="1075764"/>
          </a:xfrm>
          <a:prstGeom prst="rect">
            <a:avLst/>
          </a:prstGeom>
        </p:spPr>
      </p:pic>
      <p:cxnSp>
        <p:nvCxnSpPr>
          <p:cNvPr id="14" name="直接连接符 13"/>
          <p:cNvCxnSpPr/>
          <p:nvPr/>
        </p:nvCxnSpPr>
        <p:spPr>
          <a:xfrm>
            <a:off x="71720" y="1086970"/>
            <a:ext cx="9381833" cy="25774"/>
          </a:xfrm>
          <a:prstGeom prst="line">
            <a:avLst/>
          </a:prstGeom>
          <a:ln w="38100">
            <a:gradFill flip="none" rotWithShape="1">
              <a:gsLst>
                <a:gs pos="4000">
                  <a:schemeClr val="bg1">
                    <a:lumMod val="95000"/>
                  </a:schemeClr>
                </a:gs>
                <a:gs pos="100000">
                  <a:srgbClr val="222730">
                    <a:alpha val="0"/>
                  </a:srgbClr>
                </a:gs>
              </a:gsLst>
              <a:lin ang="0" scaled="1"/>
              <a:tileRect/>
            </a:gra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084732" y="169745"/>
            <a:ext cx="3055324" cy="707886"/>
          </a:xfrm>
          <a:prstGeom prst="rect">
            <a:avLst/>
          </a:prstGeom>
          <a:noFill/>
        </p:spPr>
        <p:txBody>
          <a:bodyPr wrap="none" rtlCol="0">
            <a:spAutoFit/>
          </a:bodyPr>
          <a:lstStyle/>
          <a:p>
            <a:r>
              <a:rPr lang="en-US" altLang="zh-CN" sz="4000" b="1" dirty="0">
                <a:latin typeface="微软雅黑" panose="020B0503020204020204" pitchFamily="34" charset="-122"/>
                <a:ea typeface="微软雅黑" panose="020B0503020204020204" pitchFamily="34" charset="-122"/>
              </a:rPr>
              <a:t>CONTENTS</a:t>
            </a:r>
            <a:endParaRPr lang="zh-CN" altLang="en-US" sz="4000" b="1" dirty="0">
              <a:latin typeface="微软雅黑" panose="020B0503020204020204" pitchFamily="34" charset="-122"/>
              <a:ea typeface="微软雅黑" panose="020B0503020204020204" pitchFamily="34" charset="-122"/>
            </a:endParaRPr>
          </a:p>
        </p:txBody>
      </p:sp>
      <p:sp>
        <p:nvSpPr>
          <p:cNvPr id="3" name="文本框 2"/>
          <p:cNvSpPr txBox="1"/>
          <p:nvPr/>
        </p:nvSpPr>
        <p:spPr>
          <a:xfrm>
            <a:off x="1558116" y="1640300"/>
            <a:ext cx="5613650" cy="523220"/>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Introduction</a:t>
            </a:r>
            <a:endParaRPr lang="en-US" altLang="zh-CN" sz="2800" b="1" dirty="0">
              <a:latin typeface="微软雅黑" panose="020B0503020204020204" pitchFamily="34" charset="-122"/>
              <a:ea typeface="微软雅黑" panose="020B0503020204020204" pitchFamily="34" charset="-122"/>
            </a:endParaRPr>
          </a:p>
        </p:txBody>
      </p:sp>
      <p:sp>
        <p:nvSpPr>
          <p:cNvPr id="5" name="矩形 4"/>
          <p:cNvSpPr/>
          <p:nvPr/>
        </p:nvSpPr>
        <p:spPr>
          <a:xfrm>
            <a:off x="71720" y="208406"/>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99248" y="208406"/>
            <a:ext cx="206430"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50991" y="1589485"/>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pitchFamily="34" charset="-122"/>
                <a:ea typeface="微软雅黑" panose="020B0503020204020204" pitchFamily="34" charset="-122"/>
              </a:rPr>
              <a:t>1</a:t>
            </a:r>
            <a:endParaRPr lang="zh-CN" altLang="en-US" sz="3200" dirty="0">
              <a:latin typeface="微软雅黑" panose="020B0503020204020204" pitchFamily="34" charset="-122"/>
              <a:ea typeface="微软雅黑" panose="020B0503020204020204" pitchFamily="34" charset="-122"/>
            </a:endParaRPr>
          </a:p>
        </p:txBody>
      </p:sp>
      <p:sp>
        <p:nvSpPr>
          <p:cNvPr id="10" name="矩形 9"/>
          <p:cNvSpPr/>
          <p:nvPr/>
        </p:nvSpPr>
        <p:spPr>
          <a:xfrm>
            <a:off x="750990" y="2564758"/>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pitchFamily="34" charset="-122"/>
                <a:ea typeface="微软雅黑" panose="020B0503020204020204" pitchFamily="34" charset="-122"/>
              </a:rPr>
              <a:t>2</a:t>
            </a:r>
            <a:endParaRPr lang="zh-CN" altLang="en-US" sz="3200" dirty="0">
              <a:latin typeface="微软雅黑" panose="020B0503020204020204" pitchFamily="34" charset="-122"/>
              <a:ea typeface="微软雅黑" panose="020B0503020204020204" pitchFamily="34" charset="-122"/>
            </a:endParaRPr>
          </a:p>
        </p:txBody>
      </p:sp>
      <p:sp>
        <p:nvSpPr>
          <p:cNvPr id="12" name="矩形 11"/>
          <p:cNvSpPr/>
          <p:nvPr/>
        </p:nvSpPr>
        <p:spPr>
          <a:xfrm>
            <a:off x="750989" y="3533939"/>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pitchFamily="34" charset="-122"/>
                <a:ea typeface="微软雅黑" panose="020B0503020204020204" pitchFamily="34" charset="-122"/>
              </a:rPr>
              <a:t>3</a:t>
            </a:r>
            <a:endParaRPr lang="zh-CN" altLang="en-US" sz="3200" dirty="0">
              <a:latin typeface="微软雅黑" panose="020B0503020204020204" pitchFamily="34" charset="-122"/>
              <a:ea typeface="微软雅黑" panose="020B0503020204020204" pitchFamily="34" charset="-122"/>
            </a:endParaRPr>
          </a:p>
        </p:txBody>
      </p:sp>
      <p:sp>
        <p:nvSpPr>
          <p:cNvPr id="13" name="矩形 12"/>
          <p:cNvSpPr/>
          <p:nvPr/>
        </p:nvSpPr>
        <p:spPr>
          <a:xfrm>
            <a:off x="764230" y="4503120"/>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pitchFamily="34" charset="-122"/>
                <a:ea typeface="微软雅黑" panose="020B0503020204020204" pitchFamily="34" charset="-122"/>
              </a:rPr>
              <a:t>4</a:t>
            </a:r>
            <a:endParaRPr lang="zh-CN" altLang="en-US" sz="3200" dirty="0">
              <a:latin typeface="微软雅黑" panose="020B0503020204020204" pitchFamily="34" charset="-122"/>
              <a:ea typeface="微软雅黑" panose="020B0503020204020204" pitchFamily="34" charset="-122"/>
            </a:endParaRPr>
          </a:p>
        </p:txBody>
      </p:sp>
      <p:sp>
        <p:nvSpPr>
          <p:cNvPr id="15" name="矩形 14"/>
          <p:cNvSpPr/>
          <p:nvPr/>
        </p:nvSpPr>
        <p:spPr>
          <a:xfrm>
            <a:off x="764230" y="5448331"/>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pitchFamily="34" charset="-122"/>
                <a:ea typeface="微软雅黑" panose="020B0503020204020204" pitchFamily="34" charset="-122"/>
              </a:rPr>
              <a:t>5</a:t>
            </a:r>
            <a:endParaRPr lang="zh-CN" altLang="en-US" sz="3200" dirty="0">
              <a:latin typeface="微软雅黑" panose="020B0503020204020204" pitchFamily="34" charset="-122"/>
              <a:ea typeface="微软雅黑" panose="020B0503020204020204" pitchFamily="34" charset="-122"/>
            </a:endParaRPr>
          </a:p>
        </p:txBody>
      </p:sp>
      <p:sp>
        <p:nvSpPr>
          <p:cNvPr id="16" name="文本框 15"/>
          <p:cNvSpPr txBox="1"/>
          <p:nvPr/>
        </p:nvSpPr>
        <p:spPr>
          <a:xfrm>
            <a:off x="1558115" y="2605724"/>
            <a:ext cx="7191437" cy="523220"/>
          </a:xfrm>
          <a:prstGeom prst="rect">
            <a:avLst/>
          </a:prstGeom>
          <a:noFill/>
        </p:spPr>
        <p:txBody>
          <a:bodyPr wrap="square" rtlCol="0">
            <a:spAutoFit/>
          </a:bodyPr>
          <a:lstStyle/>
          <a:p>
            <a:r>
              <a:rPr lang="en-US" altLang="zh-CN" sz="2800" b="1" dirty="0">
                <a:solidFill>
                  <a:schemeClr val="bg2"/>
                </a:solidFill>
                <a:latin typeface="微软雅黑" panose="020B0503020204020204" pitchFamily="34" charset="-122"/>
                <a:ea typeface="微软雅黑" panose="020B0503020204020204" pitchFamily="34" charset="-122"/>
              </a:rPr>
              <a:t>System, Modeling, and Problem </a:t>
            </a:r>
            <a:endParaRPr lang="en-US" altLang="zh-CN" sz="2800" b="1" dirty="0">
              <a:solidFill>
                <a:schemeClr val="bg2"/>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558115" y="3583872"/>
            <a:ext cx="8329955" cy="521970"/>
          </a:xfrm>
          <a:prstGeom prst="rect">
            <a:avLst/>
          </a:prstGeom>
          <a:noFill/>
        </p:spPr>
        <p:txBody>
          <a:bodyPr wrap="square" rtlCol="0">
            <a:spAutoFit/>
          </a:bodyPr>
          <a:lstStyle/>
          <a:p>
            <a:r>
              <a:rPr lang="en-US" altLang="zh-CN" sz="2800" b="1" dirty="0">
                <a:solidFill>
                  <a:schemeClr val="bg2"/>
                </a:solidFill>
                <a:latin typeface="微软雅黑" panose="020B0503020204020204" pitchFamily="34" charset="-122"/>
                <a:ea typeface="微软雅黑" panose="020B0503020204020204" pitchFamily="34" charset="-122"/>
                <a:sym typeface="+mn-ea"/>
              </a:rPr>
              <a:t>Theorem, Optimization, and Algorithm</a:t>
            </a:r>
            <a:endParaRPr lang="en-US" altLang="zh-CN" sz="2800" b="1" dirty="0">
              <a:solidFill>
                <a:schemeClr val="bg2"/>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1558116" y="4548965"/>
            <a:ext cx="8849908" cy="523220"/>
          </a:xfrm>
          <a:prstGeom prst="rect">
            <a:avLst/>
          </a:prstGeom>
          <a:noFill/>
        </p:spPr>
        <p:txBody>
          <a:bodyPr wrap="square" rtlCol="0">
            <a:spAutoFit/>
          </a:bodyPr>
          <a:lstStyle/>
          <a:p>
            <a:r>
              <a:rPr lang="en-US" altLang="zh-CN" sz="2800" b="1" dirty="0">
                <a:solidFill>
                  <a:schemeClr val="bg2"/>
                </a:solidFill>
                <a:latin typeface="微软雅黑" panose="020B0503020204020204" pitchFamily="34" charset="-122"/>
                <a:ea typeface="微软雅黑" panose="020B0503020204020204" pitchFamily="34" charset="-122"/>
              </a:rPr>
              <a:t>Experimental Evaluation </a:t>
            </a:r>
            <a:endParaRPr lang="en-US" altLang="zh-CN" sz="2800" b="1" dirty="0">
              <a:solidFill>
                <a:schemeClr val="bg2"/>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1558116" y="5508563"/>
            <a:ext cx="5613650" cy="523220"/>
          </a:xfrm>
          <a:prstGeom prst="rect">
            <a:avLst/>
          </a:prstGeom>
          <a:noFill/>
        </p:spPr>
        <p:txBody>
          <a:bodyPr wrap="square" rtlCol="0">
            <a:spAutoFit/>
          </a:bodyPr>
          <a:lstStyle/>
          <a:p>
            <a:r>
              <a:rPr lang="en-US" altLang="zh-CN" sz="2800" b="1" dirty="0">
                <a:solidFill>
                  <a:schemeClr val="bg2"/>
                </a:solidFill>
                <a:latin typeface="微软雅黑" panose="020B0503020204020204" pitchFamily="34" charset="-122"/>
                <a:ea typeface="微软雅黑" panose="020B0503020204020204" pitchFamily="34" charset="-122"/>
              </a:rPr>
              <a:t>Conclusion</a:t>
            </a:r>
            <a:endParaRPr lang="en-US" altLang="zh-CN" sz="2800" b="1" dirty="0">
              <a:solidFill>
                <a:schemeClr val="bg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927981" y="134471"/>
            <a:ext cx="1083852" cy="1075764"/>
          </a:xfrm>
          <a:prstGeom prst="rect">
            <a:avLst/>
          </a:prstGeom>
        </p:spPr>
      </p:pic>
      <p:cxnSp>
        <p:nvCxnSpPr>
          <p:cNvPr id="14" name="直接连接符 13"/>
          <p:cNvCxnSpPr/>
          <p:nvPr/>
        </p:nvCxnSpPr>
        <p:spPr>
          <a:xfrm>
            <a:off x="71720" y="1086970"/>
            <a:ext cx="9381833" cy="25774"/>
          </a:xfrm>
          <a:prstGeom prst="line">
            <a:avLst/>
          </a:prstGeom>
          <a:ln w="38100">
            <a:gradFill flip="none" rotWithShape="1">
              <a:gsLst>
                <a:gs pos="4000">
                  <a:schemeClr val="bg1">
                    <a:lumMod val="95000"/>
                  </a:schemeClr>
                </a:gs>
                <a:gs pos="100000">
                  <a:srgbClr val="222730">
                    <a:alpha val="0"/>
                  </a:srgbClr>
                </a:gs>
              </a:gsLst>
              <a:lin ang="0" scaled="1"/>
              <a:tileRect/>
            </a:gra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084732" y="169745"/>
            <a:ext cx="4491316" cy="707886"/>
          </a:xfrm>
          <a:prstGeom prst="rect">
            <a:avLst/>
          </a:prstGeom>
          <a:noFill/>
        </p:spPr>
        <p:txBody>
          <a:bodyPr wrap="square" rtlCol="0">
            <a:spAutoFit/>
          </a:bodyPr>
          <a:lstStyle/>
          <a:p>
            <a:r>
              <a:rPr lang="en-US" altLang="zh-CN" sz="4000" b="1" dirty="0">
                <a:latin typeface="微软雅黑" panose="020B0503020204020204" pitchFamily="34" charset="-122"/>
                <a:ea typeface="微软雅黑" panose="020B0503020204020204" pitchFamily="34" charset="-122"/>
              </a:rPr>
              <a:t>Introduction</a:t>
            </a:r>
            <a:endParaRPr lang="en-US" altLang="zh-CN" sz="4000" b="1" dirty="0">
              <a:latin typeface="微软雅黑" panose="020B0503020204020204" pitchFamily="34" charset="-122"/>
              <a:ea typeface="微软雅黑" panose="020B0503020204020204" pitchFamily="34" charset="-122"/>
            </a:endParaRPr>
          </a:p>
        </p:txBody>
      </p:sp>
      <p:sp>
        <p:nvSpPr>
          <p:cNvPr id="5" name="矩形 4"/>
          <p:cNvSpPr/>
          <p:nvPr/>
        </p:nvSpPr>
        <p:spPr>
          <a:xfrm>
            <a:off x="71720" y="208406"/>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99248" y="208406"/>
            <a:ext cx="206430"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72742" y="1177793"/>
            <a:ext cx="7669327" cy="521970"/>
          </a:xfrm>
          <a:prstGeom prst="rect">
            <a:avLst/>
          </a:prstGeom>
          <a:noFill/>
        </p:spPr>
        <p:txBody>
          <a:bodyPr wrap="square">
            <a:spAutoFit/>
          </a:bodyPr>
          <a:lstStyle/>
          <a:p>
            <a:pPr>
              <a:lnSpc>
                <a:spcPts val="3360"/>
              </a:lnSpc>
              <a:buNone/>
            </a:pPr>
            <a:r>
              <a:rPr lang="en-US" altLang="zh-CN" sz="2800" b="1" dirty="0">
                <a:solidFill>
                  <a:srgbClr val="202A36"/>
                </a:solidFill>
                <a:latin typeface="微软雅黑" panose="020B0503020204020204" pitchFamily="34" charset="-122"/>
                <a:ea typeface="微软雅黑" panose="020B0503020204020204" pitchFamily="34" charset="-122"/>
              </a:rPr>
              <a:t>Federated Learning (FL)</a:t>
            </a:r>
            <a:r>
              <a:rPr lang="en-US" altLang="zh-CN" sz="2400" b="1" dirty="0">
                <a:solidFill>
                  <a:srgbClr val="202A36"/>
                </a:solidFill>
                <a:latin typeface="微软雅黑" panose="020B0503020204020204" pitchFamily="34" charset="-122"/>
                <a:ea typeface="微软雅黑" panose="020B0503020204020204" pitchFamily="34" charset="-122"/>
              </a:rPr>
              <a:t>	</a:t>
            </a:r>
            <a:endParaRPr lang="en-US" altLang="zh-CN" sz="2400" b="1" dirty="0">
              <a:solidFill>
                <a:srgbClr val="202A36"/>
              </a:solidFill>
              <a:latin typeface="微软雅黑" panose="020B0503020204020204" pitchFamily="34" charset="-122"/>
              <a:ea typeface="微软雅黑" panose="020B0503020204020204" pitchFamily="34" charset="-122"/>
            </a:endParaRPr>
          </a:p>
        </p:txBody>
      </p:sp>
      <p:sp>
        <p:nvSpPr>
          <p:cNvPr id="11" name="矩形 10"/>
          <p:cNvSpPr/>
          <p:nvPr/>
        </p:nvSpPr>
        <p:spPr>
          <a:xfrm>
            <a:off x="609837" y="2273580"/>
            <a:ext cx="5998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a typeface="微软雅黑" panose="020B0503020204020204" pitchFamily="34" charset="-122"/>
            </a:endParaRPr>
          </a:p>
        </p:txBody>
      </p:sp>
      <p:sp>
        <p:nvSpPr>
          <p:cNvPr id="12" name="矩形 11"/>
          <p:cNvSpPr/>
          <p:nvPr/>
        </p:nvSpPr>
        <p:spPr>
          <a:xfrm>
            <a:off x="1224686" y="2273579"/>
            <a:ext cx="4177505" cy="45719"/>
          </a:xfrm>
          <a:prstGeom prst="rect">
            <a:avLst/>
          </a:prstGeom>
          <a:solidFill>
            <a:srgbClr val="054BA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a typeface="微软雅黑" panose="020B0503020204020204" pitchFamily="34" charset="-122"/>
            </a:endParaRPr>
          </a:p>
        </p:txBody>
      </p:sp>
      <p:sp>
        <p:nvSpPr>
          <p:cNvPr id="20" name="文本框 19"/>
          <p:cNvSpPr txBox="1"/>
          <p:nvPr/>
        </p:nvSpPr>
        <p:spPr>
          <a:xfrm>
            <a:off x="589411" y="2389042"/>
            <a:ext cx="6385125" cy="1322070"/>
          </a:xfrm>
          <a:prstGeom prst="rect">
            <a:avLst/>
          </a:prstGeom>
          <a:noFill/>
        </p:spPr>
        <p:txBody>
          <a:bodyPr wrap="square">
            <a:spAutoFit/>
          </a:bodyPr>
          <a:lstStyle/>
          <a:p>
            <a:pPr algn="l">
              <a:lnSpc>
                <a:spcPts val="3200"/>
              </a:lnSpc>
            </a:pPr>
            <a:r>
              <a:rPr lang="en-US" altLang="zh-CN" sz="2200" dirty="0">
                <a:solidFill>
                  <a:srgbClr val="000000"/>
                </a:solidFill>
                <a:latin typeface="Times New Roman" panose="02020603050405020304" pitchFamily="18" charset="0"/>
                <a:cs typeface="Times New Roman" panose="02020603050405020304" pitchFamily="18" charset="0"/>
              </a:rPr>
              <a:t>A novel </a:t>
            </a:r>
            <a:r>
              <a:rPr lang="en-US" altLang="zh-CN" sz="2200" b="1" dirty="0">
                <a:solidFill>
                  <a:srgbClr val="000000"/>
                </a:solidFill>
                <a:latin typeface="Times New Roman" panose="02020603050405020304" pitchFamily="18" charset="0"/>
                <a:cs typeface="Times New Roman" panose="02020603050405020304" pitchFamily="18" charset="0"/>
              </a:rPr>
              <a:t>distributed learning paradigm</a:t>
            </a:r>
            <a:r>
              <a:rPr lang="en-US" altLang="zh-CN" sz="2200" dirty="0">
                <a:solidFill>
                  <a:srgbClr val="000000"/>
                </a:solidFill>
                <a:latin typeface="Times New Roman" panose="02020603050405020304" pitchFamily="18" charset="0"/>
                <a:cs typeface="Times New Roman" panose="02020603050405020304" pitchFamily="18" charset="0"/>
              </a:rPr>
              <a:t> which can coordinate multiple clients to jointly train a machine learning model by using their local data samples.</a:t>
            </a:r>
            <a:endParaRPr lang="en-US" altLang="zh-CN" sz="2200" dirty="0">
              <a:solidFill>
                <a:srgbClr val="000000"/>
              </a:solidFill>
              <a:latin typeface="Times New Roman" panose="02020603050405020304" pitchFamily="18" charset="0"/>
              <a:cs typeface="Times New Roman" panose="02020603050405020304" pitchFamily="18" charset="0"/>
            </a:endParaRPr>
          </a:p>
        </p:txBody>
      </p:sp>
      <p:sp>
        <p:nvSpPr>
          <p:cNvPr id="34" name="文本框 33"/>
          <p:cNvSpPr txBox="1"/>
          <p:nvPr/>
        </p:nvSpPr>
        <p:spPr>
          <a:xfrm>
            <a:off x="506622" y="1819175"/>
            <a:ext cx="2634344" cy="460375"/>
          </a:xfrm>
          <a:prstGeom prst="rect">
            <a:avLst/>
          </a:prstGeom>
          <a:noFill/>
        </p:spPr>
        <p:txBody>
          <a:bodyPr wrap="square">
            <a:spAutoFit/>
          </a:bodyPr>
          <a:lstStyle/>
          <a:p>
            <a:r>
              <a:rPr lang="en-US" altLang="zh-CN" sz="2400" b="1" dirty="0">
                <a:solidFill>
                  <a:srgbClr val="202A36"/>
                </a:solidFill>
                <a:latin typeface="微软雅黑" panose="020B0503020204020204" pitchFamily="34" charset="-122"/>
                <a:ea typeface="微软雅黑" panose="020B0503020204020204" pitchFamily="34" charset="-122"/>
              </a:rPr>
              <a:t>Concept of FL</a:t>
            </a:r>
            <a:endParaRPr lang="zh-CN" altLang="en-US" sz="2400" dirty="0"/>
          </a:p>
        </p:txBody>
      </p:sp>
      <p:sp>
        <p:nvSpPr>
          <p:cNvPr id="50" name="矩形 49"/>
          <p:cNvSpPr/>
          <p:nvPr/>
        </p:nvSpPr>
        <p:spPr>
          <a:xfrm>
            <a:off x="609837" y="4263197"/>
            <a:ext cx="5998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a typeface="微软雅黑" panose="020B0503020204020204" pitchFamily="34" charset="-122"/>
            </a:endParaRPr>
          </a:p>
        </p:txBody>
      </p:sp>
      <p:sp>
        <p:nvSpPr>
          <p:cNvPr id="51" name="矩形 50"/>
          <p:cNvSpPr/>
          <p:nvPr/>
        </p:nvSpPr>
        <p:spPr>
          <a:xfrm>
            <a:off x="1224686" y="4263196"/>
            <a:ext cx="4177505" cy="45719"/>
          </a:xfrm>
          <a:prstGeom prst="rect">
            <a:avLst/>
          </a:prstGeom>
          <a:solidFill>
            <a:srgbClr val="054BA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a typeface="微软雅黑" panose="020B0503020204020204" pitchFamily="34" charset="-122"/>
            </a:endParaRPr>
          </a:p>
        </p:txBody>
      </p:sp>
      <p:sp>
        <p:nvSpPr>
          <p:cNvPr id="54" name="文本框 53"/>
          <p:cNvSpPr txBox="1"/>
          <p:nvPr/>
        </p:nvSpPr>
        <p:spPr>
          <a:xfrm>
            <a:off x="506621" y="3808792"/>
            <a:ext cx="4895569" cy="460375"/>
          </a:xfrm>
          <a:prstGeom prst="rect">
            <a:avLst/>
          </a:prstGeom>
          <a:noFill/>
        </p:spPr>
        <p:txBody>
          <a:bodyPr wrap="square">
            <a:spAutoFit/>
          </a:bodyPr>
          <a:lstStyle/>
          <a:p>
            <a:r>
              <a:rPr lang="en-US" altLang="zh-CN" sz="2400" b="1" dirty="0">
                <a:solidFill>
                  <a:srgbClr val="202A36"/>
                </a:solidFill>
                <a:latin typeface="微软雅黑" panose="020B0503020204020204" pitchFamily="34" charset="-122"/>
                <a:ea typeface="微软雅黑" panose="020B0503020204020204" pitchFamily="34" charset="-122"/>
              </a:rPr>
              <a:t>Procedure of Parallel FL (PFL)</a:t>
            </a:r>
            <a:endParaRPr lang="zh-CN" altLang="en-US" sz="2400" dirty="0"/>
          </a:p>
        </p:txBody>
      </p:sp>
      <p:sp>
        <p:nvSpPr>
          <p:cNvPr id="56" name="文本框 55"/>
          <p:cNvSpPr txBox="1"/>
          <p:nvPr/>
        </p:nvSpPr>
        <p:spPr>
          <a:xfrm>
            <a:off x="589280" y="4406900"/>
            <a:ext cx="5878195" cy="2216785"/>
          </a:xfrm>
          <a:prstGeom prst="rect">
            <a:avLst/>
          </a:prstGeom>
          <a:noFill/>
        </p:spPr>
        <p:txBody>
          <a:bodyPr wrap="square">
            <a:noAutofit/>
          </a:bodyPr>
          <a:lstStyle/>
          <a:p>
            <a:pPr marL="342900" indent="-342900" algn="just">
              <a:lnSpc>
                <a:spcPct val="90000"/>
              </a:lnSpc>
              <a:spcAft>
                <a:spcPts val="1800"/>
              </a:spcAft>
              <a:buFont typeface="Wingdings" panose="05000000000000000000" pitchFamily="2" charset="2"/>
              <a:buChar char="ü"/>
            </a:pPr>
            <a:r>
              <a:rPr lang="en-US" altLang="zh-CN" sz="2200" dirty="0">
                <a:solidFill>
                  <a:srgbClr val="000000"/>
                </a:solidFill>
                <a:latin typeface="Times New Roman" panose="02020603050405020304" pitchFamily="18" charset="0"/>
                <a:cs typeface="Times New Roman" panose="02020603050405020304" pitchFamily="18" charset="0"/>
              </a:rPr>
              <a:t>Data stay locally on clients</a:t>
            </a:r>
            <a:endParaRPr lang="en-US" altLang="zh-CN" sz="2200" dirty="0">
              <a:solidFill>
                <a:srgbClr val="000000"/>
              </a:solidFill>
              <a:latin typeface="Times New Roman" panose="02020603050405020304" pitchFamily="18" charset="0"/>
              <a:cs typeface="Times New Roman" panose="02020603050405020304" pitchFamily="18" charset="0"/>
            </a:endParaRPr>
          </a:p>
          <a:p>
            <a:pPr marL="342900" indent="-342900" algn="just">
              <a:lnSpc>
                <a:spcPct val="90000"/>
              </a:lnSpc>
              <a:spcAft>
                <a:spcPts val="1800"/>
              </a:spcAft>
              <a:buFont typeface="Wingdings" panose="05000000000000000000" pitchFamily="2" charset="2"/>
              <a:buChar char="ü"/>
            </a:pPr>
            <a:r>
              <a:rPr lang="en-US" altLang="zh-CN" sz="2200" dirty="0">
                <a:solidFill>
                  <a:srgbClr val="000000"/>
                </a:solidFill>
                <a:latin typeface="Times New Roman" panose="02020603050405020304" pitchFamily="18" charset="0"/>
                <a:cs typeface="Times New Roman" panose="02020603050405020304" pitchFamily="18" charset="0"/>
              </a:rPr>
              <a:t>Clients train models locally </a:t>
            </a:r>
            <a:r>
              <a:rPr lang="en-US" altLang="zh-CN" sz="2200" b="1" dirty="0">
                <a:solidFill>
                  <a:srgbClr val="000000"/>
                </a:solidFill>
                <a:latin typeface="Times New Roman" panose="02020603050405020304" pitchFamily="18" charset="0"/>
                <a:cs typeface="Times New Roman" panose="02020603050405020304" pitchFamily="18" charset="0"/>
              </a:rPr>
              <a:t>in parallel</a:t>
            </a:r>
            <a:endParaRPr lang="en-US" altLang="zh-CN" sz="2200" b="1" dirty="0">
              <a:solidFill>
                <a:srgbClr val="000000"/>
              </a:solidFill>
              <a:latin typeface="Times New Roman" panose="02020603050405020304" pitchFamily="18" charset="0"/>
              <a:cs typeface="Times New Roman" panose="02020603050405020304" pitchFamily="18" charset="0"/>
            </a:endParaRPr>
          </a:p>
          <a:p>
            <a:pPr marL="342900" indent="-342900" algn="just">
              <a:lnSpc>
                <a:spcPct val="90000"/>
              </a:lnSpc>
              <a:spcAft>
                <a:spcPts val="1800"/>
              </a:spcAft>
              <a:buFont typeface="Wingdings" panose="05000000000000000000" pitchFamily="2" charset="2"/>
              <a:buChar char="ü"/>
            </a:pPr>
            <a:r>
              <a:rPr lang="en-US" altLang="zh-CN" sz="2200" dirty="0">
                <a:solidFill>
                  <a:srgbClr val="000000"/>
                </a:solidFill>
                <a:latin typeface="Times New Roman" panose="02020603050405020304" pitchFamily="18" charset="0"/>
                <a:cs typeface="Times New Roman" panose="02020603050405020304" pitchFamily="18" charset="0"/>
              </a:rPr>
              <a:t>Clients send models or updates to server</a:t>
            </a:r>
            <a:endParaRPr lang="en-US" altLang="zh-CN" sz="2200" dirty="0">
              <a:solidFill>
                <a:srgbClr val="000000"/>
              </a:solidFill>
              <a:latin typeface="Times New Roman" panose="02020603050405020304" pitchFamily="18" charset="0"/>
              <a:cs typeface="Times New Roman" panose="02020603050405020304" pitchFamily="18" charset="0"/>
            </a:endParaRPr>
          </a:p>
          <a:p>
            <a:pPr marL="342900" indent="-342900" algn="just">
              <a:lnSpc>
                <a:spcPct val="90000"/>
              </a:lnSpc>
              <a:spcAft>
                <a:spcPts val="1800"/>
              </a:spcAft>
              <a:buFont typeface="Wingdings" panose="05000000000000000000" pitchFamily="2" charset="2"/>
              <a:buChar char="ü"/>
            </a:pPr>
            <a:r>
              <a:rPr lang="en-US" altLang="zh-CN" sz="2200" dirty="0">
                <a:solidFill>
                  <a:srgbClr val="000000"/>
                </a:solidFill>
                <a:latin typeface="Times New Roman" panose="02020603050405020304" pitchFamily="18" charset="0"/>
                <a:cs typeface="Times New Roman" panose="02020603050405020304" pitchFamily="18" charset="0"/>
              </a:rPr>
              <a:t>Server aggregate local models</a:t>
            </a:r>
            <a:endParaRPr lang="en-US" altLang="zh-CN" sz="2200" dirty="0">
              <a:solidFill>
                <a:srgbClr val="000000"/>
              </a:solidFill>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7204075" y="1870075"/>
            <a:ext cx="4044950" cy="40982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randombar(horizontal)">
                                      <p:cBhvr>
                                        <p:cTn id="13" dur="500"/>
                                        <p:tgtEl>
                                          <p:spTgt spid="5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randombar(horizontal)">
                                      <p:cBhvr>
                                        <p:cTn id="1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50" grpId="0" animBg="1"/>
      <p:bldP spid="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927981" y="134471"/>
            <a:ext cx="1083852" cy="1075764"/>
          </a:xfrm>
          <a:prstGeom prst="rect">
            <a:avLst/>
          </a:prstGeom>
        </p:spPr>
      </p:pic>
      <p:cxnSp>
        <p:nvCxnSpPr>
          <p:cNvPr id="14" name="直接连接符 13"/>
          <p:cNvCxnSpPr/>
          <p:nvPr/>
        </p:nvCxnSpPr>
        <p:spPr>
          <a:xfrm>
            <a:off x="71720" y="1086970"/>
            <a:ext cx="9381833" cy="25774"/>
          </a:xfrm>
          <a:prstGeom prst="line">
            <a:avLst/>
          </a:prstGeom>
          <a:ln w="38100">
            <a:gradFill flip="none" rotWithShape="1">
              <a:gsLst>
                <a:gs pos="4000">
                  <a:schemeClr val="bg1">
                    <a:lumMod val="95000"/>
                  </a:schemeClr>
                </a:gs>
                <a:gs pos="100000">
                  <a:srgbClr val="222730">
                    <a:alpha val="0"/>
                  </a:srgbClr>
                </a:gs>
              </a:gsLst>
              <a:lin ang="0" scaled="1"/>
              <a:tileRect/>
            </a:gra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084732" y="169745"/>
            <a:ext cx="4491316" cy="707886"/>
          </a:xfrm>
          <a:prstGeom prst="rect">
            <a:avLst/>
          </a:prstGeom>
          <a:noFill/>
        </p:spPr>
        <p:txBody>
          <a:bodyPr wrap="square" rtlCol="0">
            <a:spAutoFit/>
          </a:bodyPr>
          <a:lstStyle/>
          <a:p>
            <a:r>
              <a:rPr lang="en-US" altLang="zh-CN" sz="4000" b="1" dirty="0">
                <a:latin typeface="微软雅黑" panose="020B0503020204020204" pitchFamily="34" charset="-122"/>
                <a:ea typeface="微软雅黑" panose="020B0503020204020204" pitchFamily="34" charset="-122"/>
              </a:rPr>
              <a:t>Introduction</a:t>
            </a:r>
            <a:endParaRPr lang="en-US" altLang="zh-CN" sz="4000" b="1" dirty="0">
              <a:latin typeface="微软雅黑" panose="020B0503020204020204" pitchFamily="34" charset="-122"/>
              <a:ea typeface="微软雅黑" panose="020B0503020204020204" pitchFamily="34" charset="-122"/>
            </a:endParaRPr>
          </a:p>
        </p:txBody>
      </p:sp>
      <p:sp>
        <p:nvSpPr>
          <p:cNvPr id="5" name="矩形 4"/>
          <p:cNvSpPr/>
          <p:nvPr/>
        </p:nvSpPr>
        <p:spPr>
          <a:xfrm>
            <a:off x="71720" y="208406"/>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99248" y="208406"/>
            <a:ext cx="206430"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511231" y="1681903"/>
            <a:ext cx="5998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a typeface="微软雅黑" panose="020B0503020204020204" pitchFamily="34" charset="-122"/>
            </a:endParaRPr>
          </a:p>
        </p:txBody>
      </p:sp>
      <p:sp>
        <p:nvSpPr>
          <p:cNvPr id="22" name="矩形 21"/>
          <p:cNvSpPr/>
          <p:nvPr/>
        </p:nvSpPr>
        <p:spPr>
          <a:xfrm>
            <a:off x="1126080" y="1681902"/>
            <a:ext cx="4177505" cy="45719"/>
          </a:xfrm>
          <a:prstGeom prst="rect">
            <a:avLst/>
          </a:prstGeom>
          <a:solidFill>
            <a:srgbClr val="054BA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a typeface="微软雅黑" panose="020B0503020204020204" pitchFamily="34" charset="-122"/>
            </a:endParaRPr>
          </a:p>
        </p:txBody>
      </p:sp>
      <p:sp>
        <p:nvSpPr>
          <p:cNvPr id="40" name="文本框 39"/>
          <p:cNvSpPr txBox="1"/>
          <p:nvPr/>
        </p:nvSpPr>
        <p:spPr>
          <a:xfrm>
            <a:off x="426085" y="1220470"/>
            <a:ext cx="5097145" cy="460375"/>
          </a:xfrm>
          <a:prstGeom prst="rect">
            <a:avLst/>
          </a:prstGeom>
          <a:noFill/>
        </p:spPr>
        <p:txBody>
          <a:bodyPr wrap="square">
            <a:spAutoFit/>
          </a:bodyPr>
          <a:lstStyle/>
          <a:p>
            <a:pPr>
              <a:spcBef>
                <a:spcPct val="0"/>
              </a:spcBef>
              <a:buFont typeface="Arial" panose="020B0604020202020204" pitchFamily="34" charset="0"/>
              <a:buNone/>
            </a:pPr>
            <a:r>
              <a:rPr lang="en-US" altLang="zh-CN" sz="2400" b="1" dirty="0">
                <a:solidFill>
                  <a:srgbClr val="202A36"/>
                </a:solidFill>
                <a:latin typeface="微软雅黑" panose="020B0503020204020204" pitchFamily="34" charset="-122"/>
                <a:ea typeface="微软雅黑" panose="020B0503020204020204" pitchFamily="34" charset="-122"/>
                <a:cs typeface="Arial" panose="020B0604020202020204" pitchFamily="34" charset="0"/>
              </a:rPr>
              <a:t>Sequential FL (SFL)</a:t>
            </a:r>
            <a:endParaRPr lang="zh-CN" altLang="en-US" sz="2400" b="1" dirty="0">
              <a:solidFill>
                <a:srgbClr val="202A36"/>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8" name="图片 7" descr="infocom"/>
          <p:cNvPicPr>
            <a:picLocks noChangeAspect="1"/>
          </p:cNvPicPr>
          <p:nvPr/>
        </p:nvPicPr>
        <p:blipFill>
          <a:blip r:embed="rId2"/>
          <a:stretch>
            <a:fillRect/>
          </a:stretch>
        </p:blipFill>
        <p:spPr>
          <a:xfrm>
            <a:off x="3116580" y="2627630"/>
            <a:ext cx="5959475" cy="3385820"/>
          </a:xfrm>
          <a:prstGeom prst="rect">
            <a:avLst/>
          </a:prstGeom>
        </p:spPr>
      </p:pic>
      <p:sp>
        <p:nvSpPr>
          <p:cNvPr id="56" name="文本框 55"/>
          <p:cNvSpPr txBox="1"/>
          <p:nvPr/>
        </p:nvSpPr>
        <p:spPr>
          <a:xfrm>
            <a:off x="511175" y="2062480"/>
            <a:ext cx="10328910" cy="779145"/>
          </a:xfrm>
          <a:prstGeom prst="rect">
            <a:avLst/>
          </a:prstGeom>
          <a:noFill/>
        </p:spPr>
        <p:txBody>
          <a:bodyPr wrap="square">
            <a:noAutofit/>
          </a:bodyPr>
          <a:p>
            <a:pPr marL="342900" indent="-342900" algn="just">
              <a:lnSpc>
                <a:spcPct val="90000"/>
              </a:lnSpc>
              <a:spcAft>
                <a:spcPts val="1800"/>
              </a:spcAft>
              <a:buFont typeface="Wingdings" panose="05000000000000000000" pitchFamily="2" charset="2"/>
              <a:buChar char="ü"/>
            </a:pPr>
            <a:r>
              <a:rPr lang="en-US" altLang="zh-CN" sz="2200" dirty="0">
                <a:solidFill>
                  <a:srgbClr val="000000"/>
                </a:solidFill>
                <a:latin typeface="Times New Roman" panose="02020603050405020304" pitchFamily="18" charset="0"/>
                <a:cs typeface="Times New Roman" panose="02020603050405020304" pitchFamily="18" charset="0"/>
              </a:rPr>
              <a:t>Clients send models or updates to </a:t>
            </a:r>
            <a:r>
              <a:rPr lang="en-US" altLang="zh-CN" sz="2200" b="1" dirty="0">
                <a:solidFill>
                  <a:srgbClr val="000000"/>
                </a:solidFill>
                <a:latin typeface="Times New Roman" panose="02020603050405020304" pitchFamily="18" charset="0"/>
                <a:cs typeface="Times New Roman" panose="02020603050405020304" pitchFamily="18" charset="0"/>
              </a:rPr>
              <a:t>next client</a:t>
            </a:r>
            <a:endParaRPr lang="en-US" altLang="zh-CN" sz="2200" b="1" dirty="0">
              <a:solidFill>
                <a:srgbClr val="000000"/>
              </a:solidFill>
              <a:latin typeface="Times New Roman" panose="02020603050405020304" pitchFamily="18" charset="0"/>
              <a:cs typeface="Times New Roman" panose="02020603050405020304" pitchFamily="18" charset="0"/>
            </a:endParaRPr>
          </a:p>
          <a:p>
            <a:pPr marL="342900" indent="-342900" algn="just">
              <a:lnSpc>
                <a:spcPct val="90000"/>
              </a:lnSpc>
              <a:spcAft>
                <a:spcPts val="1800"/>
              </a:spcAft>
              <a:buFont typeface="Wingdings" panose="05000000000000000000" pitchFamily="2" charset="2"/>
              <a:buChar char="ü"/>
            </a:pPr>
            <a:endParaRPr lang="en-US" altLang="zh-CN" sz="22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75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927981" y="134471"/>
            <a:ext cx="1083852" cy="1075764"/>
          </a:xfrm>
          <a:prstGeom prst="rect">
            <a:avLst/>
          </a:prstGeom>
        </p:spPr>
      </p:pic>
      <p:cxnSp>
        <p:nvCxnSpPr>
          <p:cNvPr id="14" name="直接连接符 13"/>
          <p:cNvCxnSpPr/>
          <p:nvPr/>
        </p:nvCxnSpPr>
        <p:spPr>
          <a:xfrm>
            <a:off x="71720" y="1086970"/>
            <a:ext cx="9381833" cy="25774"/>
          </a:xfrm>
          <a:prstGeom prst="line">
            <a:avLst/>
          </a:prstGeom>
          <a:ln w="38100">
            <a:gradFill flip="none" rotWithShape="1">
              <a:gsLst>
                <a:gs pos="4000">
                  <a:schemeClr val="bg1">
                    <a:lumMod val="95000"/>
                  </a:schemeClr>
                </a:gs>
                <a:gs pos="100000">
                  <a:srgbClr val="222730">
                    <a:alpha val="0"/>
                  </a:srgbClr>
                </a:gs>
              </a:gsLst>
              <a:lin ang="0" scaled="1"/>
              <a:tileRect/>
            </a:gra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084732" y="169745"/>
            <a:ext cx="4491316" cy="707886"/>
          </a:xfrm>
          <a:prstGeom prst="rect">
            <a:avLst/>
          </a:prstGeom>
          <a:noFill/>
        </p:spPr>
        <p:txBody>
          <a:bodyPr wrap="square" rtlCol="0">
            <a:spAutoFit/>
          </a:bodyPr>
          <a:lstStyle/>
          <a:p>
            <a:r>
              <a:rPr lang="en-US" altLang="zh-CN" sz="4000" b="1" dirty="0">
                <a:latin typeface="微软雅黑" panose="020B0503020204020204" pitchFamily="34" charset="-122"/>
                <a:ea typeface="微软雅黑" panose="020B0503020204020204" pitchFamily="34" charset="-122"/>
              </a:rPr>
              <a:t>Introduction</a:t>
            </a:r>
            <a:endParaRPr lang="en-US" altLang="zh-CN" sz="4000" b="1" dirty="0">
              <a:latin typeface="微软雅黑" panose="020B0503020204020204" pitchFamily="34" charset="-122"/>
              <a:ea typeface="微软雅黑" panose="020B0503020204020204" pitchFamily="34" charset="-122"/>
            </a:endParaRPr>
          </a:p>
        </p:txBody>
      </p:sp>
      <p:sp>
        <p:nvSpPr>
          <p:cNvPr id="5" name="矩形 4"/>
          <p:cNvSpPr/>
          <p:nvPr/>
        </p:nvSpPr>
        <p:spPr>
          <a:xfrm>
            <a:off x="71720" y="208406"/>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99248" y="208406"/>
            <a:ext cx="206430"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582940" y="1888097"/>
            <a:ext cx="5998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a typeface="微软雅黑" panose="020B0503020204020204" pitchFamily="34" charset="-122"/>
            </a:endParaRPr>
          </a:p>
        </p:txBody>
      </p:sp>
      <p:sp>
        <p:nvSpPr>
          <p:cNvPr id="22" name="矩形 21"/>
          <p:cNvSpPr/>
          <p:nvPr/>
        </p:nvSpPr>
        <p:spPr>
          <a:xfrm>
            <a:off x="1197789" y="1888096"/>
            <a:ext cx="4177505" cy="45719"/>
          </a:xfrm>
          <a:prstGeom prst="rect">
            <a:avLst/>
          </a:prstGeom>
          <a:solidFill>
            <a:srgbClr val="054BA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a typeface="微软雅黑" panose="020B0503020204020204" pitchFamily="34" charset="-122"/>
            </a:endParaRPr>
          </a:p>
        </p:txBody>
      </p:sp>
      <p:sp>
        <p:nvSpPr>
          <p:cNvPr id="40" name="文本框 39"/>
          <p:cNvSpPr txBox="1"/>
          <p:nvPr/>
        </p:nvSpPr>
        <p:spPr>
          <a:xfrm>
            <a:off x="497840" y="1426210"/>
            <a:ext cx="4609465" cy="460375"/>
          </a:xfrm>
          <a:prstGeom prst="rect">
            <a:avLst/>
          </a:prstGeom>
          <a:noFill/>
        </p:spPr>
        <p:txBody>
          <a:bodyPr wrap="square">
            <a:spAutoFit/>
          </a:bodyPr>
          <a:lstStyle/>
          <a:p>
            <a:pPr>
              <a:spcBef>
                <a:spcPct val="0"/>
              </a:spcBef>
              <a:buFont typeface="Arial" panose="020B0604020202020204" pitchFamily="34" charset="0"/>
              <a:buNone/>
            </a:pPr>
            <a:r>
              <a:rPr lang="en-US" altLang="zh-CN" sz="2400" b="1" dirty="0">
                <a:solidFill>
                  <a:srgbClr val="202A36"/>
                </a:solidFill>
                <a:latin typeface="微软雅黑" panose="020B0503020204020204" pitchFamily="34" charset="-122"/>
                <a:ea typeface="微软雅黑" panose="020B0503020204020204" pitchFamily="34" charset="-122"/>
              </a:rPr>
              <a:t>Motivations</a:t>
            </a:r>
            <a:endParaRPr lang="zh-CN" altLang="en-US" sz="2400" b="1" dirty="0">
              <a:solidFill>
                <a:srgbClr val="202A36"/>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544830" y="2435225"/>
            <a:ext cx="4442460" cy="3599815"/>
          </a:xfrm>
          <a:prstGeom prst="rect">
            <a:avLst/>
          </a:prstGeom>
          <a:noFill/>
        </p:spPr>
        <p:txBody>
          <a:bodyPr wrap="square">
            <a:spAutoFit/>
          </a:bodyPr>
          <a:lstStyle/>
          <a:p>
            <a:pPr marL="342900" indent="-342900" algn="l">
              <a:spcAft>
                <a:spcPts val="1800"/>
              </a:spcAft>
              <a:buFont typeface="Wingdings" panose="05000000000000000000" pitchFamily="2" charset="2"/>
              <a:buChar char="ü"/>
            </a:pPr>
            <a:r>
              <a:rPr lang="en-US" altLang="zh-CN" sz="2200" dirty="0">
                <a:latin typeface="Times New Roman" panose="02020603050405020304" pitchFamily="18" charset="0"/>
                <a:ea typeface="微软雅黑" panose="020B0503020204020204" pitchFamily="34" charset="-122"/>
                <a:cs typeface="Times New Roman" panose="02020603050405020304" pitchFamily="18" charset="0"/>
              </a:rPr>
              <a:t>PFL significantly reduces the training time per round, </a:t>
            </a:r>
            <a:r>
              <a:rPr lang="en-US" altLang="zh-CN" sz="2200" dirty="0">
                <a:latin typeface="Times New Roman" panose="02020603050405020304" pitchFamily="18" charset="0"/>
                <a:ea typeface="微软雅黑" panose="020B0503020204020204" pitchFamily="34" charset="-122"/>
                <a:cs typeface="Times New Roman" panose="02020603050405020304" pitchFamily="18" charset="0"/>
                <a:sym typeface="+mn-ea"/>
              </a:rPr>
              <a:t>but it typically requires many more rounds to reach the target accuracy.</a:t>
            </a:r>
            <a:endParaRPr lang="en-US" altLang="zh-CN" sz="2200"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l">
              <a:spcAft>
                <a:spcPts val="1800"/>
              </a:spcAft>
              <a:buFont typeface="Wingdings" panose="05000000000000000000" pitchFamily="2" charset="2"/>
              <a:buChar char="ü"/>
            </a:pPr>
            <a:r>
              <a:rPr lang="en-US" altLang="zh-CN" sz="2200" dirty="0">
                <a:latin typeface="Times New Roman" panose="02020603050405020304" pitchFamily="18" charset="0"/>
                <a:cs typeface="Times New Roman" panose="02020603050405020304" pitchFamily="18" charset="0"/>
              </a:rPr>
              <a:t>SFL achieves faster accuracy improvement in fewer rounds, but each round takes much longer due to sequential updates.</a:t>
            </a:r>
            <a:endParaRPr lang="en-US" altLang="zh-CN" sz="2200" dirty="0">
              <a:latin typeface="Times New Roman" panose="02020603050405020304" pitchFamily="18" charset="0"/>
              <a:cs typeface="Times New Roman" panose="02020603050405020304" pitchFamily="18" charset="0"/>
            </a:endParaRPr>
          </a:p>
          <a:p>
            <a:pPr marL="342900" indent="-342900" algn="l">
              <a:spcAft>
                <a:spcPts val="1800"/>
              </a:spcAft>
              <a:buFont typeface="Wingdings" panose="05000000000000000000" pitchFamily="2" charset="2"/>
              <a:buChar char="ü"/>
            </a:pPr>
            <a:endParaRPr lang="zh-CN" altLang="en-US" sz="2200" dirty="0">
              <a:latin typeface="Times New Roman" panose="02020603050405020304" pitchFamily="18" charset="0"/>
              <a:cs typeface="Times New Roman" panose="02020603050405020304" pitchFamily="18" charset="0"/>
            </a:endParaRPr>
          </a:p>
        </p:txBody>
      </p:sp>
      <p:pic>
        <p:nvPicPr>
          <p:cNvPr id="3" name="图片 2" descr="gap"/>
          <p:cNvPicPr>
            <a:picLocks noChangeAspect="1"/>
          </p:cNvPicPr>
          <p:nvPr/>
        </p:nvPicPr>
        <p:blipFill>
          <a:blip r:embed="rId2"/>
          <a:stretch>
            <a:fillRect/>
          </a:stretch>
        </p:blipFill>
        <p:spPr>
          <a:xfrm>
            <a:off x="5247640" y="2313305"/>
            <a:ext cx="6373495" cy="36664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75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956686" y="3946712"/>
            <a:ext cx="4026325" cy="2802777"/>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7981" y="134471"/>
            <a:ext cx="1083852" cy="1075764"/>
          </a:xfrm>
          <a:prstGeom prst="rect">
            <a:avLst/>
          </a:prstGeom>
        </p:spPr>
      </p:pic>
      <p:cxnSp>
        <p:nvCxnSpPr>
          <p:cNvPr id="14" name="直接连接符 13"/>
          <p:cNvCxnSpPr/>
          <p:nvPr/>
        </p:nvCxnSpPr>
        <p:spPr>
          <a:xfrm>
            <a:off x="71720" y="1086970"/>
            <a:ext cx="9381833" cy="25774"/>
          </a:xfrm>
          <a:prstGeom prst="line">
            <a:avLst/>
          </a:prstGeom>
          <a:ln w="38100">
            <a:gradFill flip="none" rotWithShape="1">
              <a:gsLst>
                <a:gs pos="4000">
                  <a:schemeClr val="bg1">
                    <a:lumMod val="95000"/>
                  </a:schemeClr>
                </a:gs>
                <a:gs pos="100000">
                  <a:srgbClr val="222730">
                    <a:alpha val="0"/>
                  </a:srgbClr>
                </a:gs>
              </a:gsLst>
              <a:lin ang="0" scaled="1"/>
              <a:tileRect/>
            </a:gra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084732" y="169745"/>
            <a:ext cx="3055324" cy="707886"/>
          </a:xfrm>
          <a:prstGeom prst="rect">
            <a:avLst/>
          </a:prstGeom>
          <a:noFill/>
        </p:spPr>
        <p:txBody>
          <a:bodyPr wrap="none" rtlCol="0">
            <a:spAutoFit/>
          </a:bodyPr>
          <a:lstStyle/>
          <a:p>
            <a:r>
              <a:rPr lang="en-US" altLang="zh-CN" sz="4000" b="1" dirty="0">
                <a:latin typeface="微软雅黑" panose="020B0503020204020204" pitchFamily="34" charset="-122"/>
                <a:ea typeface="微软雅黑" panose="020B0503020204020204" pitchFamily="34" charset="-122"/>
              </a:rPr>
              <a:t>CONTENTS</a:t>
            </a:r>
            <a:endParaRPr lang="zh-CN" altLang="en-US" sz="4000" b="1" dirty="0">
              <a:latin typeface="微软雅黑" panose="020B0503020204020204" pitchFamily="34" charset="-122"/>
              <a:ea typeface="微软雅黑" panose="020B0503020204020204" pitchFamily="34" charset="-122"/>
            </a:endParaRPr>
          </a:p>
        </p:txBody>
      </p:sp>
      <p:sp>
        <p:nvSpPr>
          <p:cNvPr id="3" name="文本框 2"/>
          <p:cNvSpPr txBox="1"/>
          <p:nvPr/>
        </p:nvSpPr>
        <p:spPr>
          <a:xfrm>
            <a:off x="1558116" y="1640300"/>
            <a:ext cx="5613650" cy="523220"/>
          </a:xfrm>
          <a:prstGeom prst="rect">
            <a:avLst/>
          </a:prstGeom>
          <a:noFill/>
        </p:spPr>
        <p:txBody>
          <a:bodyPr wrap="square" rtlCol="0">
            <a:spAutoFit/>
          </a:bodyPr>
          <a:lstStyle/>
          <a:p>
            <a:r>
              <a:rPr lang="en-US" altLang="zh-CN" sz="2800" b="1" dirty="0">
                <a:solidFill>
                  <a:schemeClr val="bg2"/>
                </a:solidFill>
                <a:latin typeface="微软雅黑" panose="020B0503020204020204" pitchFamily="34" charset="-122"/>
                <a:ea typeface="微软雅黑" panose="020B0503020204020204" pitchFamily="34" charset="-122"/>
              </a:rPr>
              <a:t>Introduction</a:t>
            </a:r>
            <a:endParaRPr lang="en-US" altLang="zh-CN" sz="2800" b="1" dirty="0">
              <a:solidFill>
                <a:schemeClr val="bg2"/>
              </a:solidFill>
              <a:latin typeface="微软雅黑" panose="020B0503020204020204" pitchFamily="34" charset="-122"/>
              <a:ea typeface="微软雅黑" panose="020B0503020204020204" pitchFamily="34" charset="-122"/>
            </a:endParaRPr>
          </a:p>
        </p:txBody>
      </p:sp>
      <p:sp>
        <p:nvSpPr>
          <p:cNvPr id="5" name="矩形 4"/>
          <p:cNvSpPr/>
          <p:nvPr/>
        </p:nvSpPr>
        <p:spPr>
          <a:xfrm>
            <a:off x="71720" y="208406"/>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99248" y="208406"/>
            <a:ext cx="206430"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50991" y="1589485"/>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pitchFamily="34" charset="-122"/>
                <a:ea typeface="微软雅黑" panose="020B0503020204020204" pitchFamily="34" charset="-122"/>
              </a:rPr>
              <a:t>1</a:t>
            </a:r>
            <a:endParaRPr lang="zh-CN" altLang="en-US" sz="3200" dirty="0">
              <a:latin typeface="微软雅黑" panose="020B0503020204020204" pitchFamily="34" charset="-122"/>
              <a:ea typeface="微软雅黑" panose="020B0503020204020204" pitchFamily="34" charset="-122"/>
            </a:endParaRPr>
          </a:p>
        </p:txBody>
      </p:sp>
      <p:sp>
        <p:nvSpPr>
          <p:cNvPr id="10" name="矩形 9"/>
          <p:cNvSpPr/>
          <p:nvPr/>
        </p:nvSpPr>
        <p:spPr>
          <a:xfrm>
            <a:off x="750990" y="2564758"/>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pitchFamily="34" charset="-122"/>
                <a:ea typeface="微软雅黑" panose="020B0503020204020204" pitchFamily="34" charset="-122"/>
              </a:rPr>
              <a:t>2</a:t>
            </a:r>
            <a:endParaRPr lang="zh-CN" altLang="en-US" sz="3200" dirty="0">
              <a:latin typeface="微软雅黑" panose="020B0503020204020204" pitchFamily="34" charset="-122"/>
              <a:ea typeface="微软雅黑" panose="020B0503020204020204" pitchFamily="34" charset="-122"/>
            </a:endParaRPr>
          </a:p>
        </p:txBody>
      </p:sp>
      <p:sp>
        <p:nvSpPr>
          <p:cNvPr id="12" name="矩形 11"/>
          <p:cNvSpPr/>
          <p:nvPr/>
        </p:nvSpPr>
        <p:spPr>
          <a:xfrm>
            <a:off x="750989" y="3533939"/>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pitchFamily="34" charset="-122"/>
                <a:ea typeface="微软雅黑" panose="020B0503020204020204" pitchFamily="34" charset="-122"/>
              </a:rPr>
              <a:t>3</a:t>
            </a:r>
            <a:endParaRPr lang="zh-CN" altLang="en-US" sz="3200" dirty="0">
              <a:latin typeface="微软雅黑" panose="020B0503020204020204" pitchFamily="34" charset="-122"/>
              <a:ea typeface="微软雅黑" panose="020B0503020204020204" pitchFamily="34" charset="-122"/>
            </a:endParaRPr>
          </a:p>
        </p:txBody>
      </p:sp>
      <p:sp>
        <p:nvSpPr>
          <p:cNvPr id="13" name="矩形 12"/>
          <p:cNvSpPr/>
          <p:nvPr/>
        </p:nvSpPr>
        <p:spPr>
          <a:xfrm>
            <a:off x="764230" y="4503120"/>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pitchFamily="34" charset="-122"/>
                <a:ea typeface="微软雅黑" panose="020B0503020204020204" pitchFamily="34" charset="-122"/>
              </a:rPr>
              <a:t>4</a:t>
            </a:r>
            <a:endParaRPr lang="zh-CN" altLang="en-US" sz="3200" dirty="0">
              <a:latin typeface="微软雅黑" panose="020B0503020204020204" pitchFamily="34" charset="-122"/>
              <a:ea typeface="微软雅黑" panose="020B0503020204020204" pitchFamily="34" charset="-122"/>
            </a:endParaRPr>
          </a:p>
        </p:txBody>
      </p:sp>
      <p:sp>
        <p:nvSpPr>
          <p:cNvPr id="15" name="矩形 14"/>
          <p:cNvSpPr/>
          <p:nvPr/>
        </p:nvSpPr>
        <p:spPr>
          <a:xfrm>
            <a:off x="764230" y="5448331"/>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pitchFamily="34" charset="-122"/>
                <a:ea typeface="微软雅黑" panose="020B0503020204020204" pitchFamily="34" charset="-122"/>
              </a:rPr>
              <a:t>5</a:t>
            </a:r>
            <a:endParaRPr lang="zh-CN" altLang="en-US" sz="3200" dirty="0">
              <a:latin typeface="微软雅黑" panose="020B0503020204020204" pitchFamily="34" charset="-122"/>
              <a:ea typeface="微软雅黑" panose="020B0503020204020204" pitchFamily="34" charset="-122"/>
            </a:endParaRPr>
          </a:p>
        </p:txBody>
      </p:sp>
      <p:sp>
        <p:nvSpPr>
          <p:cNvPr id="16" name="文本框 15"/>
          <p:cNvSpPr txBox="1"/>
          <p:nvPr/>
        </p:nvSpPr>
        <p:spPr>
          <a:xfrm>
            <a:off x="1558115" y="2605724"/>
            <a:ext cx="7191437" cy="523220"/>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System, Modeling, and Problem </a:t>
            </a:r>
            <a:endParaRPr lang="en-US" altLang="zh-CN" sz="2800" b="1"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1558115" y="3583872"/>
            <a:ext cx="8329955" cy="521970"/>
          </a:xfrm>
          <a:prstGeom prst="rect">
            <a:avLst/>
          </a:prstGeom>
          <a:noFill/>
        </p:spPr>
        <p:txBody>
          <a:bodyPr wrap="square" rtlCol="0">
            <a:spAutoFit/>
          </a:bodyPr>
          <a:lstStyle/>
          <a:p>
            <a:r>
              <a:rPr lang="en-US" altLang="zh-CN" sz="2800" b="1" dirty="0">
                <a:solidFill>
                  <a:schemeClr val="bg2"/>
                </a:solidFill>
                <a:latin typeface="微软雅黑" panose="020B0503020204020204" pitchFamily="34" charset="-122"/>
                <a:ea typeface="微软雅黑" panose="020B0503020204020204" pitchFamily="34" charset="-122"/>
                <a:sym typeface="+mn-ea"/>
              </a:rPr>
              <a:t>Theorem, Optimization, and Algorithm</a:t>
            </a:r>
            <a:endParaRPr lang="en-US" altLang="zh-CN" sz="2800" b="1" dirty="0">
              <a:solidFill>
                <a:schemeClr val="bg2"/>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1558116" y="4548965"/>
            <a:ext cx="8849908" cy="523220"/>
          </a:xfrm>
          <a:prstGeom prst="rect">
            <a:avLst/>
          </a:prstGeom>
          <a:noFill/>
        </p:spPr>
        <p:txBody>
          <a:bodyPr wrap="square" rtlCol="0">
            <a:spAutoFit/>
          </a:bodyPr>
          <a:lstStyle/>
          <a:p>
            <a:r>
              <a:rPr lang="en-US" altLang="zh-CN" sz="2800" b="1" dirty="0">
                <a:solidFill>
                  <a:schemeClr val="bg2"/>
                </a:solidFill>
                <a:latin typeface="微软雅黑" panose="020B0503020204020204" pitchFamily="34" charset="-122"/>
                <a:ea typeface="微软雅黑" panose="020B0503020204020204" pitchFamily="34" charset="-122"/>
              </a:rPr>
              <a:t>Experimental Evaluation </a:t>
            </a:r>
            <a:endParaRPr lang="en-US" altLang="zh-CN" sz="2800" b="1" dirty="0">
              <a:solidFill>
                <a:schemeClr val="bg2"/>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1558116" y="5508563"/>
            <a:ext cx="5613650" cy="523220"/>
          </a:xfrm>
          <a:prstGeom prst="rect">
            <a:avLst/>
          </a:prstGeom>
          <a:noFill/>
        </p:spPr>
        <p:txBody>
          <a:bodyPr wrap="square" rtlCol="0">
            <a:spAutoFit/>
          </a:bodyPr>
          <a:lstStyle/>
          <a:p>
            <a:r>
              <a:rPr lang="en-US" altLang="zh-CN" sz="2800" b="1" dirty="0">
                <a:solidFill>
                  <a:schemeClr val="bg2"/>
                </a:solidFill>
                <a:latin typeface="微软雅黑" panose="020B0503020204020204" pitchFamily="34" charset="-122"/>
                <a:ea typeface="微软雅黑" panose="020B0503020204020204" pitchFamily="34" charset="-122"/>
              </a:rPr>
              <a:t>Conclusion</a:t>
            </a:r>
            <a:endParaRPr lang="en-US" altLang="zh-CN" sz="2800" b="1" dirty="0">
              <a:solidFill>
                <a:schemeClr val="bg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927981" y="134471"/>
            <a:ext cx="1083852" cy="1075764"/>
          </a:xfrm>
          <a:prstGeom prst="rect">
            <a:avLst/>
          </a:prstGeom>
        </p:spPr>
      </p:pic>
      <p:cxnSp>
        <p:nvCxnSpPr>
          <p:cNvPr id="14" name="直接连接符 13"/>
          <p:cNvCxnSpPr/>
          <p:nvPr/>
        </p:nvCxnSpPr>
        <p:spPr>
          <a:xfrm>
            <a:off x="71720" y="1086970"/>
            <a:ext cx="9381833" cy="25774"/>
          </a:xfrm>
          <a:prstGeom prst="line">
            <a:avLst/>
          </a:prstGeom>
          <a:ln w="38100">
            <a:gradFill flip="none" rotWithShape="1">
              <a:gsLst>
                <a:gs pos="4000">
                  <a:schemeClr val="bg1">
                    <a:lumMod val="95000"/>
                  </a:schemeClr>
                </a:gs>
                <a:gs pos="100000">
                  <a:srgbClr val="222730">
                    <a:alpha val="0"/>
                  </a:srgbClr>
                </a:gs>
              </a:gsLst>
              <a:lin ang="0" scaled="1"/>
              <a:tileRect/>
            </a:gra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084731" y="169745"/>
            <a:ext cx="8368822" cy="707886"/>
          </a:xfrm>
          <a:prstGeom prst="rect">
            <a:avLst/>
          </a:prstGeom>
          <a:noFill/>
        </p:spPr>
        <p:txBody>
          <a:bodyPr wrap="square" rtlCol="0">
            <a:spAutoFit/>
          </a:bodyPr>
          <a:lstStyle/>
          <a:p>
            <a:r>
              <a:rPr lang="en-US" altLang="zh-CN" sz="4000" b="1" dirty="0">
                <a:latin typeface="微软雅黑" panose="020B0503020204020204" pitchFamily="34" charset="-122"/>
                <a:ea typeface="微软雅黑" panose="020B0503020204020204" pitchFamily="34" charset="-122"/>
              </a:rPr>
              <a:t>System, Modeling, and Problem </a:t>
            </a:r>
            <a:endParaRPr lang="en-US" altLang="zh-CN" sz="4000" b="1" dirty="0">
              <a:latin typeface="微软雅黑" panose="020B0503020204020204" pitchFamily="34" charset="-122"/>
              <a:ea typeface="微软雅黑" panose="020B0503020204020204" pitchFamily="34" charset="-122"/>
            </a:endParaRPr>
          </a:p>
        </p:txBody>
      </p:sp>
      <p:sp>
        <p:nvSpPr>
          <p:cNvPr id="5" name="矩形 4"/>
          <p:cNvSpPr/>
          <p:nvPr/>
        </p:nvSpPr>
        <p:spPr>
          <a:xfrm>
            <a:off x="71720" y="208406"/>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99248" y="208406"/>
            <a:ext cx="206430"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47345" y="2026285"/>
            <a:ext cx="4630420" cy="4213860"/>
          </a:xfrm>
          <a:prstGeom prst="rect">
            <a:avLst/>
          </a:prstGeom>
          <a:noFill/>
        </p:spPr>
        <p:txBody>
          <a:bodyPr wrap="square" rtlCol="0">
            <a:noAutofit/>
          </a:bodyPr>
          <a:lstStyle/>
          <a:p>
            <a:pPr>
              <a:lnSpc>
                <a:spcPts val="3200"/>
              </a:lnSpc>
            </a:pPr>
            <a:r>
              <a:rPr lang="en-US" altLang="zh-CN" sz="2400" b="1" dirty="0">
                <a:latin typeface="Times New Roman" panose="02020603050405020304" pitchFamily="18" charset="0"/>
                <a:cs typeface="Times New Roman" panose="02020603050405020304" pitchFamily="18" charset="0"/>
              </a:rPr>
              <a:t>Training Structure:</a:t>
            </a:r>
            <a:r>
              <a:rPr lang="zh-CN" altLang="en-US" sz="2400" b="1" dirty="0">
                <a:latin typeface="Times New Roman" panose="02020603050405020304" pitchFamily="18" charset="0"/>
                <a:cs typeface="Times New Roman" panose="02020603050405020304" pitchFamily="18" charset="0"/>
              </a:rPr>
              <a:t> </a:t>
            </a:r>
            <a:endParaRPr lang="zh-CN" altLang="en-US" sz="2400" b="1" dirty="0">
              <a:latin typeface="Times New Roman" panose="02020603050405020304" pitchFamily="18" charset="0"/>
              <a:cs typeface="Times New Roman" panose="02020603050405020304" pitchFamily="18" charset="0"/>
            </a:endParaRPr>
          </a:p>
          <a:p>
            <a:pPr marL="342900" indent="-342900">
              <a:lnSpc>
                <a:spcPts val="3200"/>
              </a:lnSpc>
              <a:buFont typeface="Wingdings" panose="05000000000000000000" charset="0"/>
              <a:buChar char="ü"/>
            </a:pPr>
            <a:r>
              <a:rPr lang="en-US" altLang="zh-CN" sz="2200" dirty="0">
                <a:solidFill>
                  <a:srgbClr val="000000"/>
                </a:solidFill>
                <a:latin typeface="Times New Roman" panose="02020603050405020304" pitchFamily="18" charset="0"/>
                <a:cs typeface="Times New Roman" panose="02020603050405020304" pitchFamily="18" charset="0"/>
              </a:rPr>
              <a:t>Denoted by</a:t>
            </a:r>
            <a:endParaRPr lang="en-US" altLang="zh-CN" sz="2200" dirty="0">
              <a:solidFill>
                <a:srgbClr val="000000"/>
              </a:solidFill>
              <a:latin typeface="Times New Roman" panose="02020603050405020304" pitchFamily="18" charset="0"/>
              <a:cs typeface="Times New Roman" panose="02020603050405020304" pitchFamily="18" charset="0"/>
            </a:endParaRPr>
          </a:p>
          <a:p>
            <a:pPr marL="342900" indent="-342900">
              <a:lnSpc>
                <a:spcPts val="3200"/>
              </a:lnSpc>
              <a:buFont typeface="Wingdings" panose="05000000000000000000" charset="0"/>
              <a:buChar char="ü"/>
            </a:pPr>
            <a:r>
              <a:rPr lang="en-US" altLang="zh-CN" sz="2200" dirty="0">
                <a:solidFill>
                  <a:srgbClr val="000000"/>
                </a:solidFill>
                <a:latin typeface="Times New Roman" panose="02020603050405020304" pitchFamily="18" charset="0"/>
                <a:cs typeface="Times New Roman" panose="02020603050405020304" pitchFamily="18" charset="0"/>
              </a:rPr>
              <a:t>      represents a set of sequences</a:t>
            </a:r>
            <a:endParaRPr lang="en-US" altLang="zh-CN" sz="2200" dirty="0">
              <a:solidFill>
                <a:srgbClr val="000000"/>
              </a:solidFill>
              <a:latin typeface="Times New Roman" panose="02020603050405020304" pitchFamily="18" charset="0"/>
              <a:cs typeface="Times New Roman" panose="02020603050405020304" pitchFamily="18" charset="0"/>
            </a:endParaRPr>
          </a:p>
          <a:p>
            <a:pPr marL="342900" indent="-342900">
              <a:lnSpc>
                <a:spcPts val="3200"/>
              </a:lnSpc>
              <a:buFont typeface="Wingdings" panose="05000000000000000000" charset="0"/>
              <a:buChar char="ü"/>
            </a:pPr>
            <a:r>
              <a:rPr lang="en-US" altLang="zh-CN" sz="2200" dirty="0">
                <a:solidFill>
                  <a:srgbClr val="000000"/>
                </a:solidFill>
                <a:latin typeface="Times New Roman" panose="02020603050405020304" pitchFamily="18" charset="0"/>
                <a:cs typeface="Times New Roman" panose="02020603050405020304" pitchFamily="18" charset="0"/>
              </a:rPr>
              <a:t>                 : parallel width</a:t>
            </a:r>
            <a:endParaRPr lang="en-US" altLang="zh-CN" sz="2200" dirty="0">
              <a:solidFill>
                <a:srgbClr val="000000"/>
              </a:solidFill>
              <a:latin typeface="Times New Roman" panose="02020603050405020304" pitchFamily="18" charset="0"/>
              <a:cs typeface="Times New Roman" panose="02020603050405020304" pitchFamily="18" charset="0"/>
            </a:endParaRPr>
          </a:p>
          <a:p>
            <a:pPr marL="342900" indent="-342900">
              <a:lnSpc>
                <a:spcPts val="3200"/>
              </a:lnSpc>
              <a:buFont typeface="Wingdings" panose="05000000000000000000" charset="0"/>
              <a:buChar char="ü"/>
            </a:pPr>
            <a:r>
              <a:rPr lang="en-US" altLang="zh-CN" sz="2200" dirty="0"/>
              <a:t>      </a:t>
            </a:r>
            <a:r>
              <a:rPr lang="en-US" altLang="zh-CN" sz="2200" dirty="0">
                <a:solidFill>
                  <a:srgbClr val="000000"/>
                </a:solidFill>
                <a:latin typeface="Times New Roman" panose="02020603050405020304" pitchFamily="18" charset="0"/>
                <a:cs typeface="Times New Roman" panose="02020603050405020304" pitchFamily="18" charset="0"/>
              </a:rPr>
              <a:t>: sequence leagth</a:t>
            </a:r>
            <a:endParaRPr lang="en-US" altLang="zh-CN" sz="2200" dirty="0">
              <a:solidFill>
                <a:srgbClr val="000000"/>
              </a:solidFill>
              <a:latin typeface="Times New Roman" panose="02020603050405020304" pitchFamily="18" charset="0"/>
              <a:cs typeface="Times New Roman" panose="02020603050405020304" pitchFamily="18" charset="0"/>
            </a:endParaRPr>
          </a:p>
          <a:p>
            <a:pPr marL="285750" indent="-285750">
              <a:lnSpc>
                <a:spcPts val="3200"/>
              </a:lnSpc>
              <a:buFont typeface="Wingdings" panose="05000000000000000000" pitchFamily="2" charset="2"/>
              <a:buChar char="ü"/>
            </a:pPr>
            <a:endParaRPr lang="en-US" altLang="zh-CN" sz="2200" dirty="0"/>
          </a:p>
          <a:p>
            <a:pPr indent="0">
              <a:lnSpc>
                <a:spcPts val="3200"/>
              </a:lnSpc>
              <a:buFont typeface="Wingdings" panose="05000000000000000000" pitchFamily="2" charset="2"/>
              <a:buNone/>
            </a:pPr>
            <a:r>
              <a:rPr lang="en-US" altLang="zh-CN" sz="2400" b="1" dirty="0">
                <a:latin typeface="Times New Roman" panose="02020603050405020304" pitchFamily="18" charset="0"/>
                <a:cs typeface="Times New Roman" panose="02020603050405020304" pitchFamily="18" charset="0"/>
              </a:rPr>
              <a:t>Client sampling strategy:</a:t>
            </a:r>
            <a:endParaRPr lang="en-US" altLang="zh-CN" sz="2400" b="1" dirty="0">
              <a:latin typeface="Times New Roman" panose="02020603050405020304" pitchFamily="18" charset="0"/>
              <a:cs typeface="Times New Roman" panose="02020603050405020304" pitchFamily="18" charset="0"/>
            </a:endParaRPr>
          </a:p>
        </p:txBody>
      </p:sp>
      <p:sp>
        <p:nvSpPr>
          <p:cNvPr id="10" name="矩形 9"/>
          <p:cNvSpPr/>
          <p:nvPr/>
        </p:nvSpPr>
        <p:spPr>
          <a:xfrm>
            <a:off x="511231" y="1681903"/>
            <a:ext cx="5998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a typeface="微软雅黑" panose="020B0503020204020204" pitchFamily="34" charset="-122"/>
            </a:endParaRPr>
          </a:p>
        </p:txBody>
      </p:sp>
      <p:sp>
        <p:nvSpPr>
          <p:cNvPr id="11" name="矩形 10"/>
          <p:cNvSpPr/>
          <p:nvPr/>
        </p:nvSpPr>
        <p:spPr>
          <a:xfrm>
            <a:off x="1126080" y="1681902"/>
            <a:ext cx="4177505" cy="45719"/>
          </a:xfrm>
          <a:prstGeom prst="rect">
            <a:avLst/>
          </a:prstGeom>
          <a:solidFill>
            <a:srgbClr val="054BA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a typeface="微软雅黑" panose="020B0503020204020204" pitchFamily="34" charset="-122"/>
            </a:endParaRPr>
          </a:p>
        </p:txBody>
      </p:sp>
      <p:sp>
        <p:nvSpPr>
          <p:cNvPr id="12" name="文本框 11"/>
          <p:cNvSpPr txBox="1"/>
          <p:nvPr/>
        </p:nvSpPr>
        <p:spPr>
          <a:xfrm>
            <a:off x="425947" y="1220237"/>
            <a:ext cx="4630149" cy="460375"/>
          </a:xfrm>
          <a:prstGeom prst="rect">
            <a:avLst/>
          </a:prstGeom>
          <a:noFill/>
        </p:spPr>
        <p:txBody>
          <a:bodyPr wrap="square">
            <a:spAutoFit/>
          </a:bodyPr>
          <a:lstStyle/>
          <a:p>
            <a:pPr>
              <a:spcBef>
                <a:spcPct val="0"/>
              </a:spcBef>
              <a:buFont typeface="Arial" panose="020B0604020202020204" pitchFamily="34" charset="0"/>
              <a:buNone/>
            </a:pPr>
            <a:r>
              <a:rPr lang="en-US" altLang="zh-CN" sz="2400" b="1" dirty="0">
                <a:solidFill>
                  <a:srgbClr val="202A36"/>
                </a:solidFill>
                <a:latin typeface="微软雅黑" panose="020B0503020204020204" pitchFamily="34" charset="-122"/>
                <a:ea typeface="微软雅黑" panose="020B0503020204020204" pitchFamily="34" charset="-122"/>
                <a:cs typeface="Arial" panose="020B0604020202020204" pitchFamily="34" charset="0"/>
              </a:rPr>
              <a:t>Parallel-Sequential FL (PSFL)</a:t>
            </a:r>
            <a:endParaRPr lang="en-US" altLang="zh-CN" sz="2400" b="1" dirty="0">
              <a:solidFill>
                <a:srgbClr val="202A36"/>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descr="time4"/>
          <p:cNvPicPr>
            <a:picLocks noChangeAspect="1"/>
          </p:cNvPicPr>
          <p:nvPr/>
        </p:nvPicPr>
        <p:blipFill>
          <a:blip r:embed="rId2"/>
          <a:stretch>
            <a:fillRect/>
          </a:stretch>
        </p:blipFill>
        <p:spPr>
          <a:xfrm>
            <a:off x="5055870" y="2023745"/>
            <a:ext cx="6321425" cy="3677285"/>
          </a:xfrm>
          <a:prstGeom prst="rect">
            <a:avLst/>
          </a:prstGeom>
        </p:spPr>
      </p:pic>
      <p:pic>
        <p:nvPicPr>
          <p:cNvPr id="21" name="图片 20"/>
          <p:cNvPicPr>
            <a:picLocks noChangeAspect="1"/>
          </p:cNvPicPr>
          <p:nvPr/>
        </p:nvPicPr>
        <p:blipFill>
          <a:blip r:embed="rId3"/>
          <a:stretch>
            <a:fillRect/>
          </a:stretch>
        </p:blipFill>
        <p:spPr>
          <a:xfrm>
            <a:off x="905510" y="5229225"/>
            <a:ext cx="3784600" cy="417830"/>
          </a:xfrm>
          <a:prstGeom prst="rect">
            <a:avLst/>
          </a:prstGeom>
        </p:spPr>
      </p:pic>
      <p:pic>
        <p:nvPicPr>
          <p:cNvPr id="22" name="图片 21"/>
          <p:cNvPicPr>
            <a:picLocks noChangeAspect="1"/>
          </p:cNvPicPr>
          <p:nvPr/>
        </p:nvPicPr>
        <p:blipFill>
          <a:blip r:embed="rId4"/>
          <a:stretch>
            <a:fillRect/>
          </a:stretch>
        </p:blipFill>
        <p:spPr>
          <a:xfrm>
            <a:off x="2098040" y="2543810"/>
            <a:ext cx="2592070" cy="395605"/>
          </a:xfrm>
          <a:prstGeom prst="rect">
            <a:avLst/>
          </a:prstGeom>
        </p:spPr>
      </p:pic>
      <p:pic>
        <p:nvPicPr>
          <p:cNvPr id="23" name="图片 22"/>
          <p:cNvPicPr>
            <a:picLocks noChangeAspect="1"/>
          </p:cNvPicPr>
          <p:nvPr/>
        </p:nvPicPr>
        <p:blipFill>
          <a:blip r:embed="rId5"/>
          <a:stretch>
            <a:fillRect/>
          </a:stretch>
        </p:blipFill>
        <p:spPr>
          <a:xfrm>
            <a:off x="734060" y="3343910"/>
            <a:ext cx="1261745" cy="390525"/>
          </a:xfrm>
          <a:prstGeom prst="rect">
            <a:avLst/>
          </a:prstGeom>
        </p:spPr>
      </p:pic>
      <p:pic>
        <p:nvPicPr>
          <p:cNvPr id="24" name="图片 23"/>
          <p:cNvPicPr>
            <a:picLocks noChangeAspect="1"/>
          </p:cNvPicPr>
          <p:nvPr/>
        </p:nvPicPr>
        <p:blipFill>
          <a:blip r:embed="rId6"/>
          <a:stretch>
            <a:fillRect/>
          </a:stretch>
        </p:blipFill>
        <p:spPr>
          <a:xfrm>
            <a:off x="696595" y="2951480"/>
            <a:ext cx="464185" cy="320675"/>
          </a:xfrm>
          <a:prstGeom prst="rect">
            <a:avLst/>
          </a:prstGeom>
        </p:spPr>
      </p:pic>
      <p:pic>
        <p:nvPicPr>
          <p:cNvPr id="25" name="图片 24"/>
          <p:cNvPicPr>
            <a:picLocks noChangeAspect="1"/>
          </p:cNvPicPr>
          <p:nvPr/>
        </p:nvPicPr>
        <p:blipFill>
          <a:blip r:embed="rId7"/>
          <a:stretch>
            <a:fillRect/>
          </a:stretch>
        </p:blipFill>
        <p:spPr>
          <a:xfrm>
            <a:off x="734060" y="3734435"/>
            <a:ext cx="471170" cy="3524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927981" y="161365"/>
            <a:ext cx="1083852" cy="1075764"/>
          </a:xfrm>
          <a:prstGeom prst="rect">
            <a:avLst/>
          </a:prstGeom>
        </p:spPr>
      </p:pic>
      <p:cxnSp>
        <p:nvCxnSpPr>
          <p:cNvPr id="14" name="直接连接符 13"/>
          <p:cNvCxnSpPr/>
          <p:nvPr/>
        </p:nvCxnSpPr>
        <p:spPr>
          <a:xfrm>
            <a:off x="71720" y="1113864"/>
            <a:ext cx="9381833" cy="25774"/>
          </a:xfrm>
          <a:prstGeom prst="line">
            <a:avLst/>
          </a:prstGeom>
          <a:ln w="38100">
            <a:gradFill flip="none" rotWithShape="1">
              <a:gsLst>
                <a:gs pos="4000">
                  <a:schemeClr val="bg1">
                    <a:lumMod val="95000"/>
                  </a:schemeClr>
                </a:gs>
                <a:gs pos="100000">
                  <a:srgbClr val="222730">
                    <a:alpha val="0"/>
                  </a:srgbClr>
                </a:gs>
              </a:gsLst>
              <a:lin ang="0" scaled="1"/>
              <a:tileRect/>
            </a:gra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084731" y="196639"/>
            <a:ext cx="8453716" cy="707886"/>
          </a:xfrm>
          <a:prstGeom prst="rect">
            <a:avLst/>
          </a:prstGeom>
          <a:noFill/>
        </p:spPr>
        <p:txBody>
          <a:bodyPr wrap="square" rtlCol="0">
            <a:spAutoFit/>
          </a:bodyPr>
          <a:lstStyle/>
          <a:p>
            <a:r>
              <a:rPr lang="en-US" altLang="zh-CN" sz="4000" b="1" dirty="0">
                <a:latin typeface="微软雅黑" panose="020B0503020204020204" pitchFamily="34" charset="-122"/>
                <a:ea typeface="微软雅黑" panose="020B0503020204020204" pitchFamily="34" charset="-122"/>
              </a:rPr>
              <a:t>System, Modeling, and Problem </a:t>
            </a:r>
            <a:endParaRPr lang="en-US" altLang="zh-CN" sz="4000" b="1" dirty="0">
              <a:latin typeface="微软雅黑" panose="020B0503020204020204" pitchFamily="34" charset="-122"/>
              <a:ea typeface="微软雅黑" panose="020B0503020204020204" pitchFamily="34" charset="-122"/>
            </a:endParaRPr>
          </a:p>
        </p:txBody>
      </p:sp>
      <p:sp>
        <p:nvSpPr>
          <p:cNvPr id="5" name="矩形 4"/>
          <p:cNvSpPr/>
          <p:nvPr/>
        </p:nvSpPr>
        <p:spPr>
          <a:xfrm>
            <a:off x="71720" y="235300"/>
            <a:ext cx="551839"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99248" y="235300"/>
            <a:ext cx="206430" cy="630564"/>
          </a:xfrm>
          <a:prstGeom prst="rect">
            <a:avLst/>
          </a:prstGeom>
          <a:solidFill>
            <a:srgbClr val="054BAA"/>
          </a:solidFill>
          <a:ln>
            <a:solidFill>
              <a:srgbClr val="FCF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48477" y="1744658"/>
            <a:ext cx="5998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a typeface="微软雅黑" panose="020B0503020204020204" pitchFamily="34" charset="-122"/>
            </a:endParaRPr>
          </a:p>
        </p:txBody>
      </p:sp>
      <p:sp>
        <p:nvSpPr>
          <p:cNvPr id="4" name="矩形 3"/>
          <p:cNvSpPr/>
          <p:nvPr/>
        </p:nvSpPr>
        <p:spPr>
          <a:xfrm>
            <a:off x="1063326" y="1744657"/>
            <a:ext cx="4177505" cy="45719"/>
          </a:xfrm>
          <a:prstGeom prst="rect">
            <a:avLst/>
          </a:prstGeom>
          <a:solidFill>
            <a:srgbClr val="054BA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a typeface="微软雅黑" panose="020B0503020204020204" pitchFamily="34" charset="-122"/>
            </a:endParaRPr>
          </a:p>
        </p:txBody>
      </p:sp>
      <p:sp>
        <p:nvSpPr>
          <p:cNvPr id="8" name="文本框 7"/>
          <p:cNvSpPr txBox="1"/>
          <p:nvPr/>
        </p:nvSpPr>
        <p:spPr>
          <a:xfrm>
            <a:off x="425947" y="1247131"/>
            <a:ext cx="5302500" cy="460375"/>
          </a:xfrm>
          <a:prstGeom prst="rect">
            <a:avLst/>
          </a:prstGeom>
          <a:noFill/>
        </p:spPr>
        <p:txBody>
          <a:bodyPr wrap="square">
            <a:spAutoFit/>
          </a:bodyPr>
          <a:lstStyle/>
          <a:p>
            <a:pPr>
              <a:spcBef>
                <a:spcPct val="0"/>
              </a:spcBef>
              <a:buFont typeface="Arial" panose="020B0604020202020204" pitchFamily="34" charset="0"/>
              <a:buNone/>
            </a:pPr>
            <a:r>
              <a:rPr lang="en-US" altLang="zh-CN" sz="2400" b="1" dirty="0">
                <a:solidFill>
                  <a:srgbClr val="202A36"/>
                </a:solidFill>
                <a:latin typeface="微软雅黑" panose="020B0503020204020204" pitchFamily="34" charset="-122"/>
                <a:ea typeface="微软雅黑" panose="020B0503020204020204" pitchFamily="34" charset="-122"/>
                <a:cs typeface="Arial" panose="020B0604020202020204" pitchFamily="34" charset="0"/>
                <a:sym typeface="+mn-ea"/>
              </a:rPr>
              <a:t>Parallel-Sequential FL (PSFL)</a:t>
            </a:r>
            <a:endParaRPr lang="zh-CN" altLang="en-US" sz="2400" b="1" dirty="0">
              <a:solidFill>
                <a:srgbClr val="202A36"/>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框 9"/>
          <p:cNvSpPr txBox="1"/>
          <p:nvPr/>
        </p:nvSpPr>
        <p:spPr>
          <a:xfrm>
            <a:off x="285115" y="2089785"/>
            <a:ext cx="4862195" cy="2776220"/>
          </a:xfrm>
          <a:prstGeom prst="rect">
            <a:avLst/>
          </a:prstGeom>
          <a:noFill/>
        </p:spPr>
        <p:txBody>
          <a:bodyPr wrap="square" rtlCol="0">
            <a:noAutofit/>
          </a:bodyPr>
          <a:lstStyle/>
          <a:p>
            <a:pPr marL="457200" indent="-457200" algn="l">
              <a:spcAft>
                <a:spcPts val="1800"/>
              </a:spcAft>
              <a:buFont typeface="Wingdings" panose="05000000000000000000" pitchFamily="2" charset="2"/>
              <a:buChar char="ü"/>
            </a:pPr>
            <a:r>
              <a:rPr lang="en-US" altLang="zh-CN" sz="2200" b="1" dirty="0">
                <a:solidFill>
                  <a:srgbClr val="000000"/>
                </a:solidFill>
                <a:latin typeface="Times New Roman" panose="02020603050405020304" pitchFamily="18" charset="0"/>
                <a:cs typeface="Times New Roman" panose="02020603050405020304" pitchFamily="18" charset="0"/>
              </a:rPr>
              <a:t>Statistical heterogeneity: </a:t>
            </a:r>
            <a:r>
              <a:rPr lang="en-US" altLang="zh-CN" sz="2200" dirty="0">
                <a:solidFill>
                  <a:srgbClr val="000000"/>
                </a:solidFill>
                <a:latin typeface="Times New Roman" panose="02020603050405020304" pitchFamily="18" charset="0"/>
                <a:cs typeface="Times New Roman" panose="02020603050405020304" pitchFamily="18" charset="0"/>
              </a:rPr>
              <a:t>the training data are distributed in an unbalanced and non-iid fashion among clients</a:t>
            </a:r>
            <a:endParaRPr lang="en-US" altLang="zh-CN" sz="2200" b="1" dirty="0">
              <a:solidFill>
                <a:srgbClr val="000000"/>
              </a:solidFill>
              <a:latin typeface="Times New Roman" panose="02020603050405020304" pitchFamily="18" charset="0"/>
              <a:cs typeface="Times New Roman" panose="02020603050405020304" pitchFamily="18" charset="0"/>
            </a:endParaRPr>
          </a:p>
          <a:p>
            <a:pPr marL="457200" indent="-457200" algn="l">
              <a:spcAft>
                <a:spcPts val="1800"/>
              </a:spcAft>
              <a:buFont typeface="Wingdings" panose="05000000000000000000" pitchFamily="2" charset="2"/>
              <a:buChar char="ü"/>
            </a:pPr>
            <a:r>
              <a:rPr lang="en-US" altLang="zh-CN" sz="2200" b="1" dirty="0">
                <a:latin typeface="Times New Roman" panose="02020603050405020304" pitchFamily="18" charset="0"/>
                <a:cs typeface="Times New Roman" panose="02020603050405020304" pitchFamily="18" charset="0"/>
              </a:rPr>
              <a:t>System heterogeneity</a:t>
            </a:r>
            <a:r>
              <a:rPr lang="en-US" altLang="zh-CN" sz="2200" dirty="0">
                <a:latin typeface="Times New Roman" panose="02020603050405020304" pitchFamily="18" charset="0"/>
                <a:cs typeface="Times New Roman" panose="02020603050405020304" pitchFamily="18" charset="0"/>
              </a:rPr>
              <a:t>:  clients exhibit heterogeneous capabilities in both computing and communication.</a:t>
            </a:r>
            <a:endParaRPr lang="en-US" altLang="zh-CN" sz="2200" dirty="0">
              <a:latin typeface="Times New Roman" panose="02020603050405020304" pitchFamily="18" charset="0"/>
              <a:cs typeface="Times New Roman" panose="02020603050405020304" pitchFamily="18" charset="0"/>
            </a:endParaRPr>
          </a:p>
          <a:p>
            <a:pPr marL="457200" indent="-457200" algn="l">
              <a:spcAft>
                <a:spcPts val="1800"/>
              </a:spcAft>
              <a:buFont typeface="Wingdings" panose="05000000000000000000" pitchFamily="2" charset="2"/>
              <a:buChar char="ü"/>
            </a:pPr>
            <a:endParaRPr lang="en-US" altLang="zh-CN" sz="2200" dirty="0">
              <a:latin typeface="Times New Roman" panose="02020603050405020304" pitchFamily="18" charset="0"/>
              <a:cs typeface="Times New Roman" panose="02020603050405020304" pitchFamily="18" charset="0"/>
            </a:endParaRPr>
          </a:p>
        </p:txBody>
      </p:sp>
      <p:pic>
        <p:nvPicPr>
          <p:cNvPr id="12" name="图片 11" descr="time4"/>
          <p:cNvPicPr>
            <a:picLocks noChangeAspect="1"/>
          </p:cNvPicPr>
          <p:nvPr/>
        </p:nvPicPr>
        <p:blipFill>
          <a:blip r:embed="rId2"/>
          <a:stretch>
            <a:fillRect/>
          </a:stretch>
        </p:blipFill>
        <p:spPr>
          <a:xfrm>
            <a:off x="5055870" y="2023745"/>
            <a:ext cx="6321425" cy="3677285"/>
          </a:xfrm>
          <a:prstGeom prst="rect">
            <a:avLst/>
          </a:prstGeom>
        </p:spPr>
      </p:pic>
      <p:sp>
        <p:nvSpPr>
          <p:cNvPr id="13" name="文本框 12"/>
          <p:cNvSpPr txBox="1"/>
          <p:nvPr/>
        </p:nvSpPr>
        <p:spPr>
          <a:xfrm>
            <a:off x="344170" y="5001260"/>
            <a:ext cx="2472055" cy="648335"/>
          </a:xfrm>
          <a:prstGeom prst="rect">
            <a:avLst/>
          </a:prstGeom>
          <a:noFill/>
        </p:spPr>
        <p:txBody>
          <a:bodyPr wrap="square" rtlCol="0" anchor="t">
            <a:noAutofit/>
          </a:bodyPr>
          <a:p>
            <a:r>
              <a:rPr lang="en-US" altLang="zh-CN"/>
              <a:t> </a:t>
            </a:r>
            <a:r>
              <a:rPr lang="en-US" altLang="zh-CN" sz="2400" b="1">
                <a:latin typeface="Times New Roman" panose="02020603050405020304" pitchFamily="18" charset="0"/>
                <a:cs typeface="Times New Roman" panose="02020603050405020304" pitchFamily="18" charset="0"/>
              </a:rPr>
              <a:t>Training time:</a:t>
            </a:r>
            <a:endParaRPr lang="en-US" altLang="zh-CN" sz="2400" b="1">
              <a:latin typeface="Times New Roman" panose="02020603050405020304" pitchFamily="18" charset="0"/>
              <a:cs typeface="Times New Roman" panose="02020603050405020304" pitchFamily="18" charset="0"/>
            </a:endParaRPr>
          </a:p>
        </p:txBody>
      </p:sp>
      <p:pic>
        <p:nvPicPr>
          <p:cNvPr id="15" name="图片 14"/>
          <p:cNvPicPr>
            <a:picLocks noChangeAspect="1"/>
          </p:cNvPicPr>
          <p:nvPr/>
        </p:nvPicPr>
        <p:blipFill>
          <a:blip r:embed="rId3"/>
          <a:stretch>
            <a:fillRect/>
          </a:stretch>
        </p:blipFill>
        <p:spPr>
          <a:xfrm>
            <a:off x="2513965" y="5027295"/>
            <a:ext cx="496570" cy="430530"/>
          </a:xfrm>
          <a:prstGeom prst="rect">
            <a:avLst/>
          </a:prstGeom>
        </p:spPr>
      </p:pic>
      <p:pic>
        <p:nvPicPr>
          <p:cNvPr id="16" name="图片 15"/>
          <p:cNvPicPr>
            <a:picLocks noChangeAspect="1"/>
          </p:cNvPicPr>
          <p:nvPr/>
        </p:nvPicPr>
        <p:blipFill>
          <a:blip r:embed="rId4"/>
          <a:stretch>
            <a:fillRect/>
          </a:stretch>
        </p:blipFill>
        <p:spPr>
          <a:xfrm>
            <a:off x="1084580" y="5603875"/>
            <a:ext cx="3354705" cy="5441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7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tags/tag1.xml><?xml version="1.0" encoding="utf-8"?>
<p:tagLst xmlns:p="http://schemas.openxmlformats.org/presentationml/2006/main">
  <p:tag name="KSO_WM_DIAGRAM_VIRTUALLY_FRAME" val="{&quot;height&quot;:380.45,&quot;left&quot;:437.65,&quot;top&quot;:138.1,&quot;width&quot;:485.1}"/>
</p:tagLst>
</file>

<file path=ppt/tags/tag2.xml><?xml version="1.0" encoding="utf-8"?>
<p:tagLst xmlns:p="http://schemas.openxmlformats.org/presentationml/2006/main">
  <p:tag name="KSO_WM_DIAGRAM_VIRTUALLY_FRAME" val="{&quot;height&quot;:380.45,&quot;left&quot;:437.65,&quot;top&quot;:138.1,&quot;width&quot;:485.1}"/>
</p:tagLst>
</file>

<file path=ppt/tags/tag3.xml><?xml version="1.0" encoding="utf-8"?>
<p:tagLst xmlns:p="http://schemas.openxmlformats.org/presentationml/2006/main">
  <p:tag name="KSO_WM_DIAGRAM_VIRTUALLY_FRAME" val="{&quot;height&quot;:380.45,&quot;left&quot;:437.65,&quot;top&quot;:138.1,&quot;width&quot;:485.1}"/>
</p:tagLst>
</file>

<file path=ppt/tags/tag4.xml><?xml version="1.0" encoding="utf-8"?>
<p:tagLst xmlns:p="http://schemas.openxmlformats.org/presentationml/2006/main">
  <p:tag name="KSO_WM_DIAGRAM_VIRTUALLY_FRAME" val="{&quot;height&quot;:380.45,&quot;left&quot;:437.65,&quot;top&quot;:138.1,&quot;width&quot;:485.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5234</Words>
  <Application>WPS 演示</Application>
  <PresentationFormat>宽屏</PresentationFormat>
  <Paragraphs>331</Paragraphs>
  <Slides>26</Slides>
  <Notes>26</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26</vt:i4>
      </vt:variant>
    </vt:vector>
  </HeadingPairs>
  <TitlesOfParts>
    <vt:vector size="39" baseType="lpstr">
      <vt:lpstr>Arial</vt:lpstr>
      <vt:lpstr>宋体</vt:lpstr>
      <vt:lpstr>Wingdings</vt:lpstr>
      <vt:lpstr>微软雅黑</vt:lpstr>
      <vt:lpstr>CambriaMath</vt:lpstr>
      <vt:lpstr>Segoe Print</vt:lpstr>
      <vt:lpstr>Times New Roman</vt:lpstr>
      <vt:lpstr>Wingdings</vt:lpstr>
      <vt:lpstr>Cambria Math</vt:lpstr>
      <vt:lpstr>等线</vt:lpstr>
      <vt:lpstr>Arial Unicode MS</vt:lpstr>
      <vt:lpstr>等线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sunny</dc:creator>
  <cp:lastModifiedBy>粥粥</cp:lastModifiedBy>
  <cp:revision>1702</cp:revision>
  <dcterms:created xsi:type="dcterms:W3CDTF">2023-04-03T04:10:00Z</dcterms:created>
  <dcterms:modified xsi:type="dcterms:W3CDTF">2025-05-16T15:43:29Z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D29FBF30D3984F39BD3D54156089D127_12</vt:lpwstr>
  </property>
  <property fmtid="{D5CDD505-2E9C-101B-9397-08002B2CF9AE}" pid="3" name="KSOProductBuildVer">
    <vt:lpwstr>2052-12.1.0.20784</vt:lpwstr>
  </property>
</Properties>
</file>