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1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36.svg" ContentType="image/svg+xml"/>
  <Override PartName="/ppt/media/image5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12"/>
  </p:notesMasterIdLst>
  <p:handoutMasterIdLst>
    <p:handoutMasterId r:id="rId23"/>
  </p:handoutMasterIdLst>
  <p:sldIdLst>
    <p:sldId id="340" r:id="rId4"/>
    <p:sldId id="260" r:id="rId5"/>
    <p:sldId id="262" r:id="rId6"/>
    <p:sldId id="303" r:id="rId7"/>
    <p:sldId id="341" r:id="rId8"/>
    <p:sldId id="346" r:id="rId9"/>
    <p:sldId id="347" r:id="rId10"/>
    <p:sldId id="348" r:id="rId11"/>
    <p:sldId id="353" r:id="rId13"/>
    <p:sldId id="349" r:id="rId14"/>
    <p:sldId id="350" r:id="rId15"/>
    <p:sldId id="264" r:id="rId16"/>
    <p:sldId id="355" r:id="rId17"/>
    <p:sldId id="351" r:id="rId18"/>
    <p:sldId id="354" r:id="rId19"/>
    <p:sldId id="352" r:id="rId20"/>
    <p:sldId id="356" r:id="rId21"/>
    <p:sldId id="357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7" userDrawn="1">
          <p15:clr>
            <a:srgbClr val="A4A3A4"/>
          </p15:clr>
        </p15:guide>
        <p15:guide id="2" pos="3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531" autoAdjust="0"/>
  </p:normalViewPr>
  <p:slideViewPr>
    <p:cSldViewPr snapToGrid="0" showGuides="1">
      <p:cViewPr>
        <p:scale>
          <a:sx n="100" d="100"/>
          <a:sy n="100" d="100"/>
        </p:scale>
        <p:origin x="-1062" y="-432"/>
      </p:cViewPr>
      <p:guideLst>
        <p:guide orient="horz" pos="2247"/>
        <p:guide pos="38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83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如图所示，我们提出的</a:t>
            </a:r>
            <a:r>
              <a:rPr lang="en-US" altLang="zh-CN"/>
              <a:t> RepObE </a:t>
            </a:r>
            <a:r>
              <a:rPr lang="zh-CN" altLang="en-US"/>
              <a:t>框架包含三个关键组成部分：语义编码器、动态加密机制与任务模块化解码器。该框架通过在语义特征层级进行加密传输，从根源上提升系统的隐私保护能力，同时结合鲁棒性训练策略，应对复杂环境下的攻击威胁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我们设计了一个通用语义编码器，并针对图像重建与分类任务分别设计了解码器结构。编码器通过卷积与残差单元提取深层语义特征，解码器则根据任务目标进行还原或分类，整体结构既高效又具可拓展性。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我们设计了一个轻量、灵活且高度安全的动态加密混淆</a:t>
            </a:r>
            <a:r>
              <a:rPr lang="zh-CN" altLang="en-US"/>
              <a:t>模块。特征图先经过四步混淆处理，其中包括行列的重新排序与位置偏移，使攻击者即使监听到中间特征也难以进行逆向恢复。同时，接收端通过密钥协商后执行对应的四步逆操作，实现端到端的精确还原，确保任务精度与数据私密性的统一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为了增强系统抵御对抗攻击的能力，我们采用了基于</a:t>
            </a:r>
            <a:r>
              <a:rPr lang="en-US" altLang="zh-CN"/>
              <a:t> PGD </a:t>
            </a:r>
            <a:r>
              <a:rPr lang="zh-CN" altLang="en-US"/>
              <a:t>算法的对抗训练策略。该策略旨在生成能诱导模型错误预测的对抗样本，并通过最小化</a:t>
            </a:r>
            <a:r>
              <a:rPr lang="en-US" altLang="zh-CN"/>
              <a:t> KL </a:t>
            </a:r>
            <a:r>
              <a:rPr lang="zh-CN" altLang="en-US"/>
              <a:t>散度与交叉熵联合损失，实现鲁棒特征学习。为进一步增强模型的语义判别能力，我们引入了对比学习机制，将自然样本与对应对抗样本作为正对，强化其表征一致性。同时，与传统交叉熵与</a:t>
            </a:r>
            <a:r>
              <a:rPr lang="en-US" altLang="zh-CN"/>
              <a:t> KL </a:t>
            </a:r>
            <a:r>
              <a:rPr lang="zh-CN" altLang="en-US"/>
              <a:t>损失融合，形成多层次鲁棒训练目标。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受到原型学习启发，我们将对抗样本与对应自然样本的类原型进行对齐。为提升训练效果，对偏离原型较远的</a:t>
            </a:r>
            <a:r>
              <a:rPr lang="en-US" altLang="zh-CN"/>
              <a:t>“</a:t>
            </a:r>
            <a:r>
              <a:rPr lang="zh-CN" altLang="en-US"/>
              <a:t>困难样本</a:t>
            </a:r>
            <a:r>
              <a:rPr lang="en-US" altLang="zh-CN"/>
              <a:t>”</a:t>
            </a:r>
            <a:r>
              <a:rPr lang="zh-CN" altLang="en-US"/>
              <a:t>给予更高损失权重，确保模型重点优化鲁棒边界样本，兼顾准确性与稳定性。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我们在</a:t>
            </a:r>
            <a:r>
              <a:rPr lang="en-US" altLang="zh-CN"/>
              <a:t> MNIST </a:t>
            </a:r>
            <a:r>
              <a:rPr lang="zh-CN" altLang="en-US"/>
              <a:t>和</a:t>
            </a:r>
            <a:r>
              <a:rPr lang="en-US" altLang="zh-CN"/>
              <a:t> CIFAR-10 </a:t>
            </a:r>
            <a:r>
              <a:rPr lang="zh-CN" altLang="en-US"/>
              <a:t>两个典型图像分类数据集上进行了实验，分别代表简单灰度图和复杂彩色图任务。通信环境模拟了两种实际信道：</a:t>
            </a:r>
            <a:r>
              <a:rPr lang="en-US" altLang="zh-CN"/>
              <a:t>AWGN </a:t>
            </a:r>
            <a:r>
              <a:rPr lang="zh-CN" altLang="en-US"/>
              <a:t>高斯噪声信道和</a:t>
            </a:r>
            <a:r>
              <a:rPr lang="en-US" altLang="zh-CN"/>
              <a:t> Rayleigh </a:t>
            </a:r>
            <a:r>
              <a:rPr lang="zh-CN" altLang="en-US"/>
              <a:t>衰落信道，信噪比范围设定为</a:t>
            </a:r>
            <a:r>
              <a:rPr lang="en-US" altLang="zh-CN"/>
              <a:t> 7 </a:t>
            </a:r>
            <a:r>
              <a:rPr lang="zh-CN" altLang="en-US"/>
              <a:t>到</a:t>
            </a:r>
            <a:r>
              <a:rPr lang="en-US" altLang="zh-CN"/>
              <a:t> 23</a:t>
            </a:r>
            <a:r>
              <a:rPr lang="zh-CN" altLang="en-US"/>
              <a:t>，覆盖了从恶劣到良好的典型无线传输条件。我们评估了所提出方法在模型反演攻击防御、对抗样本鲁棒性以及不同信道条件下的稳定性与任务性能表现。</a:t>
            </a:r>
            <a:r>
              <a:rPr lang="zh-CN" altLang="en-US"/>
              <a:t>在图像反演实验中，</a:t>
            </a:r>
            <a:r>
              <a:rPr lang="en-US" altLang="zh-CN"/>
              <a:t>RepObE </a:t>
            </a:r>
            <a:r>
              <a:rPr lang="zh-CN" altLang="en-US"/>
              <a:t>能显著扰乱攻击者的图像重建，同时保障合法接收图像的清晰度；在对抗攻击下，</a:t>
            </a:r>
            <a:r>
              <a:rPr lang="en-US" altLang="zh-CN"/>
              <a:t>RepObE </a:t>
            </a:r>
            <a:r>
              <a:rPr lang="zh-CN" altLang="en-US"/>
              <a:t>不仅保持自然样本准确性，还远优于现有方法，在复杂信道环境中展现出良好的稳定性与泛化能力。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DC76AFB1-9282-4966-AC5F-AD5EED50AC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zh-CN" altLang="en-US" smtClean="0"/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65031" y="3367444"/>
            <a:ext cx="45365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7509627" y="2215277"/>
            <a:ext cx="54006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4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  <a:sym typeface="Wingdings" panose="05000000000000000000" charset="0"/>
              </a:defRPr>
            </a:lvl1pPr>
            <a:lvl2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 charset="0"/>
              </a:defRPr>
            </a:lvl2pPr>
            <a:lvl3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 charset="0"/>
              </a:defRPr>
            </a:lvl3pPr>
            <a:lvl4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 charset="0"/>
              </a:defRPr>
            </a:lvl4pPr>
            <a:lvl5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 charset="0"/>
              </a:defRPr>
            </a:lvl5pPr>
            <a:lvl6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 charset="0"/>
              </a:defRPr>
            </a:lvl6pPr>
            <a:lvl7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 charset="0"/>
              </a:defRPr>
            </a:lvl7pPr>
            <a:lvl8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 charset="0"/>
              </a:defRPr>
            </a:lvl8pPr>
            <a:lvl9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 charset="0"/>
              </a:defRPr>
            </a:lvl9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文本占位符 2"/>
          <p:cNvSpPr txBox="1"/>
          <p:nvPr/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24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20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8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5pPr>
            <a:lvl6pPr marL="22860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7pPr>
            <a:lvl8pPr marL="3200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8pPr>
            <a:lvl9pPr marL="3657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3"/>
          <p:cNvSpPr txBox="1"/>
          <p:nvPr/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 charset="0"/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1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2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9B957CC-A438-4D82-B305-2291493474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hf sldNum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tags" Target="../tags/tag52.xml"/><Relationship Id="rId3" Type="http://schemas.openxmlformats.org/officeDocument/2006/relationships/image" Target="../media/image8.png"/><Relationship Id="rId2" Type="http://schemas.openxmlformats.org/officeDocument/2006/relationships/image" Target="../media/image18.sv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53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image" Target="../media/image8.png"/><Relationship Id="rId2" Type="http://schemas.openxmlformats.org/officeDocument/2006/relationships/image" Target="../media/image16.sv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tags" Target="../tags/tag58.xml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59.xml"/><Relationship Id="rId10" Type="http://schemas.openxmlformats.org/officeDocument/2006/relationships/image" Target="../media/image30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image" Target="../media/image8.png"/><Relationship Id="rId2" Type="http://schemas.openxmlformats.org/officeDocument/2006/relationships/image" Target="../media/image2.svg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67.xml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tags" Target="../tags/tag66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image" Target="../media/image8.png"/><Relationship Id="rId2" Type="http://schemas.openxmlformats.org/officeDocument/2006/relationships/image" Target="../media/image18.sv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7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8.png"/><Relationship Id="rId2" Type="http://schemas.openxmlformats.org/officeDocument/2006/relationships/image" Target="../media/image2.sv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image" Target="../media/image8.png"/><Relationship Id="rId2" Type="http://schemas.openxmlformats.org/officeDocument/2006/relationships/image" Target="../media/image18.sv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image" Target="../media/image8.png"/><Relationship Id="rId2" Type="http://schemas.openxmlformats.org/officeDocument/2006/relationships/image" Target="../media/image2.sv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image" Target="../media/image36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6.sv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7" Type="http://schemas.openxmlformats.org/officeDocument/2006/relationships/slideLayout" Target="../slideLayouts/slideLayout3.xml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39.xml"/><Relationship Id="rId7" Type="http://schemas.openxmlformats.org/officeDocument/2006/relationships/image" Target="../media/image12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3" Type="http://schemas.openxmlformats.org/officeDocument/2006/relationships/tags" Target="../tags/tag38.xml"/><Relationship Id="rId2" Type="http://schemas.openxmlformats.org/officeDocument/2006/relationships/image" Target="../media/image7.sv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41.xml"/><Relationship Id="rId7" Type="http://schemas.openxmlformats.org/officeDocument/2006/relationships/image" Target="../media/image15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.png"/><Relationship Id="rId3" Type="http://schemas.openxmlformats.org/officeDocument/2006/relationships/tags" Target="../tags/tag40.xml"/><Relationship Id="rId2" Type="http://schemas.openxmlformats.org/officeDocument/2006/relationships/image" Target="../media/image2.sv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8.png"/><Relationship Id="rId2" Type="http://schemas.openxmlformats.org/officeDocument/2006/relationships/image" Target="../media/image2.sv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image" Target="../media/image8.png"/><Relationship Id="rId2" Type="http://schemas.openxmlformats.org/officeDocument/2006/relationships/image" Target="../media/image2.sv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49.xml"/><Relationship Id="rId5" Type="http://schemas.openxmlformats.org/officeDocument/2006/relationships/image" Target="../media/image17.png"/><Relationship Id="rId4" Type="http://schemas.openxmlformats.org/officeDocument/2006/relationships/tags" Target="../tags/tag48.xml"/><Relationship Id="rId3" Type="http://schemas.openxmlformats.org/officeDocument/2006/relationships/image" Target="../media/image8.png"/><Relationship Id="rId2" Type="http://schemas.openxmlformats.org/officeDocument/2006/relationships/image" Target="../media/image16.sv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51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tags" Target="../tags/tag50.xml"/><Relationship Id="rId3" Type="http://schemas.openxmlformats.org/officeDocument/2006/relationships/image" Target="../media/image8.png"/><Relationship Id="rId2" Type="http://schemas.openxmlformats.org/officeDocument/2006/relationships/image" Target="../media/image18.sv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5" name="图片 14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" y="5723"/>
              <a:ext cx="18227" cy="3807"/>
            </a:xfrm>
            <a:prstGeom prst="rect">
              <a:avLst/>
            </a:prstGeom>
          </p:spPr>
        </p:pic>
        <p:pic>
          <p:nvPicPr>
            <p:cNvPr id="9" name="图片 8" descr="PPT构思0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27763"/>
            <a:stretch>
              <a:fillRect/>
            </a:stretch>
          </p:blipFill>
          <p:spPr>
            <a:xfrm>
              <a:off x="481" y="8957"/>
              <a:ext cx="18238" cy="1366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951865" y="1485900"/>
            <a:ext cx="10544175" cy="1598930"/>
          </a:xfrm>
        </p:spPr>
        <p:txBody>
          <a:bodyPr>
            <a:noAutofit/>
          </a:bodyPr>
          <a:lstStyle/>
          <a:p>
            <a:pPr marL="0" indent="0" algn="ctr"/>
            <a:r>
              <a:rPr lang="en-US" altLang="zh-CN" sz="3600" kern="0" spc="0" dirty="0">
                <a:solidFill>
                  <a:srgbClr val="324274"/>
                </a:solidFill>
                <a:uFillTx/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</a:rPr>
              <a:t>RepObE: Representation Learning-Enhanced Obfuscation Encryption Modular Semantic Task Framework</a:t>
            </a:r>
            <a:endParaRPr lang="en-US" altLang="zh-CN" sz="3600" kern="0" spc="0" dirty="0">
              <a:solidFill>
                <a:srgbClr val="324274"/>
              </a:solidFill>
              <a:uFillTx/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标题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305435" y="3422015"/>
            <a:ext cx="11577320" cy="441325"/>
          </a:xfrm>
          <a:prstGeom prst="rect">
            <a:avLst/>
          </a:prstGeom>
        </p:spPr>
        <p:txBody>
          <a:bodyPr vert="horz" lIns="90000" tIns="46800" rIns="90000" bIns="46800" rtlCol="0" anchor="b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300" normalizeH="0" baseline="0" noProof="0" dirty="0">
                <a:ln>
                  <a:noFill/>
                </a:ln>
                <a:solidFill>
                  <a:srgbClr val="324274"/>
                </a:solidFill>
                <a:effectLst/>
                <a:uLnTx/>
                <a:uFillTx/>
                <a:latin typeface="Times New Roman Regular" panose="02020503050405090304" charset="0"/>
                <a:ea typeface="华文新魏" panose="02010800040101010101" charset="-122"/>
                <a:cs typeface="Times New Roman Regular" panose="02020503050405090304" charset="0"/>
              </a:rPr>
              <a:t>✪</a:t>
            </a:r>
            <a:r>
              <a:rPr kumimoji="0" lang="en-US" altLang="zh-CN" sz="1800" b="0" i="0" u="none" strike="noStrike" kern="1200" cap="none" spc="300" normalizeH="0" baseline="0" noProof="0" dirty="0">
                <a:ln>
                  <a:noFill/>
                </a:ln>
                <a:solidFill>
                  <a:srgbClr val="324274"/>
                </a:solidFill>
                <a:effectLst/>
                <a:uLnTx/>
                <a:uFillTx/>
                <a:latin typeface="Times New Roman Regular" panose="02020503050405090304" charset="0"/>
                <a:ea typeface="华文新魏" panose="02010800040101010101" charset="-122"/>
                <a:cs typeface="Times New Roman Regular" panose="02020503050405090304" charset="0"/>
              </a:rPr>
              <a:t>Liemi Lin*, Jinpeng Xu, Xiaoding Wang, Liang Chen, Sun-Yuan Hsieh, Jie Wu</a:t>
            </a:r>
            <a:r>
              <a:rPr kumimoji="0" lang="en-US" altLang="zh-CN" sz="1800" b="0" i="0" u="none" strike="noStrike" kern="1200" cap="none" spc="300" normalizeH="0" baseline="0" noProof="0" dirty="0">
                <a:ln>
                  <a:noFill/>
                </a:ln>
                <a:solidFill>
                  <a:srgbClr val="324274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Arial" panose="020B0604020202020204"/>
              </a:rPr>
              <a:t>     </a:t>
            </a:r>
            <a:endParaRPr kumimoji="0" lang="zh-CN" altLang="zh-CN" sz="1800" b="0" i="0" u="none" strike="noStrike" kern="1200" cap="none" spc="300" normalizeH="0" baseline="0" noProof="0" dirty="0">
              <a:ln>
                <a:noFill/>
              </a:ln>
              <a:solidFill>
                <a:srgbClr val="324274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Arial" panose="020B0604020202020204"/>
            </a:endParaRPr>
          </a:p>
        </p:txBody>
      </p:sp>
      <p:sp>
        <p:nvSpPr>
          <p:cNvPr id="22" name="副标题 2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2860675" y="6172835"/>
            <a:ext cx="6444615" cy="207645"/>
          </a:xfrm>
          <a:prstGeom prst="rect">
            <a:avLst/>
          </a:prstGeom>
        </p:spPr>
        <p:txBody>
          <a:bodyPr vert="horz" lIns="90000" tIns="46800" rIns="90000" bIns="46800" rtlCol="0"/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kern="0" spc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34th International Joint Conference on Artificial Intelligence (IJCAI 2025)</a:t>
            </a:r>
            <a:endParaRPr kumimoji="0" lang="zh-CN" altLang="en-US" sz="1400" b="0" i="0" kern="0" spc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</p:txBody>
      </p:sp>
    </p:spTree>
    <p:custDataLst>
      <p:tags r:id="rId9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9" name="图片 8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14" name="图片 13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36880" y="370205"/>
            <a:ext cx="2122805" cy="413385"/>
          </a:xfrm>
          <a:prstGeom prst="rect">
            <a:avLst/>
          </a:prstGeom>
        </p:spPr>
        <p:txBody>
          <a:bodyPr vert="horz" wrap="none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en-US" altLang="zh-CN" sz="2400" kern="0" spc="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Shuffle Module</a:t>
            </a:r>
            <a:endParaRPr lang="en-US" altLang="zh-CN" sz="2400" kern="0" spc="0" dirty="0">
              <a:solidFill>
                <a:srgbClr val="324274"/>
              </a:solidFill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40150" y="780415"/>
            <a:ext cx="7650480" cy="746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encryption consists of: </a:t>
            </a: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row confusion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column offset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column confusion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and </a:t>
            </a: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row offset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3728720" y="1543685"/>
                <a:ext cx="8323580" cy="208661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The </a:t>
                </a:r>
                <a:r>
                  <a:rPr lang="en-US" altLang="zh-CN" sz="22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sender</a:t>
                </a: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uses the key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𝐾</m:t>
                    </m:r>
                    <m:r>
                      <a:rPr lang="en-US" altLang="zh-CN" sz="2200" i="1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=</m:t>
                    </m:r>
                    <m:d>
                      <m:dPr>
                        <m:ctrlP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200" i="1"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200" i="1"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sz="2200" i="1"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𝑟</m:t>
                            </m:r>
                          </m:sub>
                        </m:sSub>
                        <m: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200" i="1"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200" i="1"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sz="2200" i="1"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,</m:t>
                        </m:r>
                        <m: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𝑟</m:t>
                        </m:r>
                        <m: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,</m:t>
                        </m:r>
                        <m: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for 4-step obfuscation:</a:t>
                </a:r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914400" lvl="1" indent="-457200">
                  <a:buAutoNum type="arabicPeriod"/>
                </a:pP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Row Confusion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𝐾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𝑟</m:t>
                        </m:r>
                      </m:sub>
                    </m:sSub>
                  </m:oMath>
                </a14:m>
                <a:endParaRPr lang="en-US" altLang="zh-CN" sz="2200" i="1">
                  <a:solidFill>
                    <a:schemeClr val="tx1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pPr marL="914400" lvl="1" indent="-457200">
                  <a:buAutoNum type="arabicPeriod"/>
                </a:pP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Column Offset</a:t>
                </a: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based on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𝑐</m:t>
                    </m:r>
                  </m:oMath>
                </a14:m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914400" lvl="1" indent="-457200">
                  <a:buAutoNum type="arabicPeriod"/>
                </a:pP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Column Confusion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𝐾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𝑐</m:t>
                        </m:r>
                      </m:sub>
                    </m:sSub>
                  </m:oMath>
                </a14:m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914400" lvl="1" indent="-457200">
                  <a:buAutoNum type="arabicPeriod"/>
                </a:pP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Row Offset based on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𝑟</m:t>
                    </m:r>
                  </m:oMath>
                </a14:m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0" lvl="0" indent="0">
                  <a:buNone/>
                </a:pPr>
                <a:r>
                  <a:rPr lang="en-US" altLang="zh-CN"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The final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𝐹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𝑒𝑛</m:t>
                        </m:r>
                      </m:sub>
                    </m:sSub>
                  </m:oMath>
                </a14:m>
                <a:r>
                  <a:rPr lang="en-US" altLang="zh-CN"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is transmitted securely over the channel.</a:t>
                </a:r>
                <a:endParaRPr lang="en-US" altLang="zh-CN" sz="2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720" y="1543685"/>
                <a:ext cx="8323580" cy="20866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3721735" y="3696335"/>
                <a:ext cx="8323580" cy="208661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The </a:t>
                </a:r>
                <a:r>
                  <a:rPr lang="en-US" altLang="zh-CN" sz="22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receiver</a:t>
                </a: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performs 4 decryption steps:</a:t>
                </a:r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914400" lvl="1" indent="-457200">
                  <a:buAutoNum type="arabicPeriod"/>
                </a:pP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Inverse Row Offset</a:t>
                </a:r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914400" lvl="1" indent="-457200">
                  <a:buAutoNum type="arabicPeriod"/>
                </a:pP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Inverse Column Confusion</a:t>
                </a:r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914400" lvl="1" indent="-457200">
                  <a:buAutoNum type="arabicPeriod"/>
                </a:pP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Inverse Column Offset</a:t>
                </a:r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914400" lvl="1" indent="-457200">
                  <a:buAutoNum type="arabicPeriod"/>
                </a:pP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Inverse Row Confusion</a:t>
                </a:r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0" lvl="0" indent="0">
                  <a:buNone/>
                </a:pPr>
                <a:r>
                  <a:rPr lang="en-US" altLang="zh-CN"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The recovered feature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𝐹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𝑑𝑒</m:t>
                        </m:r>
                      </m:sub>
                    </m:sSub>
                  </m:oMath>
                </a14:m>
                <a:r>
                  <a:rPr lang="en-US" altLang="zh-CN"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matches the original </a:t>
                </a: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feature.</a:t>
                </a:r>
                <a:r>
                  <a:rPr lang="en-US" altLang="zh-CN" sz="2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endParaRPr lang="en-US" altLang="zh-CN" sz="2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735" y="3696335"/>
                <a:ext cx="8323580" cy="20866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471805" y="5867400"/>
                <a:ext cx="4457065" cy="438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en-US" altLang="zh-CN" sz="2200" kern="0">
                    <a:solidFill>
                      <a:schemeClr val="tx1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</a:t>
                </a:r>
                <a:r>
                  <a:rPr lang="en-US" altLang="zh-CN" sz="2200" kern="0">
                    <a:solidFill>
                      <a:srgbClr val="FF0000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key space</a:t>
                </a:r>
                <a:r>
                  <a:rPr lang="en-US" altLang="zh-CN" sz="2200" kern="0">
                    <a:solidFill>
                      <a:schemeClr val="tx1"/>
                    </a:solidFill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200" i="1" kern="0">
                            <a:solidFill>
                              <a:schemeClr val="tx1"/>
                            </a:solidFill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sz="2200" i="1" kern="0">
                            <a:solidFill>
                              <a:schemeClr val="tx1"/>
                            </a:solidFill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  <m:t>𝐾</m:t>
                        </m:r>
                      </m:e>
                    </m:d>
                    <m:r>
                      <a:rPr lang="en-US" altLang="zh-CN" sz="2200" i="1" kern="0">
                        <a:solidFill>
                          <a:schemeClr val="tx1"/>
                        </a:solidFill>
                        <a:uFillTx/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sSup>
                      <m:sSupPr>
                        <m:ctrlPr>
                          <a:rPr lang="en-US" altLang="zh-CN" sz="2200" i="1" kern="0">
                            <a:solidFill>
                              <a:schemeClr val="tx1"/>
                            </a:solidFill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200" i="1" kern="0">
                            <a:solidFill>
                              <a:schemeClr val="tx1"/>
                            </a:solidFill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  <m:t>𝐻</m:t>
                        </m:r>
                      </m:e>
                      <m:sup>
                        <m:r>
                          <a:rPr lang="en-US" altLang="zh-CN" sz="2200" kern="0"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+mn-ea"/>
                          </a:rPr>
                          <m:t>'</m:t>
                        </m:r>
                      </m:sup>
                    </m:sSup>
                    <m:r>
                      <a:rPr lang="en-US" altLang="zh-CN" sz="2200" i="1" kern="0">
                        <a:solidFill>
                          <a:schemeClr val="tx1"/>
                        </a:solidFill>
                        <a:uFillTx/>
                        <a:latin typeface="Cambria Math" panose="02040503050406030204" charset="0"/>
                        <a:cs typeface="Cambria Math" panose="02040503050406030204" charset="0"/>
                      </a:rPr>
                      <m:t>∙</m:t>
                    </m:r>
                    <m:sSup>
                      <m:sSupPr>
                        <m:ctrlPr>
                          <a:rPr lang="en-US" altLang="zh-CN" sz="2200" i="1" kern="0">
                            <a:solidFill>
                              <a:schemeClr val="tx1"/>
                            </a:solidFill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200" i="1" kern="0">
                            <a:solidFill>
                              <a:schemeClr val="tx1"/>
                            </a:solidFill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  <m:t>𝑊</m:t>
                        </m:r>
                      </m:e>
                      <m:sup>
                        <m:r>
                          <a:rPr lang="en-US" altLang="zh-CN" sz="2200" kern="0"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+mn-ea"/>
                          </a:rPr>
                          <m:t>'</m:t>
                        </m:r>
                      </m:sup>
                    </m:sSup>
                    <m:r>
                      <a:rPr lang="en-US" altLang="zh-CN" sz="2200" kern="0">
                        <a:uFillTx/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∙</m:t>
                    </m:r>
                    <m:r>
                      <a:rPr lang="en-US" altLang="zh-CN" sz="2200" i="1" kern="0">
                        <a:solidFill>
                          <a:schemeClr val="tx1"/>
                        </a:solidFill>
                        <a:uFillTx/>
                        <a:latin typeface="Cambria Math" panose="02040503050406030204" charset="0"/>
                        <a:cs typeface="Cambria Math" panose="02040503050406030204" charset="0"/>
                      </a:rPr>
                      <m:t>𝐻</m:t>
                    </m:r>
                    <m:r>
                      <a:rPr lang="en-US" altLang="zh-CN" sz="2200" i="1" kern="0">
                        <a:solidFill>
                          <a:schemeClr val="tx1"/>
                        </a:solidFill>
                        <a:uFillTx/>
                        <a:latin typeface="Cambria Math" panose="02040503050406030204" charset="0"/>
                        <a:cs typeface="Cambria Math" panose="02040503050406030204" charset="0"/>
                      </a:rPr>
                      <m:t>∙</m:t>
                    </m:r>
                    <m:r>
                      <a:rPr lang="en-US" altLang="zh-CN" sz="2200" i="1" kern="0">
                        <a:solidFill>
                          <a:schemeClr val="tx1"/>
                        </a:solidFill>
                        <a:uFillTx/>
                        <a:latin typeface="Cambria Math" panose="02040503050406030204" charset="0"/>
                        <a:cs typeface="Cambria Math" panose="02040503050406030204" charset="0"/>
                      </a:rPr>
                      <m:t>𝑊</m:t>
                    </m:r>
                  </m:oMath>
                </a14:m>
                <a:endParaRPr lang="en-US" altLang="zh-CN" sz="2200" kern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05" y="5867400"/>
                <a:ext cx="4457065" cy="43815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 descr="shuffle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805" y="1454150"/>
            <a:ext cx="3064510" cy="1212850"/>
          </a:xfrm>
          <a:prstGeom prst="rect">
            <a:avLst/>
          </a:prstGeom>
        </p:spPr>
      </p:pic>
      <p:pic>
        <p:nvPicPr>
          <p:cNvPr id="12" name="图片 11" descr="shuffle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805" y="2732405"/>
            <a:ext cx="3063875" cy="121983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5" name="图片 4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13" name="图片 12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1734820" y="2160905"/>
            <a:ext cx="8530590" cy="1059180"/>
          </a:xfrm>
          <a:effectLst>
            <a:outerShdw blurRad="114300" dist="88900" dir="5100000" algn="tr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altLang="zh-CN" sz="4800" kern="0" spc="0" dirty="0">
                <a:solidFill>
                  <a:srgbClr val="324274"/>
                </a:solidFill>
                <a:uFillTx/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Adversarial Training</a:t>
            </a:r>
            <a:endParaRPr lang="en-US" altLang="zh-CN" sz="4800" b="0" kern="0" spc="0" dirty="0">
              <a:solidFill>
                <a:srgbClr val="324274"/>
              </a:solidFill>
              <a:uFillTx/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4849495" y="4067175"/>
            <a:ext cx="2493010" cy="105918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4800" b="0">
                <a:solidFill>
                  <a:schemeClr val="bg1">
                    <a:lumMod val="9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</a:rPr>
              <a:t>THREE</a:t>
            </a:r>
            <a:endParaRPr lang="en-US" altLang="zh-CN" sz="4800" b="0">
              <a:solidFill>
                <a:schemeClr val="bg1">
                  <a:lumMod val="95000"/>
                </a:schemeClr>
              </a:solidFill>
              <a:latin typeface="汉仪君黑-45简" panose="020B0604020202020204" charset="-122"/>
              <a:ea typeface="汉仪君黑-45简" panose="020B0604020202020204" charset="-122"/>
            </a:endParaRPr>
          </a:p>
        </p:txBody>
      </p:sp>
      <p:sp>
        <p:nvSpPr>
          <p:cNvPr id="19" name="MH_Number_1"/>
          <p:cNvSpPr/>
          <p:nvPr>
            <p:custDataLst>
              <p:tags r:id="rId6"/>
            </p:custDataLst>
          </p:nvPr>
        </p:nvSpPr>
        <p:spPr>
          <a:xfrm>
            <a:off x="5828030" y="3947795"/>
            <a:ext cx="535940" cy="535940"/>
          </a:xfrm>
          <a:prstGeom prst="ellipse">
            <a:avLst/>
          </a:prstGeom>
          <a:solidFill>
            <a:srgbClr val="324274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en-US" altLang="zh-CN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3" name="图片 2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23" name="图片 22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Box 15"/>
          <p:cNvSpPr txBox="1"/>
          <p:nvPr/>
        </p:nvSpPr>
        <p:spPr>
          <a:xfrm>
            <a:off x="3735070" y="2162810"/>
            <a:ext cx="1980565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请替换输入您的正式研究选题文字内容，也可以直接复制您的文字内容到此，根据需要调整文字的大小。</a:t>
            </a:r>
            <a:endParaRPr lang="zh-CN" altLang="en-US" sz="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3735070" y="1881505"/>
            <a:ext cx="1530350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选题的景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9218930" y="2103120"/>
            <a:ext cx="1980565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请替换输入您的正式研究选题文字内容，也可以直接复制您的文字内容到此，根据需要调整文字的大小。</a:t>
            </a:r>
            <a:endParaRPr lang="zh-CN" altLang="en-US" sz="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9218930" y="1821815"/>
            <a:ext cx="15303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选题的背景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6483350" y="3849370"/>
            <a:ext cx="1980565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请替换输入您的正式研究选题文字内容，也可以直接复制您的文字内容到此，根据需要调整文字的大小。</a:t>
            </a:r>
            <a:endParaRPr lang="zh-CN" altLang="en-US" sz="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6483350" y="3568065"/>
            <a:ext cx="15303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选题的背景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508000" y="370205"/>
            <a:ext cx="5982335" cy="413385"/>
          </a:xfrm>
          <a:prstGeom prst="rect">
            <a:avLst/>
          </a:prstGeom>
        </p:spPr>
        <p:txBody>
          <a:bodyPr vert="horz" wrap="none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en-US" altLang="zh-CN" sz="2400" kern="0" spc="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Adversarial Training Strategy for Robustness</a:t>
            </a:r>
            <a:endParaRPr lang="en-US" altLang="zh-CN" sz="2400" kern="0" spc="0" dirty="0">
              <a:solidFill>
                <a:srgbClr val="324274"/>
              </a:solidFill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" name="图片 4" descr="AL"/>
          <p:cNvPicPr>
            <a:picLocks noChangeAspect="1"/>
          </p:cNvPicPr>
          <p:nvPr/>
        </p:nvPicPr>
        <p:blipFill>
          <a:blip r:embed="rId5"/>
          <a:srcRect r="88391"/>
          <a:stretch>
            <a:fillRect/>
          </a:stretch>
        </p:blipFill>
        <p:spPr>
          <a:xfrm>
            <a:off x="541655" y="951865"/>
            <a:ext cx="1287780" cy="26644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87550" y="819785"/>
            <a:ext cx="9753600" cy="4660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Adversarial examples are generated using </a:t>
            </a: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PGD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to simulate worst-case perturbations.</a:t>
            </a:r>
            <a:endParaRPr lang="zh-CN" altLang="en-US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1993900" y="1344930"/>
                <a:ext cx="9753600" cy="138493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Adversarial sample generation (maximizing KL divergence):</a:t>
                </a:r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200" i="1"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200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200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max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𝑎𝑑𝑣</m:t>
                                      </m:r>
                                    </m:sub>
                                  </m:sSub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𝑛𝑎𝑡</m:t>
                                      </m:r>
                                    </m:sub>
                                  </m:sSub>
                                </m:e>
                              </m:d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𝐾𝐿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𝑛𝑎𝑡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‖"/>
                                  <m:endChr m:val=""/>
                                  <m:ctrlP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  <m:t>𝑎𝑑𝑣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900" y="1344930"/>
                <a:ext cx="9753600" cy="138493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2030095" y="2479040"/>
                <a:ext cx="9601835" cy="94805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Training Targets</a:t>
                </a: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:</a:t>
                </a:r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200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200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𝐶𝐸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  <m:t>𝑛𝑎𝑡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+</m:t>
                                  </m:r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𝜖</m:t>
                                  </m:r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∙</m:t>
                                  </m:r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𝐾𝐿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𝑛𝑎𝑡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‖"/>
                                      <m:endChr m:val=""/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  <m:t>𝑎𝑑𝑣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endParaRPr lang="zh-CN" altLang="en-US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095" y="2479040"/>
                <a:ext cx="9601835" cy="948055"/>
              </a:xfrm>
              <a:prstGeom prst="rect">
                <a:avLst/>
              </a:prstGeom>
              <a:blipFill rotWithShape="1">
                <a:blip r:embed="rId7"/>
                <a:stretch>
                  <a:fillRect b="-194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2042160" y="3347720"/>
                <a:ext cx="9753600" cy="74866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Introduce contrastive learning loss to 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𝐼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𝐼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𝑛𝑎𝑡</m:t>
                        </m:r>
                      </m:sub>
                    </m:sSub>
                  </m:oMath>
                </a14:m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representations similar, while other samples repel each other.</a:t>
                </a:r>
                <a:endParaRPr lang="zh-CN" altLang="en-US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160" y="3347720"/>
                <a:ext cx="9753600" cy="748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2042160" y="4173220"/>
                <a:ext cx="9753600" cy="116332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Comparative loss expression:</a:t>
                </a:r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𝑐𝑜𝑛𝑡𝑟𝑎𝑠𝑡</m:t>
                          </m:r>
                        </m:sub>
                      </m:sSub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=</m:t>
                      </m:r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−</m:t>
                      </m:r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𝑙𝑜𝑔</m:t>
                      </m:r>
                      <m:f>
                        <m:f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dPr>
                            <m:e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𝑠𝑖𝑚</m:t>
                              </m:r>
                              <m:d>
                                <m:dPr>
                                  <m:ctrlP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𝑎𝑑𝑣</m:t>
                                      </m:r>
                                    </m:sub>
                                  </m:sSub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𝑛𝑎𝑡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/</m:t>
                              </m:r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𝜆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naryPr>
                            <m:sub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𝑠𝑖𝑚</m:t>
                                  </m:r>
                                  <m:d>
                                    <m:d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  <m:t>𝑎𝑑𝑣</m:t>
                                          </m:r>
                                        </m:sub>
                                      </m:sSub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/</m:t>
                                  </m:r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160" y="4173220"/>
                <a:ext cx="9753600" cy="11633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2042160" y="5365750"/>
                <a:ext cx="9753600" cy="100647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Final training loss combines classification, KL, and contrastive terms:</a:t>
                </a:r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𝑐𝑙𝑎𝑠𝑠</m:t>
                          </m:r>
                        </m:sub>
                      </m:sSub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=</m:t>
                      </m:r>
                      <m:sSub>
                        <m:sSub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𝑐𝑜𝑛𝑡𝑟𝑎𝑠𝑡</m:t>
                          </m:r>
                        </m:sub>
                      </m:sSub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+</m:t>
                      </m:r>
                      <m:sSub>
                        <m:sSub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𝐶𝐸</m:t>
                          </m:r>
                        </m:sub>
                      </m:sSub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+</m:t>
                      </m:r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𝜖</m:t>
                      </m:r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∙</m:t>
                      </m:r>
                      <m:acc>
                        <m:acc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accPr>
                        <m:e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𝜔</m:t>
                          </m:r>
                        </m:e>
                      </m:acc>
                      <m:sSub>
                        <m:sSub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∙</m:t>
                          </m:r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𝐾𝐿</m:t>
                          </m:r>
                        </m:sub>
                      </m:sSub>
                    </m:oMath>
                  </m:oMathPara>
                </a14:m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160" y="5365750"/>
                <a:ext cx="9753600" cy="10064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1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3" name="图片 2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23" name="图片 22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Box 15"/>
          <p:cNvSpPr txBox="1"/>
          <p:nvPr>
            <p:custDataLst>
              <p:tags r:id="rId4"/>
            </p:custDataLst>
          </p:nvPr>
        </p:nvSpPr>
        <p:spPr>
          <a:xfrm>
            <a:off x="3735070" y="2162810"/>
            <a:ext cx="1980565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请替换输入您的正式研究选题文字内容，也可以直接复制您的文字内容到此，根据需要调整文字的大小。</a:t>
            </a:r>
            <a:endParaRPr lang="zh-CN" altLang="en-US" sz="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Box 16"/>
          <p:cNvSpPr txBox="1"/>
          <p:nvPr>
            <p:custDataLst>
              <p:tags r:id="rId5"/>
            </p:custDataLst>
          </p:nvPr>
        </p:nvSpPr>
        <p:spPr>
          <a:xfrm>
            <a:off x="3735070" y="1881505"/>
            <a:ext cx="1530350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选题的景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TextBox 15"/>
          <p:cNvSpPr txBox="1"/>
          <p:nvPr>
            <p:custDataLst>
              <p:tags r:id="rId6"/>
            </p:custDataLst>
          </p:nvPr>
        </p:nvSpPr>
        <p:spPr>
          <a:xfrm>
            <a:off x="9218930" y="2103120"/>
            <a:ext cx="1980565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请替换输入您的正式研究选题文字内容，也可以直接复制您的文字内容到此，根据需要调整文字的大小。</a:t>
            </a:r>
            <a:endParaRPr lang="zh-CN" altLang="en-US" sz="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16"/>
          <p:cNvSpPr txBox="1"/>
          <p:nvPr>
            <p:custDataLst>
              <p:tags r:id="rId7"/>
            </p:custDataLst>
          </p:nvPr>
        </p:nvSpPr>
        <p:spPr>
          <a:xfrm>
            <a:off x="9218930" y="1821815"/>
            <a:ext cx="15303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选题的背景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5"/>
          <p:cNvSpPr txBox="1"/>
          <p:nvPr>
            <p:custDataLst>
              <p:tags r:id="rId8"/>
            </p:custDataLst>
          </p:nvPr>
        </p:nvSpPr>
        <p:spPr>
          <a:xfrm>
            <a:off x="6483350" y="3849370"/>
            <a:ext cx="1980565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请替换输入您的正式研究选题文字内容，也可以直接复制您的文字内容到此，根据需要调整文字的大小。</a:t>
            </a:r>
            <a:endParaRPr lang="zh-CN" altLang="en-US" sz="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6"/>
          <p:cNvSpPr txBox="1"/>
          <p:nvPr>
            <p:custDataLst>
              <p:tags r:id="rId9"/>
            </p:custDataLst>
          </p:nvPr>
        </p:nvSpPr>
        <p:spPr>
          <a:xfrm>
            <a:off x="6483350" y="3568065"/>
            <a:ext cx="15303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选题的背景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1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508000" y="370205"/>
            <a:ext cx="2797175" cy="413385"/>
          </a:xfrm>
          <a:prstGeom prst="rect">
            <a:avLst/>
          </a:prstGeom>
        </p:spPr>
        <p:txBody>
          <a:bodyPr vert="horz" wrap="none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en-US" altLang="zh-CN" sz="2400" kern="0" spc="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Prototype Alignment</a:t>
            </a:r>
            <a:endParaRPr lang="en-US" altLang="zh-CN" sz="2400" kern="0" spc="0" dirty="0">
              <a:solidFill>
                <a:srgbClr val="324274"/>
              </a:solidFill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7" name="图片 6" descr="train"/>
          <p:cNvPicPr>
            <a:picLocks noChangeAspect="1"/>
          </p:cNvPicPr>
          <p:nvPr/>
        </p:nvPicPr>
        <p:blipFill>
          <a:blip r:embed="rId11"/>
          <a:srcRect l="39911" t="3870" r="1677" b="40687"/>
          <a:stretch>
            <a:fillRect/>
          </a:stretch>
        </p:blipFill>
        <p:spPr>
          <a:xfrm>
            <a:off x="447040" y="869315"/>
            <a:ext cx="6066790" cy="20688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6750685" y="819785"/>
                <a:ext cx="4990465" cy="80454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Semantic prototypes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𝑝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are computed per class from clean features.</a:t>
                </a:r>
                <a:endParaRPr lang="zh-CN" altLang="en-US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685" y="819785"/>
                <a:ext cx="4990465" cy="80454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6750685" y="1772920"/>
            <a:ext cx="4990465" cy="8045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Distance to prototype indicates adversarial difficulty.</a:t>
            </a:r>
            <a:endParaRPr lang="zh-CN" altLang="en-US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0845" y="5380355"/>
            <a:ext cx="11002010" cy="5397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Align adversarial samples with their corresponding class prototypes to reduce offset differences.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508000" y="3023870"/>
                <a:ext cx="11537950" cy="234950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Introducing weight function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𝑤</m:t>
                    </m:r>
                    <m:d>
                      <m:dPr>
                        <m:ctrlPr>
                          <a:rPr lang="en-US" altLang="zh-CN" sz="2200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200" i="1"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200" i="1"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sz="2200" i="1"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𝑎𝑑𝑣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: The more difficult the sample, the greater the weight:</a:t>
                </a:r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𝑤</m:t>
                      </m:r>
                      <m:d>
                        <m:d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𝑎𝑑𝑣</m:t>
                              </m:r>
                            </m:sub>
                          </m:sSub>
                        </m:e>
                      </m:d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=</m:t>
                      </m:r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1</m:t>
                      </m:r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−</m:t>
                      </m:r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𝑒𝑥𝑝</m:t>
                      </m:r>
                      <m:d>
                        <m:d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dPr>
                        <m:e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200" i="1">
                                              <a:latin typeface="Cambria Math" panose="02040503050406030204" charset="0"/>
                                              <a:cs typeface="Cambria Math" panose="02040503050406030204" charset="0"/>
                                              <a:sym typeface="+mn-ea"/>
                                            </a:rPr>
                                            <m:t>𝑎𝑑𝑣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CN" sz="2200" i="1"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Normalizing:</a:t>
                </a:r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accPr>
                        <m:e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𝑤</m:t>
                          </m:r>
                        </m:e>
                      </m:acc>
                      <m:d>
                        <m:d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𝑎𝑑𝑣</m:t>
                              </m:r>
                            </m:sub>
                          </m:sSub>
                        </m:e>
                      </m:d>
                      <m:r>
                        <a:rPr lang="en-US" altLang="zh-CN" sz="2200" i="1"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𝑁</m:t>
                          </m:r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∙</m:t>
                          </m:r>
                          <m:r>
                            <a:rPr lang="en-US" altLang="zh-CN" sz="2200" i="1">
                              <a:latin typeface="Cambria Math" panose="02040503050406030204" charset="0"/>
                              <a:cs typeface="Cambria Math" panose="02040503050406030204" charset="0"/>
                              <a:sym typeface="+mn-ea"/>
                            </a:rPr>
                            <m:t>𝑤</m:t>
                          </m:r>
                          <m:d>
                            <m:dPr>
                              <m:ctrlP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  <m:t>𝑎𝑑𝑣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naryPr>
                            <m:sub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𝑛</m:t>
                              </m:r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=</m:t>
                              </m:r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altLang="zh-CN" sz="2200" i="1">
                                  <a:latin typeface="Cambria Math" panose="02040503050406030204" charset="0"/>
                                  <a:cs typeface="Cambria Math" panose="02040503050406030204" charset="0"/>
                                  <a:sym typeface="+mn-ea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lang="en-US" altLang="zh-CN" sz="2200" i="1">
                                      <a:latin typeface="Cambria Math" panose="02040503050406030204" charset="0"/>
                                      <a:cs typeface="Cambria Math" panose="02040503050406030204" charset="0"/>
                                      <a:sym typeface="+mn-ea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2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  <a:sym typeface="+mn-ea"/>
                                        </a:rPr>
                                        <m:t>𝑎𝑑𝑣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altLang="zh-CN" sz="2200" i="1">
                  <a:latin typeface="Times New Roman" panose="02020603050405020304" pitchFamily="18" charset="0"/>
                  <a:ea typeface="Yu Gothic Light" panose="020B0300000000000000" charset="-128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endParaRPr lang="zh-CN" altLang="en-US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3023870"/>
                <a:ext cx="11537950" cy="2349500"/>
              </a:xfrm>
              <a:prstGeom prst="rect">
                <a:avLst/>
              </a:prstGeom>
              <a:blipFill rotWithShape="1">
                <a:blip r:embed="rId13"/>
                <a:stretch>
                  <a:fillRect b="-259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4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5" name="图片 4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13" name="图片 12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1734820" y="2160905"/>
            <a:ext cx="8530590" cy="1059180"/>
          </a:xfrm>
          <a:effectLst>
            <a:outerShdw blurRad="114300" dist="88900" dir="5100000" algn="tr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altLang="zh-CN" sz="4800" kern="0" spc="0" dirty="0">
                <a:solidFill>
                  <a:srgbClr val="324274"/>
                </a:solidFill>
                <a:uFillTx/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Experiments &amp; Results</a:t>
            </a:r>
            <a:endParaRPr lang="en-US" altLang="zh-CN" sz="4800" b="0" kern="0" spc="0" dirty="0">
              <a:solidFill>
                <a:srgbClr val="324274"/>
              </a:solidFill>
              <a:uFillTx/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70805" y="4067175"/>
            <a:ext cx="1919605" cy="105918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4800" b="0">
                <a:solidFill>
                  <a:schemeClr val="bg1">
                    <a:lumMod val="9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</a:rPr>
              <a:t>FOUR</a:t>
            </a:r>
            <a:endParaRPr lang="en-US" altLang="zh-CN" sz="4800" b="0">
              <a:solidFill>
                <a:schemeClr val="bg1">
                  <a:lumMod val="95000"/>
                </a:schemeClr>
              </a:solidFill>
              <a:latin typeface="汉仪君黑-45简" panose="020B0604020202020204" charset="-122"/>
              <a:ea typeface="汉仪君黑-45简" panose="020B0604020202020204" charset="-122"/>
            </a:endParaRPr>
          </a:p>
        </p:txBody>
      </p:sp>
      <p:sp>
        <p:nvSpPr>
          <p:cNvPr id="19" name="MH_Number_1"/>
          <p:cNvSpPr/>
          <p:nvPr>
            <p:custDataLst>
              <p:tags r:id="rId6"/>
            </p:custDataLst>
          </p:nvPr>
        </p:nvSpPr>
        <p:spPr>
          <a:xfrm>
            <a:off x="5828030" y="3947795"/>
            <a:ext cx="535940" cy="535940"/>
          </a:xfrm>
          <a:prstGeom prst="ellipse">
            <a:avLst/>
          </a:prstGeom>
          <a:solidFill>
            <a:srgbClr val="324274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en-US" altLang="zh-CN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3" name="图片 2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23" name="图片 22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Box 15"/>
          <p:cNvSpPr txBox="1"/>
          <p:nvPr/>
        </p:nvSpPr>
        <p:spPr>
          <a:xfrm>
            <a:off x="3735070" y="2162810"/>
            <a:ext cx="1980565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请替换输入您的正式研究选题文字内容，也可以直接复制您的文字内容到此，根据需要调整文字的大小。</a:t>
            </a:r>
            <a:endParaRPr lang="zh-CN" altLang="en-US" sz="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3735070" y="1881505"/>
            <a:ext cx="1530350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选题的景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9218930" y="2103120"/>
            <a:ext cx="1980565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请替换输入您的正式研究选题文字内容，也可以直接复制您的文字内容到此，根据需要调整文字的大小。</a:t>
            </a:r>
            <a:endParaRPr lang="zh-CN" altLang="en-US" sz="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9218930" y="1821815"/>
            <a:ext cx="15303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选题的背景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6483350" y="3849370"/>
            <a:ext cx="1980565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请替换输入您的正式研究选题文字内容，也可以直接复制您的文字内容到此，根据需要调整文字的大小。</a:t>
            </a:r>
            <a:endParaRPr lang="zh-CN" altLang="en-US" sz="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6483350" y="3568065"/>
            <a:ext cx="15303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选题的背景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05" y="290195"/>
            <a:ext cx="9677400" cy="2941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65" y="3236595"/>
            <a:ext cx="9700260" cy="2895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5" name="图片 4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13" name="图片 12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1734820" y="2160905"/>
            <a:ext cx="8530590" cy="1059180"/>
          </a:xfrm>
          <a:effectLst>
            <a:outerShdw blurRad="114300" dist="88900" dir="5100000" algn="tr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altLang="zh-CN" sz="4800" kern="0" spc="0" dirty="0">
                <a:solidFill>
                  <a:srgbClr val="324274"/>
                </a:solidFill>
                <a:uFillTx/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Conclusion &amp; Future Work</a:t>
            </a:r>
            <a:endParaRPr lang="en-US" altLang="zh-CN" sz="4800" b="0" kern="0" spc="0" dirty="0">
              <a:solidFill>
                <a:srgbClr val="324274"/>
              </a:solidFill>
              <a:uFillTx/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91760" y="4067175"/>
            <a:ext cx="1862455" cy="105918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4800" b="0">
                <a:solidFill>
                  <a:schemeClr val="bg1">
                    <a:lumMod val="9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</a:rPr>
              <a:t>FIVE</a:t>
            </a:r>
            <a:endParaRPr lang="en-US" altLang="zh-CN" sz="4800" b="0">
              <a:solidFill>
                <a:schemeClr val="bg1">
                  <a:lumMod val="95000"/>
                </a:schemeClr>
              </a:solidFill>
              <a:latin typeface="汉仪君黑-45简" panose="020B0604020202020204" charset="-122"/>
              <a:ea typeface="汉仪君黑-45简" panose="020B0604020202020204" charset="-122"/>
            </a:endParaRPr>
          </a:p>
        </p:txBody>
      </p:sp>
      <p:sp>
        <p:nvSpPr>
          <p:cNvPr id="19" name="MH_Number_1"/>
          <p:cNvSpPr/>
          <p:nvPr>
            <p:custDataLst>
              <p:tags r:id="rId6"/>
            </p:custDataLst>
          </p:nvPr>
        </p:nvSpPr>
        <p:spPr>
          <a:xfrm>
            <a:off x="5828030" y="3947795"/>
            <a:ext cx="535940" cy="535940"/>
          </a:xfrm>
          <a:prstGeom prst="ellipse">
            <a:avLst/>
          </a:prstGeom>
          <a:solidFill>
            <a:srgbClr val="324274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  <a:endParaRPr lang="en-US" altLang="zh-CN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3" name="图片 2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23" name="图片 22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Box 15"/>
          <p:cNvSpPr txBox="1"/>
          <p:nvPr/>
        </p:nvSpPr>
        <p:spPr>
          <a:xfrm>
            <a:off x="3735070" y="2162810"/>
            <a:ext cx="1980565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请替换输入您的正式研究选题文字内容，也可以直接复制您的文字内容到此，根据需要调整文字的大小。</a:t>
            </a:r>
            <a:endParaRPr lang="zh-CN" altLang="en-US" sz="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3735070" y="1881505"/>
            <a:ext cx="1530350" cy="24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选题的景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9218930" y="2103120"/>
            <a:ext cx="1980565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请替换输入您的正式研究选题文字内容，也可以直接复制您的文字内容到此，根据需要调整文字的大小。</a:t>
            </a:r>
            <a:endParaRPr lang="zh-CN" altLang="en-US" sz="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9218930" y="1821815"/>
            <a:ext cx="15303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选题的背景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6483350" y="3849370"/>
            <a:ext cx="1980565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请替换输入您的正式研究选题文字内容，也可以直接复制您的文字内容到此，根据需要调整文字的大小。</a:t>
            </a:r>
            <a:endParaRPr lang="zh-CN" altLang="en-US" sz="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6483350" y="3568065"/>
            <a:ext cx="15303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选题的背景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508000" y="370205"/>
            <a:ext cx="1440815" cy="413385"/>
          </a:xfrm>
          <a:prstGeom prst="rect">
            <a:avLst/>
          </a:prstGeom>
        </p:spPr>
        <p:txBody>
          <a:bodyPr vert="horz" wrap="none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en-US" altLang="zh-CN" sz="2400" kern="0" spc="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Summary</a:t>
            </a:r>
            <a:endParaRPr lang="en-US" altLang="zh-CN" sz="2400" kern="0" spc="0" dirty="0">
              <a:solidFill>
                <a:srgbClr val="324274"/>
              </a:solidFill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1190" y="869950"/>
            <a:ext cx="10806430" cy="278447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fontAlgn="auto">
              <a:lnSpc>
                <a:spcPts val="3500"/>
              </a:lnSpc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We propose RepObE, a secure semantic communication framework with dynamic encryption during semantic extraction and transmission to prevent data reconstruction.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500"/>
              </a:lnSpc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The integrated representation learning and prototype alignment adversarial training enhances semantic robustness.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500"/>
              </a:lnSpc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 show &gt;2% improvement in inversion defense and 3%–5% gain in adversarial robustness, with strong visual obfuscation against attackers.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31190" y="3849370"/>
            <a:ext cx="1868805" cy="413385"/>
          </a:xfrm>
          <a:prstGeom prst="rect">
            <a:avLst/>
          </a:prstGeom>
        </p:spPr>
        <p:txBody>
          <a:bodyPr vert="horz" wrap="none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en-US" altLang="zh-CN" sz="2400" kern="0" spc="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Future Work</a:t>
            </a:r>
            <a:endParaRPr lang="en-US" altLang="zh-CN" sz="2400" kern="0" spc="0" dirty="0">
              <a:solidFill>
                <a:srgbClr val="324274"/>
              </a:solidFill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8190" y="4262755"/>
            <a:ext cx="10806430" cy="98869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fontAlgn="auto">
              <a:lnSpc>
                <a:spcPts val="3500"/>
              </a:lnSpc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Extend RepObE to multi-modal semantic tasks.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500"/>
              </a:lnSpc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Investigate lightweight deployment for edge or constrained devices.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5" name="图片 14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" y="5723"/>
              <a:ext cx="18227" cy="3807"/>
            </a:xfrm>
            <a:prstGeom prst="rect">
              <a:avLst/>
            </a:prstGeom>
          </p:spPr>
        </p:pic>
        <p:pic>
          <p:nvPicPr>
            <p:cNvPr id="9" name="图片 8" descr="PPT构思0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27763"/>
            <a:stretch>
              <a:fillRect/>
            </a:stretch>
          </p:blipFill>
          <p:spPr>
            <a:xfrm>
              <a:off x="481" y="8957"/>
              <a:ext cx="18238" cy="1366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951865" y="1772285"/>
            <a:ext cx="10544175" cy="1598930"/>
          </a:xfrm>
        </p:spPr>
        <p:txBody>
          <a:bodyPr>
            <a:noAutofit/>
          </a:bodyPr>
          <a:lstStyle/>
          <a:p>
            <a:pPr marL="0" indent="0" algn="ctr"/>
            <a:r>
              <a:rPr lang="en-US" altLang="zh-CN" sz="9600" kern="0" spc="0" dirty="0">
                <a:solidFill>
                  <a:srgbClr val="324274"/>
                </a:solidFill>
                <a:uFillTx/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</a:rPr>
              <a:t>Thanks!</a:t>
            </a:r>
            <a:endParaRPr lang="en-US" altLang="zh-CN" sz="9600" kern="0" spc="0" dirty="0">
              <a:solidFill>
                <a:srgbClr val="324274"/>
              </a:solidFill>
              <a:uFillTx/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22" name="副标题 2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2860675" y="6172835"/>
            <a:ext cx="6444615" cy="207645"/>
          </a:xfrm>
          <a:prstGeom prst="rect">
            <a:avLst/>
          </a:prstGeom>
        </p:spPr>
        <p:txBody>
          <a:bodyPr vert="horz" lIns="90000" tIns="46800" rIns="90000" bIns="46800" rtlCol="0"/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kern="0" spc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the 34th International Joint Conference on Artificial Intelligence (IJCAI 2025)</a:t>
            </a:r>
            <a:endParaRPr kumimoji="0" lang="zh-CN" altLang="en-US" sz="1400" b="0" i="0" kern="0" spc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</p:txBody>
      </p:sp>
    </p:spTree>
    <p:custDataLst>
      <p:tags r:id="rId8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15" name="图片 14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12" name="图片 11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MH_Others_1"/>
          <p:cNvSpPr txBox="1"/>
          <p:nvPr>
            <p:custDataLst>
              <p:tags r:id="rId4"/>
            </p:custDataLst>
          </p:nvPr>
        </p:nvSpPr>
        <p:spPr>
          <a:xfrm>
            <a:off x="2950210" y="775653"/>
            <a:ext cx="5935980" cy="830580"/>
          </a:xfrm>
          <a:prstGeom prst="rect">
            <a:avLst/>
          </a:prstGeom>
          <a:noFill/>
          <a:effectLst>
            <a:outerShdw blurRad="241300" dist="88900" dir="8100000" algn="tr" rotWithShape="0">
              <a:prstClr val="black">
                <a:alpha val="13000"/>
              </a:prstClr>
            </a:outerShdw>
          </a:effectLst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CONTENTS</a:t>
            </a:r>
            <a:endParaRPr lang="en-US" altLang="zh-CN" sz="5400" b="1" dirty="0">
              <a:solidFill>
                <a:srgbClr val="324274"/>
              </a:solidFill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3514725" y="2054225"/>
            <a:ext cx="5104765" cy="3280410"/>
            <a:chOff x="5769" y="3625"/>
            <a:chExt cx="8039" cy="5166"/>
          </a:xfrm>
        </p:grpSpPr>
        <p:sp>
          <p:nvSpPr>
            <p:cNvPr id="13" name="MH_Number_1"/>
            <p:cNvSpPr/>
            <p:nvPr>
              <p:custDataLst>
                <p:tags r:id="rId6"/>
              </p:custDataLst>
            </p:nvPr>
          </p:nvSpPr>
          <p:spPr>
            <a:xfrm>
              <a:off x="5769" y="3662"/>
              <a:ext cx="598" cy="598"/>
            </a:xfrm>
            <a:prstGeom prst="ellipse">
              <a:avLst/>
            </a:prstGeom>
            <a:solidFill>
              <a:srgbClr val="324274"/>
            </a:solidFill>
            <a:ln w="28575">
              <a:solidFill>
                <a:schemeClr val="bg1"/>
              </a:solidFill>
            </a:ln>
            <a:effectLst>
              <a:outerShdw blurRad="2032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2110" b="1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lang="zh-CN" altLang="en-US" sz="211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4" name="MH_Entry_1"/>
            <p:cNvSpPr/>
            <p:nvPr>
              <p:custDataLst>
                <p:tags r:id="rId7"/>
              </p:custDataLst>
            </p:nvPr>
          </p:nvSpPr>
          <p:spPr>
            <a:xfrm>
              <a:off x="6952" y="3625"/>
              <a:ext cx="6073" cy="678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r>
                <a:rPr lang="en-US" altLang="zh-CN" sz="2800" dirty="0">
                  <a:solidFill>
                    <a:srgbClr val="324274"/>
                  </a:solidFill>
                  <a:latin typeface="Times New Roman" panose="02020603050405020304" pitchFamily="18" charset="0"/>
                  <a:ea typeface="华文新魏" panose="0201080004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Background &amp; Motivation</a:t>
              </a:r>
              <a:endParaRPr lang="en-US" altLang="zh-CN" sz="280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MH_Number_2"/>
            <p:cNvSpPr/>
            <p:nvPr>
              <p:custDataLst>
                <p:tags r:id="rId8"/>
              </p:custDataLst>
            </p:nvPr>
          </p:nvSpPr>
          <p:spPr>
            <a:xfrm>
              <a:off x="5769" y="4778"/>
              <a:ext cx="598" cy="598"/>
            </a:xfrm>
            <a:prstGeom prst="ellipse">
              <a:avLst/>
            </a:prstGeom>
            <a:solidFill>
              <a:srgbClr val="324274"/>
            </a:solidFill>
            <a:ln w="28575">
              <a:solidFill>
                <a:schemeClr val="bg1"/>
              </a:solidFill>
            </a:ln>
            <a:effectLst>
              <a:outerShdw blurRad="2032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2110" b="1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lang="en-US" altLang="zh-CN" sz="211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7" name="MH_Entry_2"/>
            <p:cNvSpPr/>
            <p:nvPr>
              <p:custDataLst>
                <p:tags r:id="rId9"/>
              </p:custDataLst>
            </p:nvPr>
          </p:nvSpPr>
          <p:spPr>
            <a:xfrm>
              <a:off x="6965" y="4747"/>
              <a:ext cx="6843" cy="678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pPr lvl="0"/>
              <a:r>
                <a:rPr lang="en-US" altLang="zh-CN" sz="2800" dirty="0">
                  <a:solidFill>
                    <a:srgbClr val="324274"/>
                  </a:solidFill>
                  <a:latin typeface="Times New Roman" panose="02020603050405020304" pitchFamily="18" charset="0"/>
                  <a:ea typeface="华文新魏" panose="0201080004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RepObE Framework Design</a:t>
              </a:r>
              <a:endParaRPr lang="en-US" altLang="zh-CN" sz="280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8" name="MH_Number_3"/>
            <p:cNvSpPr/>
            <p:nvPr>
              <p:custDataLst>
                <p:tags r:id="rId10"/>
              </p:custDataLst>
            </p:nvPr>
          </p:nvSpPr>
          <p:spPr>
            <a:xfrm>
              <a:off x="5769" y="5894"/>
              <a:ext cx="598" cy="598"/>
            </a:xfrm>
            <a:prstGeom prst="ellipse">
              <a:avLst/>
            </a:prstGeom>
            <a:solidFill>
              <a:srgbClr val="324274"/>
            </a:solidFill>
            <a:ln w="28575">
              <a:solidFill>
                <a:schemeClr val="bg1"/>
              </a:solidFill>
            </a:ln>
            <a:effectLst>
              <a:outerShdw blurRad="2032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2110" b="1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lang="zh-CN" altLang="en-US" sz="211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9" name="MH_Entry_3"/>
            <p:cNvSpPr/>
            <p:nvPr>
              <p:custDataLst>
                <p:tags r:id="rId11"/>
              </p:custDataLst>
            </p:nvPr>
          </p:nvSpPr>
          <p:spPr>
            <a:xfrm>
              <a:off x="6952" y="5872"/>
              <a:ext cx="4965" cy="678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pPr lvl="0"/>
              <a:r>
                <a:rPr lang="en-US" altLang="zh-CN" sz="2800" dirty="0">
                  <a:solidFill>
                    <a:srgbClr val="324274"/>
                  </a:solidFill>
                  <a:latin typeface="Times New Roman" panose="02020603050405020304" pitchFamily="18" charset="0"/>
                  <a:ea typeface="华文新魏" panose="0201080004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Adversarial Training</a:t>
              </a:r>
              <a:endParaRPr lang="en-US" altLang="zh-CN" sz="280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0" name="MH_Number_4"/>
            <p:cNvSpPr/>
            <p:nvPr>
              <p:custDataLst>
                <p:tags r:id="rId12"/>
              </p:custDataLst>
            </p:nvPr>
          </p:nvSpPr>
          <p:spPr>
            <a:xfrm>
              <a:off x="5769" y="7010"/>
              <a:ext cx="598" cy="598"/>
            </a:xfrm>
            <a:prstGeom prst="ellipse">
              <a:avLst/>
            </a:prstGeom>
            <a:solidFill>
              <a:srgbClr val="324274"/>
            </a:solidFill>
            <a:ln w="28575">
              <a:solidFill>
                <a:schemeClr val="bg1"/>
              </a:solidFill>
            </a:ln>
            <a:effectLst>
              <a:outerShdw blurRad="2032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2110" b="1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  <a:endParaRPr lang="en-US" altLang="zh-CN" sz="211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1" name="MH_Entry_4"/>
            <p:cNvSpPr/>
            <p:nvPr>
              <p:custDataLst>
                <p:tags r:id="rId13"/>
              </p:custDataLst>
            </p:nvPr>
          </p:nvSpPr>
          <p:spPr>
            <a:xfrm>
              <a:off x="6952" y="6991"/>
              <a:ext cx="5405" cy="678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pPr lvl="0"/>
              <a:r>
                <a:rPr lang="en-US" altLang="zh-CN" sz="2800" dirty="0">
                  <a:solidFill>
                    <a:srgbClr val="324274"/>
                  </a:solidFill>
                  <a:latin typeface="Times New Roman" panose="02020603050405020304" pitchFamily="18" charset="0"/>
                  <a:ea typeface="华文新魏" panose="0201080004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Experiments &amp; Results</a:t>
              </a:r>
              <a:endParaRPr lang="en-US" altLang="zh-CN" sz="280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" name="MH_Number_4"/>
            <p:cNvSpPr/>
            <p:nvPr>
              <p:custDataLst>
                <p:tags r:id="rId14"/>
              </p:custDataLst>
            </p:nvPr>
          </p:nvSpPr>
          <p:spPr>
            <a:xfrm>
              <a:off x="5769" y="8126"/>
              <a:ext cx="598" cy="598"/>
            </a:xfrm>
            <a:prstGeom prst="ellipse">
              <a:avLst/>
            </a:prstGeom>
            <a:solidFill>
              <a:srgbClr val="324274"/>
            </a:solidFill>
            <a:ln w="28575">
              <a:solidFill>
                <a:schemeClr val="bg1"/>
              </a:solidFill>
            </a:ln>
            <a:effectLst>
              <a:outerShdw blurRad="2032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p>
              <a:pPr algn="ctr"/>
              <a:r>
                <a:rPr lang="en-US" altLang="zh-CN" sz="2110" b="1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5</a:t>
              </a:r>
              <a:endParaRPr lang="en-US" altLang="zh-CN" sz="211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" name="MH_Entry_4"/>
            <p:cNvSpPr/>
            <p:nvPr>
              <p:custDataLst>
                <p:tags r:id="rId15"/>
              </p:custDataLst>
            </p:nvPr>
          </p:nvSpPr>
          <p:spPr>
            <a:xfrm>
              <a:off x="6965" y="8113"/>
              <a:ext cx="6245" cy="678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p>
              <a:pPr lvl="0"/>
              <a:r>
                <a:rPr lang="en-US" altLang="zh-CN" sz="2800" dirty="0">
                  <a:solidFill>
                    <a:srgbClr val="324274"/>
                  </a:solidFill>
                  <a:latin typeface="Times New Roman" panose="02020603050405020304" pitchFamily="18" charset="0"/>
                  <a:ea typeface="华文新魏" panose="0201080004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Conclusion &amp; Future Work</a:t>
              </a:r>
              <a:endParaRPr lang="en-US" altLang="zh-CN" sz="280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</p:spTree>
    <p:custDataLst>
      <p:tags r:id="rId16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5" name="图片 4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13" name="图片 12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2308860" y="2160905"/>
            <a:ext cx="7574280" cy="1059180"/>
          </a:xfrm>
          <a:effectLst>
            <a:outerShdw blurRad="114300" dist="88900" dir="5100000" algn="tr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altLang="zh-CN" sz="4800" kern="0" spc="0" dirty="0">
                <a:solidFill>
                  <a:srgbClr val="324274"/>
                </a:solidFill>
                <a:uFillTx/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Background &amp; Motivation</a:t>
            </a:r>
            <a:endParaRPr lang="en-US" altLang="zh-CN" sz="4800" b="0" kern="0" spc="0" dirty="0">
              <a:solidFill>
                <a:srgbClr val="324274"/>
              </a:solidFill>
              <a:uFillTx/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216208" y="4067175"/>
            <a:ext cx="1759585" cy="105918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4800" b="0">
                <a:solidFill>
                  <a:schemeClr val="bg1">
                    <a:lumMod val="9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</a:rPr>
              <a:t>ONE</a:t>
            </a:r>
            <a:endParaRPr lang="en-US" altLang="zh-CN" sz="4800" b="0">
              <a:solidFill>
                <a:schemeClr val="bg1">
                  <a:lumMod val="95000"/>
                </a:schemeClr>
              </a:solidFill>
              <a:latin typeface="汉仪君黑-45简" panose="020B0604020202020204" charset="-122"/>
              <a:ea typeface="汉仪君黑-45简" panose="020B0604020202020204" charset="-122"/>
            </a:endParaRPr>
          </a:p>
        </p:txBody>
      </p:sp>
      <p:sp>
        <p:nvSpPr>
          <p:cNvPr id="19" name="MH_Number_1"/>
          <p:cNvSpPr/>
          <p:nvPr>
            <p:custDataLst>
              <p:tags r:id="rId6"/>
            </p:custDataLst>
          </p:nvPr>
        </p:nvSpPr>
        <p:spPr>
          <a:xfrm>
            <a:off x="5828030" y="3947795"/>
            <a:ext cx="535940" cy="535940"/>
          </a:xfrm>
          <a:prstGeom prst="ellipse">
            <a:avLst/>
          </a:prstGeom>
          <a:solidFill>
            <a:srgbClr val="324274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en-US" altLang="zh-CN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5" name="图片 4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sp>
          <p:nvSpPr>
            <p:cNvPr id="11" name="标题 1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417" y="557"/>
              <a:ext cx="16750" cy="681"/>
            </a:xfrm>
            <a:prstGeom prst="rect">
              <a:avLst/>
            </a:prstGeom>
          </p:spPr>
          <p:txBody>
            <a:bodyPr vert="horz" wrap="none" lIns="90000" tIns="46800" rIns="90000" bIns="46800" rtlCol="0" anchor="b" anchorCtr="0">
              <a:noAutofit/>
            </a:bodyPr>
            <a:lstStyle>
              <a:lvl1pPr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u="none" strike="noStrike" kern="1200" cap="none" spc="3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j-lt"/>
                  <a:ea typeface="+mj-ea"/>
                  <a:cs typeface="+mj-cs"/>
                </a:defRPr>
              </a:lvl1pPr>
            </a:lstStyle>
            <a:p>
              <a:pPr algn="ctr" fontAlgn="ctr"/>
              <a:r>
                <a:rPr lang="en-US" altLang="zh-CN" sz="2400" kern="0" spc="0" dirty="0">
                  <a:solidFill>
                    <a:srgbClr val="324274"/>
                  </a:solidFill>
                  <a:latin typeface="Times New Roman" panose="02020603050405020304" pitchFamily="18" charset="0"/>
                  <a:ea typeface="华文新魏" panose="0201080004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Semantic Communication:</a:t>
              </a:r>
              <a:r>
                <a:rPr lang="en-US" altLang="zh-CN" sz="2400" b="0" kern="0" spc="0" dirty="0">
                  <a:solidFill>
                    <a:srgbClr val="324274"/>
                  </a:solidFill>
                  <a:latin typeface="Times New Roman" panose="02020603050405020304" pitchFamily="18" charset="0"/>
                  <a:ea typeface="华文新魏" panose="0201080004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towards a new paradigm for intelligent communication</a:t>
              </a:r>
              <a:endParaRPr lang="en-US" altLang="zh-CN" sz="2400" b="0" kern="0" spc="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3" name="图片 12" descr="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框 21"/>
          <p:cNvSpPr txBox="1"/>
          <p:nvPr/>
        </p:nvSpPr>
        <p:spPr>
          <a:xfrm>
            <a:off x="4204335" y="2466340"/>
            <a:ext cx="1786890" cy="340360"/>
          </a:xfrm>
          <a:prstGeom prst="rect">
            <a:avLst/>
          </a:prstGeom>
          <a:ln>
            <a:noFill/>
          </a:ln>
        </p:spPr>
        <p:txBody>
          <a:bodyPr wrap="none">
            <a:normAutofit/>
          </a:bodyPr>
          <a:lstStyle/>
          <a:p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31" name="椭圆 26"/>
          <p:cNvSpPr/>
          <p:nvPr/>
        </p:nvSpPr>
        <p:spPr>
          <a:xfrm>
            <a:off x="4803541" y="3815526"/>
            <a:ext cx="589155" cy="609600"/>
          </a:xfrm>
          <a:custGeom>
            <a:avLst/>
            <a:gdLst>
              <a:gd name="connsiteX0" fmla="*/ 94055 w 317452"/>
              <a:gd name="connsiteY0" fmla="*/ 135965 h 328468"/>
              <a:gd name="connsiteX1" fmla="*/ 94407 w 317452"/>
              <a:gd name="connsiteY1" fmla="*/ 136055 h 328468"/>
              <a:gd name="connsiteX2" fmla="*/ 104825 w 317452"/>
              <a:gd name="connsiteY2" fmla="*/ 158537 h 328468"/>
              <a:gd name="connsiteX3" fmla="*/ 106109 w 317452"/>
              <a:gd name="connsiteY3" fmla="*/ 161308 h 328468"/>
              <a:gd name="connsiteX4" fmla="*/ 98162 w 317452"/>
              <a:gd name="connsiteY4" fmla="*/ 160053 h 328468"/>
              <a:gd name="connsiteX5" fmla="*/ 96849 w 317452"/>
              <a:gd name="connsiteY5" fmla="*/ 160053 h 328468"/>
              <a:gd name="connsiteX6" fmla="*/ 92911 w 317452"/>
              <a:gd name="connsiteY6" fmla="*/ 137630 h 328468"/>
              <a:gd name="connsiteX7" fmla="*/ 93506 w 317452"/>
              <a:gd name="connsiteY7" fmla="*/ 136765 h 328468"/>
              <a:gd name="connsiteX8" fmla="*/ 39496 w 317452"/>
              <a:gd name="connsiteY8" fmla="*/ 115887 h 328468"/>
              <a:gd name="connsiteX9" fmla="*/ 51437 w 317452"/>
              <a:gd name="connsiteY9" fmla="*/ 165488 h 328468"/>
              <a:gd name="connsiteX10" fmla="*/ 48784 w 317452"/>
              <a:gd name="connsiteY10" fmla="*/ 166793 h 328468"/>
              <a:gd name="connsiteX11" fmla="*/ 47457 w 317452"/>
              <a:gd name="connsiteY11" fmla="*/ 170709 h 328468"/>
              <a:gd name="connsiteX12" fmla="*/ 48784 w 317452"/>
              <a:gd name="connsiteY12" fmla="*/ 173319 h 328468"/>
              <a:gd name="connsiteX13" fmla="*/ 52764 w 317452"/>
              <a:gd name="connsiteY13" fmla="*/ 175930 h 328468"/>
              <a:gd name="connsiteX14" fmla="*/ 55418 w 317452"/>
              <a:gd name="connsiteY14" fmla="*/ 174625 h 328468"/>
              <a:gd name="connsiteX15" fmla="*/ 87263 w 317452"/>
              <a:gd name="connsiteY15" fmla="*/ 216393 h 328468"/>
              <a:gd name="connsiteX16" fmla="*/ 55418 w 317452"/>
              <a:gd name="connsiteY16" fmla="*/ 230752 h 328468"/>
              <a:gd name="connsiteX17" fmla="*/ 38169 w 317452"/>
              <a:gd name="connsiteY17" fmla="*/ 224225 h 328468"/>
              <a:gd name="connsiteX18" fmla="*/ 1017 w 317452"/>
              <a:gd name="connsiteY18" fmla="*/ 147214 h 328468"/>
              <a:gd name="connsiteX19" fmla="*/ 7651 w 317452"/>
              <a:gd name="connsiteY19" fmla="*/ 128940 h 328468"/>
              <a:gd name="connsiteX20" fmla="*/ 39496 w 317452"/>
              <a:gd name="connsiteY20" fmla="*/ 115887 h 328468"/>
              <a:gd name="connsiteX21" fmla="*/ 63900 w 317452"/>
              <a:gd name="connsiteY21" fmla="*/ 106627 h 328468"/>
              <a:gd name="connsiteX22" fmla="*/ 71807 w 317452"/>
              <a:gd name="connsiteY22" fmla="*/ 114982 h 328468"/>
              <a:gd name="connsiteX23" fmla="*/ 81033 w 317452"/>
              <a:gd name="connsiteY23" fmla="*/ 133331 h 328468"/>
              <a:gd name="connsiteX24" fmla="*/ 87623 w 317452"/>
              <a:gd name="connsiteY24" fmla="*/ 130710 h 328468"/>
              <a:gd name="connsiteX25" fmla="*/ 95803 w 317452"/>
              <a:gd name="connsiteY25" fmla="*/ 133422 h 328468"/>
              <a:gd name="connsiteX26" fmla="*/ 94055 w 317452"/>
              <a:gd name="connsiteY26" fmla="*/ 135965 h 328468"/>
              <a:gd name="connsiteX27" fmla="*/ 89115 w 317452"/>
              <a:gd name="connsiteY27" fmla="*/ 134702 h 328468"/>
              <a:gd name="connsiteX28" fmla="*/ 83823 w 317452"/>
              <a:gd name="connsiteY28" fmla="*/ 137407 h 328468"/>
              <a:gd name="connsiteX29" fmla="*/ 82500 w 317452"/>
              <a:gd name="connsiteY29" fmla="*/ 137407 h 328468"/>
              <a:gd name="connsiteX30" fmla="*/ 97053 w 317452"/>
              <a:gd name="connsiteY30" fmla="*/ 169863 h 328468"/>
              <a:gd name="connsiteX31" fmla="*/ 98375 w 317452"/>
              <a:gd name="connsiteY31" fmla="*/ 169863 h 328468"/>
              <a:gd name="connsiteX32" fmla="*/ 103667 w 317452"/>
              <a:gd name="connsiteY32" fmla="*/ 167158 h 328468"/>
              <a:gd name="connsiteX33" fmla="*/ 106313 w 317452"/>
              <a:gd name="connsiteY33" fmla="*/ 161749 h 328468"/>
              <a:gd name="connsiteX34" fmla="*/ 106109 w 317452"/>
              <a:gd name="connsiteY34" fmla="*/ 161308 h 328468"/>
              <a:gd name="connsiteX35" fmla="*/ 109648 w 317452"/>
              <a:gd name="connsiteY35" fmla="*/ 161866 h 328468"/>
              <a:gd name="connsiteX36" fmla="*/ 110272 w 317452"/>
              <a:gd name="connsiteY36" fmla="*/ 161402 h 328468"/>
              <a:gd name="connsiteX37" fmla="*/ 110522 w 317452"/>
              <a:gd name="connsiteY37" fmla="*/ 164622 h 328468"/>
              <a:gd name="connsiteX38" fmla="*/ 106074 w 317452"/>
              <a:gd name="connsiteY38" fmla="*/ 170028 h 328468"/>
              <a:gd name="connsiteX39" fmla="*/ 99484 w 317452"/>
              <a:gd name="connsiteY39" fmla="*/ 172650 h 328468"/>
              <a:gd name="connsiteX40" fmla="*/ 107391 w 317452"/>
              <a:gd name="connsiteY40" fmla="*/ 192309 h 328468"/>
              <a:gd name="connsiteX41" fmla="*/ 100802 w 317452"/>
              <a:gd name="connsiteY41" fmla="*/ 211968 h 328468"/>
              <a:gd name="connsiteX42" fmla="*/ 91576 w 317452"/>
              <a:gd name="connsiteY42" fmla="*/ 215900 h 328468"/>
              <a:gd name="connsiteX43" fmla="*/ 59946 w 317452"/>
              <a:gd name="connsiteY43" fmla="*/ 172650 h 328468"/>
              <a:gd name="connsiteX44" fmla="*/ 62582 w 317452"/>
              <a:gd name="connsiteY44" fmla="*/ 171339 h 328468"/>
              <a:gd name="connsiteX45" fmla="*/ 63900 w 317452"/>
              <a:gd name="connsiteY45" fmla="*/ 166097 h 328468"/>
              <a:gd name="connsiteX46" fmla="*/ 62582 w 317452"/>
              <a:gd name="connsiteY46" fmla="*/ 163475 h 328468"/>
              <a:gd name="connsiteX47" fmla="*/ 58628 w 317452"/>
              <a:gd name="connsiteY47" fmla="*/ 162165 h 328468"/>
              <a:gd name="connsiteX48" fmla="*/ 54674 w 317452"/>
              <a:gd name="connsiteY48" fmla="*/ 163475 h 328468"/>
              <a:gd name="connsiteX49" fmla="*/ 42813 w 317452"/>
              <a:gd name="connsiteY49" fmla="*/ 111051 h 328468"/>
              <a:gd name="connsiteX50" fmla="*/ 52038 w 317452"/>
              <a:gd name="connsiteY50" fmla="*/ 107119 h 328468"/>
              <a:gd name="connsiteX51" fmla="*/ 63900 w 317452"/>
              <a:gd name="connsiteY51" fmla="*/ 106627 h 328468"/>
              <a:gd name="connsiteX52" fmla="*/ 221560 w 317452"/>
              <a:gd name="connsiteY52" fmla="*/ 67725 h 328468"/>
              <a:gd name="connsiteX53" fmla="*/ 239938 w 317452"/>
              <a:gd name="connsiteY53" fmla="*/ 67725 h 328468"/>
              <a:gd name="connsiteX54" fmla="*/ 249127 w 317452"/>
              <a:gd name="connsiteY54" fmla="*/ 90147 h 328468"/>
              <a:gd name="connsiteX55" fmla="*/ 249127 w 317452"/>
              <a:gd name="connsiteY55" fmla="*/ 99380 h 328468"/>
              <a:gd name="connsiteX56" fmla="*/ 259629 w 317452"/>
              <a:gd name="connsiteY56" fmla="*/ 162691 h 328468"/>
              <a:gd name="connsiteX57" fmla="*/ 300324 w 317452"/>
              <a:gd name="connsiteY57" fmla="*/ 193027 h 328468"/>
              <a:gd name="connsiteX58" fmla="*/ 304262 w 317452"/>
              <a:gd name="connsiteY58" fmla="*/ 215450 h 328468"/>
              <a:gd name="connsiteX59" fmla="*/ 283258 w 317452"/>
              <a:gd name="connsiteY59" fmla="*/ 219407 h 328468"/>
              <a:gd name="connsiteX60" fmla="*/ 281946 w 317452"/>
              <a:gd name="connsiteY60" fmla="*/ 218088 h 328468"/>
              <a:gd name="connsiteX61" fmla="*/ 236000 w 317452"/>
              <a:gd name="connsiteY61" fmla="*/ 185113 h 328468"/>
              <a:gd name="connsiteX62" fmla="*/ 229436 w 317452"/>
              <a:gd name="connsiteY62" fmla="*/ 174562 h 328468"/>
              <a:gd name="connsiteX63" fmla="*/ 224185 w 317452"/>
              <a:gd name="connsiteY63" fmla="*/ 145544 h 328468"/>
              <a:gd name="connsiteX64" fmla="*/ 196617 w 317452"/>
              <a:gd name="connsiteY64" fmla="*/ 194346 h 328468"/>
              <a:gd name="connsiteX65" fmla="*/ 229436 w 317452"/>
              <a:gd name="connsiteY65" fmla="*/ 243148 h 328468"/>
              <a:gd name="connsiteX66" fmla="*/ 230749 w 317452"/>
              <a:gd name="connsiteY66" fmla="*/ 265571 h 328468"/>
              <a:gd name="connsiteX67" fmla="*/ 195305 w 317452"/>
              <a:gd name="connsiteY67" fmla="*/ 318329 h 328468"/>
              <a:gd name="connsiteX68" fmla="*/ 169050 w 317452"/>
              <a:gd name="connsiteY68" fmla="*/ 323605 h 328468"/>
              <a:gd name="connsiteX69" fmla="*/ 167737 w 317452"/>
              <a:gd name="connsiteY69" fmla="*/ 323605 h 328468"/>
              <a:gd name="connsiteX70" fmla="*/ 162486 w 317452"/>
              <a:gd name="connsiteY70" fmla="*/ 297226 h 328468"/>
              <a:gd name="connsiteX71" fmla="*/ 191366 w 317452"/>
              <a:gd name="connsiteY71" fmla="*/ 255019 h 328468"/>
              <a:gd name="connsiteX72" fmla="*/ 167737 w 317452"/>
              <a:gd name="connsiteY72" fmla="*/ 220726 h 328468"/>
              <a:gd name="connsiteX73" fmla="*/ 70594 w 317452"/>
              <a:gd name="connsiteY73" fmla="*/ 322286 h 328468"/>
              <a:gd name="connsiteX74" fmla="*/ 46965 w 317452"/>
              <a:gd name="connsiteY74" fmla="*/ 326243 h 328468"/>
              <a:gd name="connsiteX75" fmla="*/ 44339 w 317452"/>
              <a:gd name="connsiteY75" fmla="*/ 322286 h 328468"/>
              <a:gd name="connsiteX76" fmla="*/ 43027 w 317452"/>
              <a:gd name="connsiteY76" fmla="*/ 295907 h 328468"/>
              <a:gd name="connsiteX77" fmla="*/ 144108 w 317452"/>
              <a:gd name="connsiteY77" fmla="*/ 189070 h 328468"/>
              <a:gd name="connsiteX78" fmla="*/ 148046 w 317452"/>
              <a:gd name="connsiteY78" fmla="*/ 177200 h 328468"/>
              <a:gd name="connsiteX79" fmla="*/ 190054 w 317452"/>
              <a:gd name="connsiteY79" fmla="*/ 103337 h 328468"/>
              <a:gd name="connsiteX80" fmla="*/ 151984 w 317452"/>
              <a:gd name="connsiteY80" fmla="*/ 107294 h 328468"/>
              <a:gd name="connsiteX81" fmla="*/ 119166 w 317452"/>
              <a:gd name="connsiteY81" fmla="*/ 154777 h 328468"/>
              <a:gd name="connsiteX82" fmla="*/ 110272 w 317452"/>
              <a:gd name="connsiteY82" fmla="*/ 161402 h 328468"/>
              <a:gd name="connsiteX83" fmla="*/ 110027 w 317452"/>
              <a:gd name="connsiteY83" fmla="*/ 158233 h 328468"/>
              <a:gd name="connsiteX84" fmla="*/ 99484 w 317452"/>
              <a:gd name="connsiteY84" fmla="*/ 134642 h 328468"/>
              <a:gd name="connsiteX85" fmla="*/ 95803 w 317452"/>
              <a:gd name="connsiteY85" fmla="*/ 133422 h 328468"/>
              <a:gd name="connsiteX86" fmla="*/ 97670 w 317452"/>
              <a:gd name="connsiteY86" fmla="*/ 130706 h 328468"/>
              <a:gd name="connsiteX87" fmla="*/ 130980 w 317452"/>
              <a:gd name="connsiteY87" fmla="*/ 82234 h 328468"/>
              <a:gd name="connsiteX88" fmla="*/ 141482 w 317452"/>
              <a:gd name="connsiteY88" fmla="*/ 75639 h 328468"/>
              <a:gd name="connsiteX89" fmla="*/ 221560 w 317452"/>
              <a:gd name="connsiteY89" fmla="*/ 67725 h 328468"/>
              <a:gd name="connsiteX90" fmla="*/ 276970 w 317452"/>
              <a:gd name="connsiteY90" fmla="*/ 0 h 328468"/>
              <a:gd name="connsiteX91" fmla="*/ 317452 w 317452"/>
              <a:gd name="connsiteY91" fmla="*/ 39688 h 328468"/>
              <a:gd name="connsiteX92" fmla="*/ 276970 w 317452"/>
              <a:gd name="connsiteY92" fmla="*/ 79376 h 328468"/>
              <a:gd name="connsiteX93" fmla="*/ 236488 w 317452"/>
              <a:gd name="connsiteY93" fmla="*/ 39688 h 328468"/>
              <a:gd name="connsiteX94" fmla="*/ 276970 w 317452"/>
              <a:gd name="connsiteY94" fmla="*/ 0 h 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7452" h="328468">
                <a:moveTo>
                  <a:pt x="94055" y="135965"/>
                </a:moveTo>
                <a:lnTo>
                  <a:pt x="94407" y="136055"/>
                </a:lnTo>
                <a:cubicBezTo>
                  <a:pt x="100360" y="148902"/>
                  <a:pt x="103337" y="155325"/>
                  <a:pt x="104825" y="158537"/>
                </a:cubicBezTo>
                <a:lnTo>
                  <a:pt x="106109" y="161308"/>
                </a:lnTo>
                <a:lnTo>
                  <a:pt x="98162" y="160053"/>
                </a:lnTo>
                <a:cubicBezTo>
                  <a:pt x="98162" y="160053"/>
                  <a:pt x="96849" y="160053"/>
                  <a:pt x="96849" y="160053"/>
                </a:cubicBezTo>
                <a:cubicBezTo>
                  <a:pt x="90285" y="154777"/>
                  <a:pt x="87660" y="144225"/>
                  <a:pt x="92911" y="137630"/>
                </a:cubicBezTo>
                <a:cubicBezTo>
                  <a:pt x="92911" y="137630"/>
                  <a:pt x="92911" y="137630"/>
                  <a:pt x="93506" y="136765"/>
                </a:cubicBezTo>
                <a:close/>
                <a:moveTo>
                  <a:pt x="39496" y="115887"/>
                </a:moveTo>
                <a:cubicBezTo>
                  <a:pt x="39496" y="115887"/>
                  <a:pt x="39496" y="115887"/>
                  <a:pt x="51437" y="165488"/>
                </a:cubicBezTo>
                <a:cubicBezTo>
                  <a:pt x="51437" y="165488"/>
                  <a:pt x="51437" y="165488"/>
                  <a:pt x="48784" y="166793"/>
                </a:cubicBezTo>
                <a:cubicBezTo>
                  <a:pt x="47457" y="166793"/>
                  <a:pt x="47457" y="169403"/>
                  <a:pt x="47457" y="170709"/>
                </a:cubicBezTo>
                <a:cubicBezTo>
                  <a:pt x="47457" y="170709"/>
                  <a:pt x="47457" y="170709"/>
                  <a:pt x="48784" y="173319"/>
                </a:cubicBezTo>
                <a:cubicBezTo>
                  <a:pt x="50111" y="175930"/>
                  <a:pt x="51437" y="175930"/>
                  <a:pt x="52764" y="175930"/>
                </a:cubicBezTo>
                <a:lnTo>
                  <a:pt x="55418" y="174625"/>
                </a:lnTo>
                <a:cubicBezTo>
                  <a:pt x="55418" y="174625"/>
                  <a:pt x="55418" y="174625"/>
                  <a:pt x="87263" y="216393"/>
                </a:cubicBezTo>
                <a:cubicBezTo>
                  <a:pt x="87263" y="216393"/>
                  <a:pt x="87263" y="216393"/>
                  <a:pt x="55418" y="230752"/>
                </a:cubicBezTo>
                <a:cubicBezTo>
                  <a:pt x="48784" y="233362"/>
                  <a:pt x="40823" y="230752"/>
                  <a:pt x="38169" y="224225"/>
                </a:cubicBezTo>
                <a:cubicBezTo>
                  <a:pt x="38169" y="224225"/>
                  <a:pt x="38169" y="224225"/>
                  <a:pt x="1017" y="147214"/>
                </a:cubicBezTo>
                <a:cubicBezTo>
                  <a:pt x="-1637" y="140687"/>
                  <a:pt x="1017" y="132856"/>
                  <a:pt x="7651" y="128940"/>
                </a:cubicBezTo>
                <a:cubicBezTo>
                  <a:pt x="7651" y="128940"/>
                  <a:pt x="7651" y="128940"/>
                  <a:pt x="39496" y="115887"/>
                </a:cubicBezTo>
                <a:close/>
                <a:moveTo>
                  <a:pt x="63900" y="106627"/>
                </a:moveTo>
                <a:cubicBezTo>
                  <a:pt x="67524" y="108102"/>
                  <a:pt x="70489" y="111051"/>
                  <a:pt x="71807" y="114982"/>
                </a:cubicBezTo>
                <a:cubicBezTo>
                  <a:pt x="71807" y="114982"/>
                  <a:pt x="71807" y="114982"/>
                  <a:pt x="81033" y="133331"/>
                </a:cubicBezTo>
                <a:cubicBezTo>
                  <a:pt x="81033" y="133331"/>
                  <a:pt x="81033" y="133331"/>
                  <a:pt x="87623" y="130710"/>
                </a:cubicBezTo>
                <a:lnTo>
                  <a:pt x="95803" y="133422"/>
                </a:lnTo>
                <a:lnTo>
                  <a:pt x="94055" y="135965"/>
                </a:lnTo>
                <a:lnTo>
                  <a:pt x="89115" y="134702"/>
                </a:lnTo>
                <a:cubicBezTo>
                  <a:pt x="89115" y="134702"/>
                  <a:pt x="89115" y="134702"/>
                  <a:pt x="83823" y="137407"/>
                </a:cubicBezTo>
                <a:cubicBezTo>
                  <a:pt x="83823" y="137407"/>
                  <a:pt x="82500" y="137407"/>
                  <a:pt x="82500" y="137407"/>
                </a:cubicBezTo>
                <a:cubicBezTo>
                  <a:pt x="82500" y="137407"/>
                  <a:pt x="82500" y="137407"/>
                  <a:pt x="97053" y="169863"/>
                </a:cubicBezTo>
                <a:cubicBezTo>
                  <a:pt x="97053" y="169863"/>
                  <a:pt x="97053" y="169863"/>
                  <a:pt x="98375" y="169863"/>
                </a:cubicBezTo>
                <a:lnTo>
                  <a:pt x="103667" y="167158"/>
                </a:lnTo>
                <a:cubicBezTo>
                  <a:pt x="106313" y="165806"/>
                  <a:pt x="106313" y="163101"/>
                  <a:pt x="106313" y="161749"/>
                </a:cubicBezTo>
                <a:lnTo>
                  <a:pt x="106109" y="161308"/>
                </a:lnTo>
                <a:lnTo>
                  <a:pt x="109648" y="161866"/>
                </a:lnTo>
                <a:lnTo>
                  <a:pt x="110272" y="161402"/>
                </a:lnTo>
                <a:lnTo>
                  <a:pt x="110522" y="164622"/>
                </a:lnTo>
                <a:cubicBezTo>
                  <a:pt x="109698" y="166752"/>
                  <a:pt x="108051" y="168718"/>
                  <a:pt x="106074" y="170028"/>
                </a:cubicBezTo>
                <a:cubicBezTo>
                  <a:pt x="106074" y="170028"/>
                  <a:pt x="106074" y="170028"/>
                  <a:pt x="99484" y="172650"/>
                </a:cubicBezTo>
                <a:cubicBezTo>
                  <a:pt x="99484" y="172650"/>
                  <a:pt x="99484" y="172650"/>
                  <a:pt x="107391" y="192309"/>
                </a:cubicBezTo>
                <a:cubicBezTo>
                  <a:pt x="111345" y="198862"/>
                  <a:pt x="107391" y="208036"/>
                  <a:pt x="100802" y="211968"/>
                </a:cubicBezTo>
                <a:cubicBezTo>
                  <a:pt x="100802" y="211968"/>
                  <a:pt x="100802" y="211968"/>
                  <a:pt x="91576" y="215900"/>
                </a:cubicBezTo>
                <a:cubicBezTo>
                  <a:pt x="91576" y="215900"/>
                  <a:pt x="91576" y="215900"/>
                  <a:pt x="59946" y="172650"/>
                </a:cubicBezTo>
                <a:cubicBezTo>
                  <a:pt x="59946" y="172650"/>
                  <a:pt x="59946" y="172650"/>
                  <a:pt x="62582" y="171339"/>
                </a:cubicBezTo>
                <a:cubicBezTo>
                  <a:pt x="65218" y="170028"/>
                  <a:pt x="65218" y="167407"/>
                  <a:pt x="63900" y="166097"/>
                </a:cubicBezTo>
                <a:cubicBezTo>
                  <a:pt x="63900" y="166097"/>
                  <a:pt x="63900" y="166097"/>
                  <a:pt x="62582" y="163475"/>
                </a:cubicBezTo>
                <a:cubicBezTo>
                  <a:pt x="62582" y="162165"/>
                  <a:pt x="59946" y="160854"/>
                  <a:pt x="58628" y="162165"/>
                </a:cubicBezTo>
                <a:cubicBezTo>
                  <a:pt x="58628" y="162165"/>
                  <a:pt x="58628" y="162165"/>
                  <a:pt x="54674" y="163475"/>
                </a:cubicBezTo>
                <a:cubicBezTo>
                  <a:pt x="54674" y="163475"/>
                  <a:pt x="54674" y="163475"/>
                  <a:pt x="42813" y="111051"/>
                </a:cubicBezTo>
                <a:cubicBezTo>
                  <a:pt x="42813" y="111051"/>
                  <a:pt x="42813" y="111051"/>
                  <a:pt x="52038" y="107119"/>
                </a:cubicBezTo>
                <a:cubicBezTo>
                  <a:pt x="55992" y="105153"/>
                  <a:pt x="60275" y="105153"/>
                  <a:pt x="63900" y="106627"/>
                </a:cubicBezTo>
                <a:close/>
                <a:moveTo>
                  <a:pt x="221560" y="67725"/>
                </a:moveTo>
                <a:cubicBezTo>
                  <a:pt x="226810" y="65087"/>
                  <a:pt x="234687" y="65087"/>
                  <a:pt x="239938" y="67725"/>
                </a:cubicBezTo>
                <a:cubicBezTo>
                  <a:pt x="247814" y="73001"/>
                  <a:pt x="250440" y="80915"/>
                  <a:pt x="249127" y="90147"/>
                </a:cubicBezTo>
                <a:cubicBezTo>
                  <a:pt x="249127" y="92785"/>
                  <a:pt x="249127" y="96742"/>
                  <a:pt x="249127" y="99380"/>
                </a:cubicBezTo>
                <a:cubicBezTo>
                  <a:pt x="249127" y="99380"/>
                  <a:pt x="249127" y="99380"/>
                  <a:pt x="259629" y="162691"/>
                </a:cubicBezTo>
                <a:cubicBezTo>
                  <a:pt x="259629" y="162691"/>
                  <a:pt x="259629" y="162691"/>
                  <a:pt x="300324" y="193027"/>
                </a:cubicBezTo>
                <a:cubicBezTo>
                  <a:pt x="308200" y="198303"/>
                  <a:pt x="309513" y="207536"/>
                  <a:pt x="304262" y="215450"/>
                </a:cubicBezTo>
                <a:cubicBezTo>
                  <a:pt x="299011" y="222045"/>
                  <a:pt x="289822" y="223363"/>
                  <a:pt x="283258" y="219407"/>
                </a:cubicBezTo>
                <a:cubicBezTo>
                  <a:pt x="283258" y="219407"/>
                  <a:pt x="281946" y="219407"/>
                  <a:pt x="281946" y="218088"/>
                </a:cubicBezTo>
                <a:cubicBezTo>
                  <a:pt x="281946" y="218088"/>
                  <a:pt x="281946" y="218088"/>
                  <a:pt x="236000" y="185113"/>
                </a:cubicBezTo>
                <a:cubicBezTo>
                  <a:pt x="232061" y="182475"/>
                  <a:pt x="230749" y="178518"/>
                  <a:pt x="229436" y="174562"/>
                </a:cubicBezTo>
                <a:cubicBezTo>
                  <a:pt x="229436" y="174562"/>
                  <a:pt x="229436" y="174562"/>
                  <a:pt x="224185" y="145544"/>
                </a:cubicBezTo>
                <a:cubicBezTo>
                  <a:pt x="224185" y="145544"/>
                  <a:pt x="224185" y="145544"/>
                  <a:pt x="196617" y="194346"/>
                </a:cubicBezTo>
                <a:cubicBezTo>
                  <a:pt x="196617" y="194346"/>
                  <a:pt x="196617" y="194346"/>
                  <a:pt x="229436" y="243148"/>
                </a:cubicBezTo>
                <a:cubicBezTo>
                  <a:pt x="234687" y="249743"/>
                  <a:pt x="234687" y="258976"/>
                  <a:pt x="230749" y="265571"/>
                </a:cubicBezTo>
                <a:cubicBezTo>
                  <a:pt x="230749" y="265571"/>
                  <a:pt x="230749" y="265571"/>
                  <a:pt x="195305" y="318329"/>
                </a:cubicBezTo>
                <a:cubicBezTo>
                  <a:pt x="188741" y="326243"/>
                  <a:pt x="178239" y="328881"/>
                  <a:pt x="169050" y="323605"/>
                </a:cubicBezTo>
                <a:cubicBezTo>
                  <a:pt x="169050" y="323605"/>
                  <a:pt x="169050" y="323605"/>
                  <a:pt x="167737" y="323605"/>
                </a:cubicBezTo>
                <a:cubicBezTo>
                  <a:pt x="159861" y="318329"/>
                  <a:pt x="157235" y="305140"/>
                  <a:pt x="162486" y="297226"/>
                </a:cubicBezTo>
                <a:cubicBezTo>
                  <a:pt x="162486" y="297226"/>
                  <a:pt x="162486" y="297226"/>
                  <a:pt x="191366" y="255019"/>
                </a:cubicBezTo>
                <a:cubicBezTo>
                  <a:pt x="191366" y="255019"/>
                  <a:pt x="191366" y="255019"/>
                  <a:pt x="167737" y="220726"/>
                </a:cubicBezTo>
                <a:cubicBezTo>
                  <a:pt x="167737" y="220726"/>
                  <a:pt x="167737" y="220726"/>
                  <a:pt x="70594" y="322286"/>
                </a:cubicBezTo>
                <a:cubicBezTo>
                  <a:pt x="65343" y="328881"/>
                  <a:pt x="54841" y="330200"/>
                  <a:pt x="46965" y="326243"/>
                </a:cubicBezTo>
                <a:cubicBezTo>
                  <a:pt x="45652" y="324924"/>
                  <a:pt x="44339" y="323605"/>
                  <a:pt x="44339" y="322286"/>
                </a:cubicBezTo>
                <a:cubicBezTo>
                  <a:pt x="36463" y="315691"/>
                  <a:pt x="36463" y="303821"/>
                  <a:pt x="43027" y="295907"/>
                </a:cubicBezTo>
                <a:cubicBezTo>
                  <a:pt x="43027" y="295907"/>
                  <a:pt x="43027" y="295907"/>
                  <a:pt x="144108" y="189070"/>
                </a:cubicBezTo>
                <a:cubicBezTo>
                  <a:pt x="144108" y="185113"/>
                  <a:pt x="145421" y="181156"/>
                  <a:pt x="148046" y="177200"/>
                </a:cubicBezTo>
                <a:cubicBezTo>
                  <a:pt x="148046" y="177200"/>
                  <a:pt x="148046" y="177200"/>
                  <a:pt x="190054" y="103337"/>
                </a:cubicBezTo>
                <a:cubicBezTo>
                  <a:pt x="190054" y="103337"/>
                  <a:pt x="190054" y="103337"/>
                  <a:pt x="151984" y="107294"/>
                </a:cubicBezTo>
                <a:cubicBezTo>
                  <a:pt x="151984" y="107294"/>
                  <a:pt x="151984" y="107294"/>
                  <a:pt x="119166" y="154777"/>
                </a:cubicBezTo>
                <a:lnTo>
                  <a:pt x="110272" y="161402"/>
                </a:lnTo>
                <a:lnTo>
                  <a:pt x="110027" y="158233"/>
                </a:lnTo>
                <a:cubicBezTo>
                  <a:pt x="99484" y="134642"/>
                  <a:pt x="99484" y="134642"/>
                  <a:pt x="99484" y="134642"/>
                </a:cubicBezTo>
                <a:lnTo>
                  <a:pt x="95803" y="133422"/>
                </a:lnTo>
                <a:lnTo>
                  <a:pt x="97670" y="130706"/>
                </a:lnTo>
                <a:cubicBezTo>
                  <a:pt x="102428" y="123781"/>
                  <a:pt x="111946" y="109932"/>
                  <a:pt x="130980" y="82234"/>
                </a:cubicBezTo>
                <a:cubicBezTo>
                  <a:pt x="133606" y="78277"/>
                  <a:pt x="137544" y="75639"/>
                  <a:pt x="141482" y="75639"/>
                </a:cubicBezTo>
                <a:cubicBezTo>
                  <a:pt x="141482" y="75639"/>
                  <a:pt x="141482" y="75639"/>
                  <a:pt x="221560" y="67725"/>
                </a:cubicBezTo>
                <a:close/>
                <a:moveTo>
                  <a:pt x="276970" y="0"/>
                </a:moveTo>
                <a:cubicBezTo>
                  <a:pt x="299328" y="0"/>
                  <a:pt x="317452" y="17769"/>
                  <a:pt x="317452" y="39688"/>
                </a:cubicBezTo>
                <a:cubicBezTo>
                  <a:pt x="317452" y="61607"/>
                  <a:pt x="299328" y="79376"/>
                  <a:pt x="276970" y="79376"/>
                </a:cubicBezTo>
                <a:cubicBezTo>
                  <a:pt x="254612" y="79376"/>
                  <a:pt x="236488" y="61607"/>
                  <a:pt x="236488" y="39688"/>
                </a:cubicBezTo>
                <a:cubicBezTo>
                  <a:pt x="236488" y="17769"/>
                  <a:pt x="254612" y="0"/>
                  <a:pt x="2769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2" name="椭圆 27"/>
          <p:cNvSpPr/>
          <p:nvPr/>
        </p:nvSpPr>
        <p:spPr>
          <a:xfrm>
            <a:off x="10114618" y="1627662"/>
            <a:ext cx="609600" cy="603766"/>
          </a:xfrm>
          <a:custGeom>
            <a:avLst/>
            <a:gdLst>
              <a:gd name="connsiteX0" fmla="*/ 292147 w 331788"/>
              <a:gd name="connsiteY0" fmla="*/ 109538 h 328613"/>
              <a:gd name="connsiteX1" fmla="*/ 327025 w 331788"/>
              <a:gd name="connsiteY1" fmla="*/ 145621 h 328613"/>
              <a:gd name="connsiteX2" fmla="*/ 327025 w 331788"/>
              <a:gd name="connsiteY2" fmla="*/ 229385 h 328613"/>
              <a:gd name="connsiteX3" fmla="*/ 293438 w 331788"/>
              <a:gd name="connsiteY3" fmla="*/ 264179 h 328613"/>
              <a:gd name="connsiteX4" fmla="*/ 252101 w 331788"/>
              <a:gd name="connsiteY4" fmla="*/ 264179 h 328613"/>
              <a:gd name="connsiteX5" fmla="*/ 252101 w 331788"/>
              <a:gd name="connsiteY5" fmla="*/ 319593 h 328613"/>
              <a:gd name="connsiteX6" fmla="*/ 243059 w 331788"/>
              <a:gd name="connsiteY6" fmla="*/ 328613 h 328613"/>
              <a:gd name="connsiteX7" fmla="*/ 205596 w 331788"/>
              <a:gd name="connsiteY7" fmla="*/ 328613 h 328613"/>
              <a:gd name="connsiteX8" fmla="*/ 195262 w 331788"/>
              <a:gd name="connsiteY8" fmla="*/ 319593 h 328613"/>
              <a:gd name="connsiteX9" fmla="*/ 195262 w 331788"/>
              <a:gd name="connsiteY9" fmla="*/ 235829 h 328613"/>
              <a:gd name="connsiteX10" fmla="*/ 224973 w 331788"/>
              <a:gd name="connsiteY10" fmla="*/ 207478 h 328613"/>
              <a:gd name="connsiteX11" fmla="*/ 255976 w 331788"/>
              <a:gd name="connsiteY11" fmla="*/ 207478 h 328613"/>
              <a:gd name="connsiteX12" fmla="*/ 255976 w 331788"/>
              <a:gd name="connsiteY12" fmla="*/ 145621 h 328613"/>
              <a:gd name="connsiteX13" fmla="*/ 292147 w 331788"/>
              <a:gd name="connsiteY13" fmla="*/ 109538 h 328613"/>
              <a:gd name="connsiteX14" fmla="*/ 38473 w 331788"/>
              <a:gd name="connsiteY14" fmla="*/ 109538 h 328613"/>
              <a:gd name="connsiteX15" fmla="*/ 75079 w 331788"/>
              <a:gd name="connsiteY15" fmla="*/ 145621 h 328613"/>
              <a:gd name="connsiteX16" fmla="*/ 75079 w 331788"/>
              <a:gd name="connsiteY16" fmla="*/ 207478 h 328613"/>
              <a:gd name="connsiteX17" fmla="*/ 106456 w 331788"/>
              <a:gd name="connsiteY17" fmla="*/ 207478 h 328613"/>
              <a:gd name="connsiteX18" fmla="*/ 136525 w 331788"/>
              <a:gd name="connsiteY18" fmla="*/ 235829 h 328613"/>
              <a:gd name="connsiteX19" fmla="*/ 136525 w 331788"/>
              <a:gd name="connsiteY19" fmla="*/ 319593 h 328613"/>
              <a:gd name="connsiteX20" fmla="*/ 126066 w 331788"/>
              <a:gd name="connsiteY20" fmla="*/ 328613 h 328613"/>
              <a:gd name="connsiteX21" fmla="*/ 88153 w 331788"/>
              <a:gd name="connsiteY21" fmla="*/ 328613 h 328613"/>
              <a:gd name="connsiteX22" fmla="*/ 79001 w 331788"/>
              <a:gd name="connsiteY22" fmla="*/ 319593 h 328613"/>
              <a:gd name="connsiteX23" fmla="*/ 79001 w 331788"/>
              <a:gd name="connsiteY23" fmla="*/ 264179 h 328613"/>
              <a:gd name="connsiteX24" fmla="*/ 37166 w 331788"/>
              <a:gd name="connsiteY24" fmla="*/ 264179 h 328613"/>
              <a:gd name="connsiteX25" fmla="*/ 3175 w 331788"/>
              <a:gd name="connsiteY25" fmla="*/ 229385 h 328613"/>
              <a:gd name="connsiteX26" fmla="*/ 3175 w 331788"/>
              <a:gd name="connsiteY26" fmla="*/ 145621 h 328613"/>
              <a:gd name="connsiteX27" fmla="*/ 38473 w 331788"/>
              <a:gd name="connsiteY27" fmla="*/ 109538 h 328613"/>
              <a:gd name="connsiteX28" fmla="*/ 160734 w 331788"/>
              <a:gd name="connsiteY28" fmla="*/ 88900 h 328613"/>
              <a:gd name="connsiteX29" fmla="*/ 171053 w 331788"/>
              <a:gd name="connsiteY29" fmla="*/ 88900 h 328613"/>
              <a:gd name="connsiteX30" fmla="*/ 173633 w 331788"/>
              <a:gd name="connsiteY30" fmla="*/ 90195 h 328613"/>
              <a:gd name="connsiteX31" fmla="*/ 174923 w 331788"/>
              <a:gd name="connsiteY31" fmla="*/ 95375 h 328613"/>
              <a:gd name="connsiteX32" fmla="*/ 169763 w 331788"/>
              <a:gd name="connsiteY32" fmla="*/ 103146 h 328613"/>
              <a:gd name="connsiteX33" fmla="*/ 172343 w 331788"/>
              <a:gd name="connsiteY33" fmla="*/ 123867 h 328613"/>
              <a:gd name="connsiteX34" fmla="*/ 167184 w 331788"/>
              <a:gd name="connsiteY34" fmla="*/ 136818 h 328613"/>
              <a:gd name="connsiteX35" fmla="*/ 164604 w 331788"/>
              <a:gd name="connsiteY35" fmla="*/ 136818 h 328613"/>
              <a:gd name="connsiteX36" fmla="*/ 159444 w 331788"/>
              <a:gd name="connsiteY36" fmla="*/ 123867 h 328613"/>
              <a:gd name="connsiteX37" fmla="*/ 162024 w 331788"/>
              <a:gd name="connsiteY37" fmla="*/ 103146 h 328613"/>
              <a:gd name="connsiteX38" fmla="*/ 156865 w 331788"/>
              <a:gd name="connsiteY38" fmla="*/ 95375 h 328613"/>
              <a:gd name="connsiteX39" fmla="*/ 158155 w 331788"/>
              <a:gd name="connsiteY39" fmla="*/ 90195 h 328613"/>
              <a:gd name="connsiteX40" fmla="*/ 160734 w 331788"/>
              <a:gd name="connsiteY40" fmla="*/ 88900 h 328613"/>
              <a:gd name="connsiteX41" fmla="*/ 136182 w 331788"/>
              <a:gd name="connsiteY41" fmla="*/ 88900 h 328613"/>
              <a:gd name="connsiteX42" fmla="*/ 138766 w 331788"/>
              <a:gd name="connsiteY42" fmla="*/ 91502 h 328613"/>
              <a:gd name="connsiteX43" fmla="*/ 165893 w 331788"/>
              <a:gd name="connsiteY43" fmla="*/ 165652 h 328613"/>
              <a:gd name="connsiteX44" fmla="*/ 193021 w 331788"/>
              <a:gd name="connsiteY44" fmla="*/ 91502 h 328613"/>
              <a:gd name="connsiteX45" fmla="*/ 196897 w 331788"/>
              <a:gd name="connsiteY45" fmla="*/ 90201 h 328613"/>
              <a:gd name="connsiteX46" fmla="*/ 208523 w 331788"/>
              <a:gd name="connsiteY46" fmla="*/ 92802 h 328613"/>
              <a:gd name="connsiteX47" fmla="*/ 231775 w 331788"/>
              <a:gd name="connsiteY47" fmla="*/ 125325 h 328613"/>
              <a:gd name="connsiteX48" fmla="*/ 231775 w 331788"/>
              <a:gd name="connsiteY48" fmla="*/ 176059 h 328613"/>
              <a:gd name="connsiteX49" fmla="*/ 226608 w 331788"/>
              <a:gd name="connsiteY49" fmla="*/ 182563 h 328613"/>
              <a:gd name="connsiteX50" fmla="*/ 105179 w 331788"/>
              <a:gd name="connsiteY50" fmla="*/ 182563 h 328613"/>
              <a:gd name="connsiteX51" fmla="*/ 100012 w 331788"/>
              <a:gd name="connsiteY51" fmla="*/ 176059 h 328613"/>
              <a:gd name="connsiteX52" fmla="*/ 100012 w 331788"/>
              <a:gd name="connsiteY52" fmla="*/ 125325 h 328613"/>
              <a:gd name="connsiteX53" fmla="*/ 123264 w 331788"/>
              <a:gd name="connsiteY53" fmla="*/ 92802 h 328613"/>
              <a:gd name="connsiteX54" fmla="*/ 134890 w 331788"/>
              <a:gd name="connsiteY54" fmla="*/ 90201 h 328613"/>
              <a:gd name="connsiteX55" fmla="*/ 136182 w 331788"/>
              <a:gd name="connsiteY55" fmla="*/ 88900 h 328613"/>
              <a:gd name="connsiteX56" fmla="*/ 292100 w 331788"/>
              <a:gd name="connsiteY56" fmla="*/ 19050 h 328613"/>
              <a:gd name="connsiteX57" fmla="*/ 331788 w 331788"/>
              <a:gd name="connsiteY57" fmla="*/ 58738 h 328613"/>
              <a:gd name="connsiteX58" fmla="*/ 292100 w 331788"/>
              <a:gd name="connsiteY58" fmla="*/ 98426 h 328613"/>
              <a:gd name="connsiteX59" fmla="*/ 252412 w 331788"/>
              <a:gd name="connsiteY59" fmla="*/ 58738 h 328613"/>
              <a:gd name="connsiteX60" fmla="*/ 292100 w 331788"/>
              <a:gd name="connsiteY60" fmla="*/ 19050 h 328613"/>
              <a:gd name="connsiteX61" fmla="*/ 39688 w 331788"/>
              <a:gd name="connsiteY61" fmla="*/ 19050 h 328613"/>
              <a:gd name="connsiteX62" fmla="*/ 79376 w 331788"/>
              <a:gd name="connsiteY62" fmla="*/ 58738 h 328613"/>
              <a:gd name="connsiteX63" fmla="*/ 39688 w 331788"/>
              <a:gd name="connsiteY63" fmla="*/ 98426 h 328613"/>
              <a:gd name="connsiteX64" fmla="*/ 0 w 331788"/>
              <a:gd name="connsiteY64" fmla="*/ 58738 h 328613"/>
              <a:gd name="connsiteX65" fmla="*/ 39688 w 331788"/>
              <a:gd name="connsiteY65" fmla="*/ 19050 h 328613"/>
              <a:gd name="connsiteX66" fmla="*/ 165894 w 331788"/>
              <a:gd name="connsiteY66" fmla="*/ 0 h 328613"/>
              <a:gd name="connsiteX67" fmla="*/ 204788 w 331788"/>
              <a:gd name="connsiteY67" fmla="*/ 39688 h 328613"/>
              <a:gd name="connsiteX68" fmla="*/ 165894 w 331788"/>
              <a:gd name="connsiteY68" fmla="*/ 79376 h 328613"/>
              <a:gd name="connsiteX69" fmla="*/ 127000 w 331788"/>
              <a:gd name="connsiteY69" fmla="*/ 39688 h 328613"/>
              <a:gd name="connsiteX70" fmla="*/ 165894 w 331788"/>
              <a:gd name="connsiteY70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31788" h="328613">
                <a:moveTo>
                  <a:pt x="292147" y="109538"/>
                </a:moveTo>
                <a:cubicBezTo>
                  <a:pt x="311524" y="109538"/>
                  <a:pt x="327025" y="126291"/>
                  <a:pt x="327025" y="145621"/>
                </a:cubicBezTo>
                <a:cubicBezTo>
                  <a:pt x="327025" y="145621"/>
                  <a:pt x="327025" y="145621"/>
                  <a:pt x="327025" y="229385"/>
                </a:cubicBezTo>
                <a:cubicBezTo>
                  <a:pt x="327025" y="248715"/>
                  <a:pt x="311524" y="264179"/>
                  <a:pt x="293438" y="264179"/>
                </a:cubicBezTo>
                <a:cubicBezTo>
                  <a:pt x="293438" y="264179"/>
                  <a:pt x="293438" y="264179"/>
                  <a:pt x="252101" y="264179"/>
                </a:cubicBezTo>
                <a:cubicBezTo>
                  <a:pt x="252101" y="264179"/>
                  <a:pt x="252101" y="264179"/>
                  <a:pt x="252101" y="319593"/>
                </a:cubicBezTo>
                <a:cubicBezTo>
                  <a:pt x="252101" y="324747"/>
                  <a:pt x="248226" y="328613"/>
                  <a:pt x="243059" y="328613"/>
                </a:cubicBezTo>
                <a:cubicBezTo>
                  <a:pt x="243059" y="328613"/>
                  <a:pt x="243059" y="328613"/>
                  <a:pt x="205596" y="328613"/>
                </a:cubicBezTo>
                <a:cubicBezTo>
                  <a:pt x="199138" y="328613"/>
                  <a:pt x="195262" y="324747"/>
                  <a:pt x="195262" y="319593"/>
                </a:cubicBezTo>
                <a:cubicBezTo>
                  <a:pt x="195262" y="319593"/>
                  <a:pt x="195262" y="319593"/>
                  <a:pt x="195262" y="235829"/>
                </a:cubicBezTo>
                <a:cubicBezTo>
                  <a:pt x="195262" y="220364"/>
                  <a:pt x="208180" y="207478"/>
                  <a:pt x="224973" y="207478"/>
                </a:cubicBezTo>
                <a:cubicBezTo>
                  <a:pt x="224973" y="207478"/>
                  <a:pt x="224973" y="207478"/>
                  <a:pt x="255976" y="207478"/>
                </a:cubicBezTo>
                <a:cubicBezTo>
                  <a:pt x="255976" y="207478"/>
                  <a:pt x="255976" y="207478"/>
                  <a:pt x="255976" y="145621"/>
                </a:cubicBezTo>
                <a:cubicBezTo>
                  <a:pt x="255976" y="126291"/>
                  <a:pt x="271478" y="109538"/>
                  <a:pt x="292147" y="109538"/>
                </a:cubicBezTo>
                <a:close/>
                <a:moveTo>
                  <a:pt x="38473" y="109538"/>
                </a:moveTo>
                <a:cubicBezTo>
                  <a:pt x="59391" y="109538"/>
                  <a:pt x="75079" y="126291"/>
                  <a:pt x="75079" y="145621"/>
                </a:cubicBezTo>
                <a:cubicBezTo>
                  <a:pt x="75079" y="145621"/>
                  <a:pt x="75079" y="145621"/>
                  <a:pt x="75079" y="207478"/>
                </a:cubicBezTo>
                <a:cubicBezTo>
                  <a:pt x="75079" y="207478"/>
                  <a:pt x="75079" y="207478"/>
                  <a:pt x="106456" y="207478"/>
                </a:cubicBezTo>
                <a:cubicBezTo>
                  <a:pt x="123451" y="207478"/>
                  <a:pt x="136525" y="220364"/>
                  <a:pt x="136525" y="235829"/>
                </a:cubicBezTo>
                <a:cubicBezTo>
                  <a:pt x="136525" y="235829"/>
                  <a:pt x="136525" y="235829"/>
                  <a:pt x="136525" y="319593"/>
                </a:cubicBezTo>
                <a:cubicBezTo>
                  <a:pt x="136525" y="324747"/>
                  <a:pt x="132603" y="328613"/>
                  <a:pt x="126066" y="328613"/>
                </a:cubicBezTo>
                <a:cubicBezTo>
                  <a:pt x="126066" y="328613"/>
                  <a:pt x="126066" y="328613"/>
                  <a:pt x="88153" y="328613"/>
                </a:cubicBezTo>
                <a:cubicBezTo>
                  <a:pt x="82923" y="328613"/>
                  <a:pt x="79001" y="324747"/>
                  <a:pt x="79001" y="319593"/>
                </a:cubicBezTo>
                <a:cubicBezTo>
                  <a:pt x="79001" y="319593"/>
                  <a:pt x="79001" y="319593"/>
                  <a:pt x="79001" y="264179"/>
                </a:cubicBezTo>
                <a:cubicBezTo>
                  <a:pt x="79001" y="264179"/>
                  <a:pt x="79001" y="264179"/>
                  <a:pt x="37166" y="264179"/>
                </a:cubicBezTo>
                <a:cubicBezTo>
                  <a:pt x="18863" y="264179"/>
                  <a:pt x="3175" y="248715"/>
                  <a:pt x="3175" y="229385"/>
                </a:cubicBezTo>
                <a:cubicBezTo>
                  <a:pt x="3175" y="229385"/>
                  <a:pt x="3175" y="229385"/>
                  <a:pt x="3175" y="145621"/>
                </a:cubicBezTo>
                <a:cubicBezTo>
                  <a:pt x="3175" y="126291"/>
                  <a:pt x="18863" y="109538"/>
                  <a:pt x="38473" y="109538"/>
                </a:cubicBezTo>
                <a:close/>
                <a:moveTo>
                  <a:pt x="160734" y="88900"/>
                </a:moveTo>
                <a:cubicBezTo>
                  <a:pt x="160734" y="88900"/>
                  <a:pt x="160734" y="88900"/>
                  <a:pt x="171053" y="88900"/>
                </a:cubicBezTo>
                <a:cubicBezTo>
                  <a:pt x="172343" y="88900"/>
                  <a:pt x="173633" y="90195"/>
                  <a:pt x="173633" y="90195"/>
                </a:cubicBezTo>
                <a:cubicBezTo>
                  <a:pt x="174923" y="92785"/>
                  <a:pt x="176213" y="94080"/>
                  <a:pt x="174923" y="95375"/>
                </a:cubicBezTo>
                <a:cubicBezTo>
                  <a:pt x="174923" y="95375"/>
                  <a:pt x="174923" y="95375"/>
                  <a:pt x="169763" y="103146"/>
                </a:cubicBezTo>
                <a:cubicBezTo>
                  <a:pt x="169763" y="103146"/>
                  <a:pt x="169763" y="103146"/>
                  <a:pt x="172343" y="123867"/>
                </a:cubicBezTo>
                <a:cubicBezTo>
                  <a:pt x="172343" y="123867"/>
                  <a:pt x="172343" y="123867"/>
                  <a:pt x="167184" y="136818"/>
                </a:cubicBezTo>
                <a:cubicBezTo>
                  <a:pt x="167184" y="138113"/>
                  <a:pt x="164604" y="138113"/>
                  <a:pt x="164604" y="136818"/>
                </a:cubicBezTo>
                <a:cubicBezTo>
                  <a:pt x="164604" y="136818"/>
                  <a:pt x="164604" y="136818"/>
                  <a:pt x="159444" y="123867"/>
                </a:cubicBezTo>
                <a:cubicBezTo>
                  <a:pt x="159444" y="123867"/>
                  <a:pt x="159444" y="123867"/>
                  <a:pt x="162024" y="103146"/>
                </a:cubicBezTo>
                <a:cubicBezTo>
                  <a:pt x="162024" y="103146"/>
                  <a:pt x="162024" y="103146"/>
                  <a:pt x="156865" y="95375"/>
                </a:cubicBezTo>
                <a:cubicBezTo>
                  <a:pt x="155575" y="94080"/>
                  <a:pt x="156865" y="92785"/>
                  <a:pt x="158155" y="90195"/>
                </a:cubicBezTo>
                <a:cubicBezTo>
                  <a:pt x="158155" y="90195"/>
                  <a:pt x="159444" y="88900"/>
                  <a:pt x="160734" y="88900"/>
                </a:cubicBezTo>
                <a:close/>
                <a:moveTo>
                  <a:pt x="136182" y="88900"/>
                </a:moveTo>
                <a:cubicBezTo>
                  <a:pt x="137474" y="88900"/>
                  <a:pt x="138766" y="90201"/>
                  <a:pt x="138766" y="91502"/>
                </a:cubicBezTo>
                <a:cubicBezTo>
                  <a:pt x="138766" y="91502"/>
                  <a:pt x="138766" y="91502"/>
                  <a:pt x="165893" y="165652"/>
                </a:cubicBezTo>
                <a:cubicBezTo>
                  <a:pt x="165893" y="165652"/>
                  <a:pt x="165893" y="165652"/>
                  <a:pt x="193021" y="91502"/>
                </a:cubicBezTo>
                <a:cubicBezTo>
                  <a:pt x="193021" y="90201"/>
                  <a:pt x="195605" y="88900"/>
                  <a:pt x="196897" y="90201"/>
                </a:cubicBezTo>
                <a:cubicBezTo>
                  <a:pt x="196897" y="90201"/>
                  <a:pt x="196897" y="90201"/>
                  <a:pt x="208523" y="92802"/>
                </a:cubicBezTo>
                <a:cubicBezTo>
                  <a:pt x="222733" y="98006"/>
                  <a:pt x="231775" y="111015"/>
                  <a:pt x="231775" y="125325"/>
                </a:cubicBezTo>
                <a:cubicBezTo>
                  <a:pt x="231775" y="125325"/>
                  <a:pt x="231775" y="125325"/>
                  <a:pt x="231775" y="176059"/>
                </a:cubicBezTo>
                <a:cubicBezTo>
                  <a:pt x="231775" y="179961"/>
                  <a:pt x="229192" y="182563"/>
                  <a:pt x="226608" y="182563"/>
                </a:cubicBezTo>
                <a:cubicBezTo>
                  <a:pt x="226608" y="182563"/>
                  <a:pt x="226608" y="182563"/>
                  <a:pt x="105179" y="182563"/>
                </a:cubicBezTo>
                <a:cubicBezTo>
                  <a:pt x="102595" y="182563"/>
                  <a:pt x="100012" y="179961"/>
                  <a:pt x="100012" y="176059"/>
                </a:cubicBezTo>
                <a:cubicBezTo>
                  <a:pt x="100012" y="176059"/>
                  <a:pt x="100012" y="176059"/>
                  <a:pt x="100012" y="125325"/>
                </a:cubicBezTo>
                <a:cubicBezTo>
                  <a:pt x="100012" y="111015"/>
                  <a:pt x="109054" y="98006"/>
                  <a:pt x="123264" y="92802"/>
                </a:cubicBezTo>
                <a:cubicBezTo>
                  <a:pt x="123264" y="92802"/>
                  <a:pt x="123264" y="92802"/>
                  <a:pt x="134890" y="90201"/>
                </a:cubicBezTo>
                <a:cubicBezTo>
                  <a:pt x="134890" y="88900"/>
                  <a:pt x="134890" y="88900"/>
                  <a:pt x="136182" y="88900"/>
                </a:cubicBezTo>
                <a:close/>
                <a:moveTo>
                  <a:pt x="292100" y="19050"/>
                </a:moveTo>
                <a:cubicBezTo>
                  <a:pt x="314019" y="19050"/>
                  <a:pt x="331788" y="36819"/>
                  <a:pt x="331788" y="58738"/>
                </a:cubicBezTo>
                <a:cubicBezTo>
                  <a:pt x="331788" y="80657"/>
                  <a:pt x="314019" y="98426"/>
                  <a:pt x="292100" y="98426"/>
                </a:cubicBezTo>
                <a:cubicBezTo>
                  <a:pt x="270181" y="98426"/>
                  <a:pt x="252412" y="80657"/>
                  <a:pt x="252412" y="58738"/>
                </a:cubicBezTo>
                <a:cubicBezTo>
                  <a:pt x="252412" y="36819"/>
                  <a:pt x="270181" y="19050"/>
                  <a:pt x="292100" y="19050"/>
                </a:cubicBezTo>
                <a:close/>
                <a:moveTo>
                  <a:pt x="39688" y="19050"/>
                </a:moveTo>
                <a:cubicBezTo>
                  <a:pt x="61607" y="19050"/>
                  <a:pt x="79376" y="36819"/>
                  <a:pt x="79376" y="58738"/>
                </a:cubicBezTo>
                <a:cubicBezTo>
                  <a:pt x="79376" y="80657"/>
                  <a:pt x="61607" y="98426"/>
                  <a:pt x="39688" y="98426"/>
                </a:cubicBezTo>
                <a:cubicBezTo>
                  <a:pt x="17769" y="98426"/>
                  <a:pt x="0" y="80657"/>
                  <a:pt x="0" y="58738"/>
                </a:cubicBezTo>
                <a:cubicBezTo>
                  <a:pt x="0" y="36819"/>
                  <a:pt x="17769" y="19050"/>
                  <a:pt x="39688" y="19050"/>
                </a:cubicBezTo>
                <a:close/>
                <a:moveTo>
                  <a:pt x="165894" y="0"/>
                </a:moveTo>
                <a:cubicBezTo>
                  <a:pt x="187375" y="0"/>
                  <a:pt x="204788" y="17769"/>
                  <a:pt x="204788" y="39688"/>
                </a:cubicBezTo>
                <a:cubicBezTo>
                  <a:pt x="204788" y="61607"/>
                  <a:pt x="187375" y="79376"/>
                  <a:pt x="165894" y="79376"/>
                </a:cubicBezTo>
                <a:cubicBezTo>
                  <a:pt x="144413" y="79376"/>
                  <a:pt x="127000" y="61607"/>
                  <a:pt x="127000" y="39688"/>
                </a:cubicBezTo>
                <a:cubicBezTo>
                  <a:pt x="127000" y="17769"/>
                  <a:pt x="144413" y="0"/>
                  <a:pt x="1658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3" name="椭圆 28"/>
          <p:cNvSpPr/>
          <p:nvPr/>
        </p:nvSpPr>
        <p:spPr>
          <a:xfrm>
            <a:off x="10114618" y="3815526"/>
            <a:ext cx="609600" cy="609600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4309034" y="2385658"/>
            <a:ext cx="1578167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选题的介绍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309034" y="4598660"/>
            <a:ext cx="1578167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选题研究实施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630064" y="2385658"/>
            <a:ext cx="1578167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项目团队介绍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630064" y="4598660"/>
            <a:ext cx="1578167" cy="3860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图片 37" descr="checkbox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3760" y="1627662"/>
            <a:ext cx="708660" cy="708660"/>
          </a:xfrm>
          <a:prstGeom prst="rect">
            <a:avLst/>
          </a:prstGeom>
        </p:spPr>
      </p:pic>
      <p:sp>
        <p:nvSpPr>
          <p:cNvPr id="39" name="矩形: 圆角 22"/>
          <p:cNvSpPr/>
          <p:nvPr/>
        </p:nvSpPr>
        <p:spPr>
          <a:xfrm>
            <a:off x="4171315" y="3505200"/>
            <a:ext cx="36000" cy="18275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7" name="矩形: 圆角 19"/>
          <p:cNvSpPr/>
          <p:nvPr/>
        </p:nvSpPr>
        <p:spPr>
          <a:xfrm>
            <a:off x="9497060" y="3505200"/>
            <a:ext cx="36000" cy="18275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8" name="矩形: 圆角 12"/>
          <p:cNvSpPr/>
          <p:nvPr/>
        </p:nvSpPr>
        <p:spPr>
          <a:xfrm>
            <a:off x="4171315" y="1327785"/>
            <a:ext cx="36000" cy="18275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9" name="矩形: 圆角 9"/>
          <p:cNvSpPr/>
          <p:nvPr/>
        </p:nvSpPr>
        <p:spPr>
          <a:xfrm>
            <a:off x="9497060" y="1327785"/>
            <a:ext cx="36000" cy="18275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" name="文本框 3"/>
          <p:cNvSpPr txBox="1"/>
          <p:nvPr/>
        </p:nvSpPr>
        <p:spPr>
          <a:xfrm>
            <a:off x="6254750" y="1015365"/>
            <a:ext cx="5506085" cy="2014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000"/>
              </a:lnSpc>
            </a:pP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Challenges in the 6G Era: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High bandwidth, low latency, and dramatic increase in demand for intelligent processing.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communication only transmits bits, low efficiency and high redundancy.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49670" y="3169285"/>
            <a:ext cx="5158105" cy="201485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ts val="3000"/>
              </a:lnSpc>
            </a:pP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 concept of Semantic Communication: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Emphasize the delivery of “meaning” rather than “raw data”.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Improve communication efficiency and reduce redundancy load.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2600" y="5034280"/>
            <a:ext cx="7429500" cy="860425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ts val="3000"/>
              </a:lnSpc>
            </a:pP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 Application Scenarios:</a:t>
            </a:r>
            <a:endParaRPr lang="en-US" altLang="zh-CN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3000"/>
              </a:lnSpc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Industrial Internet, Drones, Digital twin, Telematics and so on.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sc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50" y="1118235"/>
            <a:ext cx="5666105" cy="381698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5" name="图片 4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sp>
          <p:nvSpPr>
            <p:cNvPr id="11" name="标题 1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480" y="583"/>
              <a:ext cx="2749" cy="651"/>
            </a:xfrm>
            <a:prstGeom prst="rect">
              <a:avLst/>
            </a:prstGeom>
          </p:spPr>
          <p:txBody>
            <a:bodyPr vert="horz" wrap="none" lIns="90000" tIns="46800" rIns="90000" bIns="46800" rtlCol="0" anchor="b" anchorCtr="0">
              <a:noAutofit/>
            </a:bodyPr>
            <a:lstStyle>
              <a:lvl1pPr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6000" b="1" u="none" strike="noStrike" kern="1200" cap="none" spc="3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j-lt"/>
                  <a:ea typeface="+mj-ea"/>
                  <a:cs typeface="+mj-cs"/>
                </a:defRPr>
              </a:lvl1pPr>
            </a:lstStyle>
            <a:p>
              <a:pPr algn="ctr" fontAlgn="ctr"/>
              <a:r>
                <a:rPr lang="en-US" altLang="zh-CN" sz="2400" kern="0" spc="0" dirty="0">
                  <a:solidFill>
                    <a:srgbClr val="324274"/>
                  </a:solidFill>
                  <a:latin typeface="Times New Roman" panose="02020603050405020304" pitchFamily="18" charset="0"/>
                  <a:ea typeface="华文新魏" panose="0201080004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Motivation</a:t>
              </a:r>
              <a:endParaRPr lang="en-US" altLang="zh-CN" sz="2400" b="0" kern="0" spc="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3" name="图片 12" descr="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框 21"/>
          <p:cNvSpPr txBox="1"/>
          <p:nvPr/>
        </p:nvSpPr>
        <p:spPr>
          <a:xfrm>
            <a:off x="4204335" y="2466340"/>
            <a:ext cx="1786890" cy="340360"/>
          </a:xfrm>
          <a:prstGeom prst="rect">
            <a:avLst/>
          </a:prstGeom>
          <a:ln>
            <a:noFill/>
          </a:ln>
        </p:spPr>
        <p:txBody>
          <a:bodyPr wrap="none">
            <a:normAutofit/>
          </a:bodyPr>
          <a:lstStyle/>
          <a:p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31" name="椭圆 26"/>
          <p:cNvSpPr/>
          <p:nvPr/>
        </p:nvSpPr>
        <p:spPr>
          <a:xfrm>
            <a:off x="4803541" y="3815526"/>
            <a:ext cx="589155" cy="609600"/>
          </a:xfrm>
          <a:custGeom>
            <a:avLst/>
            <a:gdLst>
              <a:gd name="connsiteX0" fmla="*/ 94055 w 317452"/>
              <a:gd name="connsiteY0" fmla="*/ 135965 h 328468"/>
              <a:gd name="connsiteX1" fmla="*/ 94407 w 317452"/>
              <a:gd name="connsiteY1" fmla="*/ 136055 h 328468"/>
              <a:gd name="connsiteX2" fmla="*/ 104825 w 317452"/>
              <a:gd name="connsiteY2" fmla="*/ 158537 h 328468"/>
              <a:gd name="connsiteX3" fmla="*/ 106109 w 317452"/>
              <a:gd name="connsiteY3" fmla="*/ 161308 h 328468"/>
              <a:gd name="connsiteX4" fmla="*/ 98162 w 317452"/>
              <a:gd name="connsiteY4" fmla="*/ 160053 h 328468"/>
              <a:gd name="connsiteX5" fmla="*/ 96849 w 317452"/>
              <a:gd name="connsiteY5" fmla="*/ 160053 h 328468"/>
              <a:gd name="connsiteX6" fmla="*/ 92911 w 317452"/>
              <a:gd name="connsiteY6" fmla="*/ 137630 h 328468"/>
              <a:gd name="connsiteX7" fmla="*/ 93506 w 317452"/>
              <a:gd name="connsiteY7" fmla="*/ 136765 h 328468"/>
              <a:gd name="connsiteX8" fmla="*/ 39496 w 317452"/>
              <a:gd name="connsiteY8" fmla="*/ 115887 h 328468"/>
              <a:gd name="connsiteX9" fmla="*/ 51437 w 317452"/>
              <a:gd name="connsiteY9" fmla="*/ 165488 h 328468"/>
              <a:gd name="connsiteX10" fmla="*/ 48784 w 317452"/>
              <a:gd name="connsiteY10" fmla="*/ 166793 h 328468"/>
              <a:gd name="connsiteX11" fmla="*/ 47457 w 317452"/>
              <a:gd name="connsiteY11" fmla="*/ 170709 h 328468"/>
              <a:gd name="connsiteX12" fmla="*/ 48784 w 317452"/>
              <a:gd name="connsiteY12" fmla="*/ 173319 h 328468"/>
              <a:gd name="connsiteX13" fmla="*/ 52764 w 317452"/>
              <a:gd name="connsiteY13" fmla="*/ 175930 h 328468"/>
              <a:gd name="connsiteX14" fmla="*/ 55418 w 317452"/>
              <a:gd name="connsiteY14" fmla="*/ 174625 h 328468"/>
              <a:gd name="connsiteX15" fmla="*/ 87263 w 317452"/>
              <a:gd name="connsiteY15" fmla="*/ 216393 h 328468"/>
              <a:gd name="connsiteX16" fmla="*/ 55418 w 317452"/>
              <a:gd name="connsiteY16" fmla="*/ 230752 h 328468"/>
              <a:gd name="connsiteX17" fmla="*/ 38169 w 317452"/>
              <a:gd name="connsiteY17" fmla="*/ 224225 h 328468"/>
              <a:gd name="connsiteX18" fmla="*/ 1017 w 317452"/>
              <a:gd name="connsiteY18" fmla="*/ 147214 h 328468"/>
              <a:gd name="connsiteX19" fmla="*/ 7651 w 317452"/>
              <a:gd name="connsiteY19" fmla="*/ 128940 h 328468"/>
              <a:gd name="connsiteX20" fmla="*/ 39496 w 317452"/>
              <a:gd name="connsiteY20" fmla="*/ 115887 h 328468"/>
              <a:gd name="connsiteX21" fmla="*/ 63900 w 317452"/>
              <a:gd name="connsiteY21" fmla="*/ 106627 h 328468"/>
              <a:gd name="connsiteX22" fmla="*/ 71807 w 317452"/>
              <a:gd name="connsiteY22" fmla="*/ 114982 h 328468"/>
              <a:gd name="connsiteX23" fmla="*/ 81033 w 317452"/>
              <a:gd name="connsiteY23" fmla="*/ 133331 h 328468"/>
              <a:gd name="connsiteX24" fmla="*/ 87623 w 317452"/>
              <a:gd name="connsiteY24" fmla="*/ 130710 h 328468"/>
              <a:gd name="connsiteX25" fmla="*/ 95803 w 317452"/>
              <a:gd name="connsiteY25" fmla="*/ 133422 h 328468"/>
              <a:gd name="connsiteX26" fmla="*/ 94055 w 317452"/>
              <a:gd name="connsiteY26" fmla="*/ 135965 h 328468"/>
              <a:gd name="connsiteX27" fmla="*/ 89115 w 317452"/>
              <a:gd name="connsiteY27" fmla="*/ 134702 h 328468"/>
              <a:gd name="connsiteX28" fmla="*/ 83823 w 317452"/>
              <a:gd name="connsiteY28" fmla="*/ 137407 h 328468"/>
              <a:gd name="connsiteX29" fmla="*/ 82500 w 317452"/>
              <a:gd name="connsiteY29" fmla="*/ 137407 h 328468"/>
              <a:gd name="connsiteX30" fmla="*/ 97053 w 317452"/>
              <a:gd name="connsiteY30" fmla="*/ 169863 h 328468"/>
              <a:gd name="connsiteX31" fmla="*/ 98375 w 317452"/>
              <a:gd name="connsiteY31" fmla="*/ 169863 h 328468"/>
              <a:gd name="connsiteX32" fmla="*/ 103667 w 317452"/>
              <a:gd name="connsiteY32" fmla="*/ 167158 h 328468"/>
              <a:gd name="connsiteX33" fmla="*/ 106313 w 317452"/>
              <a:gd name="connsiteY33" fmla="*/ 161749 h 328468"/>
              <a:gd name="connsiteX34" fmla="*/ 106109 w 317452"/>
              <a:gd name="connsiteY34" fmla="*/ 161308 h 328468"/>
              <a:gd name="connsiteX35" fmla="*/ 109648 w 317452"/>
              <a:gd name="connsiteY35" fmla="*/ 161866 h 328468"/>
              <a:gd name="connsiteX36" fmla="*/ 110272 w 317452"/>
              <a:gd name="connsiteY36" fmla="*/ 161402 h 328468"/>
              <a:gd name="connsiteX37" fmla="*/ 110522 w 317452"/>
              <a:gd name="connsiteY37" fmla="*/ 164622 h 328468"/>
              <a:gd name="connsiteX38" fmla="*/ 106074 w 317452"/>
              <a:gd name="connsiteY38" fmla="*/ 170028 h 328468"/>
              <a:gd name="connsiteX39" fmla="*/ 99484 w 317452"/>
              <a:gd name="connsiteY39" fmla="*/ 172650 h 328468"/>
              <a:gd name="connsiteX40" fmla="*/ 107391 w 317452"/>
              <a:gd name="connsiteY40" fmla="*/ 192309 h 328468"/>
              <a:gd name="connsiteX41" fmla="*/ 100802 w 317452"/>
              <a:gd name="connsiteY41" fmla="*/ 211968 h 328468"/>
              <a:gd name="connsiteX42" fmla="*/ 91576 w 317452"/>
              <a:gd name="connsiteY42" fmla="*/ 215900 h 328468"/>
              <a:gd name="connsiteX43" fmla="*/ 59946 w 317452"/>
              <a:gd name="connsiteY43" fmla="*/ 172650 h 328468"/>
              <a:gd name="connsiteX44" fmla="*/ 62582 w 317452"/>
              <a:gd name="connsiteY44" fmla="*/ 171339 h 328468"/>
              <a:gd name="connsiteX45" fmla="*/ 63900 w 317452"/>
              <a:gd name="connsiteY45" fmla="*/ 166097 h 328468"/>
              <a:gd name="connsiteX46" fmla="*/ 62582 w 317452"/>
              <a:gd name="connsiteY46" fmla="*/ 163475 h 328468"/>
              <a:gd name="connsiteX47" fmla="*/ 58628 w 317452"/>
              <a:gd name="connsiteY47" fmla="*/ 162165 h 328468"/>
              <a:gd name="connsiteX48" fmla="*/ 54674 w 317452"/>
              <a:gd name="connsiteY48" fmla="*/ 163475 h 328468"/>
              <a:gd name="connsiteX49" fmla="*/ 42813 w 317452"/>
              <a:gd name="connsiteY49" fmla="*/ 111051 h 328468"/>
              <a:gd name="connsiteX50" fmla="*/ 52038 w 317452"/>
              <a:gd name="connsiteY50" fmla="*/ 107119 h 328468"/>
              <a:gd name="connsiteX51" fmla="*/ 63900 w 317452"/>
              <a:gd name="connsiteY51" fmla="*/ 106627 h 328468"/>
              <a:gd name="connsiteX52" fmla="*/ 221560 w 317452"/>
              <a:gd name="connsiteY52" fmla="*/ 67725 h 328468"/>
              <a:gd name="connsiteX53" fmla="*/ 239938 w 317452"/>
              <a:gd name="connsiteY53" fmla="*/ 67725 h 328468"/>
              <a:gd name="connsiteX54" fmla="*/ 249127 w 317452"/>
              <a:gd name="connsiteY54" fmla="*/ 90147 h 328468"/>
              <a:gd name="connsiteX55" fmla="*/ 249127 w 317452"/>
              <a:gd name="connsiteY55" fmla="*/ 99380 h 328468"/>
              <a:gd name="connsiteX56" fmla="*/ 259629 w 317452"/>
              <a:gd name="connsiteY56" fmla="*/ 162691 h 328468"/>
              <a:gd name="connsiteX57" fmla="*/ 300324 w 317452"/>
              <a:gd name="connsiteY57" fmla="*/ 193027 h 328468"/>
              <a:gd name="connsiteX58" fmla="*/ 304262 w 317452"/>
              <a:gd name="connsiteY58" fmla="*/ 215450 h 328468"/>
              <a:gd name="connsiteX59" fmla="*/ 283258 w 317452"/>
              <a:gd name="connsiteY59" fmla="*/ 219407 h 328468"/>
              <a:gd name="connsiteX60" fmla="*/ 281946 w 317452"/>
              <a:gd name="connsiteY60" fmla="*/ 218088 h 328468"/>
              <a:gd name="connsiteX61" fmla="*/ 236000 w 317452"/>
              <a:gd name="connsiteY61" fmla="*/ 185113 h 328468"/>
              <a:gd name="connsiteX62" fmla="*/ 229436 w 317452"/>
              <a:gd name="connsiteY62" fmla="*/ 174562 h 328468"/>
              <a:gd name="connsiteX63" fmla="*/ 224185 w 317452"/>
              <a:gd name="connsiteY63" fmla="*/ 145544 h 328468"/>
              <a:gd name="connsiteX64" fmla="*/ 196617 w 317452"/>
              <a:gd name="connsiteY64" fmla="*/ 194346 h 328468"/>
              <a:gd name="connsiteX65" fmla="*/ 229436 w 317452"/>
              <a:gd name="connsiteY65" fmla="*/ 243148 h 328468"/>
              <a:gd name="connsiteX66" fmla="*/ 230749 w 317452"/>
              <a:gd name="connsiteY66" fmla="*/ 265571 h 328468"/>
              <a:gd name="connsiteX67" fmla="*/ 195305 w 317452"/>
              <a:gd name="connsiteY67" fmla="*/ 318329 h 328468"/>
              <a:gd name="connsiteX68" fmla="*/ 169050 w 317452"/>
              <a:gd name="connsiteY68" fmla="*/ 323605 h 328468"/>
              <a:gd name="connsiteX69" fmla="*/ 167737 w 317452"/>
              <a:gd name="connsiteY69" fmla="*/ 323605 h 328468"/>
              <a:gd name="connsiteX70" fmla="*/ 162486 w 317452"/>
              <a:gd name="connsiteY70" fmla="*/ 297226 h 328468"/>
              <a:gd name="connsiteX71" fmla="*/ 191366 w 317452"/>
              <a:gd name="connsiteY71" fmla="*/ 255019 h 328468"/>
              <a:gd name="connsiteX72" fmla="*/ 167737 w 317452"/>
              <a:gd name="connsiteY72" fmla="*/ 220726 h 328468"/>
              <a:gd name="connsiteX73" fmla="*/ 70594 w 317452"/>
              <a:gd name="connsiteY73" fmla="*/ 322286 h 328468"/>
              <a:gd name="connsiteX74" fmla="*/ 46965 w 317452"/>
              <a:gd name="connsiteY74" fmla="*/ 326243 h 328468"/>
              <a:gd name="connsiteX75" fmla="*/ 44339 w 317452"/>
              <a:gd name="connsiteY75" fmla="*/ 322286 h 328468"/>
              <a:gd name="connsiteX76" fmla="*/ 43027 w 317452"/>
              <a:gd name="connsiteY76" fmla="*/ 295907 h 328468"/>
              <a:gd name="connsiteX77" fmla="*/ 144108 w 317452"/>
              <a:gd name="connsiteY77" fmla="*/ 189070 h 328468"/>
              <a:gd name="connsiteX78" fmla="*/ 148046 w 317452"/>
              <a:gd name="connsiteY78" fmla="*/ 177200 h 328468"/>
              <a:gd name="connsiteX79" fmla="*/ 190054 w 317452"/>
              <a:gd name="connsiteY79" fmla="*/ 103337 h 328468"/>
              <a:gd name="connsiteX80" fmla="*/ 151984 w 317452"/>
              <a:gd name="connsiteY80" fmla="*/ 107294 h 328468"/>
              <a:gd name="connsiteX81" fmla="*/ 119166 w 317452"/>
              <a:gd name="connsiteY81" fmla="*/ 154777 h 328468"/>
              <a:gd name="connsiteX82" fmla="*/ 110272 w 317452"/>
              <a:gd name="connsiteY82" fmla="*/ 161402 h 328468"/>
              <a:gd name="connsiteX83" fmla="*/ 110027 w 317452"/>
              <a:gd name="connsiteY83" fmla="*/ 158233 h 328468"/>
              <a:gd name="connsiteX84" fmla="*/ 99484 w 317452"/>
              <a:gd name="connsiteY84" fmla="*/ 134642 h 328468"/>
              <a:gd name="connsiteX85" fmla="*/ 95803 w 317452"/>
              <a:gd name="connsiteY85" fmla="*/ 133422 h 328468"/>
              <a:gd name="connsiteX86" fmla="*/ 97670 w 317452"/>
              <a:gd name="connsiteY86" fmla="*/ 130706 h 328468"/>
              <a:gd name="connsiteX87" fmla="*/ 130980 w 317452"/>
              <a:gd name="connsiteY87" fmla="*/ 82234 h 328468"/>
              <a:gd name="connsiteX88" fmla="*/ 141482 w 317452"/>
              <a:gd name="connsiteY88" fmla="*/ 75639 h 328468"/>
              <a:gd name="connsiteX89" fmla="*/ 221560 w 317452"/>
              <a:gd name="connsiteY89" fmla="*/ 67725 h 328468"/>
              <a:gd name="connsiteX90" fmla="*/ 276970 w 317452"/>
              <a:gd name="connsiteY90" fmla="*/ 0 h 328468"/>
              <a:gd name="connsiteX91" fmla="*/ 317452 w 317452"/>
              <a:gd name="connsiteY91" fmla="*/ 39688 h 328468"/>
              <a:gd name="connsiteX92" fmla="*/ 276970 w 317452"/>
              <a:gd name="connsiteY92" fmla="*/ 79376 h 328468"/>
              <a:gd name="connsiteX93" fmla="*/ 236488 w 317452"/>
              <a:gd name="connsiteY93" fmla="*/ 39688 h 328468"/>
              <a:gd name="connsiteX94" fmla="*/ 276970 w 317452"/>
              <a:gd name="connsiteY94" fmla="*/ 0 h 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7452" h="328468">
                <a:moveTo>
                  <a:pt x="94055" y="135965"/>
                </a:moveTo>
                <a:lnTo>
                  <a:pt x="94407" y="136055"/>
                </a:lnTo>
                <a:cubicBezTo>
                  <a:pt x="100360" y="148902"/>
                  <a:pt x="103337" y="155325"/>
                  <a:pt x="104825" y="158537"/>
                </a:cubicBezTo>
                <a:lnTo>
                  <a:pt x="106109" y="161308"/>
                </a:lnTo>
                <a:lnTo>
                  <a:pt x="98162" y="160053"/>
                </a:lnTo>
                <a:cubicBezTo>
                  <a:pt x="98162" y="160053"/>
                  <a:pt x="96849" y="160053"/>
                  <a:pt x="96849" y="160053"/>
                </a:cubicBezTo>
                <a:cubicBezTo>
                  <a:pt x="90285" y="154777"/>
                  <a:pt x="87660" y="144225"/>
                  <a:pt x="92911" y="137630"/>
                </a:cubicBezTo>
                <a:cubicBezTo>
                  <a:pt x="92911" y="137630"/>
                  <a:pt x="92911" y="137630"/>
                  <a:pt x="93506" y="136765"/>
                </a:cubicBezTo>
                <a:close/>
                <a:moveTo>
                  <a:pt x="39496" y="115887"/>
                </a:moveTo>
                <a:cubicBezTo>
                  <a:pt x="39496" y="115887"/>
                  <a:pt x="39496" y="115887"/>
                  <a:pt x="51437" y="165488"/>
                </a:cubicBezTo>
                <a:cubicBezTo>
                  <a:pt x="51437" y="165488"/>
                  <a:pt x="51437" y="165488"/>
                  <a:pt x="48784" y="166793"/>
                </a:cubicBezTo>
                <a:cubicBezTo>
                  <a:pt x="47457" y="166793"/>
                  <a:pt x="47457" y="169403"/>
                  <a:pt x="47457" y="170709"/>
                </a:cubicBezTo>
                <a:cubicBezTo>
                  <a:pt x="47457" y="170709"/>
                  <a:pt x="47457" y="170709"/>
                  <a:pt x="48784" y="173319"/>
                </a:cubicBezTo>
                <a:cubicBezTo>
                  <a:pt x="50111" y="175930"/>
                  <a:pt x="51437" y="175930"/>
                  <a:pt x="52764" y="175930"/>
                </a:cubicBezTo>
                <a:lnTo>
                  <a:pt x="55418" y="174625"/>
                </a:lnTo>
                <a:cubicBezTo>
                  <a:pt x="55418" y="174625"/>
                  <a:pt x="55418" y="174625"/>
                  <a:pt x="87263" y="216393"/>
                </a:cubicBezTo>
                <a:cubicBezTo>
                  <a:pt x="87263" y="216393"/>
                  <a:pt x="87263" y="216393"/>
                  <a:pt x="55418" y="230752"/>
                </a:cubicBezTo>
                <a:cubicBezTo>
                  <a:pt x="48784" y="233362"/>
                  <a:pt x="40823" y="230752"/>
                  <a:pt x="38169" y="224225"/>
                </a:cubicBezTo>
                <a:cubicBezTo>
                  <a:pt x="38169" y="224225"/>
                  <a:pt x="38169" y="224225"/>
                  <a:pt x="1017" y="147214"/>
                </a:cubicBezTo>
                <a:cubicBezTo>
                  <a:pt x="-1637" y="140687"/>
                  <a:pt x="1017" y="132856"/>
                  <a:pt x="7651" y="128940"/>
                </a:cubicBezTo>
                <a:cubicBezTo>
                  <a:pt x="7651" y="128940"/>
                  <a:pt x="7651" y="128940"/>
                  <a:pt x="39496" y="115887"/>
                </a:cubicBezTo>
                <a:close/>
                <a:moveTo>
                  <a:pt x="63900" y="106627"/>
                </a:moveTo>
                <a:cubicBezTo>
                  <a:pt x="67524" y="108102"/>
                  <a:pt x="70489" y="111051"/>
                  <a:pt x="71807" y="114982"/>
                </a:cubicBezTo>
                <a:cubicBezTo>
                  <a:pt x="71807" y="114982"/>
                  <a:pt x="71807" y="114982"/>
                  <a:pt x="81033" y="133331"/>
                </a:cubicBezTo>
                <a:cubicBezTo>
                  <a:pt x="81033" y="133331"/>
                  <a:pt x="81033" y="133331"/>
                  <a:pt x="87623" y="130710"/>
                </a:cubicBezTo>
                <a:lnTo>
                  <a:pt x="95803" y="133422"/>
                </a:lnTo>
                <a:lnTo>
                  <a:pt x="94055" y="135965"/>
                </a:lnTo>
                <a:lnTo>
                  <a:pt x="89115" y="134702"/>
                </a:lnTo>
                <a:cubicBezTo>
                  <a:pt x="89115" y="134702"/>
                  <a:pt x="89115" y="134702"/>
                  <a:pt x="83823" y="137407"/>
                </a:cubicBezTo>
                <a:cubicBezTo>
                  <a:pt x="83823" y="137407"/>
                  <a:pt x="82500" y="137407"/>
                  <a:pt x="82500" y="137407"/>
                </a:cubicBezTo>
                <a:cubicBezTo>
                  <a:pt x="82500" y="137407"/>
                  <a:pt x="82500" y="137407"/>
                  <a:pt x="97053" y="169863"/>
                </a:cubicBezTo>
                <a:cubicBezTo>
                  <a:pt x="97053" y="169863"/>
                  <a:pt x="97053" y="169863"/>
                  <a:pt x="98375" y="169863"/>
                </a:cubicBezTo>
                <a:lnTo>
                  <a:pt x="103667" y="167158"/>
                </a:lnTo>
                <a:cubicBezTo>
                  <a:pt x="106313" y="165806"/>
                  <a:pt x="106313" y="163101"/>
                  <a:pt x="106313" y="161749"/>
                </a:cubicBezTo>
                <a:lnTo>
                  <a:pt x="106109" y="161308"/>
                </a:lnTo>
                <a:lnTo>
                  <a:pt x="109648" y="161866"/>
                </a:lnTo>
                <a:lnTo>
                  <a:pt x="110272" y="161402"/>
                </a:lnTo>
                <a:lnTo>
                  <a:pt x="110522" y="164622"/>
                </a:lnTo>
                <a:cubicBezTo>
                  <a:pt x="109698" y="166752"/>
                  <a:pt x="108051" y="168718"/>
                  <a:pt x="106074" y="170028"/>
                </a:cubicBezTo>
                <a:cubicBezTo>
                  <a:pt x="106074" y="170028"/>
                  <a:pt x="106074" y="170028"/>
                  <a:pt x="99484" y="172650"/>
                </a:cubicBezTo>
                <a:cubicBezTo>
                  <a:pt x="99484" y="172650"/>
                  <a:pt x="99484" y="172650"/>
                  <a:pt x="107391" y="192309"/>
                </a:cubicBezTo>
                <a:cubicBezTo>
                  <a:pt x="111345" y="198862"/>
                  <a:pt x="107391" y="208036"/>
                  <a:pt x="100802" y="211968"/>
                </a:cubicBezTo>
                <a:cubicBezTo>
                  <a:pt x="100802" y="211968"/>
                  <a:pt x="100802" y="211968"/>
                  <a:pt x="91576" y="215900"/>
                </a:cubicBezTo>
                <a:cubicBezTo>
                  <a:pt x="91576" y="215900"/>
                  <a:pt x="91576" y="215900"/>
                  <a:pt x="59946" y="172650"/>
                </a:cubicBezTo>
                <a:cubicBezTo>
                  <a:pt x="59946" y="172650"/>
                  <a:pt x="59946" y="172650"/>
                  <a:pt x="62582" y="171339"/>
                </a:cubicBezTo>
                <a:cubicBezTo>
                  <a:pt x="65218" y="170028"/>
                  <a:pt x="65218" y="167407"/>
                  <a:pt x="63900" y="166097"/>
                </a:cubicBezTo>
                <a:cubicBezTo>
                  <a:pt x="63900" y="166097"/>
                  <a:pt x="63900" y="166097"/>
                  <a:pt x="62582" y="163475"/>
                </a:cubicBezTo>
                <a:cubicBezTo>
                  <a:pt x="62582" y="162165"/>
                  <a:pt x="59946" y="160854"/>
                  <a:pt x="58628" y="162165"/>
                </a:cubicBezTo>
                <a:cubicBezTo>
                  <a:pt x="58628" y="162165"/>
                  <a:pt x="58628" y="162165"/>
                  <a:pt x="54674" y="163475"/>
                </a:cubicBezTo>
                <a:cubicBezTo>
                  <a:pt x="54674" y="163475"/>
                  <a:pt x="54674" y="163475"/>
                  <a:pt x="42813" y="111051"/>
                </a:cubicBezTo>
                <a:cubicBezTo>
                  <a:pt x="42813" y="111051"/>
                  <a:pt x="42813" y="111051"/>
                  <a:pt x="52038" y="107119"/>
                </a:cubicBezTo>
                <a:cubicBezTo>
                  <a:pt x="55992" y="105153"/>
                  <a:pt x="60275" y="105153"/>
                  <a:pt x="63900" y="106627"/>
                </a:cubicBezTo>
                <a:close/>
                <a:moveTo>
                  <a:pt x="221560" y="67725"/>
                </a:moveTo>
                <a:cubicBezTo>
                  <a:pt x="226810" y="65087"/>
                  <a:pt x="234687" y="65087"/>
                  <a:pt x="239938" y="67725"/>
                </a:cubicBezTo>
                <a:cubicBezTo>
                  <a:pt x="247814" y="73001"/>
                  <a:pt x="250440" y="80915"/>
                  <a:pt x="249127" y="90147"/>
                </a:cubicBezTo>
                <a:cubicBezTo>
                  <a:pt x="249127" y="92785"/>
                  <a:pt x="249127" y="96742"/>
                  <a:pt x="249127" y="99380"/>
                </a:cubicBezTo>
                <a:cubicBezTo>
                  <a:pt x="249127" y="99380"/>
                  <a:pt x="249127" y="99380"/>
                  <a:pt x="259629" y="162691"/>
                </a:cubicBezTo>
                <a:cubicBezTo>
                  <a:pt x="259629" y="162691"/>
                  <a:pt x="259629" y="162691"/>
                  <a:pt x="300324" y="193027"/>
                </a:cubicBezTo>
                <a:cubicBezTo>
                  <a:pt x="308200" y="198303"/>
                  <a:pt x="309513" y="207536"/>
                  <a:pt x="304262" y="215450"/>
                </a:cubicBezTo>
                <a:cubicBezTo>
                  <a:pt x="299011" y="222045"/>
                  <a:pt x="289822" y="223363"/>
                  <a:pt x="283258" y="219407"/>
                </a:cubicBezTo>
                <a:cubicBezTo>
                  <a:pt x="283258" y="219407"/>
                  <a:pt x="281946" y="219407"/>
                  <a:pt x="281946" y="218088"/>
                </a:cubicBezTo>
                <a:cubicBezTo>
                  <a:pt x="281946" y="218088"/>
                  <a:pt x="281946" y="218088"/>
                  <a:pt x="236000" y="185113"/>
                </a:cubicBezTo>
                <a:cubicBezTo>
                  <a:pt x="232061" y="182475"/>
                  <a:pt x="230749" y="178518"/>
                  <a:pt x="229436" y="174562"/>
                </a:cubicBezTo>
                <a:cubicBezTo>
                  <a:pt x="229436" y="174562"/>
                  <a:pt x="229436" y="174562"/>
                  <a:pt x="224185" y="145544"/>
                </a:cubicBezTo>
                <a:cubicBezTo>
                  <a:pt x="224185" y="145544"/>
                  <a:pt x="224185" y="145544"/>
                  <a:pt x="196617" y="194346"/>
                </a:cubicBezTo>
                <a:cubicBezTo>
                  <a:pt x="196617" y="194346"/>
                  <a:pt x="196617" y="194346"/>
                  <a:pt x="229436" y="243148"/>
                </a:cubicBezTo>
                <a:cubicBezTo>
                  <a:pt x="234687" y="249743"/>
                  <a:pt x="234687" y="258976"/>
                  <a:pt x="230749" y="265571"/>
                </a:cubicBezTo>
                <a:cubicBezTo>
                  <a:pt x="230749" y="265571"/>
                  <a:pt x="230749" y="265571"/>
                  <a:pt x="195305" y="318329"/>
                </a:cubicBezTo>
                <a:cubicBezTo>
                  <a:pt x="188741" y="326243"/>
                  <a:pt x="178239" y="328881"/>
                  <a:pt x="169050" y="323605"/>
                </a:cubicBezTo>
                <a:cubicBezTo>
                  <a:pt x="169050" y="323605"/>
                  <a:pt x="169050" y="323605"/>
                  <a:pt x="167737" y="323605"/>
                </a:cubicBezTo>
                <a:cubicBezTo>
                  <a:pt x="159861" y="318329"/>
                  <a:pt x="157235" y="305140"/>
                  <a:pt x="162486" y="297226"/>
                </a:cubicBezTo>
                <a:cubicBezTo>
                  <a:pt x="162486" y="297226"/>
                  <a:pt x="162486" y="297226"/>
                  <a:pt x="191366" y="255019"/>
                </a:cubicBezTo>
                <a:cubicBezTo>
                  <a:pt x="191366" y="255019"/>
                  <a:pt x="191366" y="255019"/>
                  <a:pt x="167737" y="220726"/>
                </a:cubicBezTo>
                <a:cubicBezTo>
                  <a:pt x="167737" y="220726"/>
                  <a:pt x="167737" y="220726"/>
                  <a:pt x="70594" y="322286"/>
                </a:cubicBezTo>
                <a:cubicBezTo>
                  <a:pt x="65343" y="328881"/>
                  <a:pt x="54841" y="330200"/>
                  <a:pt x="46965" y="326243"/>
                </a:cubicBezTo>
                <a:cubicBezTo>
                  <a:pt x="45652" y="324924"/>
                  <a:pt x="44339" y="323605"/>
                  <a:pt x="44339" y="322286"/>
                </a:cubicBezTo>
                <a:cubicBezTo>
                  <a:pt x="36463" y="315691"/>
                  <a:pt x="36463" y="303821"/>
                  <a:pt x="43027" y="295907"/>
                </a:cubicBezTo>
                <a:cubicBezTo>
                  <a:pt x="43027" y="295907"/>
                  <a:pt x="43027" y="295907"/>
                  <a:pt x="144108" y="189070"/>
                </a:cubicBezTo>
                <a:cubicBezTo>
                  <a:pt x="144108" y="185113"/>
                  <a:pt x="145421" y="181156"/>
                  <a:pt x="148046" y="177200"/>
                </a:cubicBezTo>
                <a:cubicBezTo>
                  <a:pt x="148046" y="177200"/>
                  <a:pt x="148046" y="177200"/>
                  <a:pt x="190054" y="103337"/>
                </a:cubicBezTo>
                <a:cubicBezTo>
                  <a:pt x="190054" y="103337"/>
                  <a:pt x="190054" y="103337"/>
                  <a:pt x="151984" y="107294"/>
                </a:cubicBezTo>
                <a:cubicBezTo>
                  <a:pt x="151984" y="107294"/>
                  <a:pt x="151984" y="107294"/>
                  <a:pt x="119166" y="154777"/>
                </a:cubicBezTo>
                <a:lnTo>
                  <a:pt x="110272" y="161402"/>
                </a:lnTo>
                <a:lnTo>
                  <a:pt x="110027" y="158233"/>
                </a:lnTo>
                <a:cubicBezTo>
                  <a:pt x="99484" y="134642"/>
                  <a:pt x="99484" y="134642"/>
                  <a:pt x="99484" y="134642"/>
                </a:cubicBezTo>
                <a:lnTo>
                  <a:pt x="95803" y="133422"/>
                </a:lnTo>
                <a:lnTo>
                  <a:pt x="97670" y="130706"/>
                </a:lnTo>
                <a:cubicBezTo>
                  <a:pt x="102428" y="123781"/>
                  <a:pt x="111946" y="109932"/>
                  <a:pt x="130980" y="82234"/>
                </a:cubicBezTo>
                <a:cubicBezTo>
                  <a:pt x="133606" y="78277"/>
                  <a:pt x="137544" y="75639"/>
                  <a:pt x="141482" y="75639"/>
                </a:cubicBezTo>
                <a:cubicBezTo>
                  <a:pt x="141482" y="75639"/>
                  <a:pt x="141482" y="75639"/>
                  <a:pt x="221560" y="67725"/>
                </a:cubicBezTo>
                <a:close/>
                <a:moveTo>
                  <a:pt x="276970" y="0"/>
                </a:moveTo>
                <a:cubicBezTo>
                  <a:pt x="299328" y="0"/>
                  <a:pt x="317452" y="17769"/>
                  <a:pt x="317452" y="39688"/>
                </a:cubicBezTo>
                <a:cubicBezTo>
                  <a:pt x="317452" y="61607"/>
                  <a:pt x="299328" y="79376"/>
                  <a:pt x="276970" y="79376"/>
                </a:cubicBezTo>
                <a:cubicBezTo>
                  <a:pt x="254612" y="79376"/>
                  <a:pt x="236488" y="61607"/>
                  <a:pt x="236488" y="39688"/>
                </a:cubicBezTo>
                <a:cubicBezTo>
                  <a:pt x="236488" y="17769"/>
                  <a:pt x="254612" y="0"/>
                  <a:pt x="2769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2" name="椭圆 27"/>
          <p:cNvSpPr/>
          <p:nvPr/>
        </p:nvSpPr>
        <p:spPr>
          <a:xfrm>
            <a:off x="10114618" y="1627662"/>
            <a:ext cx="609600" cy="603766"/>
          </a:xfrm>
          <a:custGeom>
            <a:avLst/>
            <a:gdLst>
              <a:gd name="connsiteX0" fmla="*/ 292147 w 331788"/>
              <a:gd name="connsiteY0" fmla="*/ 109538 h 328613"/>
              <a:gd name="connsiteX1" fmla="*/ 327025 w 331788"/>
              <a:gd name="connsiteY1" fmla="*/ 145621 h 328613"/>
              <a:gd name="connsiteX2" fmla="*/ 327025 w 331788"/>
              <a:gd name="connsiteY2" fmla="*/ 229385 h 328613"/>
              <a:gd name="connsiteX3" fmla="*/ 293438 w 331788"/>
              <a:gd name="connsiteY3" fmla="*/ 264179 h 328613"/>
              <a:gd name="connsiteX4" fmla="*/ 252101 w 331788"/>
              <a:gd name="connsiteY4" fmla="*/ 264179 h 328613"/>
              <a:gd name="connsiteX5" fmla="*/ 252101 w 331788"/>
              <a:gd name="connsiteY5" fmla="*/ 319593 h 328613"/>
              <a:gd name="connsiteX6" fmla="*/ 243059 w 331788"/>
              <a:gd name="connsiteY6" fmla="*/ 328613 h 328613"/>
              <a:gd name="connsiteX7" fmla="*/ 205596 w 331788"/>
              <a:gd name="connsiteY7" fmla="*/ 328613 h 328613"/>
              <a:gd name="connsiteX8" fmla="*/ 195262 w 331788"/>
              <a:gd name="connsiteY8" fmla="*/ 319593 h 328613"/>
              <a:gd name="connsiteX9" fmla="*/ 195262 w 331788"/>
              <a:gd name="connsiteY9" fmla="*/ 235829 h 328613"/>
              <a:gd name="connsiteX10" fmla="*/ 224973 w 331788"/>
              <a:gd name="connsiteY10" fmla="*/ 207478 h 328613"/>
              <a:gd name="connsiteX11" fmla="*/ 255976 w 331788"/>
              <a:gd name="connsiteY11" fmla="*/ 207478 h 328613"/>
              <a:gd name="connsiteX12" fmla="*/ 255976 w 331788"/>
              <a:gd name="connsiteY12" fmla="*/ 145621 h 328613"/>
              <a:gd name="connsiteX13" fmla="*/ 292147 w 331788"/>
              <a:gd name="connsiteY13" fmla="*/ 109538 h 328613"/>
              <a:gd name="connsiteX14" fmla="*/ 38473 w 331788"/>
              <a:gd name="connsiteY14" fmla="*/ 109538 h 328613"/>
              <a:gd name="connsiteX15" fmla="*/ 75079 w 331788"/>
              <a:gd name="connsiteY15" fmla="*/ 145621 h 328613"/>
              <a:gd name="connsiteX16" fmla="*/ 75079 w 331788"/>
              <a:gd name="connsiteY16" fmla="*/ 207478 h 328613"/>
              <a:gd name="connsiteX17" fmla="*/ 106456 w 331788"/>
              <a:gd name="connsiteY17" fmla="*/ 207478 h 328613"/>
              <a:gd name="connsiteX18" fmla="*/ 136525 w 331788"/>
              <a:gd name="connsiteY18" fmla="*/ 235829 h 328613"/>
              <a:gd name="connsiteX19" fmla="*/ 136525 w 331788"/>
              <a:gd name="connsiteY19" fmla="*/ 319593 h 328613"/>
              <a:gd name="connsiteX20" fmla="*/ 126066 w 331788"/>
              <a:gd name="connsiteY20" fmla="*/ 328613 h 328613"/>
              <a:gd name="connsiteX21" fmla="*/ 88153 w 331788"/>
              <a:gd name="connsiteY21" fmla="*/ 328613 h 328613"/>
              <a:gd name="connsiteX22" fmla="*/ 79001 w 331788"/>
              <a:gd name="connsiteY22" fmla="*/ 319593 h 328613"/>
              <a:gd name="connsiteX23" fmla="*/ 79001 w 331788"/>
              <a:gd name="connsiteY23" fmla="*/ 264179 h 328613"/>
              <a:gd name="connsiteX24" fmla="*/ 37166 w 331788"/>
              <a:gd name="connsiteY24" fmla="*/ 264179 h 328613"/>
              <a:gd name="connsiteX25" fmla="*/ 3175 w 331788"/>
              <a:gd name="connsiteY25" fmla="*/ 229385 h 328613"/>
              <a:gd name="connsiteX26" fmla="*/ 3175 w 331788"/>
              <a:gd name="connsiteY26" fmla="*/ 145621 h 328613"/>
              <a:gd name="connsiteX27" fmla="*/ 38473 w 331788"/>
              <a:gd name="connsiteY27" fmla="*/ 109538 h 328613"/>
              <a:gd name="connsiteX28" fmla="*/ 160734 w 331788"/>
              <a:gd name="connsiteY28" fmla="*/ 88900 h 328613"/>
              <a:gd name="connsiteX29" fmla="*/ 171053 w 331788"/>
              <a:gd name="connsiteY29" fmla="*/ 88900 h 328613"/>
              <a:gd name="connsiteX30" fmla="*/ 173633 w 331788"/>
              <a:gd name="connsiteY30" fmla="*/ 90195 h 328613"/>
              <a:gd name="connsiteX31" fmla="*/ 174923 w 331788"/>
              <a:gd name="connsiteY31" fmla="*/ 95375 h 328613"/>
              <a:gd name="connsiteX32" fmla="*/ 169763 w 331788"/>
              <a:gd name="connsiteY32" fmla="*/ 103146 h 328613"/>
              <a:gd name="connsiteX33" fmla="*/ 172343 w 331788"/>
              <a:gd name="connsiteY33" fmla="*/ 123867 h 328613"/>
              <a:gd name="connsiteX34" fmla="*/ 167184 w 331788"/>
              <a:gd name="connsiteY34" fmla="*/ 136818 h 328613"/>
              <a:gd name="connsiteX35" fmla="*/ 164604 w 331788"/>
              <a:gd name="connsiteY35" fmla="*/ 136818 h 328613"/>
              <a:gd name="connsiteX36" fmla="*/ 159444 w 331788"/>
              <a:gd name="connsiteY36" fmla="*/ 123867 h 328613"/>
              <a:gd name="connsiteX37" fmla="*/ 162024 w 331788"/>
              <a:gd name="connsiteY37" fmla="*/ 103146 h 328613"/>
              <a:gd name="connsiteX38" fmla="*/ 156865 w 331788"/>
              <a:gd name="connsiteY38" fmla="*/ 95375 h 328613"/>
              <a:gd name="connsiteX39" fmla="*/ 158155 w 331788"/>
              <a:gd name="connsiteY39" fmla="*/ 90195 h 328613"/>
              <a:gd name="connsiteX40" fmla="*/ 160734 w 331788"/>
              <a:gd name="connsiteY40" fmla="*/ 88900 h 328613"/>
              <a:gd name="connsiteX41" fmla="*/ 136182 w 331788"/>
              <a:gd name="connsiteY41" fmla="*/ 88900 h 328613"/>
              <a:gd name="connsiteX42" fmla="*/ 138766 w 331788"/>
              <a:gd name="connsiteY42" fmla="*/ 91502 h 328613"/>
              <a:gd name="connsiteX43" fmla="*/ 165893 w 331788"/>
              <a:gd name="connsiteY43" fmla="*/ 165652 h 328613"/>
              <a:gd name="connsiteX44" fmla="*/ 193021 w 331788"/>
              <a:gd name="connsiteY44" fmla="*/ 91502 h 328613"/>
              <a:gd name="connsiteX45" fmla="*/ 196897 w 331788"/>
              <a:gd name="connsiteY45" fmla="*/ 90201 h 328613"/>
              <a:gd name="connsiteX46" fmla="*/ 208523 w 331788"/>
              <a:gd name="connsiteY46" fmla="*/ 92802 h 328613"/>
              <a:gd name="connsiteX47" fmla="*/ 231775 w 331788"/>
              <a:gd name="connsiteY47" fmla="*/ 125325 h 328613"/>
              <a:gd name="connsiteX48" fmla="*/ 231775 w 331788"/>
              <a:gd name="connsiteY48" fmla="*/ 176059 h 328613"/>
              <a:gd name="connsiteX49" fmla="*/ 226608 w 331788"/>
              <a:gd name="connsiteY49" fmla="*/ 182563 h 328613"/>
              <a:gd name="connsiteX50" fmla="*/ 105179 w 331788"/>
              <a:gd name="connsiteY50" fmla="*/ 182563 h 328613"/>
              <a:gd name="connsiteX51" fmla="*/ 100012 w 331788"/>
              <a:gd name="connsiteY51" fmla="*/ 176059 h 328613"/>
              <a:gd name="connsiteX52" fmla="*/ 100012 w 331788"/>
              <a:gd name="connsiteY52" fmla="*/ 125325 h 328613"/>
              <a:gd name="connsiteX53" fmla="*/ 123264 w 331788"/>
              <a:gd name="connsiteY53" fmla="*/ 92802 h 328613"/>
              <a:gd name="connsiteX54" fmla="*/ 134890 w 331788"/>
              <a:gd name="connsiteY54" fmla="*/ 90201 h 328613"/>
              <a:gd name="connsiteX55" fmla="*/ 136182 w 331788"/>
              <a:gd name="connsiteY55" fmla="*/ 88900 h 328613"/>
              <a:gd name="connsiteX56" fmla="*/ 292100 w 331788"/>
              <a:gd name="connsiteY56" fmla="*/ 19050 h 328613"/>
              <a:gd name="connsiteX57" fmla="*/ 331788 w 331788"/>
              <a:gd name="connsiteY57" fmla="*/ 58738 h 328613"/>
              <a:gd name="connsiteX58" fmla="*/ 292100 w 331788"/>
              <a:gd name="connsiteY58" fmla="*/ 98426 h 328613"/>
              <a:gd name="connsiteX59" fmla="*/ 252412 w 331788"/>
              <a:gd name="connsiteY59" fmla="*/ 58738 h 328613"/>
              <a:gd name="connsiteX60" fmla="*/ 292100 w 331788"/>
              <a:gd name="connsiteY60" fmla="*/ 19050 h 328613"/>
              <a:gd name="connsiteX61" fmla="*/ 39688 w 331788"/>
              <a:gd name="connsiteY61" fmla="*/ 19050 h 328613"/>
              <a:gd name="connsiteX62" fmla="*/ 79376 w 331788"/>
              <a:gd name="connsiteY62" fmla="*/ 58738 h 328613"/>
              <a:gd name="connsiteX63" fmla="*/ 39688 w 331788"/>
              <a:gd name="connsiteY63" fmla="*/ 98426 h 328613"/>
              <a:gd name="connsiteX64" fmla="*/ 0 w 331788"/>
              <a:gd name="connsiteY64" fmla="*/ 58738 h 328613"/>
              <a:gd name="connsiteX65" fmla="*/ 39688 w 331788"/>
              <a:gd name="connsiteY65" fmla="*/ 19050 h 328613"/>
              <a:gd name="connsiteX66" fmla="*/ 165894 w 331788"/>
              <a:gd name="connsiteY66" fmla="*/ 0 h 328613"/>
              <a:gd name="connsiteX67" fmla="*/ 204788 w 331788"/>
              <a:gd name="connsiteY67" fmla="*/ 39688 h 328613"/>
              <a:gd name="connsiteX68" fmla="*/ 165894 w 331788"/>
              <a:gd name="connsiteY68" fmla="*/ 79376 h 328613"/>
              <a:gd name="connsiteX69" fmla="*/ 127000 w 331788"/>
              <a:gd name="connsiteY69" fmla="*/ 39688 h 328613"/>
              <a:gd name="connsiteX70" fmla="*/ 165894 w 331788"/>
              <a:gd name="connsiteY70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31788" h="328613">
                <a:moveTo>
                  <a:pt x="292147" y="109538"/>
                </a:moveTo>
                <a:cubicBezTo>
                  <a:pt x="311524" y="109538"/>
                  <a:pt x="327025" y="126291"/>
                  <a:pt x="327025" y="145621"/>
                </a:cubicBezTo>
                <a:cubicBezTo>
                  <a:pt x="327025" y="145621"/>
                  <a:pt x="327025" y="145621"/>
                  <a:pt x="327025" y="229385"/>
                </a:cubicBezTo>
                <a:cubicBezTo>
                  <a:pt x="327025" y="248715"/>
                  <a:pt x="311524" y="264179"/>
                  <a:pt x="293438" y="264179"/>
                </a:cubicBezTo>
                <a:cubicBezTo>
                  <a:pt x="293438" y="264179"/>
                  <a:pt x="293438" y="264179"/>
                  <a:pt x="252101" y="264179"/>
                </a:cubicBezTo>
                <a:cubicBezTo>
                  <a:pt x="252101" y="264179"/>
                  <a:pt x="252101" y="264179"/>
                  <a:pt x="252101" y="319593"/>
                </a:cubicBezTo>
                <a:cubicBezTo>
                  <a:pt x="252101" y="324747"/>
                  <a:pt x="248226" y="328613"/>
                  <a:pt x="243059" y="328613"/>
                </a:cubicBezTo>
                <a:cubicBezTo>
                  <a:pt x="243059" y="328613"/>
                  <a:pt x="243059" y="328613"/>
                  <a:pt x="205596" y="328613"/>
                </a:cubicBezTo>
                <a:cubicBezTo>
                  <a:pt x="199138" y="328613"/>
                  <a:pt x="195262" y="324747"/>
                  <a:pt x="195262" y="319593"/>
                </a:cubicBezTo>
                <a:cubicBezTo>
                  <a:pt x="195262" y="319593"/>
                  <a:pt x="195262" y="319593"/>
                  <a:pt x="195262" y="235829"/>
                </a:cubicBezTo>
                <a:cubicBezTo>
                  <a:pt x="195262" y="220364"/>
                  <a:pt x="208180" y="207478"/>
                  <a:pt x="224973" y="207478"/>
                </a:cubicBezTo>
                <a:cubicBezTo>
                  <a:pt x="224973" y="207478"/>
                  <a:pt x="224973" y="207478"/>
                  <a:pt x="255976" y="207478"/>
                </a:cubicBezTo>
                <a:cubicBezTo>
                  <a:pt x="255976" y="207478"/>
                  <a:pt x="255976" y="207478"/>
                  <a:pt x="255976" y="145621"/>
                </a:cubicBezTo>
                <a:cubicBezTo>
                  <a:pt x="255976" y="126291"/>
                  <a:pt x="271478" y="109538"/>
                  <a:pt x="292147" y="109538"/>
                </a:cubicBezTo>
                <a:close/>
                <a:moveTo>
                  <a:pt x="38473" y="109538"/>
                </a:moveTo>
                <a:cubicBezTo>
                  <a:pt x="59391" y="109538"/>
                  <a:pt x="75079" y="126291"/>
                  <a:pt x="75079" y="145621"/>
                </a:cubicBezTo>
                <a:cubicBezTo>
                  <a:pt x="75079" y="145621"/>
                  <a:pt x="75079" y="145621"/>
                  <a:pt x="75079" y="207478"/>
                </a:cubicBezTo>
                <a:cubicBezTo>
                  <a:pt x="75079" y="207478"/>
                  <a:pt x="75079" y="207478"/>
                  <a:pt x="106456" y="207478"/>
                </a:cubicBezTo>
                <a:cubicBezTo>
                  <a:pt x="123451" y="207478"/>
                  <a:pt x="136525" y="220364"/>
                  <a:pt x="136525" y="235829"/>
                </a:cubicBezTo>
                <a:cubicBezTo>
                  <a:pt x="136525" y="235829"/>
                  <a:pt x="136525" y="235829"/>
                  <a:pt x="136525" y="319593"/>
                </a:cubicBezTo>
                <a:cubicBezTo>
                  <a:pt x="136525" y="324747"/>
                  <a:pt x="132603" y="328613"/>
                  <a:pt x="126066" y="328613"/>
                </a:cubicBezTo>
                <a:cubicBezTo>
                  <a:pt x="126066" y="328613"/>
                  <a:pt x="126066" y="328613"/>
                  <a:pt x="88153" y="328613"/>
                </a:cubicBezTo>
                <a:cubicBezTo>
                  <a:pt x="82923" y="328613"/>
                  <a:pt x="79001" y="324747"/>
                  <a:pt x="79001" y="319593"/>
                </a:cubicBezTo>
                <a:cubicBezTo>
                  <a:pt x="79001" y="319593"/>
                  <a:pt x="79001" y="319593"/>
                  <a:pt x="79001" y="264179"/>
                </a:cubicBezTo>
                <a:cubicBezTo>
                  <a:pt x="79001" y="264179"/>
                  <a:pt x="79001" y="264179"/>
                  <a:pt x="37166" y="264179"/>
                </a:cubicBezTo>
                <a:cubicBezTo>
                  <a:pt x="18863" y="264179"/>
                  <a:pt x="3175" y="248715"/>
                  <a:pt x="3175" y="229385"/>
                </a:cubicBezTo>
                <a:cubicBezTo>
                  <a:pt x="3175" y="229385"/>
                  <a:pt x="3175" y="229385"/>
                  <a:pt x="3175" y="145621"/>
                </a:cubicBezTo>
                <a:cubicBezTo>
                  <a:pt x="3175" y="126291"/>
                  <a:pt x="18863" y="109538"/>
                  <a:pt x="38473" y="109538"/>
                </a:cubicBezTo>
                <a:close/>
                <a:moveTo>
                  <a:pt x="160734" y="88900"/>
                </a:moveTo>
                <a:cubicBezTo>
                  <a:pt x="160734" y="88900"/>
                  <a:pt x="160734" y="88900"/>
                  <a:pt x="171053" y="88900"/>
                </a:cubicBezTo>
                <a:cubicBezTo>
                  <a:pt x="172343" y="88900"/>
                  <a:pt x="173633" y="90195"/>
                  <a:pt x="173633" y="90195"/>
                </a:cubicBezTo>
                <a:cubicBezTo>
                  <a:pt x="174923" y="92785"/>
                  <a:pt x="176213" y="94080"/>
                  <a:pt x="174923" y="95375"/>
                </a:cubicBezTo>
                <a:cubicBezTo>
                  <a:pt x="174923" y="95375"/>
                  <a:pt x="174923" y="95375"/>
                  <a:pt x="169763" y="103146"/>
                </a:cubicBezTo>
                <a:cubicBezTo>
                  <a:pt x="169763" y="103146"/>
                  <a:pt x="169763" y="103146"/>
                  <a:pt x="172343" y="123867"/>
                </a:cubicBezTo>
                <a:cubicBezTo>
                  <a:pt x="172343" y="123867"/>
                  <a:pt x="172343" y="123867"/>
                  <a:pt x="167184" y="136818"/>
                </a:cubicBezTo>
                <a:cubicBezTo>
                  <a:pt x="167184" y="138113"/>
                  <a:pt x="164604" y="138113"/>
                  <a:pt x="164604" y="136818"/>
                </a:cubicBezTo>
                <a:cubicBezTo>
                  <a:pt x="164604" y="136818"/>
                  <a:pt x="164604" y="136818"/>
                  <a:pt x="159444" y="123867"/>
                </a:cubicBezTo>
                <a:cubicBezTo>
                  <a:pt x="159444" y="123867"/>
                  <a:pt x="159444" y="123867"/>
                  <a:pt x="162024" y="103146"/>
                </a:cubicBezTo>
                <a:cubicBezTo>
                  <a:pt x="162024" y="103146"/>
                  <a:pt x="162024" y="103146"/>
                  <a:pt x="156865" y="95375"/>
                </a:cubicBezTo>
                <a:cubicBezTo>
                  <a:pt x="155575" y="94080"/>
                  <a:pt x="156865" y="92785"/>
                  <a:pt x="158155" y="90195"/>
                </a:cubicBezTo>
                <a:cubicBezTo>
                  <a:pt x="158155" y="90195"/>
                  <a:pt x="159444" y="88900"/>
                  <a:pt x="160734" y="88900"/>
                </a:cubicBezTo>
                <a:close/>
                <a:moveTo>
                  <a:pt x="136182" y="88900"/>
                </a:moveTo>
                <a:cubicBezTo>
                  <a:pt x="137474" y="88900"/>
                  <a:pt x="138766" y="90201"/>
                  <a:pt x="138766" y="91502"/>
                </a:cubicBezTo>
                <a:cubicBezTo>
                  <a:pt x="138766" y="91502"/>
                  <a:pt x="138766" y="91502"/>
                  <a:pt x="165893" y="165652"/>
                </a:cubicBezTo>
                <a:cubicBezTo>
                  <a:pt x="165893" y="165652"/>
                  <a:pt x="165893" y="165652"/>
                  <a:pt x="193021" y="91502"/>
                </a:cubicBezTo>
                <a:cubicBezTo>
                  <a:pt x="193021" y="90201"/>
                  <a:pt x="195605" y="88900"/>
                  <a:pt x="196897" y="90201"/>
                </a:cubicBezTo>
                <a:cubicBezTo>
                  <a:pt x="196897" y="90201"/>
                  <a:pt x="196897" y="90201"/>
                  <a:pt x="208523" y="92802"/>
                </a:cubicBezTo>
                <a:cubicBezTo>
                  <a:pt x="222733" y="98006"/>
                  <a:pt x="231775" y="111015"/>
                  <a:pt x="231775" y="125325"/>
                </a:cubicBezTo>
                <a:cubicBezTo>
                  <a:pt x="231775" y="125325"/>
                  <a:pt x="231775" y="125325"/>
                  <a:pt x="231775" y="176059"/>
                </a:cubicBezTo>
                <a:cubicBezTo>
                  <a:pt x="231775" y="179961"/>
                  <a:pt x="229192" y="182563"/>
                  <a:pt x="226608" y="182563"/>
                </a:cubicBezTo>
                <a:cubicBezTo>
                  <a:pt x="226608" y="182563"/>
                  <a:pt x="226608" y="182563"/>
                  <a:pt x="105179" y="182563"/>
                </a:cubicBezTo>
                <a:cubicBezTo>
                  <a:pt x="102595" y="182563"/>
                  <a:pt x="100012" y="179961"/>
                  <a:pt x="100012" y="176059"/>
                </a:cubicBezTo>
                <a:cubicBezTo>
                  <a:pt x="100012" y="176059"/>
                  <a:pt x="100012" y="176059"/>
                  <a:pt x="100012" y="125325"/>
                </a:cubicBezTo>
                <a:cubicBezTo>
                  <a:pt x="100012" y="111015"/>
                  <a:pt x="109054" y="98006"/>
                  <a:pt x="123264" y="92802"/>
                </a:cubicBezTo>
                <a:cubicBezTo>
                  <a:pt x="123264" y="92802"/>
                  <a:pt x="123264" y="92802"/>
                  <a:pt x="134890" y="90201"/>
                </a:cubicBezTo>
                <a:cubicBezTo>
                  <a:pt x="134890" y="88900"/>
                  <a:pt x="134890" y="88900"/>
                  <a:pt x="136182" y="88900"/>
                </a:cubicBezTo>
                <a:close/>
                <a:moveTo>
                  <a:pt x="292100" y="19050"/>
                </a:moveTo>
                <a:cubicBezTo>
                  <a:pt x="314019" y="19050"/>
                  <a:pt x="331788" y="36819"/>
                  <a:pt x="331788" y="58738"/>
                </a:cubicBezTo>
                <a:cubicBezTo>
                  <a:pt x="331788" y="80657"/>
                  <a:pt x="314019" y="98426"/>
                  <a:pt x="292100" y="98426"/>
                </a:cubicBezTo>
                <a:cubicBezTo>
                  <a:pt x="270181" y="98426"/>
                  <a:pt x="252412" y="80657"/>
                  <a:pt x="252412" y="58738"/>
                </a:cubicBezTo>
                <a:cubicBezTo>
                  <a:pt x="252412" y="36819"/>
                  <a:pt x="270181" y="19050"/>
                  <a:pt x="292100" y="19050"/>
                </a:cubicBezTo>
                <a:close/>
                <a:moveTo>
                  <a:pt x="39688" y="19050"/>
                </a:moveTo>
                <a:cubicBezTo>
                  <a:pt x="61607" y="19050"/>
                  <a:pt x="79376" y="36819"/>
                  <a:pt x="79376" y="58738"/>
                </a:cubicBezTo>
                <a:cubicBezTo>
                  <a:pt x="79376" y="80657"/>
                  <a:pt x="61607" y="98426"/>
                  <a:pt x="39688" y="98426"/>
                </a:cubicBezTo>
                <a:cubicBezTo>
                  <a:pt x="17769" y="98426"/>
                  <a:pt x="0" y="80657"/>
                  <a:pt x="0" y="58738"/>
                </a:cubicBezTo>
                <a:cubicBezTo>
                  <a:pt x="0" y="36819"/>
                  <a:pt x="17769" y="19050"/>
                  <a:pt x="39688" y="19050"/>
                </a:cubicBezTo>
                <a:close/>
                <a:moveTo>
                  <a:pt x="165894" y="0"/>
                </a:moveTo>
                <a:cubicBezTo>
                  <a:pt x="187375" y="0"/>
                  <a:pt x="204788" y="17769"/>
                  <a:pt x="204788" y="39688"/>
                </a:cubicBezTo>
                <a:cubicBezTo>
                  <a:pt x="204788" y="61607"/>
                  <a:pt x="187375" y="79376"/>
                  <a:pt x="165894" y="79376"/>
                </a:cubicBezTo>
                <a:cubicBezTo>
                  <a:pt x="144413" y="79376"/>
                  <a:pt x="127000" y="61607"/>
                  <a:pt x="127000" y="39688"/>
                </a:cubicBezTo>
                <a:cubicBezTo>
                  <a:pt x="127000" y="17769"/>
                  <a:pt x="144413" y="0"/>
                  <a:pt x="1658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3" name="椭圆 28"/>
          <p:cNvSpPr/>
          <p:nvPr/>
        </p:nvSpPr>
        <p:spPr>
          <a:xfrm>
            <a:off x="10114618" y="3815526"/>
            <a:ext cx="609600" cy="609600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4309034" y="2385658"/>
            <a:ext cx="1578167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选题的介绍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309034" y="4598660"/>
            <a:ext cx="1578167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选题研究实施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630064" y="2385658"/>
            <a:ext cx="1578167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项目团队介绍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630064" y="4598660"/>
            <a:ext cx="1578167" cy="3860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图片 37" descr="checkbox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3760" y="1627662"/>
            <a:ext cx="708660" cy="708660"/>
          </a:xfrm>
          <a:prstGeom prst="rect">
            <a:avLst/>
          </a:prstGeom>
        </p:spPr>
      </p:pic>
      <p:sp>
        <p:nvSpPr>
          <p:cNvPr id="39" name="矩形: 圆角 22"/>
          <p:cNvSpPr/>
          <p:nvPr/>
        </p:nvSpPr>
        <p:spPr>
          <a:xfrm>
            <a:off x="4171315" y="3505200"/>
            <a:ext cx="36000" cy="18275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7" name="矩形: 圆角 19"/>
          <p:cNvSpPr/>
          <p:nvPr/>
        </p:nvSpPr>
        <p:spPr>
          <a:xfrm>
            <a:off x="9497060" y="3505200"/>
            <a:ext cx="36000" cy="18275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8" name="矩形: 圆角 12"/>
          <p:cNvSpPr/>
          <p:nvPr/>
        </p:nvSpPr>
        <p:spPr>
          <a:xfrm>
            <a:off x="4171315" y="1327785"/>
            <a:ext cx="36000" cy="18275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9" name="矩形: 圆角 9"/>
          <p:cNvSpPr/>
          <p:nvPr/>
        </p:nvSpPr>
        <p:spPr>
          <a:xfrm>
            <a:off x="9497060" y="1327785"/>
            <a:ext cx="36000" cy="18275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" name="文本框 2"/>
          <p:cNvSpPr txBox="1"/>
          <p:nvPr/>
        </p:nvSpPr>
        <p:spPr>
          <a:xfrm>
            <a:off x="6036310" y="917575"/>
            <a:ext cx="5967730" cy="201485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ts val="3000"/>
              </a:lnSpc>
            </a:pP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types of security threats:</a:t>
            </a:r>
            <a:endParaRPr lang="en-US" altLang="zh-CN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Deeper data processing, resulting in a more complex risk of privacy leakage.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extraction process exposed to attack surface.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87745" y="2897505"/>
            <a:ext cx="5741035" cy="2014855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ts val="3000"/>
              </a:lnSpc>
            </a:pP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Limitations of existing approaches:</a:t>
            </a:r>
            <a:endParaRPr lang="en-US" altLang="zh-CN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ts val="3000"/>
              </a:lnSpc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Most focus on “data privacy” (e.g., federated learning, perturbation).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ts val="3000"/>
              </a:lnSpc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Ignore “model security” and “feature space attacks”.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0700" y="4643755"/>
            <a:ext cx="10349865" cy="110680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 for this research: </a:t>
            </a:r>
            <a:endParaRPr lang="en-US" altLang="zh-CN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There is an urgent need for a semantic communication scheme that can simultaneously protect the privacy of semantic features and enhance the robustness of the system.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threa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50" y="1044575"/>
            <a:ext cx="5518785" cy="32600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9" name="图片 8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14" name="图片 13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381000" y="370205"/>
            <a:ext cx="4333875" cy="413385"/>
          </a:xfrm>
          <a:prstGeom prst="rect">
            <a:avLst/>
          </a:prstGeom>
        </p:spPr>
        <p:txBody>
          <a:bodyPr vert="horz" wrap="none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en-US" altLang="zh-CN" sz="2400" kern="0" spc="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Key Contributions of the Paper</a:t>
            </a:r>
            <a:endParaRPr lang="en-US" altLang="zh-CN" sz="2400" kern="0" spc="0" dirty="0">
              <a:solidFill>
                <a:srgbClr val="324274"/>
              </a:solidFill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890" y="888365"/>
            <a:ext cx="10538460" cy="5110480"/>
          </a:xfrm>
          <a:prstGeom prst="rect">
            <a:avLst/>
          </a:prstGeom>
        </p:spPr>
        <p:txBody>
          <a:bodyPr wrap="square">
            <a:noAutofit/>
          </a:bodyPr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Ø"/>
            </a:pP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RepObE Framework: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3000"/>
              </a:lnSpc>
              <a:buFont typeface="Wingdings" panose="05000000000000000000" charset="0"/>
              <a:buNone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    Dynamic encryption during semantic extraction and transmission for strong privacy protection.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Ø"/>
            </a:pP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Ø"/>
            </a:pP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Adversarial Robustness: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3000"/>
              </a:lnSpc>
              <a:buFont typeface="Wingdings" panose="05000000000000000000" charset="0"/>
              <a:buNone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    Prototype-based adversarial training improves system resilience.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Ø"/>
            </a:pP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Ø"/>
            </a:pP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Reliable Communication: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3000"/>
              </a:lnSpc>
              <a:buFont typeface="Wingdings" panose="05000000000000000000" charset="0"/>
              <a:buNone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    Fusion of obfuscation and robust learning ensures stable semantic communication.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Ø"/>
            </a:pP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Ø"/>
            </a:pP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Results: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3000"/>
              </a:lnSpc>
              <a:buFont typeface="Wingdings" panose="05000000000000000000" charset="0"/>
              <a:buNone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    &gt;2% gain against model inversion (MNIST), 3–5% gain against adversarial attacks (CIFAR-10).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5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5" name="图片 4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13" name="图片 12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1734820" y="2160905"/>
            <a:ext cx="8530590" cy="1059180"/>
          </a:xfrm>
          <a:effectLst>
            <a:outerShdw blurRad="114300" dist="88900" dir="5100000" algn="tr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altLang="zh-CN" sz="4800" kern="0" spc="0" dirty="0">
                <a:solidFill>
                  <a:srgbClr val="324274"/>
                </a:solidFill>
                <a:uFillTx/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RepObE Framework Design</a:t>
            </a:r>
            <a:endParaRPr lang="en-US" altLang="zh-CN" sz="4800" b="0" kern="0" spc="0" dirty="0">
              <a:solidFill>
                <a:srgbClr val="324274"/>
              </a:solidFill>
              <a:uFillTx/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216208" y="4067175"/>
            <a:ext cx="1759585" cy="105918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4800" b="0">
                <a:solidFill>
                  <a:schemeClr val="bg1">
                    <a:lumMod val="95000"/>
                  </a:schemeClr>
                </a:solidFill>
                <a:latin typeface="汉仪君黑-45简" panose="020B0604020202020204" charset="-122"/>
                <a:ea typeface="汉仪君黑-45简" panose="020B0604020202020204" charset="-122"/>
              </a:rPr>
              <a:t>TWO</a:t>
            </a:r>
            <a:endParaRPr lang="en-US" altLang="zh-CN" sz="4800" b="0">
              <a:solidFill>
                <a:schemeClr val="bg1">
                  <a:lumMod val="95000"/>
                </a:schemeClr>
              </a:solidFill>
              <a:latin typeface="汉仪君黑-45简" panose="020B0604020202020204" charset="-122"/>
              <a:ea typeface="汉仪君黑-45简" panose="020B0604020202020204" charset="-122"/>
            </a:endParaRPr>
          </a:p>
        </p:txBody>
      </p:sp>
      <p:sp>
        <p:nvSpPr>
          <p:cNvPr id="19" name="MH_Number_1"/>
          <p:cNvSpPr/>
          <p:nvPr>
            <p:custDataLst>
              <p:tags r:id="rId6"/>
            </p:custDataLst>
          </p:nvPr>
        </p:nvSpPr>
        <p:spPr>
          <a:xfrm>
            <a:off x="5828030" y="3947795"/>
            <a:ext cx="535940" cy="535940"/>
          </a:xfrm>
          <a:prstGeom prst="ellipse">
            <a:avLst/>
          </a:prstGeom>
          <a:solidFill>
            <a:srgbClr val="324274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en-US" altLang="zh-CN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9" name="图片 8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14" name="图片 13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71805" y="370205"/>
            <a:ext cx="4860925" cy="413385"/>
          </a:xfrm>
          <a:prstGeom prst="rect">
            <a:avLst/>
          </a:prstGeom>
        </p:spPr>
        <p:txBody>
          <a:bodyPr vert="horz" wrap="none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en-US" altLang="zh-CN" sz="2400" kern="0" spc="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Overview of the RepObE Framework</a:t>
            </a:r>
            <a:endParaRPr lang="en-US" altLang="zh-CN" sz="2400" kern="0" spc="0" dirty="0">
              <a:solidFill>
                <a:srgbClr val="324274"/>
              </a:solidFill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" name="图片 1" descr="flamewor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35" y="920115"/>
            <a:ext cx="7312660" cy="41509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39075" y="946785"/>
            <a:ext cx="431101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 propose </a:t>
            </a: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RepObE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a framework combining semantic representation learning, dynamic encryption, and modular task processing.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39075" y="2985770"/>
            <a:ext cx="431101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 aims to enhance </a:t>
            </a: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privacy and robustness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 semantic communication.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7225" y="5163185"/>
            <a:ext cx="11099800" cy="881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figure illustrates </a:t>
            </a: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key components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semantic encoder, decoder, 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shuffle modules 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secure transmission.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-16" y="0"/>
            <a:chExt cx="19200" cy="10800"/>
          </a:xfrm>
        </p:grpSpPr>
        <p:pic>
          <p:nvPicPr>
            <p:cNvPr id="9" name="图片 8" descr="PPT构思0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16" y="0"/>
              <a:ext cx="19200" cy="10800"/>
            </a:xfrm>
            <a:prstGeom prst="rect">
              <a:avLst/>
            </a:prstGeom>
          </p:spPr>
        </p:pic>
        <p:pic>
          <p:nvPicPr>
            <p:cNvPr id="14" name="图片 13" descr="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881" y="8418"/>
              <a:ext cx="8822" cy="1843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203" y="10075"/>
              <a:ext cx="18750" cy="555"/>
            </a:xfrm>
            <a:prstGeom prst="rect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71805" y="370205"/>
            <a:ext cx="5061585" cy="413385"/>
          </a:xfrm>
          <a:prstGeom prst="rect">
            <a:avLst/>
          </a:prstGeom>
        </p:spPr>
        <p:txBody>
          <a:bodyPr vert="horz" wrap="none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en-US" altLang="zh-CN" sz="2400" kern="0" spc="0" dirty="0">
                <a:solidFill>
                  <a:srgbClr val="324274"/>
                </a:solidFill>
                <a:latin typeface="Times New Roman" panose="02020603050405020304" pitchFamily="18" charset="0"/>
                <a:ea typeface="华文新魏" panose="0201080004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Semantic Encoder and Decoder Design</a:t>
            </a:r>
            <a:endParaRPr lang="en-US" altLang="zh-CN" sz="2400" kern="0" spc="0" dirty="0">
              <a:solidFill>
                <a:srgbClr val="324274"/>
              </a:solidFill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" name="图片 1" descr="flamework"/>
          <p:cNvPicPr>
            <a:picLocks noChangeAspect="1"/>
          </p:cNvPicPr>
          <p:nvPr/>
        </p:nvPicPr>
        <p:blipFill>
          <a:blip r:embed="rId5"/>
          <a:srcRect l="49184" r="2249" b="2157"/>
          <a:stretch>
            <a:fillRect/>
          </a:stretch>
        </p:blipFill>
        <p:spPr>
          <a:xfrm>
            <a:off x="478790" y="1162050"/>
            <a:ext cx="3551555" cy="40614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4222750" y="946785"/>
                <a:ext cx="7501255" cy="106426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The </a:t>
                </a:r>
                <a:r>
                  <a:rPr lang="en-US" altLang="zh-CN" sz="22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encoder</a:t>
                </a: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uses convolutional and residual blocks to extract semantic features, producing a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4</m:t>
                    </m:r>
                    <m:r>
                      <a:rPr lang="en-US" altLang="zh-CN" sz="2200" i="1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×</m:t>
                    </m:r>
                    <m:r>
                      <a:rPr lang="en-US" altLang="zh-CN" sz="2200" i="1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28</m:t>
                    </m:r>
                    <m:r>
                      <a:rPr lang="en-US" altLang="zh-CN" sz="2200" i="1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×</m:t>
                    </m:r>
                    <m:r>
                      <a:rPr lang="en-US" altLang="zh-CN" sz="2200" i="1"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28</m:t>
                    </m:r>
                  </m:oMath>
                </a14:m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2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feature map.</a:t>
                </a:r>
                <a:endParaRPr lang="en-US" altLang="zh-CN" sz="22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750" y="946785"/>
                <a:ext cx="7501255" cy="106426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4215765" y="2036445"/>
            <a:ext cx="7501255" cy="2459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Two types of </a:t>
            </a:r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decoders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are used: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reconstruction decoder uses transposed convolutions to restore the original image.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classification decoder applies deep residual blocks and a fully connected layer for a 10-class prediction.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93235" y="4765040"/>
            <a:ext cx="7289165" cy="741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SE attention modules</a:t>
            </a: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enhance the encoder's representational capacity.</a:t>
            </a:r>
            <a:endParaRPr lang="en-US" altLang="zh-CN" sz="2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输入您的封面副标题"/>
  <p:tag name="KSO_WM_UNIT_SHOW_EDIT_AREA_INDICATION" val="1"/>
  <p:tag name="KSO_WM_UNIT_TYPE" val="b"/>
  <p:tag name="KSO_WM_UNIT_VALUE" val="11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1.xml><?xml version="1.0" encoding="utf-8"?>
<p:tagLst xmlns:p="http://schemas.openxmlformats.org/presentationml/2006/main">
  <p:tag name="ID" val="553512"/>
  <p:tag name="MH" val="20160830110146"/>
  <p:tag name="MH_LIBRARY" val="CONTENTS"/>
  <p:tag name="MH_TYPE" val="OTHERS"/>
</p:tagLst>
</file>

<file path=ppt/tags/tag22.xml><?xml version="1.0" encoding="utf-8"?>
<p:tagLst xmlns:p="http://schemas.openxmlformats.org/presentationml/2006/main">
  <p:tag name="KSO_WM_DIAGRAM_VIRTUALLY_FRAME" val="{&quot;height&quot;:258.3,&quot;left&quot;:276.75,&quot;top&quot;:161.75,&quot;width&quot;:574}"/>
</p:tagLst>
</file>

<file path=ppt/tags/tag23.xml><?xml version="1.0" encoding="utf-8"?>
<p:tagLst xmlns:p="http://schemas.openxmlformats.org/presentationml/2006/main">
  <p:tag name="ID" val="553512"/>
  <p:tag name="MH" val="20160830110146"/>
  <p:tag name="MH_LIBRARY" val="CONTENTS"/>
  <p:tag name="MH_ORDER" val="1"/>
  <p:tag name="MH_TYPE" val="NUMBER"/>
  <p:tag name="KSO_WM_DIAGRAM_VIRTUALLY_FRAME" val="{&quot;height&quot;:258.3,&quot;left&quot;:276.75,&quot;top&quot;:161.75,&quot;width&quot;:574}"/>
</p:tagLst>
</file>

<file path=ppt/tags/tag24.xml><?xml version="1.0" encoding="utf-8"?>
<p:tagLst xmlns:p="http://schemas.openxmlformats.org/presentationml/2006/main">
  <p:tag name="ID" val="553512"/>
  <p:tag name="MH" val="20160830110146"/>
  <p:tag name="MH_LIBRARY" val="CONTENTS"/>
  <p:tag name="MH_ORDER" val="1"/>
  <p:tag name="MH_TYPE" val="ENTRY"/>
  <p:tag name="KSO_WM_DIAGRAM_VIRTUALLY_FRAME" val="{&quot;height&quot;:258.3,&quot;left&quot;:276.75,&quot;top&quot;:161.75,&quot;width&quot;:574}"/>
</p:tagLst>
</file>

<file path=ppt/tags/tag25.xml><?xml version="1.0" encoding="utf-8"?>
<p:tagLst xmlns:p="http://schemas.openxmlformats.org/presentationml/2006/main">
  <p:tag name="ID" val="553512"/>
  <p:tag name="MH" val="20160830110146"/>
  <p:tag name="MH_LIBRARY" val="CONTENTS"/>
  <p:tag name="MH_ORDER" val="2"/>
  <p:tag name="MH_TYPE" val="NUMBER"/>
  <p:tag name="KSO_WM_DIAGRAM_VIRTUALLY_FRAME" val="{&quot;height&quot;:258.3,&quot;left&quot;:276.75,&quot;top&quot;:161.75,&quot;width&quot;:574}"/>
</p:tagLst>
</file>

<file path=ppt/tags/tag26.xml><?xml version="1.0" encoding="utf-8"?>
<p:tagLst xmlns:p="http://schemas.openxmlformats.org/presentationml/2006/main">
  <p:tag name="ID" val="553512"/>
  <p:tag name="MH" val="20160830110146"/>
  <p:tag name="MH_LIBRARY" val="CONTENTS"/>
  <p:tag name="MH_ORDER" val="2"/>
  <p:tag name="MH_TYPE" val="ENTRY"/>
  <p:tag name="KSO_WM_DIAGRAM_VIRTUALLY_FRAME" val="{&quot;height&quot;:258.3,&quot;left&quot;:276.75,&quot;top&quot;:161.75,&quot;width&quot;:574}"/>
</p:tagLst>
</file>

<file path=ppt/tags/tag27.xml><?xml version="1.0" encoding="utf-8"?>
<p:tagLst xmlns:p="http://schemas.openxmlformats.org/presentationml/2006/main">
  <p:tag name="ID" val="553512"/>
  <p:tag name="MH" val="20160830110146"/>
  <p:tag name="MH_LIBRARY" val="CONTENTS"/>
  <p:tag name="MH_ORDER" val="3"/>
  <p:tag name="MH_TYPE" val="NUMBER"/>
  <p:tag name="KSO_WM_DIAGRAM_VIRTUALLY_FRAME" val="{&quot;height&quot;:258.3,&quot;left&quot;:276.75,&quot;top&quot;:161.75,&quot;width&quot;:574}"/>
</p:tagLst>
</file>

<file path=ppt/tags/tag28.xml><?xml version="1.0" encoding="utf-8"?>
<p:tagLst xmlns:p="http://schemas.openxmlformats.org/presentationml/2006/main">
  <p:tag name="ID" val="553512"/>
  <p:tag name="MH" val="20160830110146"/>
  <p:tag name="MH_LIBRARY" val="CONTENTS"/>
  <p:tag name="MH_ORDER" val="3"/>
  <p:tag name="MH_TYPE" val="ENTRY"/>
  <p:tag name="KSO_WM_DIAGRAM_VIRTUALLY_FRAME" val="{&quot;height&quot;:258.3,&quot;left&quot;:276.75,&quot;top&quot;:161.75,&quot;width&quot;:574}"/>
</p:tagLst>
</file>

<file path=ppt/tags/tag29.xml><?xml version="1.0" encoding="utf-8"?>
<p:tagLst xmlns:p="http://schemas.openxmlformats.org/presentationml/2006/main">
  <p:tag name="ID" val="553512"/>
  <p:tag name="MH" val="20160830110146"/>
  <p:tag name="MH_LIBRARY" val="CONTENTS"/>
  <p:tag name="MH_ORDER" val="4"/>
  <p:tag name="MH_TYPE" val="NUMBER"/>
  <p:tag name="KSO_WM_DIAGRAM_VIRTUALLY_FRAME" val="{&quot;height&quot;:258.3,&quot;left&quot;:276.75,&quot;top&quot;:161.75,&quot;width&quot;:574}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ID" val="553512"/>
  <p:tag name="MH" val="20160830110146"/>
  <p:tag name="MH_LIBRARY" val="CONTENTS"/>
  <p:tag name="MH_ORDER" val="4"/>
  <p:tag name="MH_TYPE" val="ENTRY"/>
  <p:tag name="KSO_WM_DIAGRAM_VIRTUALLY_FRAME" val="{&quot;height&quot;:258.3,&quot;left&quot;:276.75,&quot;top&quot;:161.75,&quot;width&quot;:574}"/>
</p:tagLst>
</file>

<file path=ppt/tags/tag31.xml><?xml version="1.0" encoding="utf-8"?>
<p:tagLst xmlns:p="http://schemas.openxmlformats.org/presentationml/2006/main">
  <p:tag name="ID" val="553512"/>
  <p:tag name="MH" val="20160830110146"/>
  <p:tag name="MH_LIBRARY" val="CONTENTS"/>
  <p:tag name="MH_ORDER" val="4"/>
  <p:tag name="MH_TYPE" val="NUMBER"/>
  <p:tag name="KSO_WM_DIAGRAM_VIRTUALLY_FRAME" val="{&quot;height&quot;:258.3,&quot;left&quot;:276.75,&quot;top&quot;:161.75,&quot;width&quot;:574}"/>
</p:tagLst>
</file>

<file path=ppt/tags/tag32.xml><?xml version="1.0" encoding="utf-8"?>
<p:tagLst xmlns:p="http://schemas.openxmlformats.org/presentationml/2006/main">
  <p:tag name="ID" val="553512"/>
  <p:tag name="MH" val="20160830110146"/>
  <p:tag name="MH_LIBRARY" val="CONTENTS"/>
  <p:tag name="MH_ORDER" val="4"/>
  <p:tag name="MH_TYPE" val="ENTRY"/>
  <p:tag name="KSO_WM_DIAGRAM_VIRTUALLY_FRAME" val="{&quot;height&quot;:258.3,&quot;left&quot;:276.75,&quot;top&quot;:161.75,&quot;width&quot;:57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36.xml><?xml version="1.0" encoding="utf-8"?>
<p:tagLst xmlns:p="http://schemas.openxmlformats.org/presentationml/2006/main">
  <p:tag name="ID" val="553512"/>
  <p:tag name="MH" val="20160830110146"/>
  <p:tag name="MH_LIBRARY" val="CONTENTS"/>
  <p:tag name="MH_ORDER" val="1"/>
  <p:tag name="MH_TYPE" val="NUMBER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46.xml><?xml version="1.0" encoding="utf-8"?>
<p:tagLst xmlns:p="http://schemas.openxmlformats.org/presentationml/2006/main">
  <p:tag name="ID" val="553512"/>
  <p:tag name="MH" val="20160830110146"/>
  <p:tag name="MH_LIBRARY" val="CONTENTS"/>
  <p:tag name="MH_ORDER" val="1"/>
  <p:tag name="MH_TYPE" val="NUMBER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56.xml><?xml version="1.0" encoding="utf-8"?>
<p:tagLst xmlns:p="http://schemas.openxmlformats.org/presentationml/2006/main">
  <p:tag name="ID" val="553512"/>
  <p:tag name="MH" val="20160830110146"/>
  <p:tag name="MH_LIBRARY" val="CONTENTS"/>
  <p:tag name="MH_ORDER" val="1"/>
  <p:tag name="MH_TYPE" val="NUMBER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DIAGRAM_VIRTUALLY_FRAME" val="{&quot;height&quot;:203.25,&quot;left&quot;:294.1,&quot;top&quot;:143.45,&quot;width&quot;:587.75}"/>
</p:tagLst>
</file>

<file path=ppt/tags/tag61.xml><?xml version="1.0" encoding="utf-8"?>
<p:tagLst xmlns:p="http://schemas.openxmlformats.org/presentationml/2006/main">
  <p:tag name="KSO_WM_DIAGRAM_VIRTUALLY_FRAME" val="{&quot;height&quot;:203.25,&quot;left&quot;:294.1,&quot;top&quot;:143.45,&quot;width&quot;:587.75}"/>
</p:tagLst>
</file>

<file path=ppt/tags/tag62.xml><?xml version="1.0" encoding="utf-8"?>
<p:tagLst xmlns:p="http://schemas.openxmlformats.org/presentationml/2006/main">
  <p:tag name="KSO_WM_DIAGRAM_VIRTUALLY_FRAME" val="{&quot;height&quot;:203.25,&quot;left&quot;:294.1,&quot;top&quot;:143.45,&quot;width&quot;:587.75}"/>
</p:tagLst>
</file>

<file path=ppt/tags/tag63.xml><?xml version="1.0" encoding="utf-8"?>
<p:tagLst xmlns:p="http://schemas.openxmlformats.org/presentationml/2006/main">
  <p:tag name="KSO_WM_DIAGRAM_VIRTUALLY_FRAME" val="{&quot;height&quot;:203.25,&quot;left&quot;:294.1,&quot;top&quot;:143.45,&quot;width&quot;:587.75}"/>
</p:tagLst>
</file>

<file path=ppt/tags/tag64.xml><?xml version="1.0" encoding="utf-8"?>
<p:tagLst xmlns:p="http://schemas.openxmlformats.org/presentationml/2006/main">
  <p:tag name="KSO_WM_DIAGRAM_VIRTUALLY_FRAME" val="{&quot;height&quot;:203.25,&quot;left&quot;:294.1,&quot;top&quot;:143.45,&quot;width&quot;:587.75}"/>
</p:tagLst>
</file>

<file path=ppt/tags/tag65.xml><?xml version="1.0" encoding="utf-8"?>
<p:tagLst xmlns:p="http://schemas.openxmlformats.org/presentationml/2006/main">
  <p:tag name="KSO_WM_DIAGRAM_VIRTUALLY_FRAME" val="{&quot;height&quot;:203.25,&quot;left&quot;:294.1,&quot;top&quot;:143.45,&quot;width&quot;:587.75}"/>
</p:tagLst>
</file>

<file path=ppt/tags/tag6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69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ID" val="553512"/>
  <p:tag name="MH" val="20160830110146"/>
  <p:tag name="MH_LIBRARY" val="CONTENTS"/>
  <p:tag name="MH_ORDER" val="1"/>
  <p:tag name="MH_TYPE" val="NUMBER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7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75.xml><?xml version="1.0" encoding="utf-8"?>
<p:tagLst xmlns:p="http://schemas.openxmlformats.org/presentationml/2006/main">
  <p:tag name="ID" val="553512"/>
  <p:tag name="MH" val="20160830110146"/>
  <p:tag name="MH_LIBRARY" val="CONTENTS"/>
  <p:tag name="MH_ORDER" val="1"/>
  <p:tag name="MH_TYPE" val="NUMBER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7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8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custom20205176_1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输入您的封面副标题"/>
  <p:tag name="KSO_WM_UNIT_SHOW_EDIT_AREA_INDICATION" val="1"/>
  <p:tag name="KSO_WM_UNIT_TYPE" val="b"/>
  <p:tag name="KSO_WM_UNIT_VALUE" val="111"/>
</p:tagLst>
</file>

<file path=ppt/tags/tag8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3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22.11.14"/>
  <p:tag name="AS_TITLE" val="Aspose.Slides for .NET 4.0 Client Profile"/>
  <p:tag name="AS_VERSION" val="22.1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a="http://schemas.openxmlformats.org/drawingml/2006/main" name="IJCAI 2025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0</TotalTime>
  <Words>5932</Words>
  <Application>WPS 演示</Application>
  <PresentationFormat>自定义</PresentationFormat>
  <Paragraphs>253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微软雅黑</vt:lpstr>
      <vt:lpstr>Arial</vt:lpstr>
      <vt:lpstr>Times New Roman</vt:lpstr>
      <vt:lpstr>华文新魏</vt:lpstr>
      <vt:lpstr>Times New Roman Regular</vt:lpstr>
      <vt:lpstr>仿宋</vt:lpstr>
      <vt:lpstr>汉仪君黑-45简</vt:lpstr>
      <vt:lpstr>黑体</vt:lpstr>
      <vt:lpstr>Cambria Math</vt:lpstr>
      <vt:lpstr>Yu Gothic Light</vt:lpstr>
      <vt:lpstr>Arial Unicode MS</vt:lpstr>
      <vt:lpstr>Calibri</vt:lpstr>
      <vt:lpstr>IJCAI 2025</vt:lpstr>
      <vt:lpstr>第一PPT，www.1ppt.com </vt:lpstr>
      <vt:lpstr>RepObE: Representation Learning-Enhanced Obfuscation Encryption Modular Semantic Task Framework</vt:lpstr>
      <vt:lpstr>PowerPoint 演示文稿</vt:lpstr>
      <vt:lpstr>Background &amp; Motivation</vt:lpstr>
      <vt:lpstr>PowerPoint 演示文稿</vt:lpstr>
      <vt:lpstr>PowerPoint 演示文稿</vt:lpstr>
      <vt:lpstr>PowerPoint 演示文稿</vt:lpstr>
      <vt:lpstr>RepObE Framework Design</vt:lpstr>
      <vt:lpstr>PowerPoint 演示文稿</vt:lpstr>
      <vt:lpstr>PowerPoint 演示文稿</vt:lpstr>
      <vt:lpstr>PowerPoint 演示文稿</vt:lpstr>
      <vt:lpstr>Adversarial Training</vt:lpstr>
      <vt:lpstr>PowerPoint 演示文稿</vt:lpstr>
      <vt:lpstr>PowerPoint 演示文稿</vt:lpstr>
      <vt:lpstr>Experiments &amp; Results</vt:lpstr>
      <vt:lpstr>PowerPoint 演示文稿</vt:lpstr>
      <vt:lpstr>Conclusion &amp; Future Work</vt:lpstr>
      <vt:lpstr>PowerPoint 演示文稿</vt:lpstr>
      <vt:lpstr>Thanks!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高级答辩</dc:title>
  <dc:creator>第一PPT</dc:creator>
  <cp:keywords>www.1ppt.com</cp:keywords>
  <dc:description>www.1ppt.com</dc:description>
  <cp:lastModifiedBy>大大</cp:lastModifiedBy>
  <cp:revision>340</cp:revision>
  <dcterms:created xsi:type="dcterms:W3CDTF">2025-08-07T03:52:00Z</dcterms:created>
  <dcterms:modified xsi:type="dcterms:W3CDTF">2025-09-29T04:40:02Z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mondata">
    <vt:lpwstr>eyJoZGlkIjoiMjkyOGIxMTIzOGJkNWZhNmI4NWI3MzA1MWFjMDBjMjgifQ==</vt:lpwstr>
  </property>
  <property fmtid="{D5CDD505-2E9C-101B-9397-08002B2CF9AE}" pid="3" name="ICV">
    <vt:lpwstr>AA0736AE681744D1970E9D8B3784B1B4</vt:lpwstr>
  </property>
  <property fmtid="{D5CDD505-2E9C-101B-9397-08002B2CF9AE}" pid="4" name="KSOProductBuildVer">
    <vt:lpwstr>2052-12.1.0.22529</vt:lpwstr>
  </property>
  <property fmtid="{D5CDD505-2E9C-101B-9397-08002B2CF9AE}" pid="5" name="KSOTemplateUUID">
    <vt:lpwstr>v1.0_mb_lTT2mdl7KVxoBhspg2UoPQ==</vt:lpwstr>
  </property>
</Properties>
</file>