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7" r:id="rId6"/>
    <p:sldId id="266" r:id="rId7"/>
    <p:sldId id="259" r:id="rId8"/>
    <p:sldId id="260" r:id="rId9"/>
    <p:sldId id="261" r:id="rId10"/>
    <p:sldId id="264" r:id="rId11"/>
    <p:sldId id="265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CC6"/>
    <a:srgbClr val="B62F14"/>
    <a:srgbClr val="91B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27" autoAdjust="0"/>
    <p:restoredTop sz="72019" autoAdjust="0"/>
  </p:normalViewPr>
  <p:slideViewPr>
    <p:cSldViewPr snapToGrid="0" snapToObjects="1" showGuides="1">
      <p:cViewPr varScale="1">
        <p:scale>
          <a:sx n="73" d="100"/>
          <a:sy n="73" d="100"/>
        </p:scale>
        <p:origin x="60" y="20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just"/>
            <a:r>
              <a:rPr lang="en-US" altLang="zh-CN" dirty="0"/>
              <a:t>Good morning. I’m </a:t>
            </a:r>
            <a:r>
              <a:rPr lang="en-US" altLang="zh-CN" b="1" dirty="0"/>
              <a:t>[xxx]</a:t>
            </a:r>
            <a:r>
              <a:rPr lang="en-US" altLang="zh-CN" dirty="0"/>
              <a:t> from </a:t>
            </a:r>
            <a:r>
              <a:rPr lang="en-US" altLang="zh-CN" b="1" dirty="0"/>
              <a:t>Fujian Normal University</a:t>
            </a:r>
            <a:r>
              <a:rPr lang="en-US" altLang="zh-CN" dirty="0"/>
              <a:t>. Today I’ll present </a:t>
            </a:r>
            <a:r>
              <a:rPr lang="en-US" altLang="zh-CN" b="1" dirty="0" err="1"/>
              <a:t>FedCPD</a:t>
            </a:r>
            <a:r>
              <a:rPr lang="en-US" altLang="zh-CN" dirty="0"/>
              <a:t>—a personalized federated learning framework that </a:t>
            </a:r>
            <a:r>
              <a:rPr lang="en-US" altLang="zh-CN" b="1" dirty="0"/>
              <a:t>preserves client history</a:t>
            </a:r>
            <a:r>
              <a:rPr lang="en-US" altLang="zh-CN" dirty="0"/>
              <a:t> via feature distillation and </a:t>
            </a:r>
            <a:r>
              <a:rPr lang="en-US" altLang="zh-CN" b="1" dirty="0"/>
              <a:t>improves generalization</a:t>
            </a:r>
            <a:r>
              <a:rPr lang="en-US" altLang="zh-CN" dirty="0"/>
              <a:t> via prototype alignment/contrast. We validate it on FMNIST/CIFAR-10/100 with </a:t>
            </a:r>
            <a:r>
              <a:rPr lang="en-US" altLang="zh-CN" b="1" dirty="0"/>
              <a:t>state-of-the-art</a:t>
            </a:r>
            <a:r>
              <a:rPr lang="en-US" altLang="zh-CN" dirty="0"/>
              <a:t> results.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dirty="0"/>
              <a:t>We introduce </a:t>
            </a:r>
            <a:r>
              <a:rPr lang="en-US" altLang="zh-CN" b="1" dirty="0" err="1"/>
              <a:t>FedCPD</a:t>
            </a:r>
            <a:r>
              <a:rPr lang="en-US" altLang="zh-CN" dirty="0"/>
              <a:t>. The feature-distillation path </a:t>
            </a:r>
            <a:r>
              <a:rPr lang="en-US" altLang="zh-CN" b="1" dirty="0"/>
              <a:t>preserves client history</a:t>
            </a:r>
            <a:r>
              <a:rPr lang="en-US" altLang="zh-CN" dirty="0"/>
              <a:t> across rounds, and the prototype module </a:t>
            </a:r>
            <a:r>
              <a:rPr lang="en-US" altLang="zh-CN" b="1" dirty="0"/>
              <a:t>adds class-level consistency and discriminability</a:t>
            </a:r>
            <a:r>
              <a:rPr lang="en-US" altLang="zh-CN" dirty="0"/>
              <a:t> shared across clients.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We prove a </a:t>
            </a:r>
            <a:r>
              <a:rPr lang="en-US" altLang="zh-CN" b="1" dirty="0"/>
              <a:t>convergence upper bound</a:t>
            </a:r>
            <a:r>
              <a:rPr lang="en-US" altLang="zh-CN" dirty="0"/>
              <a:t>. Intuitively, distillation </a:t>
            </a:r>
            <a:r>
              <a:rPr lang="en-US" altLang="zh-CN" b="1" dirty="0"/>
              <a:t>reduces forgetting after aggregation</a:t>
            </a:r>
            <a:r>
              <a:rPr lang="en-US" altLang="zh-CN" dirty="0"/>
              <a:t>, while prototype alignment/contrast makes features </a:t>
            </a:r>
            <a:r>
              <a:rPr lang="en-US" altLang="zh-CN" b="1" dirty="0"/>
              <a:t>tighter within classes and farther across classes</a:t>
            </a:r>
            <a:r>
              <a:rPr lang="en-US" altLang="zh-CN" dirty="0"/>
              <a:t>—which also stabilizes training.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Across </a:t>
            </a:r>
            <a:r>
              <a:rPr lang="en-US" altLang="zh-CN" b="1" dirty="0"/>
              <a:t>FMNIST, CIFAR-10, CIFAR-100</a:t>
            </a:r>
            <a:r>
              <a:rPr lang="en-US" altLang="zh-CN" dirty="0"/>
              <a:t> and both non-IID regimes, </a:t>
            </a:r>
            <a:r>
              <a:rPr lang="en-US" altLang="zh-CN" dirty="0" err="1"/>
              <a:t>FedCPD</a:t>
            </a:r>
            <a:r>
              <a:rPr lang="en-US" altLang="zh-CN" dirty="0"/>
              <a:t> delivers the </a:t>
            </a:r>
            <a:r>
              <a:rPr lang="en-US" altLang="zh-CN" b="1" dirty="0"/>
              <a:t>top mean client accuracy</a:t>
            </a:r>
            <a:r>
              <a:rPr lang="en-US" altLang="zh-CN" dirty="0"/>
              <a:t>—up to </a:t>
            </a:r>
            <a:r>
              <a:rPr lang="en-US" altLang="zh-CN" b="1" dirty="0"/>
              <a:t>+10.40%</a:t>
            </a:r>
            <a:r>
              <a:rPr lang="en-US" altLang="zh-CN" dirty="0"/>
              <a:t> in generalization and </a:t>
            </a:r>
            <a:r>
              <a:rPr lang="en-US" altLang="zh-CN" b="1" dirty="0"/>
              <a:t>+4.90%</a:t>
            </a:r>
            <a:r>
              <a:rPr lang="en-US" altLang="zh-CN" dirty="0"/>
              <a:t> in personalization—with </a:t>
            </a:r>
            <a:r>
              <a:rPr lang="en-US" altLang="zh-CN" b="1" dirty="0"/>
              <a:t>lower variance across clients</a:t>
            </a:r>
            <a:r>
              <a:rPr lang="en-US" altLang="zh-CN" dirty="0"/>
              <a:t>. Ablations confirm the two components are </a:t>
            </a:r>
            <a:r>
              <a:rPr lang="en-US" altLang="zh-CN" b="1" dirty="0"/>
              <a:t>complementary</a:t>
            </a:r>
            <a:r>
              <a:rPr lang="en-US" altLang="zh-CN" dirty="0"/>
              <a:t>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Overall, </a:t>
            </a:r>
            <a:r>
              <a:rPr lang="en-US" altLang="zh-CN" dirty="0" err="1"/>
              <a:t>FedCPD</a:t>
            </a:r>
            <a:r>
              <a:rPr lang="en-US" altLang="zh-CN" dirty="0"/>
              <a:t> balances </a:t>
            </a:r>
            <a:r>
              <a:rPr lang="en-US" altLang="zh-CN" b="1" dirty="0"/>
              <a:t>personalization, generalization, and fairness</a:t>
            </a:r>
            <a:r>
              <a:rPr lang="en-US" altLang="zh-CN" dirty="0"/>
              <a:t> under non-IID settings. Thank you.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just"/>
            <a:r>
              <a:rPr lang="en-US" altLang="zh-CN" b="1" dirty="0"/>
              <a:t>Federated Learning</a:t>
            </a:r>
            <a:r>
              <a:rPr lang="en-US" altLang="zh-CN" dirty="0"/>
              <a:t> keeps training on devices, so data never leaves the client—great for privacy and compliance. But in practice, client data are </a:t>
            </a:r>
            <a:r>
              <a:rPr lang="en-US" altLang="zh-CN" b="1" dirty="0"/>
              <a:t>non-IID</a:t>
            </a:r>
            <a:r>
              <a:rPr lang="en-US" altLang="zh-CN" dirty="0"/>
              <a:t>, and a </a:t>
            </a:r>
            <a:r>
              <a:rPr lang="en-US" altLang="zh-CN" b="1" dirty="0"/>
              <a:t>single global model</a:t>
            </a:r>
            <a:r>
              <a:rPr lang="en-US" altLang="zh-CN" dirty="0"/>
              <a:t> struggles to fit everyone well.</a:t>
            </a:r>
            <a:endParaRPr lang="en-US" altLang="zh-CN" dirty="0"/>
          </a:p>
          <a:p>
            <a:pPr algn="just"/>
            <a:r>
              <a:rPr lang="en-US" altLang="zh-CN" dirty="0"/>
              <a:t>This creates three practical issues. </a:t>
            </a:r>
            <a:r>
              <a:rPr lang="en-US" altLang="zh-CN" b="1" dirty="0"/>
              <a:t>First, historical forgetting</a:t>
            </a:r>
            <a:r>
              <a:rPr lang="en-US" altLang="zh-CN" dirty="0"/>
              <a:t>: after each aggregation, when a client receives the new </a:t>
            </a:r>
            <a:r>
              <a:rPr lang="en-US" altLang="zh-CN" b="1" dirty="0"/>
              <a:t>global model</a:t>
            </a:r>
            <a:r>
              <a:rPr lang="en-US" altLang="zh-CN" dirty="0"/>
              <a:t>, we often observe a </a:t>
            </a:r>
            <a:r>
              <a:rPr lang="en-US" altLang="zh-CN" b="1" dirty="0"/>
              <a:t>drop in local test accuracy</a:t>
            </a:r>
            <a:r>
              <a:rPr lang="en-US" altLang="zh-CN" dirty="0"/>
              <a:t>—the “drop on receive.” </a:t>
            </a:r>
            <a:r>
              <a:rPr lang="en-US" altLang="zh-CN" b="1" dirty="0"/>
              <a:t>Second, weak generalization</a:t>
            </a:r>
            <a:r>
              <a:rPr lang="en-US" altLang="zh-CN" dirty="0"/>
              <a:t>: with few and skewed local samples, models overfit, class boundaries become fuzzy, and cross-client transfer is poor. </a:t>
            </a:r>
            <a:r>
              <a:rPr lang="en-US" altLang="zh-CN" b="1" dirty="0"/>
              <a:t>Third, fairness</a:t>
            </a:r>
            <a:r>
              <a:rPr lang="en-US" altLang="zh-CN" dirty="0"/>
              <a:t>: performance varies widely across clients, which is undesirable for deployment.</a:t>
            </a:r>
            <a:endParaRPr lang="en-US" altLang="zh-CN" dirty="0"/>
          </a:p>
          <a:p>
            <a:pPr algn="just"/>
            <a:r>
              <a:rPr lang="en-US" altLang="zh-CN" dirty="0"/>
              <a:t>Existing approaches only partially help. </a:t>
            </a:r>
            <a:r>
              <a:rPr lang="en-US" altLang="zh-CN" b="1" dirty="0"/>
              <a:t>Parameter decoupling</a:t>
            </a:r>
            <a:r>
              <a:rPr lang="en-US" altLang="zh-CN" dirty="0"/>
              <a:t> keeps a </a:t>
            </a:r>
            <a:r>
              <a:rPr lang="en-US" altLang="zh-CN" b="1" dirty="0"/>
              <a:t>personalized head</a:t>
            </a:r>
            <a:r>
              <a:rPr lang="en-US" altLang="zh-CN" dirty="0"/>
              <a:t>, but the </a:t>
            </a:r>
            <a:r>
              <a:rPr lang="en-US" altLang="zh-CN" b="1" dirty="0"/>
              <a:t>shared feature extractor</a:t>
            </a:r>
            <a:r>
              <a:rPr lang="en-US" altLang="zh-CN" dirty="0"/>
              <a:t> is still driven by the global average, so </a:t>
            </a:r>
            <a:r>
              <a:rPr lang="en-US" altLang="zh-CN" b="1" dirty="0"/>
              <a:t>fine-grained client structure gets diluted</a:t>
            </a:r>
            <a:r>
              <a:rPr lang="en-US" altLang="zh-CN" dirty="0"/>
              <a:t>. </a:t>
            </a:r>
            <a:r>
              <a:rPr lang="en-US" altLang="zh-CN" b="1" dirty="0"/>
              <a:t>Prototype sharing</a:t>
            </a:r>
            <a:r>
              <a:rPr lang="en-US" altLang="zh-CN" dirty="0"/>
              <a:t> can improve generalization, but </a:t>
            </a:r>
            <a:r>
              <a:rPr lang="en-US" altLang="zh-CN" b="1" dirty="0"/>
              <a:t>it doesn’t explicitly preserve client history</a:t>
            </a:r>
            <a:r>
              <a:rPr lang="en-US" altLang="zh-CN" dirty="0"/>
              <a:t>.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b="1" dirty="0"/>
              <a:t>Next, I’ll motivate our design with two empirical observations. Please focus on Fig. 2a ( </a:t>
            </a:r>
            <a:r>
              <a:rPr lang="en-US" altLang="zh-CN" b="1" dirty="0" err="1"/>
              <a:t>FedAvg</a:t>
            </a:r>
            <a:r>
              <a:rPr lang="en-US" altLang="zh-CN" b="1" dirty="0"/>
              <a:t>) and Fig. 2b (</a:t>
            </a:r>
            <a:r>
              <a:rPr lang="en-US" altLang="zh-CN" b="1" dirty="0" err="1"/>
              <a:t>FedRep</a:t>
            </a:r>
            <a:r>
              <a:rPr lang="en-US" altLang="zh-CN" b="1" dirty="0"/>
              <a:t>).</a:t>
            </a:r>
            <a:br>
              <a:rPr lang="en-US" altLang="zh-CN" dirty="0"/>
            </a:br>
            <a:r>
              <a:rPr lang="en-US" altLang="zh-CN" dirty="0"/>
              <a:t>Each round, the client receives a </a:t>
            </a:r>
            <a:r>
              <a:rPr lang="en-US" altLang="zh-CN" b="1" dirty="0"/>
              <a:t>global model</a:t>
            </a:r>
            <a:r>
              <a:rPr lang="en-US" altLang="zh-CN" dirty="0"/>
              <a:t>; in both panels, the </a:t>
            </a:r>
            <a:r>
              <a:rPr lang="en-US" altLang="zh-CN" b="1" dirty="0"/>
              <a:t>yellow</a:t>
            </a:r>
            <a:r>
              <a:rPr lang="en-US" altLang="zh-CN" dirty="0"/>
              <a:t> curve (received global) is consistently </a:t>
            </a:r>
            <a:r>
              <a:rPr lang="en-US" altLang="zh-CN" b="1" dirty="0"/>
              <a:t>below</a:t>
            </a:r>
            <a:r>
              <a:rPr lang="en-US" altLang="zh-CN" dirty="0"/>
              <a:t> the </a:t>
            </a:r>
            <a:r>
              <a:rPr lang="en-US" altLang="zh-CN" b="1" dirty="0"/>
              <a:t>blue</a:t>
            </a:r>
            <a:r>
              <a:rPr lang="en-US" altLang="zh-CN" dirty="0"/>
              <a:t> curve (previous local). This </a:t>
            </a:r>
            <a:r>
              <a:rPr lang="en-US" altLang="zh-CN" b="1" dirty="0"/>
              <a:t>“drop on receive”</a:t>
            </a:r>
            <a:r>
              <a:rPr lang="en-US" altLang="zh-CN" dirty="0"/>
              <a:t> signals that aggregation washes out client-specific information—classic </a:t>
            </a:r>
            <a:r>
              <a:rPr lang="en-US" altLang="zh-CN" b="1" dirty="0"/>
              <a:t>historical forgetting</a:t>
            </a:r>
            <a:r>
              <a:rPr lang="en-US" altLang="zh-CN" dirty="0"/>
              <a:t>, especially under strong non-IID.</a:t>
            </a:r>
            <a:br>
              <a:rPr lang="en-US" altLang="zh-CN" dirty="0"/>
            </a:br>
            <a:r>
              <a:rPr lang="en-US" altLang="zh-CN" dirty="0"/>
              <a:t>In </a:t>
            </a:r>
            <a:r>
              <a:rPr lang="en-US" altLang="zh-CN" b="1" dirty="0"/>
              <a:t>Fig. 2b (</a:t>
            </a:r>
            <a:r>
              <a:rPr lang="en-US" altLang="zh-CN" b="1" dirty="0" err="1"/>
              <a:t>FedRep</a:t>
            </a:r>
            <a:r>
              <a:rPr lang="en-US" altLang="zh-CN" b="1" dirty="0"/>
              <a:t>)</a:t>
            </a:r>
            <a:r>
              <a:rPr lang="en-US" altLang="zh-CN" dirty="0"/>
              <a:t>, parameter decoupling helps by keeping a </a:t>
            </a:r>
            <a:r>
              <a:rPr lang="en-US" altLang="zh-CN" b="1" dirty="0"/>
              <a:t>personalized head</a:t>
            </a:r>
            <a:r>
              <a:rPr lang="en-US" altLang="zh-CN" dirty="0"/>
              <a:t>, but the </a:t>
            </a:r>
            <a:r>
              <a:rPr lang="en-US" altLang="zh-CN" b="1" dirty="0"/>
              <a:t>shared feature extractor is still pulled by the global average</a:t>
            </a:r>
            <a:r>
              <a:rPr lang="en-US" altLang="zh-CN" dirty="0"/>
              <a:t>, so fine client structure isn’t preserved. Result: the </a:t>
            </a:r>
            <a:r>
              <a:rPr lang="en-US" altLang="zh-CN" b="1" dirty="0"/>
              <a:t>post-training ceiling is lower than </a:t>
            </a:r>
            <a:r>
              <a:rPr lang="en-US" altLang="zh-CN" b="1" dirty="0" err="1"/>
              <a:t>FedAvg</a:t>
            </a:r>
            <a:r>
              <a:rPr lang="en-US" altLang="zh-CN" dirty="0"/>
              <a:t> in this setting.</a:t>
            </a:r>
            <a:br>
              <a:rPr lang="en-US" altLang="zh-CN" dirty="0"/>
            </a:br>
            <a:r>
              <a:rPr lang="en-US" altLang="zh-CN" b="1" dirty="0"/>
              <a:t>This sets up our first requirement:</a:t>
            </a:r>
            <a:r>
              <a:rPr lang="en-US" altLang="zh-CN" dirty="0"/>
              <a:t> when a new global model arrives, the client should </a:t>
            </a:r>
            <a:r>
              <a:rPr lang="en-US" altLang="zh-CN" b="1" dirty="0"/>
              <a:t>retain last-round local representations</a:t>
            </a:r>
            <a:r>
              <a:rPr lang="en-US" altLang="zh-CN" dirty="0"/>
              <a:t> so accuracy doesn’t dip. In practice, we’ll do this with </a:t>
            </a:r>
            <a:r>
              <a:rPr lang="en-US" altLang="zh-CN" b="1" dirty="0"/>
              <a:t>hierarchical feature distillation</a:t>
            </a:r>
            <a:r>
              <a:rPr lang="en-US" altLang="zh-CN" dirty="0"/>
              <a:t> (details later).</a:t>
            </a:r>
            <a:endParaRPr lang="en-US" altLang="zh-CN" dirty="0"/>
          </a:p>
          <a:p>
            <a:pPr algn="l"/>
            <a:br>
              <a:rPr lang="en-US" altLang="zh-CN" dirty="0"/>
            </a:br>
            <a:r>
              <a:rPr lang="en-US" altLang="zh-CN" dirty="0"/>
              <a:t>However, preserving history alone doesn’t solve </a:t>
            </a:r>
            <a:r>
              <a:rPr lang="en-US" altLang="zh-CN" b="1" dirty="0"/>
              <a:t>generalization</a:t>
            </a:r>
            <a:r>
              <a:rPr lang="en-US" altLang="zh-CN" dirty="0"/>
              <a:t>. </a:t>
            </a:r>
            <a:r>
              <a:rPr lang="en-US" altLang="zh-CN" b="1" dirty="0"/>
              <a:t>Next, I’ll show</a:t>
            </a:r>
            <a:r>
              <a:rPr lang="en-US" altLang="zh-CN" dirty="0"/>
              <a:t> why we also need </a:t>
            </a:r>
            <a:r>
              <a:rPr lang="en-US" altLang="zh-CN" b="1" dirty="0"/>
              <a:t>class-level signals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E49A5-4136-284D-997B-48E1D791AD6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Picking up from the previous slide</a:t>
            </a:r>
            <a:r>
              <a:rPr lang="en-US" altLang="zh-CN" dirty="0"/>
              <a:t>, we now look at </a:t>
            </a:r>
            <a:r>
              <a:rPr lang="en-US" altLang="zh-CN" b="1" dirty="0"/>
              <a:t>Fig. 2c (</a:t>
            </a:r>
            <a:r>
              <a:rPr lang="en-US" altLang="zh-CN" b="1" dirty="0" err="1"/>
              <a:t>FedAvg</a:t>
            </a:r>
            <a:r>
              <a:rPr lang="en-US" altLang="zh-CN" b="1" dirty="0"/>
              <a:t>)</a:t>
            </a:r>
            <a:r>
              <a:rPr lang="en-US" altLang="zh-CN" dirty="0"/>
              <a:t> and </a:t>
            </a:r>
            <a:r>
              <a:rPr lang="en-US" altLang="zh-CN" b="1" dirty="0"/>
              <a:t>Fig. 2d (</a:t>
            </a:r>
            <a:r>
              <a:rPr lang="en-US" altLang="zh-CN" b="1" dirty="0" err="1"/>
              <a:t>FedRep</a:t>
            </a:r>
            <a:r>
              <a:rPr lang="en-US" altLang="zh-CN" b="1" dirty="0"/>
              <a:t>)</a:t>
            </a:r>
            <a:r>
              <a:rPr lang="en-US" altLang="zh-CN" dirty="0"/>
              <a:t>, which compare four loss configurations: </a:t>
            </a:r>
            <a:r>
              <a:rPr lang="en-US" altLang="zh-CN" b="1" dirty="0"/>
              <a:t>CE only</a:t>
            </a:r>
            <a:r>
              <a:rPr lang="en-US" altLang="zh-CN" dirty="0"/>
              <a:t>, </a:t>
            </a:r>
            <a:r>
              <a:rPr lang="en-US" altLang="zh-CN" b="1" dirty="0"/>
              <a:t>CE + alignment</a:t>
            </a:r>
            <a:r>
              <a:rPr lang="en-US" altLang="zh-CN" dirty="0"/>
              <a:t> (pull features to their class center), </a:t>
            </a:r>
            <a:r>
              <a:rPr lang="en-US" altLang="zh-CN" b="1" dirty="0"/>
              <a:t>CE + contrast</a:t>
            </a:r>
            <a:r>
              <a:rPr lang="en-US" altLang="zh-CN" dirty="0"/>
              <a:t> (push away from other classes), and </a:t>
            </a:r>
            <a:r>
              <a:rPr lang="en-US" altLang="zh-CN" b="1" dirty="0"/>
              <a:t>CE + alignment + contrast</a:t>
            </a:r>
            <a:r>
              <a:rPr lang="en-US" altLang="zh-CN" dirty="0"/>
              <a:t>.</a:t>
            </a:r>
            <a:br>
              <a:rPr lang="en-US" altLang="zh-CN" dirty="0"/>
            </a:br>
            <a:r>
              <a:rPr lang="en-US" altLang="zh-CN" dirty="0"/>
              <a:t>With </a:t>
            </a:r>
            <a:r>
              <a:rPr lang="en-US" altLang="zh-CN" b="1" dirty="0"/>
              <a:t>CE only</a:t>
            </a:r>
            <a:r>
              <a:rPr lang="en-US" altLang="zh-CN" dirty="0"/>
              <a:t>, class boundaries are fuzzy and generalization is limited. </a:t>
            </a:r>
            <a:r>
              <a:rPr lang="en-US" altLang="zh-CN" b="1" dirty="0"/>
              <a:t>In Fig. 2c</a:t>
            </a:r>
            <a:r>
              <a:rPr lang="en-US" altLang="zh-CN" dirty="0"/>
              <a:t>, adding </a:t>
            </a:r>
            <a:r>
              <a:rPr lang="en-US" altLang="zh-CN" b="1" dirty="0"/>
              <a:t>alignment</a:t>
            </a:r>
            <a:r>
              <a:rPr lang="en-US" altLang="zh-CN" dirty="0"/>
              <a:t> already gives a strong gain; </a:t>
            </a:r>
            <a:r>
              <a:rPr lang="en-US" altLang="zh-CN" b="1" dirty="0"/>
              <a:t>contrast</a:t>
            </a:r>
            <a:r>
              <a:rPr lang="en-US" altLang="zh-CN" dirty="0"/>
              <a:t> helps as well. </a:t>
            </a:r>
            <a:r>
              <a:rPr lang="en-US" altLang="zh-CN" b="1" dirty="0"/>
              <a:t>In Fig. 2d</a:t>
            </a:r>
            <a:r>
              <a:rPr lang="en-US" altLang="zh-CN" dirty="0"/>
              <a:t>, because </a:t>
            </a:r>
            <a:r>
              <a:rPr lang="en-US" altLang="zh-CN" dirty="0" err="1"/>
              <a:t>FedRep</a:t>
            </a:r>
            <a:r>
              <a:rPr lang="en-US" altLang="zh-CN" dirty="0"/>
              <a:t> is more representation-oriented, the </a:t>
            </a:r>
            <a:r>
              <a:rPr lang="en-US" altLang="zh-CN" b="1" dirty="0"/>
              <a:t>combination of alignment + contrast is the best performer</a:t>
            </a:r>
            <a:r>
              <a:rPr lang="en-US" altLang="zh-CN" dirty="0"/>
              <a:t>—it converges </a:t>
            </a:r>
            <a:r>
              <a:rPr lang="en-US" altLang="zh-CN" b="1" dirty="0"/>
              <a:t>faster</a:t>
            </a:r>
            <a:r>
              <a:rPr lang="en-US" altLang="zh-CN" dirty="0"/>
              <a:t> and more </a:t>
            </a:r>
            <a:r>
              <a:rPr lang="en-US" altLang="zh-CN" b="1" dirty="0"/>
              <a:t>stably</a:t>
            </a:r>
            <a:r>
              <a:rPr lang="en-US" altLang="zh-CN" dirty="0"/>
              <a:t>.</a:t>
            </a:r>
            <a:br>
              <a:rPr lang="en-US" altLang="zh-CN" dirty="0"/>
            </a:br>
            <a:r>
              <a:rPr lang="en-US" altLang="zh-CN" b="1" dirty="0"/>
              <a:t>This sets up our second requirement:</a:t>
            </a:r>
            <a:r>
              <a:rPr lang="en-US" altLang="zh-CN" dirty="0"/>
              <a:t> beyond preserving history, we need </a:t>
            </a:r>
            <a:r>
              <a:rPr lang="en-US" altLang="zh-CN" b="1" dirty="0"/>
              <a:t>class-level signals</a:t>
            </a:r>
            <a:r>
              <a:rPr lang="en-US" altLang="zh-CN" dirty="0"/>
              <a:t> that enforce </a:t>
            </a:r>
            <a:r>
              <a:rPr lang="en-US" altLang="zh-CN" b="1" dirty="0"/>
              <a:t>intra-class compactness</a:t>
            </a:r>
            <a:r>
              <a:rPr lang="en-US" altLang="zh-CN" dirty="0"/>
              <a:t> and </a:t>
            </a:r>
            <a:r>
              <a:rPr lang="en-US" altLang="zh-CN" b="1" dirty="0"/>
              <a:t>inter-class separability</a:t>
            </a:r>
            <a:r>
              <a:rPr lang="en-US" altLang="zh-CN" dirty="0"/>
              <a:t> to boost generalization, especially when data per class per client is scarce.</a:t>
            </a:r>
            <a:br>
              <a:rPr lang="en-US" altLang="zh-CN" dirty="0"/>
            </a:br>
            <a:r>
              <a:rPr lang="en-US" altLang="zh-CN" b="1" dirty="0"/>
              <a:t>Transition:</a:t>
            </a:r>
            <a:r>
              <a:rPr lang="en-US" altLang="zh-CN" dirty="0"/>
              <a:t> These two observations directly guide </a:t>
            </a:r>
            <a:r>
              <a:rPr lang="en-US" altLang="zh-CN" b="1" dirty="0" err="1"/>
              <a:t>FedCPD</a:t>
            </a:r>
            <a:r>
              <a:rPr lang="en-US" altLang="zh-CN" dirty="0"/>
              <a:t>: we </a:t>
            </a:r>
            <a:r>
              <a:rPr lang="en-US" altLang="zh-CN" b="1" dirty="0"/>
              <a:t>preserve client history</a:t>
            </a:r>
            <a:r>
              <a:rPr lang="en-US" altLang="zh-CN" dirty="0"/>
              <a:t> (via feature distillation) and </a:t>
            </a:r>
            <a:r>
              <a:rPr lang="en-US" altLang="zh-CN" b="1" dirty="0"/>
              <a:t>inject class-level signals</a:t>
            </a:r>
            <a:r>
              <a:rPr lang="en-US" altLang="zh-CN" dirty="0"/>
              <a:t> (via prototype alignment + contrast). I’ll detail the framework next.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E49A5-4136-284D-997B-48E1D791AD6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/>
              <a:t>Therefore, we tackle historical forgetting and weak generalization through (a) feature distillation, which preserves past knowledge, and (b) prototype learning, which sharpens class separation and improves generalization. </a:t>
            </a:r>
            <a:r>
              <a:rPr lang="en-US" altLang="zh-CN" b="1" dirty="0"/>
              <a:t>The left panel shows the server–client interaction (aggregation and broadcast), while the right panel shows the client-side update process.</a:t>
            </a:r>
            <a:endParaRPr lang="en-US" altLang="zh-C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Our first objective is to </a:t>
                </a:r>
                <a:r>
                  <a:rPr lang="en-US" altLang="zh-CN" b="1" dirty="0"/>
                  <a:t>preserve client-specific history</a:t>
                </a:r>
                <a:r>
                  <a:rPr lang="en-US" altLang="zh-CN" dirty="0"/>
                  <a:t> so accuracy doesn’t drop right after each global aggregation. We do this with a </a:t>
                </a:r>
                <a:r>
                  <a:rPr lang="en-US" altLang="zh-CN" b="1" dirty="0"/>
                  <a:t>Teacher–Student</a:t>
                </a:r>
                <a:r>
                  <a:rPr lang="en-US" altLang="zh-CN" dirty="0"/>
                  <a:t> setup: the </a:t>
                </a:r>
                <a:r>
                  <a:rPr lang="en-US" altLang="zh-CN" b="1" dirty="0"/>
                  <a:t>previous round’s local extractor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dirty="0"/>
                  <a:t> is the Teacher, and the </a:t>
                </a:r>
                <a:r>
                  <a:rPr lang="en-US" altLang="zh-CN" b="1" dirty="0"/>
                  <a:t>current round’s extractor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altLang="zh-CN" dirty="0"/>
                  <a:t> is the Student.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Before aligning features, we run </a:t>
                </a:r>
                <a:r>
                  <a:rPr lang="en-US" altLang="zh-CN" b="1" dirty="0"/>
                  <a:t>CBAM</a:t>
                </a:r>
                <a:r>
                  <a:rPr lang="en-US" altLang="zh-CN" dirty="0"/>
                  <a:t> on every layer’s feature map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altLang="zh-CN" dirty="0"/>
                  <a:t>. CBAM provides </a:t>
                </a:r>
                <a:r>
                  <a:rPr lang="en-US" altLang="zh-CN" b="1" dirty="0"/>
                  <a:t>channel attention</a:t>
                </a:r>
                <a:r>
                  <a:rPr lang="en-US" altLang="zh-CN" dirty="0"/>
                  <a:t>—which reweights informative channels—and </a:t>
                </a:r>
                <a:r>
                  <a:rPr lang="en-US" altLang="zh-CN" b="1" dirty="0"/>
                  <a:t>spatial attention</a:t>
                </a:r>
                <a:r>
                  <a:rPr lang="en-US" altLang="zh-CN" dirty="0"/>
                  <a:t>—which highlights important locations. This ensures the distillation focuses on </a:t>
                </a:r>
                <a:r>
                  <a:rPr lang="en-US" altLang="zh-CN" b="1" dirty="0"/>
                  <a:t>where</a:t>
                </a:r>
                <a:r>
                  <a:rPr lang="en-US" altLang="zh-CN" dirty="0"/>
                  <a:t> and </a:t>
                </a:r>
                <a:r>
                  <a:rPr lang="en-US" altLang="zh-CN" b="1" dirty="0"/>
                  <a:t>what</a:t>
                </a:r>
                <a:r>
                  <a:rPr lang="en-US" altLang="zh-CN" dirty="0"/>
                  <a:t> matters most.</a:t>
                </a:r>
                <a:endParaRPr lang="en-US" altLang="zh-CN" dirty="0"/>
              </a:p>
              <a:p>
                <a:endParaRPr lang="en-US" altLang="zh-CN" dirty="0"/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dirty="0"/>
                  <a:t>Next, we add </a:t>
                </a:r>
                <a:r>
                  <a:rPr lang="en-US" altLang="zh-CN" b="1" dirty="0"/>
                  <a:t>top-down cross-layer fusion</a:t>
                </a:r>
                <a:r>
                  <a:rPr lang="en-US" altLang="zh-CN" dirty="0"/>
                  <a:t> on the Student side to combine </a:t>
                </a:r>
                <a:r>
                  <a:rPr lang="en-US" altLang="zh-CN" b="1" dirty="0"/>
                  <a:t>high-level semantics</a:t>
                </a:r>
                <a:r>
                  <a:rPr lang="en-US" altLang="zh-CN" dirty="0"/>
                  <a:t> with </a:t>
                </a:r>
                <a:r>
                  <a:rPr lang="en-US" altLang="zh-CN" b="1" dirty="0"/>
                  <a:t>low-level details</a:t>
                </a:r>
                <a:r>
                  <a:rPr lang="en-US" altLang="zh-CN" dirty="0"/>
                  <a:t>. Concretely,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𝐶𝑣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/>
                  <a:t>unifies channel dimensions, we </a:t>
                </a:r>
                <a:r>
                  <a:rPr lang="en-US" altLang="zh-CN" b="1" dirty="0" err="1"/>
                  <a:t>upsample</a:t>
                </a:r>
                <a:r>
                  <a:rPr lang="en-US" altLang="zh-CN" dirty="0"/>
                  <a:t> the higher-layer features,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𝐶𝑣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/>
                  <a:t>boosts low-level detail,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𝐶𝑣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/>
                  <a:t> smooths the fused result: </a:t>
                </a:r>
                <a:endParaRPr lang="en-US" altLang="zh-CN" dirty="0"/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,∗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𝐶𝑣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𝑢𝑝𝑠𝑎𝑚𝑝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𝐶𝑣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𝐶𝑣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𝐶𝑣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/>
                  <a:t>.</a:t>
                </a:r>
                <a:r>
                  <a:rPr lang="zh-CN" altLang="en-US" baseline="0" dirty="0"/>
                  <a:t> </a:t>
                </a:r>
                <a:r>
                  <a:rPr lang="en-US" altLang="zh-CN" dirty="0"/>
                  <a:t>Finally, we apply an </a:t>
                </a:r>
                <a:r>
                  <a:rPr lang="en-US" altLang="zh-CN" b="1" dirty="0"/>
                  <a:t>MSE alignment</a:t>
                </a:r>
                <a:r>
                  <a:rPr lang="en-US" altLang="zh-CN" dirty="0"/>
                  <a:t> between Teacher and Student at each layer—on both attention maps and feature maps:</a:t>
                </a:r>
                <a:endParaRPr lang="en-US" altLang="zh-CN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𝑓𝑑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=||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.∗</m:t>
                        </m:r>
                      </m:sup>
                    </m:sSubSup>
                  </m:oMath>
                </a14:m>
                <a:r>
                  <a:rPr lang="en-US" altLang="zh-CN" dirty="0"/>
                  <a:t>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+||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.∗</m:t>
                        </m:r>
                      </m:sup>
                    </m:sSubSup>
                    <m:r>
                      <m:rPr>
                        <m:nor/>
                      </m:rPr>
                      <a:rPr lang="en-US" altLang="zh-CN" dirty="0">
                        <a:latin typeface="Cambria Math" panose="02040503050406030204" pitchFamily="18" charset="0"/>
                      </a:rPr>
                      <m:t>− 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dirty="0"/>
              </a:p>
              <a:p>
                <a:r>
                  <a:rPr lang="en-US" altLang="zh-CN" dirty="0"/>
                  <a:t>This loss is </a:t>
                </a:r>
                <a:r>
                  <a:rPr lang="en-US" altLang="zh-CN" b="1" dirty="0"/>
                  <a:t>added to the local objective</a:t>
                </a:r>
                <a:r>
                  <a:rPr lang="en-US" altLang="zh-CN" dirty="0"/>
                  <a:t> (together with the classification and prototype terms) while training.</a:t>
                </a:r>
                <a:endParaRPr lang="en-US" altLang="zh-CN" dirty="0"/>
              </a:p>
              <a:p>
                <a:r>
                  <a:rPr lang="en-US" altLang="zh-CN" dirty="0"/>
                  <a:t>Intuitively, FD acts like a </a:t>
                </a:r>
                <a:r>
                  <a:rPr lang="en-US" altLang="zh-CN" b="1" dirty="0"/>
                  <a:t>memory stabilizer</a:t>
                </a:r>
                <a:r>
                  <a:rPr lang="en-US" altLang="zh-CN" dirty="0"/>
                  <a:t>: it transfers last round’s client-specific patterns into the current model, so the model </a:t>
                </a:r>
                <a:r>
                  <a:rPr lang="en-US" altLang="zh-CN" b="1" dirty="0"/>
                  <a:t>doesn’t forget</a:t>
                </a:r>
                <a:r>
                  <a:rPr lang="en-US" altLang="zh-CN" dirty="0"/>
                  <a:t> immediately after receiving the global update. In practice, this reduces the “</a:t>
                </a:r>
                <a:r>
                  <a:rPr lang="en-US" altLang="zh-CN" b="1" dirty="0"/>
                  <a:t>drop on receive</a:t>
                </a:r>
                <a:r>
                  <a:rPr lang="en-US" altLang="zh-CN" dirty="0"/>
                  <a:t>” and raises the </a:t>
                </a:r>
                <a:r>
                  <a:rPr lang="en-US" altLang="zh-CN" b="1" dirty="0"/>
                  <a:t>personalized accuracy</a:t>
                </a:r>
                <a:r>
                  <a:rPr lang="en-US" altLang="zh-CN" dirty="0"/>
                  <a:t> across rounds with modest overhead.</a:t>
                </a:r>
                <a:endParaRPr lang="en-US" altLang="zh-CN" dirty="0"/>
              </a:p>
            </p:txBody>
          </p:sp>
        </mc:Choice>
        <mc:Fallback>
          <p:sp>
            <p:nvSpPr>
              <p:cNvPr id="3" name="Notes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 rotWithShape="1">
                <a:blip r:embed="rId3"/>
                <a:stretch>
                  <a:fillRect b="-10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goal of the </a:t>
                </a:r>
                <a:r>
                  <a:rPr lang="en-US" altLang="zh-CN" b="1" dirty="0"/>
                  <a:t>Prototype Learning</a:t>
                </a:r>
                <a:r>
                  <a:rPr lang="en-US" altLang="zh-CN" dirty="0"/>
                  <a:t> module is to inject </a:t>
                </a:r>
                <a:r>
                  <a:rPr lang="en-US" altLang="zh-CN" b="1" dirty="0"/>
                  <a:t>class-level signals</a:t>
                </a:r>
                <a:r>
                  <a:rPr lang="en-US" altLang="zh-CN" dirty="0"/>
                  <a:t> that survive across clients: make features </a:t>
                </a:r>
                <a:r>
                  <a:rPr lang="en-US" altLang="zh-CN" b="1" dirty="0"/>
                  <a:t>consistent within a class</a:t>
                </a:r>
                <a:r>
                  <a:rPr lang="en-US" altLang="zh-CN" dirty="0"/>
                  <a:t> and </a:t>
                </a:r>
                <a:r>
                  <a:rPr lang="en-US" altLang="zh-CN" b="1" dirty="0"/>
                  <a:t>separable across classes</a:t>
                </a:r>
                <a:r>
                  <a:rPr lang="en-US" altLang="zh-CN" dirty="0"/>
                  <a:t>.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For a local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with label c, we compute its embedding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p>
                        </m:sSub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dirty="0"/>
                  <a:t>Each round, clients form </a:t>
                </a:r>
                <a:r>
                  <a:rPr lang="en-US" altLang="zh-CN" b="1" dirty="0"/>
                  <a:t>local prototypes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altLang="zh-CN" dirty="0"/>
                  <a:t> as the mean of their embeddings per class; the server averages these to </a:t>
                </a:r>
                <a:r>
                  <a:rPr lang="en-US" altLang="zh-CN" b="1" dirty="0"/>
                  <a:t>global prototypes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altLang="zh-CN" dirty="0"/>
                  <a:t> and broadcasts them along with the global extractor.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b="1" dirty="0"/>
                  <a:t>Alignment loss.</a:t>
                </a:r>
                <a:r>
                  <a:rPr lang="en-US" altLang="zh-CN" dirty="0"/>
                  <a:t> We pull each embedding toward its </a:t>
                </a:r>
                <a:r>
                  <a:rPr lang="en-US" altLang="zh-CN" b="1" dirty="0"/>
                  <a:t>global class prototype</a:t>
                </a:r>
                <a:r>
                  <a:rPr lang="en-US" altLang="zh-CN" dirty="0"/>
                  <a:t>: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𝑎𝑙𝑖𝑔𝑛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=||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dirty="0"/>
                  <a:t> This reduces variance within a class and combats overfitting on small, skewed local sets.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b="1" dirty="0"/>
                  <a:t>Prototype contrast.</a:t>
                </a:r>
                <a:r>
                  <a:rPr lang="en-US" altLang="zh-CN" dirty="0"/>
                  <a:t> We then impose a </a:t>
                </a:r>
                <a:r>
                  <a:rPr lang="en-US" altLang="zh-CN" b="1" dirty="0"/>
                  <a:t>contrastive margin at the class level</a:t>
                </a:r>
                <a:r>
                  <a:rPr lang="en-US" altLang="zh-CN" dirty="0"/>
                  <a:t>. Using cosine similarity s(⋅,⋅) and temperature </a:t>
                </a:r>
                <a:r>
                  <a:rPr lang="el-GR" altLang="zh-CN" dirty="0"/>
                  <a:t>τ\</a:t>
                </a:r>
                <a:r>
                  <a:rPr lang="en-US" altLang="zh-CN" dirty="0"/>
                  <a:t>tau, the loss favors the positive pair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altLang="zh-CN" dirty="0"/>
                  <a:t>) over all negatives 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altLang="zh-CN" dirty="0"/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}:</m:t>
                    </m:r>
                  </m:oMath>
                </a14:m>
                <a:endParaRPr lang="en-US" altLang="zh-CN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𝑃𝐶𝐿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1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altLang="zh-CN" sz="14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=−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𝑙𝑜𝑔</m:t>
                      </m:r>
                      <m:f>
                        <m:f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𝑒𝑥𝑝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CN" sz="1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14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4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sz="1400" dirty="0"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altLang="zh-CN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14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 sz="14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𝑒𝑥𝑝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CN" sz="1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14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4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sz="1400" dirty="0"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altLang="zh-CN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14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 sz="14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 )+</m:t>
                          </m:r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</m:ctrlPr>
                            </m:naryPr>
                            <m:sub>
                              <m:acc>
                                <m:acc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∈\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/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𝑒𝑥𝑝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1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dirty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sz="14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1400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4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1400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en-US" altLang="zh-CN" sz="1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 b="0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1400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altLang="zh-CN" sz="1400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  <m:sup>
                                  <m:r>
                                    <a:rPr lang="en-US" altLang="zh-CN" sz="14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Alignment gives </a:t>
                </a:r>
                <a:r>
                  <a:rPr lang="en-US" altLang="zh-CN" b="1" dirty="0"/>
                  <a:t>consistency</a:t>
                </a:r>
                <a:r>
                  <a:rPr lang="en-US" altLang="zh-CN" dirty="0"/>
                  <a:t>; contrast gives </a:t>
                </a:r>
                <a:r>
                  <a:rPr lang="en-US" altLang="zh-CN" b="1" dirty="0"/>
                  <a:t>separation</a:t>
                </a:r>
                <a:r>
                  <a:rPr lang="en-US" altLang="zh-CN" dirty="0"/>
                  <a:t>.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Prototypes act as </a:t>
                </a:r>
                <a:r>
                  <a:rPr lang="en-US" altLang="zh-CN" b="1" dirty="0"/>
                  <a:t>class anchors</a:t>
                </a:r>
                <a:r>
                  <a:rPr lang="en-US" altLang="zh-CN" dirty="0"/>
                  <a:t> shared across clients: they stabilize representation learning, make clusters </a:t>
                </a:r>
                <a:r>
                  <a:rPr lang="en-US" altLang="zh-CN" b="1" dirty="0"/>
                  <a:t>tighter</a:t>
                </a:r>
                <a:r>
                  <a:rPr lang="en-US" altLang="zh-CN" dirty="0"/>
                  <a:t> and boundaries </a:t>
                </a:r>
                <a:r>
                  <a:rPr lang="en-US" altLang="zh-CN" b="1" dirty="0"/>
                  <a:t>clearer</a:t>
                </a:r>
                <a:r>
                  <a:rPr lang="en-US" altLang="zh-CN" dirty="0"/>
                  <a:t>, and are particularly effective when </a:t>
                </a:r>
                <a:r>
                  <a:rPr lang="en-US" altLang="zh-CN" b="1" dirty="0"/>
                  <a:t>classes are many</a:t>
                </a:r>
                <a:r>
                  <a:rPr lang="en-US" altLang="zh-CN" dirty="0"/>
                  <a:t> and </a:t>
                </a:r>
                <a:r>
                  <a:rPr lang="en-US" altLang="zh-CN" b="1" dirty="0"/>
                  <a:t>per-class data per client is scarce</a:t>
                </a:r>
                <a:r>
                  <a:rPr lang="en-US" altLang="zh-CN" dirty="0"/>
                  <a:t>. Combined with FD, this yields </a:t>
                </a:r>
                <a:r>
                  <a:rPr lang="en-US" altLang="zh-CN" b="1" dirty="0"/>
                  <a:t>better generalization</a:t>
                </a:r>
                <a:r>
                  <a:rPr lang="en-US" altLang="zh-CN" dirty="0"/>
                  <a:t> without sacrificing personalization.</a:t>
                </a:r>
                <a:endParaRPr lang="en-US" altLang="zh-CN" dirty="0"/>
              </a:p>
            </p:txBody>
          </p:sp>
        </mc:Choice>
        <mc:Fallback>
          <p:sp>
            <p:nvSpPr>
              <p:cNvPr id="3" name="Notes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 rotWithShape="1">
                <a:blip r:embed="rId3"/>
                <a:stretch>
                  <a:fillRect b="-100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dirty="0"/>
              <a:t>We evaluate three datasets under two non-IID partitions and report </a:t>
            </a:r>
            <a:r>
              <a:rPr lang="en-US" altLang="zh-CN" b="1" dirty="0"/>
              <a:t>mean client test accuracy</a:t>
            </a:r>
            <a:r>
              <a:rPr lang="en-US" altLang="zh-CN" dirty="0"/>
              <a:t>, comparing to representative FL baselines (</a:t>
            </a:r>
            <a:r>
              <a:rPr lang="en-US" altLang="zh-CN" b="1" dirty="0"/>
              <a:t>Table I</a:t>
            </a:r>
            <a:r>
              <a:rPr lang="en-US" altLang="zh-CN" dirty="0"/>
              <a:t>).</a:t>
            </a:r>
            <a:br>
              <a:rPr lang="en-US" altLang="zh-CN" dirty="0"/>
            </a:br>
            <a:r>
              <a:rPr lang="en-US" altLang="zh-CN" b="1" dirty="0" err="1"/>
              <a:t>FedCPD</a:t>
            </a:r>
            <a:r>
              <a:rPr lang="en-US" altLang="zh-CN" b="1" dirty="0"/>
              <a:t> attains the top mean accuracy across all datasets and both regimes</a:t>
            </a:r>
            <a:r>
              <a:rPr lang="en-US" altLang="zh-CN" dirty="0"/>
              <a:t>, indicating consistent effectiveness.</a:t>
            </a:r>
            <a:br>
              <a:rPr lang="en-US" altLang="zh-CN" dirty="0"/>
            </a:br>
            <a:r>
              <a:rPr lang="en-US" altLang="zh-CN" dirty="0"/>
              <a:t>The relative gains </a:t>
            </a:r>
            <a:r>
              <a:rPr lang="en-US" altLang="zh-CN" b="1" dirty="0"/>
              <a:t>grow with class cardinality and label imbalance</a:t>
            </a:r>
            <a:r>
              <a:rPr lang="en-US" altLang="zh-CN" dirty="0"/>
              <a:t>, suggesting robustness to diverse label distributions.</a:t>
            </a:r>
            <a:br>
              <a:rPr lang="en-US" altLang="zh-CN" dirty="0"/>
            </a:br>
            <a:r>
              <a:rPr lang="en-US" altLang="zh-CN" dirty="0"/>
              <a:t>Mechanistically, </a:t>
            </a:r>
            <a:r>
              <a:rPr lang="en-US" altLang="zh-CN" b="1" dirty="0"/>
              <a:t>feature distillation</a:t>
            </a:r>
            <a:r>
              <a:rPr lang="en-US" altLang="zh-CN" dirty="0"/>
              <a:t> preserves client-specific history across rounds, while </a:t>
            </a:r>
            <a:r>
              <a:rPr lang="en-US" altLang="zh-CN" b="1" dirty="0"/>
              <a:t>prototype alignment/contrast</a:t>
            </a:r>
            <a:r>
              <a:rPr lang="en-US" altLang="zh-CN" dirty="0"/>
              <a:t> yields tighter clusters and clearer boundaries, improving generalization in sparse per-class settings.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dirty="0"/>
              <a:t>We evaluate robustness to distribution shift by </a:t>
            </a:r>
            <a:r>
              <a:rPr lang="en-US" altLang="zh-CN" b="1" dirty="0"/>
              <a:t>tuning the non-IID level</a:t>
            </a:r>
            <a:r>
              <a:rPr lang="en-US" altLang="zh-CN" dirty="0"/>
              <a:t>: (</a:t>
            </a:r>
            <a:r>
              <a:rPr lang="en-US" altLang="zh-CN" dirty="0" err="1"/>
              <a:t>i</a:t>
            </a:r>
            <a:r>
              <a:rPr lang="en-US" altLang="zh-CN" dirty="0"/>
              <a:t>) on </a:t>
            </a:r>
            <a:r>
              <a:rPr lang="en-US" altLang="zh-CN" b="1" dirty="0"/>
              <a:t>CIFAR-10</a:t>
            </a:r>
            <a:r>
              <a:rPr lang="en-US" altLang="zh-CN" dirty="0"/>
              <a:t>, we vary the Dirichlet </a:t>
            </a:r>
            <a:r>
              <a:rPr lang="en-US" altLang="zh-CN" b="1" dirty="0"/>
              <a:t>β</a:t>
            </a:r>
            <a:r>
              <a:rPr lang="en-US" altLang="zh-CN" dirty="0"/>
              <a:t>; (ii) on </a:t>
            </a:r>
            <a:r>
              <a:rPr lang="en-US" altLang="zh-CN" b="1" dirty="0"/>
              <a:t>CIFAR-100</a:t>
            </a:r>
            <a:r>
              <a:rPr lang="en-US" altLang="zh-CN" dirty="0"/>
              <a:t>, we vary the </a:t>
            </a:r>
            <a:r>
              <a:rPr lang="en-US" altLang="zh-CN" b="1" dirty="0"/>
              <a:t>number of classes per client</a:t>
            </a:r>
            <a:r>
              <a:rPr lang="en-US" altLang="zh-CN" dirty="0"/>
              <a:t> (Table II).</a:t>
            </a:r>
            <a:br>
              <a:rPr lang="en-US" altLang="zh-CN" dirty="0"/>
            </a:br>
            <a:r>
              <a:rPr lang="en-US" altLang="zh-CN" dirty="0"/>
              <a:t>Across these conditions, </a:t>
            </a:r>
            <a:r>
              <a:rPr lang="en-US" altLang="zh-CN" b="1" dirty="0" err="1"/>
              <a:t>FedCPD</a:t>
            </a:r>
            <a:r>
              <a:rPr lang="en-US" altLang="zh-CN" b="1" dirty="0"/>
              <a:t> achieves the highest mean client test accuracy</a:t>
            </a:r>
            <a:r>
              <a:rPr lang="en-US" altLang="zh-CN" dirty="0"/>
              <a:t>, indicating </a:t>
            </a:r>
            <a:r>
              <a:rPr lang="en-US" altLang="zh-CN" b="1" dirty="0"/>
              <a:t>strong generalization</a:t>
            </a:r>
            <a:r>
              <a:rPr lang="en-US" altLang="zh-CN" dirty="0"/>
              <a:t> under both realistic and pathological heterogeneity.</a:t>
            </a:r>
            <a:br>
              <a:rPr lang="en-US" altLang="zh-CN" dirty="0"/>
            </a:br>
            <a:r>
              <a:rPr lang="en-US" altLang="zh-CN" dirty="0"/>
              <a:t>For </a:t>
            </a:r>
            <a:r>
              <a:rPr lang="en-US" altLang="zh-CN" b="1" dirty="0"/>
              <a:t>fairness</a:t>
            </a:r>
            <a:r>
              <a:rPr lang="en-US" altLang="zh-CN" dirty="0"/>
              <a:t>, we inspect the </a:t>
            </a:r>
            <a:r>
              <a:rPr lang="en-US" altLang="zh-CN" b="1" dirty="0"/>
              <a:t>standard deviations</a:t>
            </a:r>
            <a:r>
              <a:rPr lang="en-US" altLang="zh-CN" dirty="0"/>
              <a:t> reported in </a:t>
            </a:r>
            <a:r>
              <a:rPr lang="en-US" altLang="zh-CN" b="1" dirty="0"/>
              <a:t>Tables I and II</a:t>
            </a:r>
            <a:r>
              <a:rPr lang="en-US" altLang="zh-CN" dirty="0"/>
              <a:t>. </a:t>
            </a:r>
            <a:r>
              <a:rPr lang="en-US" altLang="zh-CN" b="1" dirty="0" err="1"/>
              <a:t>FedCPD</a:t>
            </a:r>
            <a:r>
              <a:rPr lang="en-US" altLang="zh-CN" b="1" dirty="0"/>
              <a:t> exhibits lower dispersion across clients</a:t>
            </a:r>
            <a:r>
              <a:rPr lang="en-US" altLang="zh-CN" dirty="0"/>
              <a:t> and consistently ranks near the top, implying </a:t>
            </a:r>
            <a:r>
              <a:rPr lang="en-US" altLang="zh-CN" b="1" dirty="0"/>
              <a:t>more uniform performance</a:t>
            </a:r>
            <a:r>
              <a:rPr lang="en-US" altLang="zh-CN" dirty="0"/>
              <a:t>.</a:t>
            </a:r>
            <a:br>
              <a:rPr lang="en-US" altLang="zh-CN" dirty="0"/>
            </a:br>
            <a:r>
              <a:rPr lang="en-US" altLang="zh-CN" dirty="0"/>
              <a:t>Mechanistically, </a:t>
            </a:r>
            <a:r>
              <a:rPr lang="en-US" altLang="zh-CN" b="1" dirty="0"/>
              <a:t>feature distillation</a:t>
            </a:r>
            <a:r>
              <a:rPr lang="en-US" altLang="zh-CN" dirty="0"/>
              <a:t> stabilizes local models by mitigating post-aggregation forgetting, while </a:t>
            </a:r>
            <a:r>
              <a:rPr lang="en-US" altLang="zh-CN" b="1" dirty="0"/>
              <a:t>prototype alignment/contrast</a:t>
            </a:r>
            <a:r>
              <a:rPr lang="en-US" altLang="zh-CN" dirty="0"/>
              <a:t> yields tighter intra-class clusters and clearer inter-class boundaries—together improving accuracy </a:t>
            </a:r>
            <a:r>
              <a:rPr lang="en-US" altLang="zh-CN" b="1" dirty="0"/>
              <a:t>without sacrificing fairness</a:t>
            </a:r>
            <a:r>
              <a:rPr lang="en-US" altLang="zh-CN" dirty="0"/>
              <a:t>.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图示&#10;&#10;AI 生成的内容可能不正确。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2828" y="41041"/>
            <a:ext cx="1353544" cy="507579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46176"/>
            <a:ext cx="9144000" cy="980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58495" y="101493"/>
            <a:ext cx="403479" cy="402316"/>
          </a:xfrm>
          <a:prstGeom prst="ellipse">
            <a:avLst/>
          </a:prstGeom>
          <a:solidFill>
            <a:srgbClr val="043CC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V 形 8"/>
          <p:cNvSpPr/>
          <p:nvPr userDrawn="1"/>
        </p:nvSpPr>
        <p:spPr>
          <a:xfrm>
            <a:off x="272891" y="199066"/>
            <a:ext cx="185738" cy="20716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992" y="1036320"/>
            <a:ext cx="861184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800" b="1" dirty="0" err="1">
                <a:solidFill>
                  <a:srgbClr val="161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FedCPD</a:t>
            </a:r>
            <a:r>
              <a:rPr sz="2800" b="1" dirty="0">
                <a:solidFill>
                  <a:srgbClr val="161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Personalized Federated Learning</a:t>
            </a:r>
            <a:r>
              <a:rPr lang="en-US" sz="2800" b="1" dirty="0">
                <a:solidFill>
                  <a:srgbClr val="161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161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2800" b="1" dirty="0">
                <a:solidFill>
                  <a:srgbClr val="161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161C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2800" b="1" dirty="0">
                <a:solidFill>
                  <a:srgbClr val="161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Prototype-Enhanced Representation </a:t>
            </a:r>
            <a:endParaRPr sz="2800" b="1" dirty="0">
              <a:solidFill>
                <a:srgbClr val="161C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2800" b="1" dirty="0">
                <a:solidFill>
                  <a:srgbClr val="161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Memory Distillation</a:t>
            </a:r>
            <a:endParaRPr sz="2800" b="1" dirty="0">
              <a:solidFill>
                <a:srgbClr val="161C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 descr="图片包含 图示&#10;&#10;AI 生成的内容可能不正确。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02776" y="60786"/>
            <a:ext cx="1626063" cy="609774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/>
        </p:nvSpPr>
        <p:spPr>
          <a:xfrm>
            <a:off x="123722" y="3485409"/>
            <a:ext cx="8928838" cy="1633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Fujian Normal University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ional Cheng Kung University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 Telecom Cloud Computing Research Institute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Temple University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59408" y="2599419"/>
            <a:ext cx="7284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Kaili Jin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Li Xu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Xiaoding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Wang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1*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Sun-Yuan Hsieh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Jie Wu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3,4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Limei Lin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1*</a:t>
            </a:r>
            <a:endParaRPr lang="en-US" altLang="zh-CN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图片 17" descr="形状&#10;&#10;AI 生成的内容可能不正确。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27" y="5692135"/>
            <a:ext cx="2549512" cy="704151"/>
          </a:xfrm>
          <a:prstGeom prst="rect">
            <a:avLst/>
          </a:prstGeom>
        </p:spPr>
      </p:pic>
      <p:pic>
        <p:nvPicPr>
          <p:cNvPr id="22" name="图片 21" descr="图片包含 文本&#10;&#10;AI 生成的内容可能不正确。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2804"/>
            <a:ext cx="3308017" cy="1168065"/>
          </a:xfrm>
          <a:prstGeom prst="rect">
            <a:avLst/>
          </a:prstGeom>
        </p:spPr>
      </p:pic>
      <p:pic>
        <p:nvPicPr>
          <p:cNvPr id="24" name="图片 23" descr="徽标&#10;&#10;AI 生成的内容可能不正确。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48" y="5656335"/>
            <a:ext cx="791017" cy="791017"/>
          </a:xfrm>
          <a:prstGeom prst="rect">
            <a:avLst/>
          </a:prstGeom>
        </p:spPr>
      </p:pic>
      <p:pic>
        <p:nvPicPr>
          <p:cNvPr id="26" name="图片 25" descr="文本&#10;&#10;AI 生成的内容可能不正确。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062" y="5786675"/>
            <a:ext cx="1714534" cy="5611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91440"/>
            <a:ext cx="180690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161C2D"/>
                </a:solidFill>
              </a:rPr>
              <a:t>Con</a:t>
            </a:r>
            <a:r>
              <a:rPr lang="en-US" sz="2800" b="1" dirty="0">
                <a:solidFill>
                  <a:srgbClr val="161C2D"/>
                </a:solidFill>
              </a:rPr>
              <a:t>clusion</a:t>
            </a:r>
            <a:endParaRPr sz="2800" b="1" dirty="0">
              <a:solidFill>
                <a:srgbClr val="161C2D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1" y="646176"/>
            <a:ext cx="9144001" cy="98034"/>
          </a:xfrm>
          <a:prstGeom prst="rect">
            <a:avLst/>
          </a:prstGeom>
          <a:solidFill>
            <a:srgbClr val="043CC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13509" y="1166843"/>
            <a:ext cx="8608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8368" y="1902299"/>
            <a:ext cx="8294914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propose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FedCPD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personalized FL framework that combines attention-guided hierarchical feature distillation and prototype alignment/contrast.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provide theoretical support (convergence upper bound): FD mitigates aggregation-induced forgetting; prototypes enforce intra-class compactness and inter-class separability.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 experiments on FMNIST/CIFAR-10/100 with Dirichlet and class-per-client splits show state-of-the-art personalized accuracy and robustness — up to +10.40% (generalization) and +4.90% (personalization), with lower client-wise variance.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6370" y="41041"/>
            <a:ext cx="232307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43C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Challenges: </a:t>
            </a:r>
            <a:endParaRPr sz="2800" b="1" dirty="0">
              <a:solidFill>
                <a:srgbClr val="043C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0" descr="图片包含 图示&#10;&#10;AI 生成的内容可能不正确。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2828" y="41041"/>
            <a:ext cx="1353544" cy="50757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646176"/>
            <a:ext cx="9144000" cy="980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58495" y="101493"/>
            <a:ext cx="403479" cy="402316"/>
          </a:xfrm>
          <a:prstGeom prst="ellipse">
            <a:avLst/>
          </a:prstGeom>
          <a:solidFill>
            <a:srgbClr val="043CC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V 形 13"/>
          <p:cNvSpPr/>
          <p:nvPr/>
        </p:nvSpPr>
        <p:spPr>
          <a:xfrm>
            <a:off x="272891" y="199066"/>
            <a:ext cx="185738" cy="20716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646176"/>
            <a:ext cx="1196788" cy="98034"/>
          </a:xfrm>
          <a:prstGeom prst="rect">
            <a:avLst/>
          </a:prstGeom>
          <a:solidFill>
            <a:srgbClr val="043CC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630" y="826125"/>
            <a:ext cx="6059346" cy="296908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60234" y="3617186"/>
            <a:ext cx="85461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3CC6"/>
              </a:buClr>
              <a:buFont typeface="Wingdings" panose="05000000000000000000" pitchFamily="2" charset="2"/>
              <a:buChar char="n"/>
            </a:pPr>
            <a:r>
              <a:rPr lang="en-US" altLang="zh-CN" b="1" dirty="0"/>
              <a:t>Federated Learning (FL)</a:t>
            </a:r>
            <a:endParaRPr lang="en-US" altLang="zh-CN" dirty="0"/>
          </a:p>
          <a:p>
            <a:pPr marL="742950" lvl="1" indent="-285750">
              <a:buClr>
                <a:srgbClr val="043CC6"/>
              </a:buClr>
              <a:buFont typeface="Calibri" panose="020F0502020204030204" pitchFamily="34" charset="0"/>
              <a:buChar char="▪"/>
            </a:pPr>
            <a:r>
              <a:rPr lang="en-US" altLang="zh-CN" dirty="0"/>
              <a:t>On-device training; data stays local → privacy</a:t>
            </a:r>
            <a:endParaRPr lang="en-US" altLang="zh-CN" dirty="0"/>
          </a:p>
          <a:p>
            <a:pPr marL="742950" lvl="1" indent="-285750">
              <a:buClr>
                <a:srgbClr val="043CC6"/>
              </a:buClr>
              <a:buFont typeface="Calibri" panose="020F0502020204030204" pitchFamily="34" charset="0"/>
              <a:buChar char="▪"/>
            </a:pP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Non-IID</a:t>
            </a:r>
            <a:r>
              <a:rPr lang="en-US" altLang="zh-CN" dirty="0"/>
              <a:t> clients → one global model misfits individuals</a:t>
            </a:r>
            <a:endParaRPr lang="en-US" altLang="zh-CN" dirty="0"/>
          </a:p>
          <a:p>
            <a:pPr marL="285750" indent="-285750">
              <a:buClr>
                <a:srgbClr val="043CC6"/>
              </a:buClr>
              <a:buFont typeface="Wingdings" panose="05000000000000000000" pitchFamily="2" charset="2"/>
              <a:buChar char="n"/>
            </a:pPr>
            <a:r>
              <a:rPr lang="en-US" altLang="zh-CN" b="1" dirty="0"/>
              <a:t>Personalization challenges</a:t>
            </a:r>
            <a:endParaRPr lang="en-US" altLang="zh-CN" dirty="0"/>
          </a:p>
          <a:p>
            <a:pPr marL="742950" lvl="1" indent="-285750">
              <a:buClr>
                <a:srgbClr val="043CC6"/>
              </a:buClr>
              <a:buFont typeface="Calibri" panose="020F0502020204030204" pitchFamily="34" charset="0"/>
              <a:buChar char="▪"/>
            </a:pP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Historical forgetting: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dirty="0"/>
              <a:t>“drop on receive” (global ↓ local accuracy)</a:t>
            </a:r>
            <a:endParaRPr lang="en-US" altLang="zh-CN" dirty="0"/>
          </a:p>
          <a:p>
            <a:pPr marL="742950" lvl="1" indent="-285750">
              <a:buClr>
                <a:srgbClr val="043CC6"/>
              </a:buClr>
              <a:buFont typeface="Calibri" panose="020F0502020204030204" pitchFamily="34" charset="0"/>
              <a:buChar char="▪"/>
            </a:pP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Weak generalization: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dirty="0"/>
              <a:t>few/biased local data → overfitting, fuzzy boundaries, poor transfer</a:t>
            </a:r>
            <a:endParaRPr lang="en-US" altLang="zh-CN" dirty="0"/>
          </a:p>
          <a:p>
            <a:pPr marL="285750" indent="-285750">
              <a:buClr>
                <a:srgbClr val="043CC6"/>
              </a:buClr>
              <a:buFont typeface="Wingdings" panose="05000000000000000000" pitchFamily="2" charset="2"/>
              <a:buChar char="n"/>
            </a:pPr>
            <a:r>
              <a:rPr lang="en-US" altLang="zh-CN" b="1" dirty="0"/>
              <a:t>Limits of prior routes</a:t>
            </a:r>
            <a:endParaRPr lang="en-US" altLang="zh-CN" dirty="0"/>
          </a:p>
          <a:p>
            <a:pPr marL="742950" lvl="1" indent="-285750">
              <a:buClr>
                <a:srgbClr val="043CC6"/>
              </a:buClr>
              <a:buFont typeface="Calibri" panose="020F0502020204030204" pitchFamily="34" charset="0"/>
              <a:buChar char="▪"/>
            </a:pP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Parameter decoupling: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dirty="0"/>
              <a:t>local head only; 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extractor stays globally biased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dirty="0"/>
              <a:t>→ local nuances lost</a:t>
            </a:r>
            <a:endParaRPr lang="en-US" altLang="zh-CN" dirty="0"/>
          </a:p>
          <a:p>
            <a:pPr marL="742950" lvl="1" indent="-285750">
              <a:buClr>
                <a:srgbClr val="043CC6"/>
              </a:buClr>
              <a:buFont typeface="Calibri" panose="020F0502020204030204" pitchFamily="34" charset="0"/>
              <a:buChar char="▪"/>
            </a:pP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Prototype sharing: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dirty="0"/>
              <a:t>helps generalization, 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doesn’t preserve client history</a:t>
            </a:r>
            <a:endParaRPr lang="en-US" altLang="zh-CN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6370" y="41041"/>
            <a:ext cx="589456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43C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Motivation: </a:t>
            </a:r>
            <a:r>
              <a:rPr lang="en-US" altLang="zh-CN" sz="2000" b="1" dirty="0">
                <a:solidFill>
                  <a:srgbClr val="043C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Information Forgetting</a:t>
            </a:r>
            <a:endParaRPr sz="2000" b="1" dirty="0">
              <a:solidFill>
                <a:srgbClr val="043C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646176"/>
            <a:ext cx="1708150" cy="98034"/>
          </a:xfrm>
          <a:prstGeom prst="rect">
            <a:avLst/>
          </a:prstGeom>
          <a:solidFill>
            <a:srgbClr val="043CC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3" name="图片 42" descr="图示&#10;&#10;AI 生成的内容可能不正确。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7820" y="1344561"/>
            <a:ext cx="2314098" cy="2152649"/>
          </a:xfrm>
          <a:prstGeom prst="rect">
            <a:avLst/>
          </a:prstGeom>
        </p:spPr>
      </p:pic>
      <p:pic>
        <p:nvPicPr>
          <p:cNvPr id="45" name="图片 44" descr="图示&#10;&#10;AI 生成的内容可能不正确。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966" y="3497210"/>
            <a:ext cx="2258952" cy="2152649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319314" y="1663875"/>
            <a:ext cx="589456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43CC6"/>
              </a:buClr>
              <a:buFont typeface="Wingdings" panose="05000000000000000000" pitchFamily="2" charset="2"/>
              <a:buChar char="n"/>
            </a:pP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Setting: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CIFAR-100,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non-IID clients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43CC6"/>
              </a:buClr>
              <a:buFont typeface="Wingdings" panose="05000000000000000000" pitchFamily="2" charset="2"/>
              <a:buChar char="n"/>
            </a:pP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 code: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yellow = received global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 = previous local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43CC6"/>
              </a:buClr>
              <a:buFont typeface="Wingdings" panose="05000000000000000000" pitchFamily="2" charset="2"/>
              <a:buChar char="n"/>
            </a:pP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Observation: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persistent </a:t>
            </a:r>
            <a:r>
              <a:rPr lang="zh-CN" altLang="zh-CN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“drop on receive”</a:t>
            </a:r>
            <a:r>
              <a:rPr lang="zh-CN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(global &lt; previous local) → loss of personalization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43CC6"/>
              </a:buClr>
              <a:buFont typeface="Wingdings" panose="05000000000000000000" pitchFamily="2" charset="2"/>
              <a:buChar char="n"/>
            </a:pP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FedRep limitation: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local head kept, but </a:t>
            </a:r>
            <a:r>
              <a:rPr lang="zh-CN" altLang="zh-CN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shared extractor stays global-biased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lower post-training ceiling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43CC6"/>
              </a:buClr>
              <a:buFont typeface="Wingdings" panose="05000000000000000000" pitchFamily="2" charset="2"/>
              <a:buChar char="n"/>
            </a:pP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Need: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last-round local features forward</a:t>
            </a:r>
            <a:r>
              <a:rPr lang="zh-CN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reduce update-induced forgetting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6370" y="41041"/>
            <a:ext cx="63642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43C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Motivation: </a:t>
            </a:r>
            <a:r>
              <a:rPr lang="en-US" altLang="zh-CN" sz="2000" b="1" dirty="0">
                <a:solidFill>
                  <a:srgbClr val="043C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Generalization Performance</a:t>
            </a:r>
            <a:r>
              <a:rPr lang="en-US" sz="2000" b="1" dirty="0">
                <a:solidFill>
                  <a:srgbClr val="043C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000" b="1" dirty="0">
              <a:solidFill>
                <a:srgbClr val="043C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46176"/>
            <a:ext cx="2413000" cy="98034"/>
          </a:xfrm>
          <a:prstGeom prst="rect">
            <a:avLst/>
          </a:prstGeom>
          <a:solidFill>
            <a:srgbClr val="043CC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图示&#10;&#10;AI 生成的内容可能不正确。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70338" y="1515218"/>
            <a:ext cx="2400144" cy="2152800"/>
          </a:xfrm>
          <a:prstGeom prst="rect">
            <a:avLst/>
          </a:prstGeom>
        </p:spPr>
      </p:pic>
      <p:pic>
        <p:nvPicPr>
          <p:cNvPr id="19" name="图片 18" descr="图示&#10;&#10;AI 生成的内容可能不正确。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138" y="3794628"/>
            <a:ext cx="2413746" cy="21528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43480" y="1518761"/>
            <a:ext cx="5515429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43CC6"/>
              </a:buClr>
              <a:buFont typeface="Wingdings" panose="05000000000000000000" pitchFamily="2" charset="2"/>
              <a:buChar char="n"/>
            </a:pPr>
            <a:r>
              <a:rPr lang="zh-CN" altLang="zh-CN" b="1" dirty="0">
                <a:latin typeface="Arial" panose="020B0604020202020204" pitchFamily="34" charset="0"/>
              </a:rPr>
              <a:t>Setup:</a:t>
            </a:r>
            <a:r>
              <a:rPr lang="zh-CN" altLang="zh-CN" dirty="0">
                <a:latin typeface="Arial" panose="020B0604020202020204" pitchFamily="34" charset="0"/>
              </a:rPr>
              <a:t> CE vs </a:t>
            </a:r>
            <a:r>
              <a:rPr lang="zh-CN" altLang="zh-CN" b="1" dirty="0">
                <a:latin typeface="Arial" panose="020B0604020202020204" pitchFamily="34" charset="0"/>
              </a:rPr>
              <a:t>+ alignment</a:t>
            </a:r>
            <a:r>
              <a:rPr lang="zh-CN" altLang="zh-CN" dirty="0">
                <a:latin typeface="Arial" panose="020B0604020202020204" pitchFamily="34" charset="0"/>
              </a:rPr>
              <a:t> (pull to class center) vs </a:t>
            </a:r>
            <a:r>
              <a:rPr lang="zh-CN" altLang="zh-CN" b="1" dirty="0">
                <a:latin typeface="Arial" panose="020B0604020202020204" pitchFamily="34" charset="0"/>
              </a:rPr>
              <a:t>+ contrast</a:t>
            </a:r>
            <a:r>
              <a:rPr lang="zh-CN" altLang="zh-CN" dirty="0">
                <a:latin typeface="Arial" panose="020B0604020202020204" pitchFamily="34" charset="0"/>
              </a:rPr>
              <a:t> (push from other classes) vs </a:t>
            </a:r>
            <a:r>
              <a:rPr lang="zh-CN" altLang="zh-CN" b="1" dirty="0">
                <a:latin typeface="Arial" panose="020B0604020202020204" pitchFamily="34" charset="0"/>
              </a:rPr>
              <a:t>both</a:t>
            </a:r>
            <a:endParaRPr lang="zh-CN" altLang="zh-CN" dirty="0">
              <a:latin typeface="Arial" panose="020B0604020202020204" pitchFamily="34" charset="0"/>
            </a:endParaRPr>
          </a:p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43CC6"/>
              </a:buClr>
              <a:buFont typeface="Wingdings" panose="05000000000000000000" pitchFamily="2" charset="2"/>
              <a:buChar char="n"/>
            </a:pPr>
            <a:r>
              <a:rPr lang="zh-CN" altLang="zh-CN" b="1" dirty="0">
                <a:latin typeface="Arial" panose="020B0604020202020204" pitchFamily="34" charset="0"/>
              </a:rPr>
              <a:t>Fig. 2c (FedAvg):</a:t>
            </a:r>
            <a:r>
              <a:rPr lang="zh-CN" altLang="zh-CN" dirty="0">
                <a:latin typeface="Arial" panose="020B0604020202020204" pitchFamily="34" charset="0"/>
              </a:rPr>
              <a:t> alignment already yields a clear gain; contrast also helps</a:t>
            </a:r>
            <a:endParaRPr lang="zh-CN" altLang="zh-CN" dirty="0">
              <a:latin typeface="Arial" panose="020B0604020202020204" pitchFamily="34" charset="0"/>
            </a:endParaRPr>
          </a:p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43CC6"/>
              </a:buClr>
              <a:buFont typeface="Wingdings" panose="05000000000000000000" pitchFamily="2" charset="2"/>
              <a:buChar char="n"/>
            </a:pPr>
            <a:r>
              <a:rPr lang="zh-CN" altLang="zh-CN" b="1" dirty="0">
                <a:latin typeface="Arial" panose="020B0604020202020204" pitchFamily="34" charset="0"/>
              </a:rPr>
              <a:t>Fig. 2d (FedRep):</a:t>
            </a:r>
            <a:r>
              <a:rPr lang="zh-CN" altLang="zh-CN" dirty="0">
                <a:latin typeface="Arial" panose="020B0604020202020204" pitchFamily="34" charset="0"/>
              </a:rPr>
              <a:t> </a:t>
            </a:r>
            <a:r>
              <a:rPr lang="zh-CN" altLang="zh-CN" b="1" dirty="0">
                <a:latin typeface="Arial" panose="020B0604020202020204" pitchFamily="34" charset="0"/>
              </a:rPr>
              <a:t>alignment + contrast</a:t>
            </a:r>
            <a:r>
              <a:rPr lang="zh-CN" altLang="zh-CN" dirty="0">
                <a:latin typeface="Arial" panose="020B0604020202020204" pitchFamily="34" charset="0"/>
              </a:rPr>
              <a:t> is </a:t>
            </a:r>
            <a:r>
              <a:rPr lang="zh-CN" altLang="zh-CN" b="1" dirty="0">
                <a:latin typeface="Arial" panose="020B0604020202020204" pitchFamily="34" charset="0"/>
              </a:rPr>
              <a:t>best</a:t>
            </a:r>
            <a:r>
              <a:rPr lang="zh-CN" altLang="zh-CN" dirty="0">
                <a:latin typeface="Arial" panose="020B0604020202020204" pitchFamily="34" charset="0"/>
              </a:rPr>
              <a:t> (faster, more stable)</a:t>
            </a:r>
            <a:endParaRPr lang="zh-CN" altLang="zh-CN" dirty="0">
              <a:latin typeface="Arial" panose="020B0604020202020204" pitchFamily="34" charset="0"/>
            </a:endParaRPr>
          </a:p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43CC6"/>
              </a:buClr>
              <a:buFont typeface="Wingdings" panose="05000000000000000000" pitchFamily="2" charset="2"/>
              <a:buChar char="n"/>
            </a:pPr>
            <a:r>
              <a:rPr lang="zh-CN" altLang="zh-CN" b="1" dirty="0">
                <a:latin typeface="Arial" panose="020B0604020202020204" pitchFamily="34" charset="0"/>
              </a:rPr>
              <a:t>Need:</a:t>
            </a:r>
            <a:r>
              <a:rPr lang="zh-CN" altLang="zh-CN" dirty="0">
                <a:latin typeface="Arial" panose="020B0604020202020204" pitchFamily="34" charset="0"/>
              </a:rPr>
              <a:t> inject </a:t>
            </a:r>
            <a:r>
              <a:rPr lang="zh-CN" altLang="zh-CN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class-level consistency + discriminability</a:t>
            </a:r>
            <a:r>
              <a:rPr lang="zh-CN" altLang="zh-CN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zh-CN" altLang="zh-CN" dirty="0">
                <a:latin typeface="Arial" panose="020B0604020202020204" pitchFamily="34" charset="0"/>
              </a:rPr>
              <a:t>to improve </a:t>
            </a:r>
            <a:r>
              <a:rPr lang="zh-CN" altLang="zh-CN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generalization</a:t>
            </a:r>
            <a:r>
              <a:rPr lang="zh-CN" altLang="zh-CN" dirty="0">
                <a:latin typeface="Arial" panose="020B0604020202020204" pitchFamily="34" charset="0"/>
              </a:rPr>
              <a:t> across clients</a:t>
            </a:r>
            <a:endParaRPr lang="zh-CN" altLang="zh-CN" dirty="0">
              <a:latin typeface="Arial" panose="020B0604020202020204" pitchFamily="34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141" y="1674380"/>
            <a:ext cx="8955717" cy="3047401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676370" y="41041"/>
            <a:ext cx="360541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43CC6"/>
                </a:solidFill>
              </a:rPr>
              <a:t>Framework Overview</a:t>
            </a:r>
            <a:r>
              <a:rPr lang="en-US" sz="2800" b="1" dirty="0">
                <a:solidFill>
                  <a:srgbClr val="043C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800" b="1" dirty="0">
              <a:solidFill>
                <a:srgbClr val="043C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646176"/>
            <a:ext cx="3403600" cy="98034"/>
          </a:xfrm>
          <a:prstGeom prst="rect">
            <a:avLst/>
          </a:prstGeom>
          <a:solidFill>
            <a:srgbClr val="043CC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04800" y="4983041"/>
            <a:ext cx="83257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Therefore, we tackle historical forgetting and weak generalization through </a:t>
            </a:r>
            <a:r>
              <a:rPr lang="en-US" altLang="zh-CN" sz="2000" b="1" kern="1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(a) feature distillation</a:t>
            </a:r>
            <a:r>
              <a:rPr lang="en-US" altLang="zh-CN" sz="20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which preserves past knowledge, and </a:t>
            </a:r>
            <a:r>
              <a:rPr lang="en-US" altLang="zh-CN" sz="2000" b="1" kern="1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(b) prototype learning</a:t>
            </a:r>
            <a:r>
              <a:rPr lang="en-US" altLang="zh-CN" sz="20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which sharpens class separation and improves generalization.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9659" y="1346987"/>
            <a:ext cx="5692731" cy="2717724"/>
          </a:xfrm>
          <a:prstGeom prst="rect">
            <a:avLst/>
          </a:prstGeom>
        </p:spPr>
      </p:pic>
      <p:sp>
        <p:nvSpPr>
          <p:cNvPr id="15" name="TextBox 1"/>
          <p:cNvSpPr txBox="1"/>
          <p:nvPr/>
        </p:nvSpPr>
        <p:spPr>
          <a:xfrm>
            <a:off x="676370" y="41041"/>
            <a:ext cx="301960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43CC6"/>
                </a:solidFill>
              </a:rPr>
              <a:t>Feature Distillation</a:t>
            </a:r>
            <a:endParaRPr sz="2800" b="1" dirty="0">
              <a:solidFill>
                <a:srgbClr val="043C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646176"/>
            <a:ext cx="5368834" cy="107320"/>
          </a:xfrm>
          <a:prstGeom prst="rect">
            <a:avLst/>
          </a:prstGeom>
          <a:solidFill>
            <a:srgbClr val="043CC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/>
              <p:cNvSpPr txBox="1"/>
              <p:nvPr/>
            </p:nvSpPr>
            <p:spPr>
              <a:xfrm>
                <a:off x="171610" y="1364355"/>
                <a:ext cx="3007019" cy="4392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Goal: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mitigate post-aggregation forgetting and keep client-specific knowledge.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Setup: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keep previous local extractor as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Teacher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current extractor as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Student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① </a:t>
                </a:r>
                <a:r>
                  <a:rPr lang="en-US" altLang="zh-CN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Attention guidance: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apply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CBAM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each layer’s feature map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get attention maps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(channel + spatial).</a:t>
                </a:r>
                <a:r>
                  <a:rPr lang="en-US" altLang="zh-CN" dirty="0"/>
                  <a:t> </a:t>
                </a: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𝐶𝐵𝐴𝑀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10" y="1364355"/>
                <a:ext cx="3007019" cy="4392421"/>
              </a:xfrm>
              <a:prstGeom prst="rect">
                <a:avLst/>
              </a:prstGeom>
              <a:blipFill rotWithShape="1">
                <a:blip r:embed="rId2"/>
                <a:stretch>
                  <a:fillRect l="-5" t="-9" r="15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/>
              <p:cNvSpPr txBox="1"/>
              <p:nvPr/>
            </p:nvSpPr>
            <p:spPr>
              <a:xfrm>
                <a:off x="3178629" y="4253946"/>
                <a:ext cx="5873932" cy="19253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② </a:t>
                </a:r>
                <a:r>
                  <a:rPr lang="en-US" altLang="zh-CN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Cross-layer fusion (top-down):</a:t>
                </a:r>
                <a:r>
                  <a:rPr lang="en-US" altLang="zh-CN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three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convs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𝐶𝑣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(channel unify 1x1),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𝐶𝑣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(enhance low-level 3x3),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𝐶𝑣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(post-fusion smoothing 2*3x3). </a:t>
                </a: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,∗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𝐶𝑣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𝑢𝑝𝑠𝑎𝑚𝑝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𝐶𝑣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𝐶𝑣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𝐶𝑣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③ </a:t>
                </a:r>
                <a:r>
                  <a:rPr lang="en-US" altLang="zh-CN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Alignment loss (MSE):</a:t>
                </a:r>
                <a:endParaRPr lang="en-US" altLang="zh-CN" i="1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𝑓𝑑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=||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.∗</m:t>
                        </m:r>
                      </m:sup>
                    </m:sSubSup>
                  </m:oMath>
                </a14:m>
                <a:r>
                  <a:rPr lang="en-US" altLang="zh-CN" dirty="0"/>
                  <a:t>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+||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.∗</m:t>
                        </m:r>
                      </m:sup>
                    </m:sSubSup>
                    <m:r>
                      <m:rPr>
                        <m:nor/>
                      </m:rPr>
                      <a:rPr lang="en-US" altLang="zh-CN" dirty="0">
                        <a:latin typeface="Cambria Math" panose="02040503050406030204" pitchFamily="18" charset="0"/>
                      </a:rPr>
                      <m:t>− 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629" y="4253946"/>
                <a:ext cx="5873932" cy="1925399"/>
              </a:xfrm>
              <a:prstGeom prst="rect">
                <a:avLst/>
              </a:prstGeom>
              <a:blipFill rotWithShape="1">
                <a:blip r:embed="rId3"/>
                <a:stretch>
                  <a:fillRect l="-8" t="-4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/>
          <p:cNvSpPr txBox="1"/>
          <p:nvPr/>
        </p:nvSpPr>
        <p:spPr>
          <a:xfrm>
            <a:off x="523260" y="868249"/>
            <a:ext cx="8355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 Distillation: Preserve client history, reduce forgetting</a:t>
            </a:r>
            <a:endParaRPr lang="en-US" altLang="zh-CN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27895" y="6241142"/>
            <a:ext cx="88882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Effect: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smoother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global→local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transition, less “drop on receive,” higher personalized accuracy.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/>
          <p:cNvSpPr txBox="1"/>
          <p:nvPr/>
        </p:nvSpPr>
        <p:spPr>
          <a:xfrm>
            <a:off x="676370" y="41041"/>
            <a:ext cx="323210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43CC6"/>
                </a:solidFill>
              </a:rPr>
              <a:t>Prototype Learning </a:t>
            </a:r>
            <a:endParaRPr lang="en-US" altLang="zh-CN" sz="2800" b="1" dirty="0">
              <a:solidFill>
                <a:srgbClr val="043CC6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1" y="646176"/>
            <a:ext cx="6583681" cy="98034"/>
          </a:xfrm>
          <a:prstGeom prst="rect">
            <a:avLst/>
          </a:prstGeom>
          <a:solidFill>
            <a:srgbClr val="043CC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 descr="图示, 示意图&#10;&#10;AI 生成的内容可能不正确。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182" y="826125"/>
            <a:ext cx="5691600" cy="28913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23786" y="3799406"/>
                <a:ext cx="8634391" cy="2815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43CC6"/>
                  </a:buClr>
                </a:pP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Objective: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enforce </a:t>
                </a:r>
                <a:r>
                  <a:rPr lang="en-US" altLang="zh-CN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class-level consistency</a:t>
                </a:r>
                <a:r>
                  <a:rPr lang="en-US" altLang="zh-CN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altLang="zh-CN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discriminability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across clients.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rgbClr val="043CC6"/>
                  </a:buClr>
                </a:pP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Embeddings &amp; prototypes: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label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bSup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global prototype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</a:p>
              <a:p>
                <a:pPr>
                  <a:buClr>
                    <a:srgbClr val="043CC6"/>
                  </a:buClr>
                </a:pP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Alignment (</a:t>
                </a:r>
                <a:r>
                  <a:rPr lang="en-US" altLang="zh-CN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pull to class center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𝑎𝑙𝑖𝑔𝑛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=||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rgbClr val="043CC6"/>
                  </a:buClr>
                </a:pP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Prototype contrast (</a:t>
                </a:r>
                <a:r>
                  <a:rPr lang="en-US" altLang="zh-CN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push from others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s(⋅,⋅) cosine sim., temp. </a:t>
                </a:r>
                <a:r>
                  <a:rPr lang="el-GR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 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rgbClr val="043CC6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𝑃𝐶𝐿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𝑙𝑜𝑔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𝑒𝑥𝑝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𝑒𝑥𝑝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 )+</m:t>
                          </m:r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</m:ctrlPr>
                            </m:naryPr>
                            <m:sub>
                              <m:acc>
                                <m:acc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∈\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/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𝑒𝑥𝑝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  <m:sup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rgbClr val="043CC6"/>
                  </a:buClr>
                </a:pP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Effect: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tighter </a:t>
                </a:r>
                <a:r>
                  <a:rPr lang="en-US" altLang="zh-CN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intra-class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larger </a:t>
                </a:r>
                <a:r>
                  <a:rPr lang="en-US" altLang="zh-CN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inter-class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margins →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faster convergence &amp; stronger generalization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esp. with sparse per-class data.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86" y="3799406"/>
                <a:ext cx="8634391" cy="2815194"/>
              </a:xfrm>
              <a:prstGeom prst="rect">
                <a:avLst/>
              </a:prstGeom>
              <a:blipFill rotWithShape="1">
                <a:blip r:embed="rId2"/>
                <a:stretch>
                  <a:fillRect l="-7" t="-7" r="3" b="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表格&#10;&#10;AI 生成的内容可能不正确。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1284"/>
            <a:ext cx="9144000" cy="3183792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240212" y="4225982"/>
            <a:ext cx="8802188" cy="2535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43CC6"/>
              </a:buClr>
              <a:buFont typeface="Times New Roman" panose="02020603050405020304" pitchFamily="18" charset="0"/>
              <a:buChar char="■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Setup: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FMNIST / CIFAR-10 / CIFAR-100; Dirichlet and class-per-client splits; metric: mean client test accuracy; baselines in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1.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043CC6"/>
              </a:buClr>
              <a:buFont typeface="Times New Roman" panose="02020603050405020304" pitchFamily="18" charset="0"/>
              <a:buChar char="■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Result: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FedCPD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achieves the highest mean accuracy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all datasets under 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regimes.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043CC6"/>
              </a:buClr>
              <a:buFont typeface="Times New Roman" panose="02020603050405020304" pitchFamily="18" charset="0"/>
              <a:buChar char="■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Trend: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Larger gains with 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classes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stronger imbalance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043CC6"/>
              </a:buClr>
              <a:buFont typeface="Times New Roman" panose="02020603050405020304" pitchFamily="18" charset="0"/>
              <a:buChar char="■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Rationale: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reduces post-aggregation forgetting; 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prototypes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increase intra-class compactness &amp; inter-class separability.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676370" y="41041"/>
            <a:ext cx="210782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43CC6"/>
                </a:solidFill>
              </a:rPr>
              <a:t>Main Results</a:t>
            </a:r>
            <a:endParaRPr lang="en-US" altLang="zh-CN" sz="2800" b="1" dirty="0">
              <a:solidFill>
                <a:srgbClr val="043CC6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646176"/>
            <a:ext cx="7040880" cy="98034"/>
          </a:xfrm>
          <a:prstGeom prst="rect">
            <a:avLst/>
          </a:prstGeom>
          <a:solidFill>
            <a:srgbClr val="043CC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手机屏幕截图&#10;&#10;AI 生成的内容可能不正确。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6485" y="1867588"/>
            <a:ext cx="4606075" cy="367587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-1" y="646176"/>
            <a:ext cx="8373291" cy="98034"/>
          </a:xfrm>
          <a:prstGeom prst="rect">
            <a:avLst/>
          </a:prstGeom>
          <a:solidFill>
            <a:srgbClr val="043CC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63024" y="1022371"/>
            <a:ext cx="422029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43CC6"/>
              </a:buClr>
              <a:buFont typeface="Wingdings" panose="05000000000000000000" pitchFamily="2" charset="2"/>
              <a:buChar char="n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Heterogeneity control (Table 2):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Clr>
                <a:srgbClr val="043CC6"/>
              </a:buClr>
              <a:buFont typeface="Times New Roman" panose="02020603050405020304" pitchFamily="18" charset="0"/>
              <a:buChar char="■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CIFAR-10: vary Dirichlet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adjust real-world non-IID level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Clr>
                <a:srgbClr val="043CC6"/>
              </a:buClr>
              <a:buFont typeface="Times New Roman" panose="02020603050405020304" pitchFamily="18" charset="0"/>
              <a:buChar char="■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CIFAR-100: vary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classes per client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create pathological non-IID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Clr>
                <a:srgbClr val="043CC6"/>
              </a:buClr>
              <a:buFont typeface="Wingdings" panose="05000000000000000000" pitchFamily="2" charset="2"/>
              <a:buChar char="n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43CC6"/>
              </a:buClr>
              <a:buFont typeface="Wingdings" panose="05000000000000000000" pitchFamily="2" charset="2"/>
              <a:buChar char="n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Result: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FedCPD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attains the highest mean test accuracy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both heterogeneity controls (Table 2) → robust generalization across distributions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43CC6"/>
              </a:buClr>
              <a:buFont typeface="Wingdings" panose="05000000000000000000" pitchFamily="2" charset="2"/>
              <a:buChar char="n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43CC6"/>
              </a:buClr>
              <a:buFont typeface="Wingdings" panose="05000000000000000000" pitchFamily="2" charset="2"/>
              <a:buChar char="n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Fairness (Tables 1-2):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standard deviation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across clients;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FedCPD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consistently ranks among the best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43CC6"/>
              </a:buClr>
              <a:buFont typeface="Wingdings" panose="05000000000000000000" pitchFamily="2" charset="2"/>
              <a:buChar char="n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43CC6"/>
              </a:buClr>
              <a:buFont typeface="Wingdings" panose="05000000000000000000" pitchFamily="2" charset="2"/>
              <a:buChar char="n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Interpretation: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Better balance between 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sharing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personalization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accuracy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fairness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676370" y="41041"/>
            <a:ext cx="210782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43CC6"/>
                </a:solidFill>
              </a:rPr>
              <a:t>Main Results</a:t>
            </a:r>
            <a:endParaRPr lang="en-US" altLang="zh-CN" sz="2800" b="1" dirty="0">
              <a:solidFill>
                <a:srgbClr val="043CC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4891</Words>
  <Application>WPS 演示</Application>
  <PresentationFormat>全屏显示(4:3)</PresentationFormat>
  <Paragraphs>100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Arial</vt:lpstr>
      <vt:lpstr>Calibri</vt:lpstr>
      <vt:lpstr>Times New Roman</vt:lpstr>
      <vt:lpstr>Cambria Math</vt:lpstr>
      <vt:lpstr>MS Mincho</vt:lpstr>
      <vt:lpstr>Segoe Print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金凯立</dc:creator>
  <dc:description>generated using python-pptx</dc:description>
  <cp:lastModifiedBy>汪晓丁</cp:lastModifiedBy>
  <cp:revision>11</cp:revision>
  <dcterms:created xsi:type="dcterms:W3CDTF">2013-01-27T09:14:00Z</dcterms:created>
  <dcterms:modified xsi:type="dcterms:W3CDTF">2025-08-14T15:17:34Z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2CF5C126D7CC494BB7073D8E943D8EDF_12</vt:lpwstr>
  </property>
  <property fmtid="{D5CDD505-2E9C-101B-9397-08002B2CF9AE}" pid="3" name="KSOProductBuildVer">
    <vt:lpwstr>2052-12.1.0.22215</vt:lpwstr>
  </property>
</Properties>
</file>