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handoutMasters/handoutMaster1.xml" ContentType="application/vnd.openxmlformats-officedocument.presentationml.handoutMaster+xml"/>
  <Override PartName="/ppt/media/image18.svg" ContentType="image/svg+xml"/>
  <Override PartName="/ppt/media/image2.svg" ContentType="image/svg+xml"/>
  <Override PartName="/ppt/media/image20.svg" ContentType="image/svg+xml"/>
  <Override PartName="/ppt/media/image24.svg" ContentType="image/svg+xml"/>
  <Override PartName="/ppt/media/image25.svg" ContentType="image/svg+xml"/>
  <Override PartName="/ppt/media/image30.svg" ContentType="image/svg+xml"/>
  <Override PartName="/ppt/media/image32.svg" ContentType="image/svg+xml"/>
  <Override PartName="/ppt/media/image33.svg" ContentType="image/svg+xml"/>
  <Override PartName="/ppt/media/image35.svg" ContentType="image/svg+xml"/>
  <Override PartName="/ppt/media/image4.svg" ContentType="image/svg+xml"/>
  <Override PartName="/ppt/media/image43.svg" ContentType="image/svg+xml"/>
  <Override PartName="/ppt/media/image45.svg" ContentType="image/svg+xml"/>
  <Override PartName="/ppt/media/image48.svg" ContentType="image/svg+xml"/>
  <Override PartName="/ppt/media/image49.svg" ContentType="image/svg+xml"/>
  <Override PartName="/ppt/media/image50.svg" ContentType="image/svg+xml"/>
  <Override PartName="/ppt/media/image51.svg" ContentType="image/svg+xml"/>
  <Override PartName="/ppt/media/image53.svg" ContentType="image/svg+xml"/>
  <Override PartName="/ppt/media/image55.svg" ContentType="image/svg+xml"/>
  <Override PartName="/ppt/media/image6.svg" ContentType="image/svg+xml"/>
  <Override PartName="/ppt/media/image6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55" r:id="rId3"/>
    <p:sldMasterId id="2147483658" r:id="rId4"/>
  </p:sldMasterIdLst>
  <p:notesMasterIdLst>
    <p:notesMasterId r:id="rId6"/>
  </p:notesMasterIdLst>
  <p:handoutMasterIdLst>
    <p:handoutMasterId r:id="rId43"/>
  </p:handoutMasterIdLst>
  <p:sldIdLst>
    <p:sldId id="483" r:id="rId5"/>
    <p:sldId id="709" r:id="rId7"/>
    <p:sldId id="710" r:id="rId8"/>
    <p:sldId id="711" r:id="rId9"/>
    <p:sldId id="751" r:id="rId10"/>
    <p:sldId id="750" r:id="rId11"/>
    <p:sldId id="752" r:id="rId12"/>
    <p:sldId id="753" r:id="rId13"/>
    <p:sldId id="754" r:id="rId14"/>
    <p:sldId id="755" r:id="rId15"/>
    <p:sldId id="759" r:id="rId16"/>
    <p:sldId id="756" r:id="rId17"/>
    <p:sldId id="792" r:id="rId18"/>
    <p:sldId id="791" r:id="rId19"/>
    <p:sldId id="762" r:id="rId20"/>
    <p:sldId id="764" r:id="rId21"/>
    <p:sldId id="765" r:id="rId22"/>
    <p:sldId id="768" r:id="rId23"/>
    <p:sldId id="769" r:id="rId24"/>
    <p:sldId id="770" r:id="rId25"/>
    <p:sldId id="771" r:id="rId26"/>
    <p:sldId id="772" r:id="rId27"/>
    <p:sldId id="773" r:id="rId28"/>
    <p:sldId id="774" r:id="rId29"/>
    <p:sldId id="776" r:id="rId30"/>
    <p:sldId id="779" r:id="rId31"/>
    <p:sldId id="777" r:id="rId32"/>
    <p:sldId id="778" r:id="rId33"/>
    <p:sldId id="782" r:id="rId34"/>
    <p:sldId id="780" r:id="rId35"/>
    <p:sldId id="783" r:id="rId36"/>
    <p:sldId id="781" r:id="rId37"/>
    <p:sldId id="784" r:id="rId38"/>
    <p:sldId id="785" r:id="rId39"/>
    <p:sldId id="786" r:id="rId40"/>
    <p:sldId id="789" r:id="rId41"/>
    <p:sldId id="790" r:id="rId42"/>
  </p:sldIdLst>
  <p:sldSz cx="12192000" cy="6858000"/>
  <p:notesSz cx="9925050" cy="6797675"/>
  <p:embeddedFontLst>
    <p:embeddedFont>
      <p:font typeface="Calibri" panose="020F0502020204030204" pitchFamily="34" charset="0"/>
      <p:regular r:id="rId48"/>
    </p:embeddedFont>
    <p:embeddedFont>
      <p:font typeface="汉仪帅线体简" panose="00020600040101010101" charset="-122"/>
      <p:regular r:id="rId49"/>
    </p:embeddedFont>
    <p:embeddedFont>
      <p:font typeface="PingFang SC" panose="020B0400000000000000" pitchFamily="34" charset="-122"/>
      <p:regular r:id="rId50"/>
    </p:embeddedFont>
  </p:embeddedFontLst>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1" orient="horz" pos="1621" userDrawn="1">
          <p15:clr>
            <a:srgbClr val="A4A3A4"/>
          </p15:clr>
        </p15:guide>
        <p15:guide id="2" pos="255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曹将" initials="曹将"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E74B6"/>
    <a:srgbClr val="CE7E4A"/>
    <a:srgbClr val="FFCC00"/>
    <a:srgbClr val="EC5D3E"/>
    <a:srgbClr val="59CA87"/>
    <a:srgbClr val="70AD47"/>
    <a:srgbClr val="4DC58D"/>
    <a:srgbClr val="5B9BD5"/>
    <a:srgbClr val="9ACB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40" autoAdjust="0"/>
    <p:restoredTop sz="85680" autoAdjust="0"/>
  </p:normalViewPr>
  <p:slideViewPr>
    <p:cSldViewPr snapToGrid="0" showGuides="1">
      <p:cViewPr>
        <p:scale>
          <a:sx n="182" d="100"/>
          <a:sy n="182" d="100"/>
        </p:scale>
        <p:origin x="2584" y="256"/>
      </p:cViewPr>
      <p:guideLst>
        <p:guide orient="horz" pos="2160"/>
        <p:guide pos="3840"/>
        <p:guide orient="horz" pos="1621"/>
        <p:guide pos="2559"/>
      </p:guideLst>
    </p:cSldViewPr>
  </p:slideViewPr>
  <p:outlineViewPr>
    <p:cViewPr>
      <p:scale>
        <a:sx n="33" d="100"/>
        <a:sy n="33" d="100"/>
      </p:scale>
      <p:origin x="0" y="0"/>
    </p:cViewPr>
  </p:outlineViewPr>
  <p:notesTextViewPr>
    <p:cViewPr>
      <p:scale>
        <a:sx n="95" d="100"/>
        <a:sy n="95" d="100"/>
      </p:scale>
      <p:origin x="0" y="0"/>
    </p:cViewPr>
  </p:notesTextViewPr>
  <p:sorterViewPr>
    <p:cViewPr>
      <p:scale>
        <a:sx n="80" d="100"/>
        <a:sy n="80" d="100"/>
      </p:scale>
      <p:origin x="0" y="0"/>
    </p:cViewPr>
  </p:sorterViewPr>
  <p:notesViewPr>
    <p:cSldViewPr snapToGrid="0">
      <p:cViewPr varScale="1">
        <p:scale>
          <a:sx n="206" d="100"/>
          <a:sy n="206" d="100"/>
        </p:scale>
        <p:origin x="3816" y="184"/>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1" Type="http://schemas.openxmlformats.org/officeDocument/2006/relationships/tags" Target="tags/tag125.xml"/><Relationship Id="rId50" Type="http://schemas.openxmlformats.org/officeDocument/2006/relationships/font" Target="fonts/font3.fntdata"/><Relationship Id="rId5" Type="http://schemas.openxmlformats.org/officeDocument/2006/relationships/slide" Target="slides/slide1.xml"/><Relationship Id="rId49" Type="http://schemas.openxmlformats.org/officeDocument/2006/relationships/font" Target="fonts/font2.fntdata"/><Relationship Id="rId48" Type="http://schemas.openxmlformats.org/officeDocument/2006/relationships/font" Target="fonts/font1.fntdata"/><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1937" cy="340319"/>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5620796" y="0"/>
            <a:ext cx="4301937" cy="340319"/>
          </a:xfrm>
          <a:prstGeom prst="rect">
            <a:avLst/>
          </a:prstGeom>
        </p:spPr>
        <p:txBody>
          <a:bodyPr vert="horz" lIns="91440" tIns="45720" rIns="91440" bIns="45720" rtlCol="0"/>
          <a:lstStyle>
            <a:lvl1pPr algn="r">
              <a:defRPr sz="1200"/>
            </a:lvl1pPr>
          </a:lstStyle>
          <a:p>
            <a:fld id="{CF562300-1FE7-4FAC-83B0-D7A4CADAEAA1}" type="datetimeFigureOut">
              <a:rPr lang="en-US" smtClean="0"/>
            </a:fld>
            <a:endParaRPr lang="en-US"/>
          </a:p>
        </p:txBody>
      </p:sp>
      <p:sp>
        <p:nvSpPr>
          <p:cNvPr id="4" name="页脚占位符 3"/>
          <p:cNvSpPr>
            <a:spLocks noGrp="1"/>
          </p:cNvSpPr>
          <p:nvPr>
            <p:ph type="ftr" sz="quarter" idx="2"/>
          </p:nvPr>
        </p:nvSpPr>
        <p:spPr>
          <a:xfrm>
            <a:off x="0" y="6457357"/>
            <a:ext cx="4301937" cy="340318"/>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5620796" y="6457357"/>
            <a:ext cx="4301937" cy="340318"/>
          </a:xfrm>
          <a:prstGeom prst="rect">
            <a:avLst/>
          </a:prstGeom>
        </p:spPr>
        <p:txBody>
          <a:bodyPr vert="horz" lIns="91440" tIns="45720" rIns="91440" bIns="45720" rtlCol="0" anchor="b"/>
          <a:lstStyle>
            <a:lvl1pPr algn="r">
              <a:defRPr sz="1200"/>
            </a:lvl1pPr>
          </a:lstStyle>
          <a:p>
            <a:fld id="{BC64D52A-61AB-4812-969F-BE0056F03EC7}"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0855"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1899" y="0"/>
            <a:ext cx="4300855" cy="341064"/>
          </a:xfrm>
          <a:prstGeom prst="rect">
            <a:avLst/>
          </a:prstGeom>
        </p:spPr>
        <p:txBody>
          <a:bodyPr vert="horz" lIns="91440" tIns="45720" rIns="91440" bIns="45720" rtlCol="0"/>
          <a:lstStyle>
            <a:lvl1pPr algn="r">
              <a:defRPr sz="1200"/>
            </a:lvl1pPr>
          </a:lstStyle>
          <a:p>
            <a:fld id="{FCE990F5-43F9-40AD-9E69-A5743A25316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922588" y="849313"/>
            <a:ext cx="4079875" cy="2295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506" y="3271382"/>
            <a:ext cx="7940040" cy="267658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6456613"/>
            <a:ext cx="4300855"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1899" y="6456613"/>
            <a:ext cx="4300855" cy="341063"/>
          </a:xfrm>
          <a:prstGeom prst="rect">
            <a:avLst/>
          </a:prstGeom>
        </p:spPr>
        <p:txBody>
          <a:bodyPr vert="horz" lIns="91440" tIns="45720" rIns="91440" bIns="45720" rtlCol="0" anchor="b"/>
          <a:lstStyle>
            <a:lvl1pPr algn="r">
              <a:defRPr sz="1200"/>
            </a:lvl1pPr>
          </a:lstStyle>
          <a:p>
            <a:fld id="{00F0FDD1-5445-47D8-99AF-E17C10F84B5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effectLst/>
                <a:latin typeface="Calibri" panose="020F0502020204030204" pitchFamily="34" charset="0"/>
                <a:ea typeface="等线" panose="02010600030101010101" pitchFamily="2" charset="-122"/>
                <a:cs typeface="Times New Roman" panose="02020503050405090304" pitchFamily="18" charset="0"/>
              </a:rPr>
              <a:t>Thanks to Professor Shende for the guidance and </a:t>
            </a:r>
            <a:r>
              <a:rPr lang="en-US" altLang="zh-CN" sz="1800" dirty="0">
                <a:effectLst/>
                <a:latin typeface="Calibri" panose="020F0502020204030204" pitchFamily="34" charset="0"/>
                <a:ea typeface="等线" panose="02010600030101010101" pitchFamily="2" charset="-122"/>
                <a:cs typeface="Times New Roman" panose="02020503050405090304" pitchFamily="18" charset="0"/>
              </a:rPr>
              <a:t>kind help before and during the conference.</a:t>
            </a:r>
            <a:endParaRPr lang="en-US" altLang="zh-CN" sz="1800" dirty="0">
              <a:effectLst/>
              <a:latin typeface="Calibri" panose="020F0502020204030204" pitchFamily="34" charset="0"/>
              <a:ea typeface="等线" panose="02010600030101010101"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effectLst/>
                <a:latin typeface="Calibri" panose="020F0502020204030204" pitchFamily="34" charset="0"/>
                <a:ea typeface="等线" panose="02010600030101010101" pitchFamily="2" charset="-122"/>
                <a:cs typeface="Times New Roman" panose="02020503050405090304" pitchFamily="18" charset="0"/>
              </a:rPr>
              <a:t>Good afternoon, everyone, I'm Yiduo Wang from the China Telecom Cloud Computing Research Institute, today I'm very honored to share with </a:t>
            </a:r>
            <a:r>
              <a:rPr lang="en-US" altLang="zh-CN" sz="1800" dirty="0">
                <a:effectLst/>
                <a:latin typeface="Calibri" panose="020F0502020204030204" pitchFamily="34" charset="0"/>
                <a:ea typeface="等线" panose="02010600030101010101" pitchFamily="2" charset="-122"/>
                <a:cs typeface="Times New Roman" panose="02020503050405090304" pitchFamily="18" charset="0"/>
              </a:rPr>
              <a:t>you our recent work, on building an efficient, ML‑driven metadata load balancing framework for distributed file systems.</a:t>
            </a:r>
            <a:endParaRPr lang="en-US" altLang="zh-CN" sz="1800" dirty="0">
              <a:effectLst/>
              <a:latin typeface="Calibri" panose="020F0502020204030204" pitchFamily="34" charset="0"/>
              <a:ea typeface="等线" panose="02010600030101010101" pitchFamily="2" charset="-122"/>
              <a:cs typeface="Times New Roman" panose="02020503050405090304" pitchFamily="18" charset="0"/>
            </a:endParaRPr>
          </a:p>
        </p:txBody>
      </p:sp>
      <p:sp>
        <p:nvSpPr>
          <p:cNvPr id="4" name="灯片编号占位符 3"/>
          <p:cNvSpPr>
            <a:spLocks noGrp="1"/>
          </p:cNvSpPr>
          <p:nvPr>
            <p:ph type="sldNum" sz="quarter" idx="10"/>
          </p:nvPr>
        </p:nvSpPr>
        <p:spPr/>
        <p:txBody>
          <a:bodyPr/>
          <a:lstStyle/>
          <a:p>
            <a:fld id="{00F0FDD1-5445-47D8-99AF-E17C10F84B5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answer that, we deployed a CephFS cluster with 5 MDSs. Using the built-in hash-based partitioning, we split the namespace evenly and ran a read-only, metadata-heavy workload. In this figure: M1 to M5 show per-MDS throughput; the purple dashed line is the aggregated throughput; the red dashed line is the single-MDS baseline. We can see two types of inefficiencies. First, load imbalance—which is studied in many research. Second, and more critically, each MDS’s throughput are lower than the single-MDS setup.  </a:t>
            </a:r>
            <a:r>
              <a:rPr lang="en-US" altLang="zh-CN"/>
              <a:t>In other words, all MDSs became much slower.</a:t>
            </a:r>
            <a:endParaRPr lang="en-US" altLang="zh-CN"/>
          </a:p>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then looked at end-to-end job completion time—the metric that users really care about—under different setups.  Surprisingly, although we give</a:t>
            </a:r>
            <a:r>
              <a:rPr lang="en-US" altLang="en-US"/>
              <a:t> </a:t>
            </a:r>
            <a:r>
              <a:rPr lang="en-US" altLang="zh-CN"/>
              <a:t> 5 time hardware resource, the user job completion time reduced by merely 57%, That's quite disappointing.</a:t>
            </a:r>
            <a:endParaRPr lang="en-US" altLang="zh-CN"/>
          </a:p>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Why is the gain so limited? We found that scaling out breaks namespace locality. To be more specific, filesystem metadata has a unique characteristic that distinguishes it from other storage types: most operations require resolving the full path first to get the inode number.</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Here's an example: Suppose a client wants to create a new file, and the directories along that path are placed on three different MDSs. We must perform three sequential remote procedure calls for path resolution, before we can even start the metadata mutation. So, that is the price we paid. We add </a:t>
            </a:r>
            <a:r>
              <a:rPr lang="en-US" altLang="zh-CN"/>
              <a:t>more hardware to spread the load and achieve a balanced load distribution, but we inflate the total number of RPCs and increase the latency. Moreover, this loss of locality not only affects path resolving, but also complicates metadata updates. We now need distributed coordination—such as distributed transaction with </a:t>
            </a:r>
            <a:r>
              <a:rPr lang="en-US" altLang="zh-CN">
                <a:sym typeface="+mn-ea"/>
              </a:rPr>
              <a:t>cross-server locking</a:t>
            </a:r>
            <a:r>
              <a:rPr lang="en-US" altLang="zh-CN"/>
              <a:t>—to ensure the </a:t>
            </a:r>
            <a:r>
              <a:rPr lang="en-US" altLang="zh-CN"/>
              <a:t>distributed consistency, and that is quite expensive.</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After these observation and analysis, we believe that for the metadata, even partitioning consider harmful!</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make distributed metadata services more efficient, there is many existing work focusing on metadata partitioning methods. For example, CephFS and HopsFS adopt locality-preserved range partitioning, splitting the namespace into multiple subtrees and improving performance with lightweight coordination. However, these approaches are prone to hotspots, thus cannot scale very well in real-world dynamic workloads. Other distributed file systems such as Lustre and Tectonic partition metadata evenly by hashing the whole namespace to achieve load balance, but they must tolerate expensive path resolution and distributed coordination overhead. In addition to partitioning, some works try to improve load balancing from various aspects, such as Mantle focuses on enhancing programmability, Lunule consider both spatio-temporal locality, or recent studies try to adopting machine learning methods to predict furture popularity. However, they all focus on balance and ignore the corresponding path </a:t>
            </a:r>
            <a:r>
              <a:rPr lang="en-US" altLang="zh-CN"/>
              <a:t>resolution overhead, so the end-to-end benefits are limited.</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this work, our goal is to build an efficient ML-driven metadata load balancing mechanism, which maximizes balance while minimizing extra overhead. In other words, we believe that: balance should be a means, not the end—we care about end-to-end user job completion time. This can be challenging, because we need to solve many problems, including figuring out how to measure balance metrics, how to make </a:t>
            </a:r>
            <a:r>
              <a:rPr lang="en-US" altLang="zh-CN"/>
              <a:t>effective migration decisions during runtime, and how to train the models both quickly and precisely.</a:t>
            </a:r>
            <a:endParaRPr lang="en-US" altLang="zh-CN"/>
          </a:p>
          <a:p>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let's be honest, the above challenges doesn't sound very difficult, and a little boring—"just find the best balancing" right? </a:t>
            </a:r>
            <a:r>
              <a:rPr lang="en-US" altLang="zh-CN" dirty="0"/>
              <a:t>Actually, I think the real problem is: we have no idea about what the "best balancing" really is! How could we train a model to learn the best strategies, if we don't even know what is good or bad?</a:t>
            </a:r>
            <a:endParaRPr lang="en-US" altLang="zh-CN"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Fortunately, the classical Belady algorithm inspired us. The Belady algorithm tells us that for the cache, if the access sequence is given, there exists an optimal cache replacement policy that maximizes the cache hit ratio.</a:t>
            </a:r>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By analogy, we believe it is similar for metadata management: if the future metadata access sequence is given, there should also exist an optimal partitioning that minimizes end-to-end job completion time. So, we can train a model to learn it!</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effectLst/>
                <a:latin typeface="Calibri" panose="020F0502020204030204" pitchFamily="34" charset="0"/>
                <a:ea typeface="等线" panose="02010600030101010101" pitchFamily="2" charset="-122"/>
                <a:cs typeface="Times New Roman" panose="02020503050405090304" pitchFamily="18" charset="0"/>
              </a:rPr>
              <a:t>My talk will mainly focus on the </a:t>
            </a:r>
            <a:r>
              <a:rPr lang="en-US" altLang="zh-CN" sz="1800" dirty="0">
                <a:effectLst/>
                <a:latin typeface="Calibri" panose="020F0502020204030204" pitchFamily="34" charset="0"/>
                <a:ea typeface="等线" panose="02010600030101010101" pitchFamily="2" charset="-122"/>
                <a:cs typeface="Times New Roman" panose="02020503050405090304" pitchFamily="18" charset="0"/>
              </a:rPr>
              <a:t>following three questions: first, why metadata is important yet still inefficient; </a:t>
            </a:r>
            <a:r>
              <a:rPr lang="en-US" altLang="zh-CN" sz="1800" dirty="0">
                <a:effectLst/>
                <a:latin typeface="Calibri" panose="020F0502020204030204" pitchFamily="34" charset="0"/>
                <a:ea typeface="等线" panose="02010600030101010101" pitchFamily="2" charset="-122"/>
                <a:cs typeface="Times New Roman" panose="02020503050405090304" pitchFamily="18" charset="0"/>
              </a:rPr>
              <a:t>second, do we really need metadata load balancing; and third, how to make it efficient with machine learning. Let’s start with metadata.</a:t>
            </a:r>
            <a:endParaRPr lang="en-US" altLang="zh-CN" sz="1800" dirty="0">
              <a:effectLst/>
              <a:latin typeface="Calibri" panose="020F0502020204030204" pitchFamily="34" charset="0"/>
              <a:ea typeface="等线" panose="02010600030101010101" pitchFamily="2" charset="-122"/>
              <a:cs typeface="Times New Roman" panose="02020503050405090304" pitchFamily="18" charset="0"/>
            </a:endParaRPr>
          </a:p>
        </p:txBody>
      </p:sp>
      <p:sp>
        <p:nvSpPr>
          <p:cNvPr id="4" name="灯片编号占位符 3"/>
          <p:cNvSpPr>
            <a:spLocks noGrp="1"/>
          </p:cNvSpPr>
          <p:nvPr>
            <p:ph type="sldNum" sz="quarter" idx="10"/>
          </p:nvPr>
        </p:nvSpPr>
        <p:spPr/>
        <p:txBody>
          <a:bodyPr/>
          <a:lstStyle/>
          <a:p>
            <a:fld id="{00F0FDD1-5445-47D8-99AF-E17C10F84B5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However, minimizing job completion time is much harder than maximizing cache hit ratio, because </a:t>
            </a:r>
            <a:r>
              <a:rPr lang="en-US" altLang="zh-CN"/>
              <a:t>we still don’t know how to calculate it. So first,  we decompose it and approximate the completion time of each request as the sum of three </a:t>
            </a:r>
            <a:r>
              <a:rPr lang="en-US" altLang="zh-CN"/>
              <a:t>parts: metadata processing time, path resolution time, and queuing time. All three are affected by how we partition the namespace, but metadata processing time is the most complex.</a:t>
            </a:r>
            <a:endParaRPr lang="en-US" altLang="zh-CN"/>
          </a:p>
          <a:p>
            <a:r>
              <a:rPr lang="en-US" altLang="zh-CN">
                <a:sym typeface="+mn-ea"/>
              </a:rPr>
              <a:t>Because </a:t>
            </a:r>
            <a:endParaRPr lang="en-US" altLang="zh-CN"/>
          </a:p>
          <a:p>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metadata operations are diverse, and developing computational approaches for each operation type is highly complex. Luckily, we find that they can be classified into three situations: for directory </a:t>
            </a:r>
            <a:r>
              <a:rPr lang="en-US" altLang="zh-CN">
                <a:sym typeface="+mn-ea"/>
              </a:rPr>
              <a:t>listing</a:t>
            </a:r>
            <a:r>
              <a:rPr lang="en-US" altLang="zh-CN"/>
              <a:t>, splitting a directory into multiple partitions will introduce a linear increase in RPC count; for namespace mutations, such as create </a:t>
            </a:r>
            <a:r>
              <a:rPr lang="en-US" altLang="zh-CN">
                <a:sym typeface="+mn-ea"/>
              </a:rPr>
              <a:t>directory</a:t>
            </a:r>
            <a:r>
              <a:rPr lang="en-US" altLang="zh-CN"/>
              <a:t> or remove </a:t>
            </a:r>
            <a:r>
              <a:rPr lang="en-US" altLang="zh-CN">
                <a:sym typeface="+mn-ea"/>
              </a:rPr>
              <a:t>file</a:t>
            </a:r>
            <a:r>
              <a:rPr lang="en-US" altLang="zh-CN"/>
              <a:t>, partitioning will introduce distributed coordination overhead; and other operations, such as set permission or get attribute are not affected.</a:t>
            </a:r>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details of these calculations are in the paper. Our conclusion is that, given a set of hyperparameters of time cost, the above analysis allows us to estimate the request completion time. Although these hyperparameters do change with load, sampling them in all situations is nearly impossible. </a:t>
            </a:r>
            <a:r>
              <a:rPr lang="en-US" altLang="zh-CN"/>
              <a:t>Fortunately, we only care about high load situations, where load balancing will be applied. After that, we approximate the Job Completion Time by casting it as a bin-packing problem.</a:t>
            </a:r>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Building on this, we designed an algorithm to find near-optimal migration decisions and benefits, which we call metaOPT. The input is the namespace partitioning and access sequence. metaOPT greedily travers</a:t>
            </a:r>
            <a:r>
              <a:rPr lang="en-US" altLang="zh-CN"/>
              <a:t>e the namespace, comparing the job completion time before and after migration. Finally, it outputs the estimated benefits of each decision and the best migration decision.</a:t>
            </a:r>
            <a:endParaRPr lang="en-US" altLang="zh-CN"/>
          </a:p>
          <a:p>
            <a:endParaRPr lang="en-US" altLang="zh-CN"/>
          </a:p>
          <a:p>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details of metaOPT are in our paper, and I won't explain them in detail here. But if you wonder whether the greedy metaOPT is optimal, my answer is no—there will be some corner cases where we can only find a sub-optimal decision. For example, a combination of multiple decisions with lower benefits may be better than a single decision with the highest benefit. But don't worry, we have  proved that: even in the worst case, the benefit gap from the optimal decision is smaller than a small delta. The proof can be </a:t>
            </a:r>
            <a:r>
              <a:rPr lang="en-US" altLang="zh-CN"/>
              <a:t>found in the appendix.</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Now, let me introduce Origami—the framework we build to train efficient metadata balancing models. First, we implement the metaOPT algorithm, running on oour distributed filesystem, OrigamiFS. </a:t>
            </a:r>
            <a:r>
              <a:rPr lang="en-US" altLang="zh-CN"/>
              <a:t>It support two distinct interfaces to dump the runtime namespace state for metaOPT calculation, and execute corresponding migration decision.</a:t>
            </a:r>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architecture of OrigamiFS is shown in this figure. In short, we develop a prototype of distributed metadata service, which adopts techniques from prior work, such as metadata caching to mitigate near-root hotspots, disaggregating metadata to a local Key Value </a:t>
            </a:r>
            <a:r>
              <a:rPr lang="en-US" altLang="zh-CN"/>
              <a:t>store to </a:t>
            </a:r>
            <a:r>
              <a:rPr lang="en-US" altLang="zh-CN"/>
              <a:t>scale, and the aforementioned interfaces for training and validation.</a:t>
            </a:r>
            <a:endParaRPr lang="en-US" altLang="zh-CN"/>
          </a:p>
          <a:p>
            <a:endParaRPr lang="en-US" altLang="zh-CN"/>
          </a:p>
          <a:p>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train the balancing model, we use namespace statistics collected from OrigamiFS as features, and the output benefits from metaOPT as labels. After training the models offline, we use these models to predict benefits and find migration decisions online.</a:t>
            </a:r>
            <a:endParaRPr lang="en-US" altLang="zh-CN"/>
          </a:p>
          <a:p>
            <a:endParaRPr lang="en-US" altLang="zh-CN"/>
          </a:p>
          <a:p>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list the training features in this table, which includes both namespace structure information, such as the number of sub-files. And metadata history, such as the total read/write access count in the last epoch. We trained different models, but finally selected LightGBM because it is very fast and precise enough. We also tried MLP, but the inference time is much longer, especially considering that storage servers typically are not equipped with GPUs.</a:t>
            </a:r>
            <a:endParaRPr lang="en-US" altLang="zh-CN"/>
          </a:p>
          <a:p>
            <a:endParaRPr lang="en-US" altLang="zh-CN"/>
          </a:p>
          <a:p>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Next, I will show you the overall performance and balance analysis of Origami in different scenarios. We also conducted other evaluations such as cache efficiency and data path impact analysis. To save time, I won't cover these additional experiments here—the complet</a:t>
            </a:r>
            <a:r>
              <a:rPr kumimoji="1" lang="en-US" altLang="zh-CN" dirty="0"/>
              <a:t>e evaluation details are presented in the paper.</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today’s intelligent era, distributed file systems (DFS) have become a fundamental infrastructure, supporting many critical workloads, such as cloud computing, AI, and high performance computing. Examples include classic distributed file systems like CephFS and Lustre, as well as more recent developments such as HopsFS and CFS.</a:t>
            </a:r>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compared Origami with the following representative baselines that we reproduced: First, C-Hash, which uses coarse-grained hashing of the top-level directory of the namespace, like HopsFS and CephFS-pin; second, the fine-grained approaches that hash all directories in the namespace. And we also compared recent ML-based research. We deployed a distributed filesystem cluster with five MDSs and ran enough client threads to saturate it.</a:t>
            </a:r>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lvl="1"/>
            <a:r>
              <a:rPr lang="en-US" altLang="zh-CN"/>
              <a:t>And we reproduced three different workloads: a read-write mixed workload, involving compiling a large program, </a:t>
            </a:r>
            <a:endParaRPr lang="en-US" altLang="zh-CN"/>
          </a:p>
          <a:p>
            <a:pPr marL="0" lvl="1"/>
            <a:r>
              <a:rPr lang="en-US" altLang="zh-CN"/>
              <a:t>a read-only workload of a large web server, </a:t>
            </a:r>
            <a:endParaRPr lang="en-US" altLang="zh-CN"/>
          </a:p>
          <a:p>
            <a:pPr marL="0" lvl="1"/>
            <a:r>
              <a:rPr lang="en-US" altLang="zh-CN"/>
              <a:t>and a write-intensive workload from a </a:t>
            </a:r>
            <a:r>
              <a:rPr lang="en-US" altLang="zh-CN">
                <a:latin typeface="Arial Regular" panose="020B0604020202090204" charset="0"/>
                <a:cs typeface="Arial Regular" panose="020B0604020202090204" charset="0"/>
                <a:sym typeface="+mn-ea"/>
              </a:rPr>
              <a:t>productive cloud environment</a:t>
            </a:r>
            <a:r>
              <a:rPr lang="en-US" altLang="zh-CN"/>
              <a:t>.</a:t>
            </a:r>
            <a:endParaRPr lang="en-US" altLang="zh-CN"/>
          </a:p>
          <a:p>
            <a:pPr marL="0" lvl="1"/>
            <a:r>
              <a:rPr lang="en-US" altLang="zh-CN"/>
              <a:t>In most of our evaluations, we use one of them for better comparison.</a:t>
            </a:r>
            <a:endParaRPr lang="en-US" altLang="zh-CN"/>
          </a:p>
          <a:p>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First, let’s look at the aggregated metadata throughput under high load. Origami delivers the highest throughput among all baselines. Most importantly, the throughput with five MDSs is 3.86 times that of a single MDS, scaling near-linearly. In contrast, even the best-performing baseline only achieves an approximately 2</a:t>
            </a:r>
            <a:r>
              <a:rPr lang="en-US" altLang="en-US"/>
              <a:t>×</a:t>
            </a:r>
            <a:r>
              <a:rPr lang="en-US" altLang="zh-CN"/>
              <a:t> improvement in overall throughput.</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further compared the average latency under a single thread. We can see that Origami achieves the lowest average latency among all baselines, and only increases latency by about twenty-four percent compared to a single MDS. These results demonstrate that Origami is able to accurately identify subtrees with higher migration benefits, thus strikes a good trade-off between metadata load balancing and locality preserving.</a:t>
            </a:r>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explain why Origami outperforms other approaches, we dive deeper into the load balance of different methods. </a:t>
            </a:r>
            <a:r>
              <a:rPr lang="en-US" altLang="zh-CN"/>
              <a:t>Here, we employ the Imbalance Factor as our evaluation metric, where lower values indicate better balance. Surprisingly, our analysis reveals that Origami does not achieve better load balance than the baseline methods across any of the three key dimensions: metadata throughput, RPC distribution, or inode capacity.</a:t>
            </a:r>
            <a:endParaRPr lang="en-US" altLang="zh-CN"/>
          </a:p>
          <a:p>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We t</a:t>
            </a:r>
            <a:r>
              <a:rPr lang="en-US" altLang="zh-CN"/>
              <a:t>hen focus on per-MDS metadata processing time, which we call BusyTime. Surprisingly, Origami gets a very low imbalance factor in BusyTime, reducing it by nearly half compared to fine-grained hashing. This observation highlights one reason of Origami’s performance: ensuring all MDSs are busy is more efficient than evenly partitioning.</a:t>
            </a:r>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ea typeface="微软雅黑" panose="020B0503020204020204" pitchFamily="34" charset="-122"/>
              </a:rPr>
              <a:t>To conclude, metadata load balancing is crucial but difficult. Our key insight is that even partitioning—whether by inodes or by request counts—is NOT suitable for metadata load balancing. To efficiently balance metadata, we built Origami, which utilizes the MetaOPT algorithm to identify strategies and estimate migration benefits, then we trains and validates models on OrigamiFS. Experimental results show that Origami delivers the highest metadata throughput while introducing minimal additional overhead, compared to state-of-the-art solutions in real-world workloads.</a:t>
            </a:r>
            <a:endParaRPr kumimoji="1" lang="en-US" altLang="zh-CN" dirty="0">
              <a:ea typeface="微软雅黑" panose="020B0503020204020204" pitchFamily="34" charset="-122"/>
            </a:endParaRPr>
          </a:p>
          <a:p>
            <a:endParaRPr kumimoji="1" lang="en-US" altLang="zh-CN" dirty="0">
              <a:ea typeface="微软雅黑" panose="020B0503020204020204" pitchFamily="34" charset="-122"/>
            </a:endParaRPr>
          </a:p>
          <a:p>
            <a:endParaRPr kumimoji="1" lang="en-US" altLang="zh-CN" dirty="0">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00F0FDD1-5445-47D8-99AF-E17C10F84B5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ea typeface="微软雅黑" panose="020B0503020204020204" pitchFamily="34" charset="-122"/>
              </a:rPr>
              <a:t>Thanks you, and please feel free to ask me any questions!</a:t>
            </a:r>
            <a:endParaRPr kumimoji="1" lang="en-US" altLang="zh-CN" dirty="0">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00F0FDD1-5445-47D8-99AF-E17C10F84B5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Typically, a file system consists of two major parts. First, metadata: as shown in the figure, it can be viewed as a tree or Directed Acyclic Graph, that includes both the namespace structure such as file name, parent inode numer, and file attributes, such as the access time, permission </a:t>
            </a:r>
            <a:r>
              <a:rPr lang="en-US" altLang="zh-CN"/>
              <a:t>bits. The second part is the data: the actual file contents of user.</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After two decades of evolution, distributed file systems now have decoupled metadata management from data storage, allowing each to scale independently. A user’s POSIX system calls are translated into </a:t>
            </a:r>
            <a:r>
              <a:rPr lang="en-US" altLang="zh-CN"/>
              <a:t>multiple internal file system operations—metadata operations such as create or mkdir, and data operations such as read or write. In this architecture, metadata operation lies on the critical path of user requests and are processed before data operations.</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As mentioned, distributed file systems have been studied for more than two decades. Why are we still struggling with such an old problem? Because new challenges keep emerging. First, the scale: a single file system may now store hundreds of billions of files and handle millions of operations per second. Second, hardware: NVMe SSDs and high-bandwidth NICs have greatly reduced the data transfer latency, exposing the relative slowness of metadata operations. Third, workloads are becoming metadata-dominated. For example, if you mount a DFS through NFS, then up to 90 percent of the operations might be metadata </a:t>
            </a:r>
            <a:r>
              <a:rPr lang="en-US" altLang="zh-CN"/>
              <a:t>operations.</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These different challenges all point to the same conclusion: </a:t>
            </a:r>
            <a:r>
              <a:rPr lang="en-US" altLang="zh-CN"/>
              <a:t>today, metadata has become the primary bottleneck in modern distributed file systems.</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But, don't panic, we do have solutions to scale the metadata. Modern distributed file systems such as CephFS, Lustre, and CFS support multiple collaborating MDSs to scale out. This allows us to go beyond the capacity limit of a single MDS, process metadata operations in parallel, and keep most metadata hot in memory. Sounds </a:t>
            </a:r>
            <a:r>
              <a:rPr lang="en-US" altLang="zh-CN"/>
              <a:t>great, right?</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as the old saying goes, great power often comes with a terrible price. So, what do we have to give in return, for the metadata </a:t>
            </a:r>
            <a:r>
              <a:rPr lang="en-US" altLang="zh-CN" dirty="0"/>
              <a:t>scalability?</a:t>
            </a: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00F0FDD1-5445-47D8-99AF-E17C10F84B5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393680" y="6356350"/>
            <a:ext cx="960120" cy="365125"/>
          </a:xfrm>
        </p:spPr>
        <p:txBody>
          <a:bodyPr/>
          <a:lstStyle/>
          <a:p>
            <a:fld id="{48F63A3B-78C7-47BE-AE5E-E10140E04643}" type="slidenum">
              <a:rPr lang="en-US" smtClean="0"/>
            </a:fld>
            <a:endParaRPr lang="en-US" dirty="0"/>
          </a:p>
        </p:txBody>
      </p:sp>
      <p:sp>
        <p:nvSpPr>
          <p:cNvPr id="8" name="日期占位符 3"/>
          <p:cNvSpPr txBox="1"/>
          <p:nvPr userDrawn="1"/>
        </p:nvSpPr>
        <p:spPr>
          <a:xfrm>
            <a:off x="10695305" y="6356350"/>
            <a:ext cx="658495"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fld>
            <a:endParaRPr lang="zh-CN" altLang="en-US" dirty="0"/>
          </a:p>
        </p:txBody>
      </p:sp>
      <p:sp>
        <p:nvSpPr>
          <p:cNvPr id="11" name="标题 2"/>
          <p:cNvSpPr>
            <a:spLocks noGrp="1"/>
          </p:cNvSpPr>
          <p:nvPr>
            <p:ph type="title" hasCustomPrompt="1"/>
          </p:nvPr>
        </p:nvSpPr>
        <p:spPr>
          <a:xfrm>
            <a:off x="838200" y="214741"/>
            <a:ext cx="10515600" cy="1075295"/>
          </a:xfrm>
        </p:spPr>
        <p:txBody>
          <a:bodyPr>
            <a:normAutofit/>
          </a:bodyPr>
          <a:lstStyle>
            <a:lvl1pPr>
              <a:defRPr b="0" i="0">
                <a:latin typeface="Arial Regular" panose="020B0604020202090204" charset="0"/>
                <a:ea typeface="+mj-ea"/>
                <a:cs typeface="Arial Regular" panose="020B0604020202090204" charset="0"/>
              </a:defRPr>
            </a:lvl1pPr>
          </a:lstStyle>
          <a:p>
            <a:r>
              <a:rPr lang="en-US" altLang="zh-CN" sz="4000" b="1" dirty="0">
                <a:latin typeface="Calibri" panose="020F0502020204030204" pitchFamily="34" charset="0"/>
                <a:ea typeface="微软雅黑" panose="020B0503020204020204" pitchFamily="34" charset="-122"/>
                <a:cs typeface="Calibri" panose="020F0502020204030204" pitchFamily="34" charset="0"/>
              </a:rPr>
              <a:t>Title</a:t>
            </a:r>
            <a:endParaRPr lang="en-US" sz="4000" b="1" dirty="0">
              <a:latin typeface="微软雅黑" panose="020B0503020204020204" pitchFamily="34" charset="-122"/>
              <a:ea typeface="微软雅黑" panose="020B0503020204020204" pitchFamily="34" charset="-122"/>
            </a:endParaRPr>
          </a:p>
        </p:txBody>
      </p:sp>
      <p:sp>
        <p:nvSpPr>
          <p:cNvPr id="12" name="内容占位符 5"/>
          <p:cNvSpPr>
            <a:spLocks noGrp="1"/>
          </p:cNvSpPr>
          <p:nvPr>
            <p:ph idx="1" hasCustomPrompt="1"/>
          </p:nvPr>
        </p:nvSpPr>
        <p:spPr>
          <a:xfrm>
            <a:off x="838199" y="1213837"/>
            <a:ext cx="10777152" cy="4963126"/>
          </a:xfrm>
        </p:spPr>
        <p:txBody>
          <a:bodyPr>
            <a:normAutofit/>
          </a:bodyPr>
          <a:lstStyle>
            <a:lvl1pPr>
              <a:lnSpc>
                <a:spcPct val="100000"/>
              </a:lnSpc>
              <a:defRPr>
                <a:latin typeface="Arial" panose="020B0604020202090204" pitchFamily="34" charset="0"/>
                <a:ea typeface="PingFang SC" panose="020B0400000000000000" pitchFamily="34" charset="-122"/>
                <a:cs typeface="Arial" panose="020B0604020202090204" pitchFamily="34" charset="0"/>
              </a:defRPr>
            </a:lvl1pPr>
          </a:lstStyle>
          <a:p>
            <a:r>
              <a:rPr lang="en-US" dirty="0">
                <a:ea typeface="微软雅黑" panose="020B0503020204020204" pitchFamily="34" charset="-122"/>
              </a:rPr>
              <a:t>text</a:t>
            </a:r>
            <a:endParaRPr lang="en-US" dirty="0">
              <a:ea typeface="微软雅黑" panose="020B0503020204020204" pitchFamily="34" charset="-122"/>
            </a:endParaRPr>
          </a:p>
        </p:txBody>
      </p:sp>
      <p:sp>
        <p:nvSpPr>
          <p:cNvPr id="2" name="矩形 1"/>
          <p:cNvSpPr/>
          <p:nvPr userDrawn="1"/>
        </p:nvSpPr>
        <p:spPr>
          <a:xfrm flipV="1">
            <a:off x="838198" y="1064801"/>
            <a:ext cx="10911521" cy="45719"/>
          </a:xfrm>
          <a:prstGeom prst="rect">
            <a:avLst/>
          </a:prstGeom>
          <a:gradFill flip="none" rotWithShape="1">
            <a:gsLst>
              <a:gs pos="85000">
                <a:srgbClr val="CAD9EB"/>
              </a:gs>
              <a:gs pos="77000">
                <a:srgbClr val="B6CBE4"/>
              </a:gs>
              <a:gs pos="73000">
                <a:srgbClr val="A4BFDD"/>
              </a:gs>
              <a:gs pos="0">
                <a:srgbClr val="1B4A9A"/>
              </a:gs>
              <a:gs pos="100000">
                <a:schemeClr val="bg1"/>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形 8"/>
          <p:cNvPicPr>
            <a:picLocks noChangeAspect="1"/>
          </p:cNvPicPr>
          <p:nvPr userDrawn="1"/>
        </p:nvPicPr>
        <p:blipFill>
          <a:blip r:embed="rId2">
            <a:extLst>
              <a:ext uri="{96DAC541-7B7A-43D3-8B79-37D633B846F1}">
                <asvg:svgBlip xmlns:asvg="http://schemas.microsoft.com/office/drawing/2016/SVG/main" r:embed="rId3"/>
              </a:ext>
            </a:extLst>
          </a:blip>
          <a:srcRect r="70689"/>
          <a:stretch>
            <a:fillRect/>
          </a:stretch>
        </p:blipFill>
        <p:spPr>
          <a:xfrm>
            <a:off x="11061767" y="350867"/>
            <a:ext cx="598026" cy="5832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
        <p:nvSpPr>
          <p:cNvPr id="7" name="矩形 6"/>
          <p:cNvSpPr/>
          <p:nvPr userDrawn="1"/>
        </p:nvSpPr>
        <p:spPr>
          <a:xfrm flipV="1">
            <a:off x="838199" y="1064805"/>
            <a:ext cx="10515599"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日期占位符 3"/>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fld>
            <a:endParaRPr lang="zh-CN" altLang="en-US" dirty="0"/>
          </a:p>
        </p:txBody>
      </p:sp>
      <p:sp>
        <p:nvSpPr>
          <p:cNvPr id="11" name="标题 2"/>
          <p:cNvSpPr>
            <a:spLocks noGrp="1"/>
          </p:cNvSpPr>
          <p:nvPr>
            <p:ph type="title" hasCustomPrompt="1"/>
          </p:nvPr>
        </p:nvSpPr>
        <p:spPr>
          <a:xfrm>
            <a:off x="838200" y="214741"/>
            <a:ext cx="10515600" cy="1075295"/>
          </a:xfrm>
        </p:spPr>
        <p:txBody>
          <a:bodyPr>
            <a:normAutofit/>
          </a:bodyPr>
          <a:lstStyle>
            <a:lvl1pPr>
              <a:defRPr b="1">
                <a:latin typeface="Calibri" panose="020F0502020204030204" pitchFamily="34" charset="0"/>
                <a:ea typeface="+mj-ea"/>
                <a:cs typeface="Calibri" panose="020F0502020204030204" pitchFamily="34" charset="0"/>
              </a:defRPr>
            </a:lvl1pPr>
          </a:lstStyle>
          <a:p>
            <a:r>
              <a:rPr lang="en-US" altLang="zh-CN" sz="4000" b="1" dirty="0">
                <a:latin typeface="Calibri" panose="020F0502020204030204" pitchFamily="34" charset="0"/>
                <a:ea typeface="微软雅黑" panose="020B0503020204020204" pitchFamily="34" charset="-122"/>
                <a:cs typeface="Calibri" panose="020F0502020204030204" pitchFamily="34" charset="0"/>
              </a:rPr>
              <a:t>Title</a:t>
            </a:r>
            <a:endParaRPr lang="en-US" sz="4000" b="1" dirty="0">
              <a:latin typeface="微软雅黑" panose="020B0503020204020204" pitchFamily="34" charset="-122"/>
              <a:ea typeface="微软雅黑" panose="020B0503020204020204" pitchFamily="34" charset="-122"/>
            </a:endParaRPr>
          </a:p>
        </p:txBody>
      </p:sp>
      <p:sp>
        <p:nvSpPr>
          <p:cNvPr id="12" name="内容占位符 5"/>
          <p:cNvSpPr>
            <a:spLocks noGrp="1"/>
          </p:cNvSpPr>
          <p:nvPr>
            <p:ph idx="1"/>
          </p:nvPr>
        </p:nvSpPr>
        <p:spPr>
          <a:xfrm>
            <a:off x="838199" y="1213837"/>
            <a:ext cx="10777152" cy="4963126"/>
          </a:xfrm>
        </p:spPr>
        <p:txBody>
          <a:bodyPr>
            <a:normAutofit/>
          </a:bodyPr>
          <a:lstStyle>
            <a:lvl1pPr>
              <a:defRPr>
                <a:latin typeface="Calibri" panose="020F0502020204030204" pitchFamily="34" charset="0"/>
                <a:cs typeface="Calibri" panose="020F0502020204030204" pitchFamily="34" charset="0"/>
              </a:defRPr>
            </a:lvl1pPr>
          </a:lstStyle>
          <a:p>
            <a:endParaRPr lang="en-US" dirty="0">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393680" y="6356350"/>
            <a:ext cx="960120" cy="365125"/>
          </a:xfrm>
        </p:spPr>
        <p:txBody>
          <a:bodyPr/>
          <a:lstStyle/>
          <a:p>
            <a:fld id="{48F63A3B-78C7-47BE-AE5E-E10140E04643}" type="slidenum">
              <a:rPr lang="en-US" smtClean="0"/>
            </a:fld>
            <a:endParaRPr lang="en-US" dirty="0"/>
          </a:p>
        </p:txBody>
      </p:sp>
      <p:sp>
        <p:nvSpPr>
          <p:cNvPr id="8" name="日期占位符 3"/>
          <p:cNvSpPr txBox="1"/>
          <p:nvPr userDrawn="1"/>
        </p:nvSpPr>
        <p:spPr>
          <a:xfrm>
            <a:off x="10695305" y="6356350"/>
            <a:ext cx="658495"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fld>
            <a:endParaRPr lang="zh-CN" altLang="en-US" dirty="0"/>
          </a:p>
        </p:txBody>
      </p:sp>
      <p:sp>
        <p:nvSpPr>
          <p:cNvPr id="11" name="标题 2"/>
          <p:cNvSpPr>
            <a:spLocks noGrp="1"/>
          </p:cNvSpPr>
          <p:nvPr>
            <p:ph type="title" hasCustomPrompt="1"/>
          </p:nvPr>
        </p:nvSpPr>
        <p:spPr>
          <a:xfrm>
            <a:off x="838200" y="214741"/>
            <a:ext cx="10515600" cy="1075295"/>
          </a:xfrm>
        </p:spPr>
        <p:txBody>
          <a:bodyPr>
            <a:normAutofit/>
          </a:bodyPr>
          <a:lstStyle>
            <a:lvl1pPr>
              <a:defRPr b="0" i="0">
                <a:latin typeface="Arial Regular" panose="020B0604020202090204" charset="0"/>
                <a:ea typeface="+mj-ea"/>
                <a:cs typeface="Arial Regular" panose="020B0604020202090204" charset="0"/>
              </a:defRPr>
            </a:lvl1pPr>
          </a:lstStyle>
          <a:p>
            <a:r>
              <a:rPr lang="en-US" altLang="zh-CN" sz="4000" b="1" dirty="0">
                <a:latin typeface="Calibri" panose="020F0502020204030204" pitchFamily="34" charset="0"/>
                <a:ea typeface="微软雅黑" panose="020B0503020204020204" pitchFamily="34" charset="-122"/>
                <a:cs typeface="Calibri" panose="020F0502020204030204" pitchFamily="34" charset="0"/>
              </a:rPr>
              <a:t>Title</a:t>
            </a:r>
            <a:endParaRPr lang="en-US" sz="4000" b="1" dirty="0">
              <a:latin typeface="微软雅黑" panose="020B0503020204020204" pitchFamily="34" charset="-122"/>
              <a:ea typeface="微软雅黑" panose="020B0503020204020204" pitchFamily="34" charset="-122"/>
            </a:endParaRPr>
          </a:p>
        </p:txBody>
      </p:sp>
      <p:sp>
        <p:nvSpPr>
          <p:cNvPr id="12" name="内容占位符 5"/>
          <p:cNvSpPr>
            <a:spLocks noGrp="1"/>
          </p:cNvSpPr>
          <p:nvPr>
            <p:ph idx="1" hasCustomPrompt="1"/>
          </p:nvPr>
        </p:nvSpPr>
        <p:spPr>
          <a:xfrm>
            <a:off x="838199" y="1213837"/>
            <a:ext cx="10777152" cy="4963126"/>
          </a:xfrm>
        </p:spPr>
        <p:txBody>
          <a:bodyPr>
            <a:normAutofit/>
          </a:bodyPr>
          <a:lstStyle>
            <a:lvl1pPr>
              <a:lnSpc>
                <a:spcPct val="100000"/>
              </a:lnSpc>
              <a:defRPr>
                <a:latin typeface="Arial" panose="020B0604020202090204" pitchFamily="34" charset="0"/>
                <a:ea typeface="PingFang SC" panose="020B0400000000000000" pitchFamily="34" charset="-122"/>
                <a:cs typeface="Arial" panose="020B0604020202090204" pitchFamily="34" charset="0"/>
              </a:defRPr>
            </a:lvl1pPr>
          </a:lstStyle>
          <a:p>
            <a:r>
              <a:rPr lang="en-US" dirty="0">
                <a:ea typeface="微软雅黑" panose="020B0503020204020204" pitchFamily="34" charset="-122"/>
              </a:rPr>
              <a:t>text</a:t>
            </a:r>
            <a:endParaRPr lang="en-US" dirty="0">
              <a:ea typeface="微软雅黑" panose="020B0503020204020204" pitchFamily="34" charset="-122"/>
            </a:endParaRPr>
          </a:p>
        </p:txBody>
      </p:sp>
      <p:sp>
        <p:nvSpPr>
          <p:cNvPr id="2" name="矩形 1"/>
          <p:cNvSpPr/>
          <p:nvPr userDrawn="1"/>
        </p:nvSpPr>
        <p:spPr>
          <a:xfrm flipV="1">
            <a:off x="838198" y="1064801"/>
            <a:ext cx="10911521" cy="45719"/>
          </a:xfrm>
          <a:prstGeom prst="rect">
            <a:avLst/>
          </a:prstGeom>
          <a:gradFill flip="none" rotWithShape="1">
            <a:gsLst>
              <a:gs pos="85000">
                <a:srgbClr val="CAD9EB"/>
              </a:gs>
              <a:gs pos="77000">
                <a:srgbClr val="B6CBE4"/>
              </a:gs>
              <a:gs pos="73000">
                <a:srgbClr val="A4BFDD"/>
              </a:gs>
              <a:gs pos="0">
                <a:srgbClr val="1B4A9A"/>
              </a:gs>
              <a:gs pos="100000">
                <a:schemeClr val="bg1"/>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形 8"/>
          <p:cNvPicPr>
            <a:picLocks noChangeAspect="1"/>
          </p:cNvPicPr>
          <p:nvPr userDrawn="1"/>
        </p:nvPicPr>
        <p:blipFill>
          <a:blip r:embed="rId2">
            <a:extLst>
              <a:ext uri="{96DAC541-7B7A-43D3-8B79-37D633B846F1}">
                <asvg:svgBlip xmlns:asvg="http://schemas.microsoft.com/office/drawing/2016/SVG/main" r:embed="rId3"/>
              </a:ext>
            </a:extLst>
          </a:blip>
          <a:srcRect r="70689"/>
          <a:stretch>
            <a:fillRect/>
          </a:stretch>
        </p:blipFill>
        <p:spPr>
          <a:xfrm>
            <a:off x="11061767" y="350867"/>
            <a:ext cx="598026" cy="5832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
        <p:nvSpPr>
          <p:cNvPr id="7" name="矩形 6"/>
          <p:cNvSpPr/>
          <p:nvPr userDrawn="1"/>
        </p:nvSpPr>
        <p:spPr>
          <a:xfrm flipV="1">
            <a:off x="838199" y="1064805"/>
            <a:ext cx="10515599"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日期占位符 3"/>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fld>
            <a:endParaRPr lang="zh-CN" altLang="en-US" dirty="0"/>
          </a:p>
        </p:txBody>
      </p:sp>
      <p:sp>
        <p:nvSpPr>
          <p:cNvPr id="11" name="标题 2"/>
          <p:cNvSpPr>
            <a:spLocks noGrp="1"/>
          </p:cNvSpPr>
          <p:nvPr>
            <p:ph type="title" hasCustomPrompt="1"/>
          </p:nvPr>
        </p:nvSpPr>
        <p:spPr>
          <a:xfrm>
            <a:off x="838200" y="214741"/>
            <a:ext cx="10515600" cy="1075295"/>
          </a:xfrm>
        </p:spPr>
        <p:txBody>
          <a:bodyPr>
            <a:normAutofit/>
          </a:bodyPr>
          <a:lstStyle>
            <a:lvl1pPr>
              <a:defRPr b="1">
                <a:latin typeface="Calibri" panose="020F0502020204030204" pitchFamily="34" charset="0"/>
                <a:ea typeface="+mj-ea"/>
                <a:cs typeface="Calibri" panose="020F0502020204030204" pitchFamily="34" charset="0"/>
              </a:defRPr>
            </a:lvl1pPr>
          </a:lstStyle>
          <a:p>
            <a:r>
              <a:rPr lang="en-US" altLang="zh-CN" sz="4000" b="1" dirty="0">
                <a:latin typeface="Calibri" panose="020F0502020204030204" pitchFamily="34" charset="0"/>
                <a:ea typeface="微软雅黑" panose="020B0503020204020204" pitchFamily="34" charset="-122"/>
                <a:cs typeface="Calibri" panose="020F0502020204030204" pitchFamily="34" charset="0"/>
              </a:rPr>
              <a:t>Title</a:t>
            </a:r>
            <a:endParaRPr lang="en-US" sz="4000" b="1" dirty="0">
              <a:latin typeface="微软雅黑" panose="020B0503020204020204" pitchFamily="34" charset="-122"/>
              <a:ea typeface="微软雅黑" panose="020B0503020204020204" pitchFamily="34" charset="-122"/>
            </a:endParaRPr>
          </a:p>
        </p:txBody>
      </p:sp>
      <p:sp>
        <p:nvSpPr>
          <p:cNvPr id="12" name="内容占位符 5"/>
          <p:cNvSpPr>
            <a:spLocks noGrp="1"/>
          </p:cNvSpPr>
          <p:nvPr>
            <p:ph idx="1"/>
          </p:nvPr>
        </p:nvSpPr>
        <p:spPr>
          <a:xfrm>
            <a:off x="838199" y="1213837"/>
            <a:ext cx="10777152" cy="4963126"/>
          </a:xfrm>
        </p:spPr>
        <p:txBody>
          <a:bodyPr>
            <a:normAutofit/>
          </a:bodyPr>
          <a:lstStyle>
            <a:lvl1pPr>
              <a:defRPr>
                <a:latin typeface="Calibri" panose="020F0502020204030204" pitchFamily="34" charset="0"/>
                <a:cs typeface="Calibri" panose="020F0502020204030204" pitchFamily="34" charset="0"/>
              </a:defRPr>
            </a:lvl1pPr>
          </a:lstStyle>
          <a:p>
            <a:endParaRPr lang="en-US" dirty="0">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393680" y="6356350"/>
            <a:ext cx="960120" cy="365125"/>
          </a:xfrm>
        </p:spPr>
        <p:txBody>
          <a:bodyPr/>
          <a:lstStyle/>
          <a:p>
            <a:fld id="{48F63A3B-78C7-47BE-AE5E-E10140E04643}" type="slidenum">
              <a:rPr lang="en-US" smtClean="0"/>
            </a:fld>
            <a:endParaRPr lang="en-US" dirty="0"/>
          </a:p>
        </p:txBody>
      </p:sp>
      <p:sp>
        <p:nvSpPr>
          <p:cNvPr id="8" name="日期占位符 3"/>
          <p:cNvSpPr txBox="1"/>
          <p:nvPr userDrawn="1"/>
        </p:nvSpPr>
        <p:spPr>
          <a:xfrm>
            <a:off x="10695305" y="6356350"/>
            <a:ext cx="658495"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fld>
            <a:endParaRPr lang="zh-CN" altLang="en-US" dirty="0"/>
          </a:p>
        </p:txBody>
      </p:sp>
      <p:sp>
        <p:nvSpPr>
          <p:cNvPr id="11" name="标题 2"/>
          <p:cNvSpPr>
            <a:spLocks noGrp="1"/>
          </p:cNvSpPr>
          <p:nvPr>
            <p:ph type="title" hasCustomPrompt="1"/>
          </p:nvPr>
        </p:nvSpPr>
        <p:spPr>
          <a:xfrm>
            <a:off x="838200" y="214741"/>
            <a:ext cx="10515600" cy="1075295"/>
          </a:xfrm>
        </p:spPr>
        <p:txBody>
          <a:bodyPr>
            <a:normAutofit/>
          </a:bodyPr>
          <a:lstStyle>
            <a:lvl1pPr>
              <a:defRPr b="0">
                <a:latin typeface="Calibri" panose="020F0502020204030204" pitchFamily="34" charset="0"/>
                <a:ea typeface="+mj-ea"/>
                <a:cs typeface="Calibri" panose="020F0502020204030204" pitchFamily="34" charset="0"/>
              </a:defRPr>
            </a:lvl1pPr>
          </a:lstStyle>
          <a:p>
            <a:r>
              <a:rPr lang="en-US" altLang="zh-CN" sz="4000" b="1" dirty="0">
                <a:latin typeface="Calibri" panose="020F0502020204030204" pitchFamily="34" charset="0"/>
                <a:ea typeface="微软雅黑" panose="020B0503020204020204" pitchFamily="34" charset="-122"/>
                <a:cs typeface="Calibri" panose="020F0502020204030204" pitchFamily="34" charset="0"/>
              </a:rPr>
              <a:t>Title</a:t>
            </a:r>
            <a:endParaRPr lang="en-US" sz="4000" b="1" dirty="0">
              <a:latin typeface="微软雅黑" panose="020B0503020204020204" pitchFamily="34" charset="-122"/>
              <a:ea typeface="微软雅黑" panose="020B0503020204020204" pitchFamily="34" charset="-122"/>
            </a:endParaRPr>
          </a:p>
        </p:txBody>
      </p:sp>
      <p:sp>
        <p:nvSpPr>
          <p:cNvPr id="12" name="内容占位符 5"/>
          <p:cNvSpPr>
            <a:spLocks noGrp="1"/>
          </p:cNvSpPr>
          <p:nvPr>
            <p:ph idx="1" hasCustomPrompt="1"/>
          </p:nvPr>
        </p:nvSpPr>
        <p:spPr>
          <a:xfrm>
            <a:off x="838199" y="1213837"/>
            <a:ext cx="10777152" cy="4963126"/>
          </a:xfrm>
        </p:spPr>
        <p:txBody>
          <a:bodyPr>
            <a:normAutofit/>
          </a:bodyPr>
          <a:lstStyle>
            <a:lvl1pPr>
              <a:lnSpc>
                <a:spcPct val="100000"/>
              </a:lnSpc>
              <a:defRPr>
                <a:latin typeface="Arial" panose="020B0604020202090204" pitchFamily="34" charset="0"/>
                <a:ea typeface="PingFang SC" panose="020B0400000000000000" pitchFamily="34" charset="-122"/>
                <a:cs typeface="Arial" panose="020B0604020202090204" pitchFamily="34" charset="0"/>
              </a:defRPr>
            </a:lvl1pPr>
          </a:lstStyle>
          <a:p>
            <a:r>
              <a:rPr lang="en-US" dirty="0">
                <a:ea typeface="微软雅黑" panose="020B0503020204020204" pitchFamily="34" charset="-122"/>
              </a:rPr>
              <a:t>text</a:t>
            </a:r>
            <a:endParaRPr lang="en-US" dirty="0">
              <a:ea typeface="微软雅黑" panose="020B0503020204020204" pitchFamily="34" charset="-122"/>
            </a:endParaRPr>
          </a:p>
        </p:txBody>
      </p:sp>
      <p:sp>
        <p:nvSpPr>
          <p:cNvPr id="2" name="矩形 1"/>
          <p:cNvSpPr/>
          <p:nvPr userDrawn="1"/>
        </p:nvSpPr>
        <p:spPr>
          <a:xfrm flipV="1">
            <a:off x="838198" y="1064801"/>
            <a:ext cx="10911521" cy="45719"/>
          </a:xfrm>
          <a:prstGeom prst="rect">
            <a:avLst/>
          </a:prstGeom>
          <a:gradFill flip="none" rotWithShape="1">
            <a:gsLst>
              <a:gs pos="85000">
                <a:srgbClr val="CAD9EB"/>
              </a:gs>
              <a:gs pos="77000">
                <a:srgbClr val="B6CBE4"/>
              </a:gs>
              <a:gs pos="73000">
                <a:srgbClr val="A4BFDD"/>
              </a:gs>
              <a:gs pos="0">
                <a:srgbClr val="1B4A9A"/>
              </a:gs>
              <a:gs pos="100000">
                <a:schemeClr val="bg1"/>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形 8"/>
          <p:cNvPicPr>
            <a:picLocks noChangeAspect="1"/>
          </p:cNvPicPr>
          <p:nvPr userDrawn="1"/>
        </p:nvPicPr>
        <p:blipFill>
          <a:blip r:embed="rId2">
            <a:extLst>
              <a:ext uri="{96DAC541-7B7A-43D3-8B79-37D633B846F1}">
                <asvg:svgBlip xmlns:asvg="http://schemas.microsoft.com/office/drawing/2016/SVG/main" r:embed="rId3"/>
              </a:ext>
            </a:extLst>
          </a:blip>
          <a:srcRect r="70689"/>
          <a:stretch>
            <a:fillRect/>
          </a:stretch>
        </p:blipFill>
        <p:spPr>
          <a:xfrm>
            <a:off x="11061767" y="350867"/>
            <a:ext cx="598026" cy="58326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rtl="0" eaLnBrk="1" latinLnBrk="0" hangingPunct="1">
        <a:lnSpc>
          <a:spcPct val="90000"/>
        </a:lnSpc>
        <a:spcBef>
          <a:spcPct val="0"/>
        </a:spcBef>
        <a:buNone/>
        <a:defRPr sz="4400" b="0" kern="1200">
          <a:solidFill>
            <a:schemeClr val="tx1"/>
          </a:solidFill>
          <a:latin typeface="Calibri" panose="020F0502020204030204" pitchFamily="34" charset="0"/>
          <a:ea typeface="汉仪帅线体简" panose="00020600040101010101" charset="-122"/>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Lst>
  <p:hf hdr="0"/>
  <p:txStyles>
    <p:titleStyle>
      <a:lvl1pPr algn="l" defTabSz="914400" rtl="0" eaLnBrk="1" latinLnBrk="0" hangingPunct="1">
        <a:lnSpc>
          <a:spcPct val="90000"/>
        </a:lnSpc>
        <a:spcBef>
          <a:spcPct val="0"/>
        </a:spcBef>
        <a:buNone/>
        <a:defRPr sz="4400" b="0" kern="1200">
          <a:solidFill>
            <a:schemeClr val="tx1"/>
          </a:solidFill>
          <a:latin typeface="Calibri" panose="020F0502020204030204" pitchFamily="34" charset="0"/>
          <a:ea typeface="汉仪帅线体简" panose="00020600040101010101" charset="-122"/>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Title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p:txStyles>
    <p:titleStyle>
      <a:lvl1pPr algn="l" defTabSz="914400" rtl="0" eaLnBrk="1" latinLnBrk="0" hangingPunct="1">
        <a:lnSpc>
          <a:spcPct val="90000"/>
        </a:lnSpc>
        <a:spcBef>
          <a:spcPct val="0"/>
        </a:spcBef>
        <a:buNone/>
        <a:defRPr sz="4400" b="0" kern="1200">
          <a:solidFill>
            <a:schemeClr val="tx1"/>
          </a:solidFill>
          <a:latin typeface="Calibri" panose="020F0502020204030204" pitchFamily="34" charset="0"/>
          <a:ea typeface="汉仪帅线体简" panose="00020600040101010101" charset="-122"/>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image" Target="../media/image32.svg"/><Relationship Id="rId8" Type="http://schemas.openxmlformats.org/officeDocument/2006/relationships/image" Target="../media/image31.png"/><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0" Type="http://schemas.openxmlformats.org/officeDocument/2006/relationships/notesSlide" Target="../notesSlides/notesSlide13.xml"/><Relationship Id="rId2" Type="http://schemas.openxmlformats.org/officeDocument/2006/relationships/tags" Target="../tags/tag105.xml"/><Relationship Id="rId19" Type="http://schemas.openxmlformats.org/officeDocument/2006/relationships/slideLayout" Target="../slideLayouts/slideLayout10.xml"/><Relationship Id="rId18" Type="http://schemas.openxmlformats.org/officeDocument/2006/relationships/image" Target="../media/image35.svg"/><Relationship Id="rId17" Type="http://schemas.openxmlformats.org/officeDocument/2006/relationships/image" Target="../media/image34.png"/><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image" Target="../media/image33.svg"/><Relationship Id="rId11" Type="http://schemas.openxmlformats.org/officeDocument/2006/relationships/image" Target="../media/image23.png"/><Relationship Id="rId10" Type="http://schemas.openxmlformats.org/officeDocument/2006/relationships/tags" Target="../tags/tag109.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9" Type="http://schemas.openxmlformats.org/officeDocument/2006/relationships/image" Target="../media/image32.svg"/><Relationship Id="rId8" Type="http://schemas.openxmlformats.org/officeDocument/2006/relationships/image" Target="../media/image31.png"/><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1" Type="http://schemas.openxmlformats.org/officeDocument/2006/relationships/notesSlide" Target="../notesSlides/notesSlide14.xml"/><Relationship Id="rId20" Type="http://schemas.openxmlformats.org/officeDocument/2006/relationships/slideLayout" Target="../slideLayouts/slideLayout2.xml"/><Relationship Id="rId2" Type="http://schemas.openxmlformats.org/officeDocument/2006/relationships/tags" Target="../tags/tag115.xml"/><Relationship Id="rId19" Type="http://schemas.openxmlformats.org/officeDocument/2006/relationships/tags" Target="../tags/tag124.xml"/><Relationship Id="rId18" Type="http://schemas.openxmlformats.org/officeDocument/2006/relationships/image" Target="../media/image35.svg"/><Relationship Id="rId17" Type="http://schemas.openxmlformats.org/officeDocument/2006/relationships/image" Target="../media/image34.png"/><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image" Target="../media/image33.svg"/><Relationship Id="rId11" Type="http://schemas.openxmlformats.org/officeDocument/2006/relationships/image" Target="../media/image23.png"/><Relationship Id="rId10" Type="http://schemas.openxmlformats.org/officeDocument/2006/relationships/tags" Target="../tags/tag119.xml"/><Relationship Id="rId1" Type="http://schemas.openxmlformats.org/officeDocument/2006/relationships/tags" Target="../tags/tag114.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sv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41.pn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2.xml"/><Relationship Id="rId7" Type="http://schemas.openxmlformats.org/officeDocument/2006/relationships/image" Target="../media/image48.sv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svg"/><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2.xml"/><Relationship Id="rId7" Type="http://schemas.openxmlformats.org/officeDocument/2006/relationships/image" Target="../media/image51.sv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0.svg"/><Relationship Id="rId3" Type="http://schemas.openxmlformats.org/officeDocument/2006/relationships/image" Target="../media/image44.png"/><Relationship Id="rId2" Type="http://schemas.openxmlformats.org/officeDocument/2006/relationships/image" Target="../media/image49.svg"/><Relationship Id="rId1" Type="http://schemas.openxmlformats.org/officeDocument/2006/relationships/image" Target="../media/image42.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image" Target="../media/image55.svg"/><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image" Target="../media/image57.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 Id="rId3" Type="http://schemas.openxmlformats.org/officeDocument/2006/relationships/image" Target="../media/image60.svg"/><Relationship Id="rId2" Type="http://schemas.openxmlformats.org/officeDocument/2006/relationships/image" Target="../media/image23.png"/><Relationship Id="rId1"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jpe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notesSlide" Target="../notesSlides/notesSlide3.xml"/><Relationship Id="rId10" Type="http://schemas.openxmlformats.org/officeDocument/2006/relationships/slideLayout" Target="../slideLayouts/slideLayout2.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61.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image" Target="../media/image63.png"/><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image" Target="../media/image62.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image" Target="../media/image63.png"/><Relationship Id="rId3" Type="http://schemas.openxmlformats.org/officeDocument/2006/relationships/image" Target="../media/image60.svg"/><Relationship Id="rId2" Type="http://schemas.openxmlformats.org/officeDocument/2006/relationships/image" Target="../media/image23.png"/><Relationship Id="rId1" Type="http://schemas.openxmlformats.org/officeDocument/2006/relationships/image" Target="../media/image6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4.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8.svg"/><Relationship Id="rId19" Type="http://schemas.openxmlformats.org/officeDocument/2006/relationships/notesSlide" Target="../notesSlides/notesSlide4.xml"/><Relationship Id="rId18" Type="http://schemas.openxmlformats.org/officeDocument/2006/relationships/slideLayout" Target="../slideLayouts/slideLayout2.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20.svg"/><Relationship Id="rId34" Type="http://schemas.openxmlformats.org/officeDocument/2006/relationships/notesSlide" Target="../notesSlides/notesSlide5.xml"/><Relationship Id="rId33" Type="http://schemas.openxmlformats.org/officeDocument/2006/relationships/slideLayout" Target="../slideLayouts/slideLayout2.xml"/><Relationship Id="rId32" Type="http://schemas.openxmlformats.org/officeDocument/2006/relationships/tags" Target="../tags/tag41.xml"/><Relationship Id="rId31" Type="http://schemas.openxmlformats.org/officeDocument/2006/relationships/tags" Target="../tags/tag40.xml"/><Relationship Id="rId30" Type="http://schemas.openxmlformats.org/officeDocument/2006/relationships/tags" Target="../tags/tag39.xml"/><Relationship Id="rId3" Type="http://schemas.openxmlformats.org/officeDocument/2006/relationships/image" Target="../media/image22.png"/><Relationship Id="rId29" Type="http://schemas.openxmlformats.org/officeDocument/2006/relationships/tags" Target="../tags/tag38.xml"/><Relationship Id="rId28" Type="http://schemas.openxmlformats.org/officeDocument/2006/relationships/tags" Target="../tags/tag37.xml"/><Relationship Id="rId27" Type="http://schemas.openxmlformats.org/officeDocument/2006/relationships/tags" Target="../tags/tag36.xml"/><Relationship Id="rId26" Type="http://schemas.openxmlformats.org/officeDocument/2006/relationships/tags" Target="../tags/tag35.xml"/><Relationship Id="rId25" Type="http://schemas.openxmlformats.org/officeDocument/2006/relationships/tags" Target="../tags/tag34.xml"/><Relationship Id="rId24" Type="http://schemas.openxmlformats.org/officeDocument/2006/relationships/tags" Target="../tags/tag33.xml"/><Relationship Id="rId23" Type="http://schemas.openxmlformats.org/officeDocument/2006/relationships/tags" Target="../tags/tag32.xml"/><Relationship Id="rId22" Type="http://schemas.openxmlformats.org/officeDocument/2006/relationships/tags" Target="../tags/tag31.xml"/><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image" Target="../media/image18.svg"/><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8" Type="http://schemas.openxmlformats.org/officeDocument/2006/relationships/notesSlide" Target="../notesSlides/notesSlide6.xml"/><Relationship Id="rId27" Type="http://schemas.openxmlformats.org/officeDocument/2006/relationships/slideLayout" Target="../slideLayouts/slideLayout8.xml"/><Relationship Id="rId26" Type="http://schemas.openxmlformats.org/officeDocument/2006/relationships/tags" Target="../tags/tag67.xml"/><Relationship Id="rId25" Type="http://schemas.openxmlformats.org/officeDocument/2006/relationships/tags" Target="../tags/tag66.xml"/><Relationship Id="rId24" Type="http://schemas.openxmlformats.org/officeDocument/2006/relationships/tags" Target="../tags/tag65.xml"/><Relationship Id="rId23" Type="http://schemas.openxmlformats.org/officeDocument/2006/relationships/tags" Target="../tags/tag64.xml"/><Relationship Id="rId22" Type="http://schemas.openxmlformats.org/officeDocument/2006/relationships/tags" Target="../tags/tag63.xml"/><Relationship Id="rId21" Type="http://schemas.openxmlformats.org/officeDocument/2006/relationships/tags" Target="../tags/tag62.xml"/><Relationship Id="rId20" Type="http://schemas.openxmlformats.org/officeDocument/2006/relationships/tags" Target="../tags/tag61.xml"/><Relationship Id="rId2" Type="http://schemas.openxmlformats.org/officeDocument/2006/relationships/tags" Target="../tags/tag43.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2.xml"/></Relationships>
</file>

<file path=ppt/slides/_rels/slide7.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9" Type="http://schemas.openxmlformats.org/officeDocument/2006/relationships/notesSlide" Target="../notesSlides/notesSlide7.xml"/><Relationship Id="rId28" Type="http://schemas.openxmlformats.org/officeDocument/2006/relationships/slideLayout" Target="../slideLayouts/slideLayout2.xml"/><Relationship Id="rId27" Type="http://schemas.openxmlformats.org/officeDocument/2006/relationships/tags" Target="../tags/tag94.xml"/><Relationship Id="rId26" Type="http://schemas.openxmlformats.org/officeDocument/2006/relationships/tags" Target="../tags/tag93.xml"/><Relationship Id="rId25" Type="http://schemas.openxmlformats.org/officeDocument/2006/relationships/tags" Target="../tags/tag92.xml"/><Relationship Id="rId24" Type="http://schemas.openxmlformats.org/officeDocument/2006/relationships/tags" Target="../tags/tag91.xml"/><Relationship Id="rId23" Type="http://schemas.openxmlformats.org/officeDocument/2006/relationships/tags" Target="../tags/tag90.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9" Type="http://schemas.openxmlformats.org/officeDocument/2006/relationships/image" Target="../media/image20.svg"/><Relationship Id="rId8" Type="http://schemas.openxmlformats.org/officeDocument/2006/relationships/image" Target="../media/image22.png"/><Relationship Id="rId7" Type="http://schemas.openxmlformats.org/officeDocument/2006/relationships/image" Target="../media/image18.svg"/><Relationship Id="rId6" Type="http://schemas.openxmlformats.org/officeDocument/2006/relationships/image" Target="../media/image21.png"/><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8" Type="http://schemas.openxmlformats.org/officeDocument/2006/relationships/notesSlide" Target="../notesSlides/notesSlide8.xml"/><Relationship Id="rId17" Type="http://schemas.openxmlformats.org/officeDocument/2006/relationships/slideLayout" Target="../slideLayouts/slideLayout2.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image" Target="../media/image25.svg"/><Relationship Id="rId13" Type="http://schemas.openxmlformats.org/officeDocument/2006/relationships/tags" Target="../tags/tag101.xml"/><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tags" Target="../tags/tag100.xml"/><Relationship Id="rId1" Type="http://schemas.openxmlformats.org/officeDocument/2006/relationships/tags" Target="../tags/tag9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95722"/>
            <a:ext cx="12192000" cy="1077218"/>
          </a:xfrm>
          <a:prstGeom prst="rect">
            <a:avLst/>
          </a:prstGeom>
        </p:spPr>
        <p:txBody>
          <a:bodyPr wrap="square">
            <a:spAutoFit/>
          </a:bodyPr>
          <a:lstStyle/>
          <a:p>
            <a:pPr algn="ctr"/>
            <a:r>
              <a:rPr lang="en-US" altLang="zh-CN"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Origami:</a:t>
            </a:r>
            <a:r>
              <a:rPr lang="zh-CN" altLang="en-US"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 </a:t>
            </a:r>
            <a:r>
              <a:rPr lang="en-US" altLang="zh-CN"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Efficient ML-Driven </a:t>
            </a:r>
            <a:r>
              <a:rPr lang="zh-CN" altLang="en-US"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 </a:t>
            </a:r>
            <a:r>
              <a:rPr lang="en-US" altLang="zh-CN"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Metadata</a:t>
            </a:r>
            <a:endParaRPr lang="en-US" altLang="zh-CN"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endParaRPr>
          </a:p>
          <a:p>
            <a:pPr algn="ctr"/>
            <a:r>
              <a:rPr lang="en-US" altLang="zh-CN"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Load Balancing for Distributed</a:t>
            </a:r>
            <a:r>
              <a:rPr lang="zh-CN" altLang="en-US"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 </a:t>
            </a:r>
            <a:r>
              <a:rPr lang="en-US" altLang="zh-CN"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File</a:t>
            </a:r>
            <a:r>
              <a:rPr lang="zh-CN" altLang="en-US"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 </a:t>
            </a:r>
            <a:r>
              <a:rPr lang="en-US" altLang="zh-CN"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System</a:t>
            </a:r>
            <a:endParaRPr lang="en-US" altLang="zh-CN" sz="32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3" name="文本框 2"/>
          <p:cNvSpPr txBox="1"/>
          <p:nvPr/>
        </p:nvSpPr>
        <p:spPr>
          <a:xfrm>
            <a:off x="0" y="3713115"/>
            <a:ext cx="12192000" cy="1660525"/>
          </a:xfrm>
          <a:prstGeom prst="rect">
            <a:avLst/>
          </a:prstGeom>
          <a:noFill/>
        </p:spPr>
        <p:txBody>
          <a:bodyPr wrap="square" rtlCol="0">
            <a:spAutoFit/>
          </a:bodyPr>
          <a:lstStyle/>
          <a:p>
            <a:pPr algn="ctr">
              <a:lnSpc>
                <a:spcPct val="150000"/>
              </a:lnSpc>
            </a:pPr>
            <a:r>
              <a:rPr lang="zh-CN" altLang="en-US" dirty="0">
                <a:latin typeface="Arial" panose="020B0604020202090204" pitchFamily="34" charset="0"/>
                <a:ea typeface="微软雅黑" panose="020B0503020204020204" pitchFamily="34" charset="-122"/>
                <a:cs typeface="Arial" panose="020B0604020202090204" pitchFamily="34" charset="0"/>
              </a:rPr>
              <a:t>﻿</a:t>
            </a:r>
            <a:r>
              <a:rPr lang="zh-CN" altLang="en-US" b="1" u="sng" dirty="0">
                <a:latin typeface="Arial" panose="020B0604020202090204" pitchFamily="34" charset="0"/>
                <a:ea typeface="微软雅黑" panose="020B0503020204020204" pitchFamily="34" charset="-122"/>
                <a:cs typeface="Arial" panose="020B0604020202090204" pitchFamily="34" charset="0"/>
              </a:rPr>
              <a:t>Yiduo Wang</a:t>
            </a:r>
            <a:r>
              <a:rPr lang="en-US" altLang="zh-CN" b="1" u="sng" dirty="0">
                <a:latin typeface="Arial" panose="020B0604020202090204" pitchFamily="34" charset="0"/>
                <a:ea typeface="微软雅黑" panose="020B0503020204020204" pitchFamily="34" charset="-122"/>
                <a:cs typeface="Arial" panose="020B0604020202090204" pitchFamily="34" charset="0"/>
              </a:rPr>
              <a:t>*</a:t>
            </a:r>
            <a:r>
              <a:rPr lang="zh-CN" altLang="en-US" dirty="0">
                <a:latin typeface="Arial" panose="020B0604020202090204" pitchFamily="34" charset="0"/>
                <a:ea typeface="微软雅黑" panose="020B0503020204020204" pitchFamily="34" charset="-122"/>
                <a:cs typeface="Arial" panose="020B0604020202090204" pitchFamily="34" charset="0"/>
              </a:rPr>
              <a:t>    </a:t>
            </a:r>
            <a:r>
              <a:rPr lang="en-US" altLang="zh-CN"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Wenda</a:t>
            </a:r>
            <a:r>
              <a:rPr lang="zh-CN" altLang="en-US"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 </a:t>
            </a:r>
            <a:r>
              <a:rPr lang="en-US" altLang="zh-CN"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Tang</a:t>
            </a:r>
            <a:r>
              <a:rPr lang="zh-CN" altLang="en-US"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    </a:t>
            </a:r>
            <a:r>
              <a:rPr lang="en-US" altLang="zh-CN" dirty="0" err="1">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Linghang</a:t>
            </a:r>
            <a:r>
              <a:rPr lang="zh-CN" altLang="en-US"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 </a:t>
            </a:r>
            <a:r>
              <a:rPr lang="en-US" altLang="zh-CN"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Meng</a:t>
            </a:r>
            <a:r>
              <a:rPr lang="zh-CN" altLang="en-US"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    </a:t>
            </a:r>
            <a:r>
              <a:rPr lang="en-US" altLang="zh-CN"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Liang</a:t>
            </a:r>
            <a:r>
              <a:rPr lang="zh-CN" altLang="en-US"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 </a:t>
            </a:r>
            <a:r>
              <a:rPr lang="en-US" altLang="zh-CN"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Li</a:t>
            </a:r>
            <a:r>
              <a:rPr lang="zh-CN" altLang="en-US"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    </a:t>
            </a:r>
            <a:r>
              <a:rPr lang="en-US" altLang="zh-CN"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Jie</a:t>
            </a:r>
            <a:r>
              <a:rPr lang="zh-CN" altLang="en-US"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 </a:t>
            </a:r>
            <a:r>
              <a:rPr lang="en-US" altLang="zh-CN"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Wu</a:t>
            </a:r>
            <a:endParaRPr lang="en-US" altLang="zh-CN" baseline="30000"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endParaRPr>
          </a:p>
          <a:p>
            <a:pPr algn="ctr"/>
            <a:endParaRPr lang="en-US" altLang="zh-CN" sz="800" dirty="0">
              <a:latin typeface="Arial" panose="020B0604020202090204" pitchFamily="34" charset="0"/>
              <a:ea typeface="微软雅黑" panose="020B0503020204020204" pitchFamily="34" charset="-122"/>
              <a:cs typeface="Arial" panose="020B0604020202090204" pitchFamily="34" charset="0"/>
            </a:endParaRPr>
          </a:p>
          <a:p>
            <a:pPr algn="ctr">
              <a:lnSpc>
                <a:spcPct val="150000"/>
              </a:lnSpc>
            </a:pPr>
            <a:r>
              <a:rPr lang="en-US" altLang="zh-CN" dirty="0">
                <a:latin typeface="Arial" panose="020B0604020202090204" pitchFamily="34" charset="0"/>
                <a:ea typeface="微软雅黑" panose="020B0503020204020204" pitchFamily="34" charset="-122"/>
                <a:cs typeface="Arial" panose="020B0604020202090204" pitchFamily="34" charset="0"/>
              </a:rPr>
              <a:t>China</a:t>
            </a:r>
            <a:r>
              <a:rPr lang="zh-CN" altLang="en-US" dirty="0">
                <a:latin typeface="Arial" panose="020B0604020202090204" pitchFamily="34" charset="0"/>
                <a:ea typeface="微软雅黑" panose="020B0503020204020204" pitchFamily="34" charset="-122"/>
                <a:cs typeface="Arial" panose="020B0604020202090204" pitchFamily="34" charset="0"/>
              </a:rPr>
              <a:t> </a:t>
            </a:r>
            <a:r>
              <a:rPr lang="en-US" altLang="zh-CN" dirty="0">
                <a:latin typeface="Arial" panose="020B0604020202090204" pitchFamily="34" charset="0"/>
                <a:ea typeface="微软雅黑" panose="020B0503020204020204" pitchFamily="34" charset="-122"/>
                <a:cs typeface="Arial" panose="020B0604020202090204" pitchFamily="34" charset="0"/>
              </a:rPr>
              <a:t>Telecom</a:t>
            </a:r>
            <a:r>
              <a:rPr lang="zh-CN" altLang="en-US" dirty="0">
                <a:latin typeface="Arial" panose="020B0604020202090204" pitchFamily="34" charset="0"/>
                <a:ea typeface="微软雅黑" panose="020B0503020204020204" pitchFamily="34" charset="-122"/>
                <a:cs typeface="Arial" panose="020B0604020202090204" pitchFamily="34" charset="0"/>
              </a:rPr>
              <a:t> </a:t>
            </a:r>
            <a:r>
              <a:rPr lang="en-US" altLang="zh-CN" dirty="0">
                <a:latin typeface="Arial" panose="020B0604020202090204" pitchFamily="34" charset="0"/>
                <a:ea typeface="微软雅黑" panose="020B0503020204020204" pitchFamily="34" charset="-122"/>
                <a:cs typeface="Arial" panose="020B0604020202090204" pitchFamily="34" charset="0"/>
              </a:rPr>
              <a:t>Cloud</a:t>
            </a:r>
            <a:r>
              <a:rPr lang="zh-CN" altLang="en-US" dirty="0">
                <a:latin typeface="Arial" panose="020B0604020202090204" pitchFamily="34" charset="0"/>
                <a:ea typeface="微软雅黑" panose="020B0503020204020204" pitchFamily="34" charset="-122"/>
                <a:cs typeface="Arial" panose="020B0604020202090204" pitchFamily="34" charset="0"/>
              </a:rPr>
              <a:t> </a:t>
            </a:r>
            <a:r>
              <a:rPr lang="en-US" altLang="zh-CN" dirty="0">
                <a:latin typeface="Arial" panose="020B0604020202090204" pitchFamily="34" charset="0"/>
                <a:ea typeface="微软雅黑" panose="020B0503020204020204" pitchFamily="34" charset="-122"/>
                <a:cs typeface="Arial" panose="020B0604020202090204" pitchFamily="34" charset="0"/>
              </a:rPr>
              <a:t>Computing</a:t>
            </a:r>
            <a:r>
              <a:rPr lang="zh-CN" altLang="en-US" dirty="0">
                <a:latin typeface="Arial" panose="020B0604020202090204" pitchFamily="34" charset="0"/>
                <a:ea typeface="微软雅黑" panose="020B0503020204020204" pitchFamily="34" charset="-122"/>
                <a:cs typeface="Arial" panose="020B0604020202090204" pitchFamily="34" charset="0"/>
              </a:rPr>
              <a:t> </a:t>
            </a:r>
            <a:r>
              <a:rPr lang="en-US" altLang="zh-CN" dirty="0">
                <a:latin typeface="Arial" panose="020B0604020202090204" pitchFamily="34" charset="0"/>
                <a:ea typeface="微软雅黑" panose="020B0503020204020204" pitchFamily="34" charset="-122"/>
                <a:cs typeface="Arial" panose="020B0604020202090204" pitchFamily="34" charset="0"/>
              </a:rPr>
              <a:t>Research</a:t>
            </a:r>
            <a:r>
              <a:rPr lang="zh-CN" altLang="en-US" dirty="0">
                <a:latin typeface="Arial" panose="020B0604020202090204" pitchFamily="34" charset="0"/>
                <a:ea typeface="微软雅黑" panose="020B0503020204020204" pitchFamily="34" charset="-122"/>
                <a:cs typeface="Arial" panose="020B0604020202090204" pitchFamily="34" charset="0"/>
              </a:rPr>
              <a:t> </a:t>
            </a:r>
            <a:r>
              <a:rPr lang="en-US" altLang="zh-CN" dirty="0">
                <a:latin typeface="Arial" panose="020B0604020202090204" pitchFamily="34" charset="0"/>
                <a:ea typeface="微软雅黑" panose="020B0503020204020204" pitchFamily="34" charset="-122"/>
                <a:cs typeface="Arial" panose="020B0604020202090204" pitchFamily="34" charset="0"/>
              </a:rPr>
              <a:t>Institute</a:t>
            </a:r>
            <a:endParaRPr lang="zh-CN" altLang="en-US" dirty="0">
              <a:latin typeface="Arial" panose="020B0604020202090204" pitchFamily="34" charset="0"/>
              <a:ea typeface="微软雅黑" panose="020B0503020204020204" pitchFamily="34" charset="-122"/>
              <a:cs typeface="Arial" panose="020B0604020202090204" pitchFamily="34" charset="0"/>
            </a:endParaRPr>
          </a:p>
          <a:p>
            <a:pPr algn="ctr"/>
            <a:endParaRPr lang="en-US" sz="800" dirty="0">
              <a:latin typeface="Arial" panose="020B0604020202090204" pitchFamily="34" charset="0"/>
              <a:ea typeface="微软雅黑" panose="020B0503020204020204" pitchFamily="34" charset="-122"/>
              <a:cs typeface="Arial" panose="020B0604020202090204" pitchFamily="34" charset="0"/>
            </a:endParaRPr>
          </a:p>
          <a:p>
            <a:pPr algn="ctr"/>
            <a:r>
              <a:rPr lang="en-US" altLang="zh-CN" sz="1600"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ICPP`25 Paper</a:t>
            </a:r>
            <a:r>
              <a:rPr lang="zh-CN" altLang="en-US" sz="1600"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 </a:t>
            </a:r>
            <a:r>
              <a:rPr lang="en-US" altLang="zh-CN" sz="1600"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Session 14: Software, AI &amp; Performance;</a:t>
            </a:r>
            <a:endParaRPr lang="en-US" altLang="zh-CN" sz="1600" i="0" dirty="0">
              <a:solidFill>
                <a:schemeClr val="tx1">
                  <a:lumMod val="50000"/>
                  <a:lumOff val="50000"/>
                </a:schemeClr>
              </a:solidFill>
              <a:effectLst/>
              <a:latin typeface="Arial" panose="020B0604020202090204" pitchFamily="34" charset="0"/>
              <a:ea typeface="微软雅黑" panose="020B0503020204020204" pitchFamily="34" charset="-122"/>
              <a:cs typeface="Arial" panose="020B0604020202090204" pitchFamily="34" charset="0"/>
            </a:endParaRPr>
          </a:p>
          <a:p>
            <a:pPr algn="ctr"/>
            <a:r>
              <a:rPr lang="en-GB" altLang="zh-CN" sz="1600"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rPr>
              <a:t>Thursday, September 11</a:t>
            </a:r>
            <a:endParaRPr lang="en-GB" altLang="zh-CN" sz="1600" dirty="0">
              <a:solidFill>
                <a:schemeClr val="tx1">
                  <a:lumMod val="50000"/>
                  <a:lumOff val="50000"/>
                </a:schemeClr>
              </a:solidFill>
              <a:latin typeface="Arial" panose="020B0604020202090204" pitchFamily="34" charset="0"/>
              <a:ea typeface="微软雅黑" panose="020B0503020204020204" pitchFamily="34" charset="-122"/>
              <a:cs typeface="Arial" panose="020B0604020202090204" pitchFamily="34" charset="0"/>
            </a:endParaRPr>
          </a:p>
        </p:txBody>
      </p:sp>
      <p:pic>
        <p:nvPicPr>
          <p:cNvPr id="4" name="图片 4" descr="origami-bird-svgrepo-com"/>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368427" y="2162289"/>
            <a:ext cx="1144083" cy="1144083"/>
          </a:xfrm>
          <a:prstGeom prst="rect">
            <a:avLst/>
          </a:prstGeom>
        </p:spPr>
      </p:pic>
      <p:pic>
        <p:nvPicPr>
          <p:cNvPr id="6" name="图片 5" descr="china-telecom-logo"/>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12665" y="5708650"/>
            <a:ext cx="2566035" cy="733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0">
                <a:latin typeface="+mn-lt"/>
                <a:cs typeface="+mn-lt"/>
                <a:sym typeface="+mn-ea"/>
              </a:rPr>
              <a:t>Scaling Out—But Not Efficiently</a:t>
            </a:r>
            <a:endParaRPr lang="en-US" altLang="zh-CN" b="0">
              <a:latin typeface="+mn-lt"/>
              <a:cs typeface="+mn-lt"/>
              <a:sym typeface="+mn-ea"/>
            </a:endParaRPr>
          </a:p>
        </p:txBody>
      </p:sp>
      <p:sp>
        <p:nvSpPr>
          <p:cNvPr id="3" name="内容占位符 2"/>
          <p:cNvSpPr>
            <a:spLocks noGrp="1"/>
          </p:cNvSpPr>
          <p:nvPr>
            <p:ph idx="1"/>
          </p:nvPr>
        </p:nvSpPr>
        <p:spPr>
          <a:xfrm>
            <a:off x="838200" y="1214120"/>
            <a:ext cx="11185525" cy="1703705"/>
          </a:xfrm>
        </p:spPr>
        <p:txBody>
          <a:bodyPr>
            <a:normAutofit lnSpcReduction="10000"/>
          </a:bodyPr>
          <a:p>
            <a:r>
              <a:rPr lang="en-US" altLang="zh-CN"/>
              <a:t>Evaluation on a CephFS cluster with 5-MDSs configuration</a:t>
            </a:r>
            <a:endParaRPr lang="en-US" altLang="zh-CN"/>
          </a:p>
          <a:p>
            <a:pPr lvl="1"/>
            <a:r>
              <a:rPr lang="en-US" altLang="zh-CN"/>
              <a:t>Read-only metadata-heavy workload, saturate metadata service with many </a:t>
            </a:r>
            <a:r>
              <a:rPr lang="en-US" altLang="zh-CN"/>
              <a:t>clients</a:t>
            </a:r>
            <a:endParaRPr lang="en-US" altLang="zh-CN"/>
          </a:p>
          <a:p>
            <a:pPr lvl="1"/>
            <a:r>
              <a:rPr lang="en-US" altLang="zh-CN"/>
              <a:t>Partition metadata </a:t>
            </a:r>
            <a:r>
              <a:rPr lang="en-US" altLang="zh-CN"/>
              <a:t>evenly via hashing</a:t>
            </a:r>
            <a:endParaRPr lang="en-US" altLang="zh-CN"/>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17" name="图片 16" descr="performance_degradation_1vs5_long_01"/>
          <p:cNvPicPr>
            <a:picLocks noChangeAspect="1"/>
          </p:cNvPicPr>
          <p:nvPr/>
        </p:nvPicPr>
        <p:blipFill>
          <a:blip r:embed="rId1"/>
          <a:stretch>
            <a:fillRect/>
          </a:stretch>
        </p:blipFill>
        <p:spPr>
          <a:xfrm>
            <a:off x="1019810" y="3103245"/>
            <a:ext cx="4839335" cy="2489200"/>
          </a:xfrm>
          <a:prstGeom prst="rect">
            <a:avLst/>
          </a:prstGeom>
        </p:spPr>
      </p:pic>
      <p:sp>
        <p:nvSpPr>
          <p:cNvPr id="30" name="内容占位符 2"/>
          <p:cNvSpPr txBox="1"/>
          <p:nvPr/>
        </p:nvSpPr>
        <p:spPr>
          <a:xfrm>
            <a:off x="6095906" y="2856984"/>
            <a:ext cx="5811614" cy="22945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a:lnSpc>
                <a:spcPct val="120000"/>
              </a:lnSpc>
            </a:pPr>
            <a:r>
              <a:rPr lang="en-US" altLang="zh-CN" sz="2400" b="0" dirty="0">
                <a:solidFill>
                  <a:schemeClr val="tx1"/>
                </a:solidFill>
                <a:latin typeface="Arial" panose="020B0604020202090204" pitchFamily="34" charset="0"/>
                <a:ea typeface="+mn-ea"/>
                <a:cs typeface="Arial" panose="020B0604020202090204" pitchFamily="34" charset="0"/>
              </a:rPr>
              <a:t>Known inefficiency:</a:t>
            </a:r>
            <a:br>
              <a:rPr lang="en-US" altLang="zh-CN" sz="2400" b="0" dirty="0">
                <a:solidFill>
                  <a:schemeClr val="tx1"/>
                </a:solidFill>
                <a:latin typeface="Arial" panose="020B0604020202090204" pitchFamily="34" charset="0"/>
                <a:ea typeface="+mn-ea"/>
                <a:cs typeface="Arial" panose="020B0604020202090204" pitchFamily="34" charset="0"/>
              </a:rPr>
            </a:br>
            <a:r>
              <a:rPr lang="en-US" altLang="zh-CN" sz="2400" b="0" dirty="0">
                <a:solidFill>
                  <a:schemeClr val="tx1"/>
                </a:solidFill>
                <a:latin typeface="Arial" panose="020B0604020202090204" pitchFamily="34" charset="0"/>
                <a:ea typeface="+mn-ea"/>
                <a:cs typeface="Arial" panose="020B0604020202090204" pitchFamily="34" charset="0"/>
              </a:rPr>
              <a:t>   </a:t>
            </a:r>
            <a:r>
              <a:rPr lang="en-US" altLang="zh-CN" sz="2400" b="0" dirty="0">
                <a:solidFill>
                  <a:srgbClr val="C00000"/>
                </a:solidFill>
                <a:latin typeface="Arial" panose="020B0604020202090204" pitchFamily="34" charset="0"/>
                <a:ea typeface="+mn-ea"/>
                <a:cs typeface="Arial" panose="020B0604020202090204" pitchFamily="34" charset="0"/>
              </a:rPr>
              <a:t>metadata load imbalance.</a:t>
            </a:r>
            <a:endParaRPr lang="en-US" altLang="zh-CN" sz="2400" b="0" dirty="0">
              <a:solidFill>
                <a:schemeClr val="tx1"/>
              </a:solidFill>
              <a:latin typeface="Arial" panose="020B0604020202090204" pitchFamily="34" charset="0"/>
              <a:ea typeface="+mn-ea"/>
              <a:cs typeface="Arial" panose="020B0604020202090204" pitchFamily="34" charset="0"/>
            </a:endParaRPr>
          </a:p>
          <a:p>
            <a:pPr marL="0" lvl="1">
              <a:lnSpc>
                <a:spcPct val="120000"/>
              </a:lnSpc>
            </a:pPr>
            <a:r>
              <a:rPr lang="en-US" altLang="zh-CN" sz="2400" b="0" dirty="0">
                <a:solidFill>
                  <a:schemeClr val="tx1"/>
                </a:solidFill>
                <a:latin typeface="Arial" panose="020B0604020202090204" pitchFamily="34" charset="0"/>
                <a:ea typeface="+mn-ea"/>
                <a:cs typeface="Arial" panose="020B0604020202090204" pitchFamily="34" charset="0"/>
              </a:rPr>
              <a:t>More critical:</a:t>
            </a:r>
            <a:br>
              <a:rPr lang="en-US" altLang="zh-CN" sz="2400" b="0" dirty="0">
                <a:solidFill>
                  <a:schemeClr val="tx1"/>
                </a:solidFill>
                <a:latin typeface="Arial" panose="020B0604020202090204" pitchFamily="34" charset="0"/>
                <a:ea typeface="+mn-ea"/>
                <a:cs typeface="Arial" panose="020B0604020202090204" pitchFamily="34" charset="0"/>
              </a:rPr>
            </a:br>
            <a:r>
              <a:rPr lang="en-US" altLang="zh-CN" sz="2400" b="0" dirty="0">
                <a:solidFill>
                  <a:schemeClr val="tx1"/>
                </a:solidFill>
                <a:latin typeface="Arial" panose="020B0604020202090204" pitchFamily="34" charset="0"/>
                <a:ea typeface="+mn-ea"/>
                <a:cs typeface="Arial" panose="020B0604020202090204" pitchFamily="34" charset="0"/>
              </a:rPr>
              <a:t>   </a:t>
            </a:r>
            <a:r>
              <a:rPr lang="en-US" altLang="zh-CN" sz="2400" b="0" dirty="0">
                <a:solidFill>
                  <a:srgbClr val="C00000"/>
                </a:solidFill>
                <a:latin typeface="Arial" panose="020B0604020202090204" pitchFamily="34" charset="0"/>
                <a:ea typeface="+mn-ea"/>
                <a:cs typeface="Arial" panose="020B0604020202090204" pitchFamily="34" charset="0"/>
              </a:rPr>
              <a:t>all MDS slow down.</a:t>
            </a:r>
            <a:endParaRPr lang="en-US" altLang="zh-CN" sz="2400" b="0" dirty="0">
              <a:solidFill>
                <a:srgbClr val="C00000"/>
              </a:solidFill>
              <a:latin typeface="Arial" panose="020B0604020202090204" pitchFamily="34" charset="0"/>
              <a:ea typeface="+mn-ea"/>
              <a:cs typeface="Arial" panose="020B0604020202090204" pitchFamily="34" charset="0"/>
            </a:endParaRPr>
          </a:p>
        </p:txBody>
      </p:sp>
      <p:pic>
        <p:nvPicPr>
          <p:cNvPr id="5" name="图片 4"/>
          <p:cNvPicPr>
            <a:picLocks noChangeAspect="1"/>
          </p:cNvPicPr>
          <p:nvPr/>
        </p:nvPicPr>
        <p:blipFill>
          <a:blip r:embed="rId2"/>
          <a:stretch>
            <a:fillRect/>
          </a:stretch>
        </p:blipFill>
        <p:spPr>
          <a:xfrm>
            <a:off x="934085" y="2659380"/>
            <a:ext cx="4925060" cy="2641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sym typeface="+mn-ea"/>
              </a:rPr>
              <a:t>Scaling Out—But Not Efficiently</a:t>
            </a:r>
            <a:endParaRPr lang="en-US" altLang="zh-CN" b="0">
              <a:sym typeface="+mn-ea"/>
            </a:endParaRPr>
          </a:p>
        </p:txBody>
      </p:sp>
      <p:sp>
        <p:nvSpPr>
          <p:cNvPr id="3" name="内容占位符 2"/>
          <p:cNvSpPr>
            <a:spLocks noGrp="1"/>
          </p:cNvSpPr>
          <p:nvPr>
            <p:ph idx="1"/>
          </p:nvPr>
        </p:nvSpPr>
        <p:spPr>
          <a:xfrm>
            <a:off x="838200" y="1214120"/>
            <a:ext cx="11185525" cy="1703705"/>
          </a:xfrm>
        </p:spPr>
        <p:txBody>
          <a:bodyPr>
            <a:normAutofit lnSpcReduction="10000"/>
          </a:bodyPr>
          <a:p>
            <a:r>
              <a:rPr lang="en-US" altLang="zh-CN"/>
              <a:t>Evaluation on a CephFS cluster with 5-MDSs configuration</a:t>
            </a:r>
            <a:endParaRPr lang="en-US" altLang="zh-CN"/>
          </a:p>
          <a:p>
            <a:pPr lvl="1"/>
            <a:r>
              <a:rPr lang="en-US" altLang="zh-CN"/>
              <a:t>Read-only metadata-heavy workload, saturate metadata service with many </a:t>
            </a:r>
            <a:r>
              <a:rPr lang="en-US" altLang="zh-CN"/>
              <a:t>clients</a:t>
            </a:r>
            <a:endParaRPr lang="en-US" altLang="zh-CN"/>
          </a:p>
          <a:p>
            <a:pPr lvl="1"/>
            <a:r>
              <a:rPr lang="en-US" altLang="zh-CN"/>
              <a:t>Partition metadata </a:t>
            </a:r>
            <a:r>
              <a:rPr lang="en-US" altLang="zh-CN"/>
              <a:t>evenly via hashing</a:t>
            </a:r>
            <a:endParaRPr lang="en-US" altLang="zh-CN"/>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6" name="图片 5" descr="performance_degradation_exectime_01"/>
          <p:cNvPicPr>
            <a:picLocks noChangeAspect="1"/>
          </p:cNvPicPr>
          <p:nvPr/>
        </p:nvPicPr>
        <p:blipFill>
          <a:blip r:embed="rId1"/>
          <a:stretch>
            <a:fillRect/>
          </a:stretch>
        </p:blipFill>
        <p:spPr>
          <a:xfrm>
            <a:off x="6281420" y="2799080"/>
            <a:ext cx="1537335" cy="2494280"/>
          </a:xfrm>
          <a:prstGeom prst="rect">
            <a:avLst/>
          </a:prstGeom>
        </p:spPr>
      </p:pic>
      <p:sp>
        <p:nvSpPr>
          <p:cNvPr id="7" name="内容占位符 2"/>
          <p:cNvSpPr txBox="1"/>
          <p:nvPr/>
        </p:nvSpPr>
        <p:spPr>
          <a:xfrm>
            <a:off x="7966710" y="3023235"/>
            <a:ext cx="4028440" cy="19107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a:lnSpc>
                <a:spcPct val="120000"/>
              </a:lnSpc>
              <a:buNone/>
            </a:pPr>
            <a:r>
              <a:rPr lang="en-US" altLang="zh-CN" sz="2400" dirty="0">
                <a:solidFill>
                  <a:srgbClr val="C00000"/>
                </a:solidFill>
                <a:latin typeface="Arial" panose="020B0604020202090204" pitchFamily="34" charset="0"/>
                <a:ea typeface="+mn-ea"/>
                <a:cs typeface="Arial" panose="020B0604020202090204" pitchFamily="34" charset="0"/>
                <a:sym typeface="+mn-ea"/>
              </a:rPr>
              <a:t>+400% </a:t>
            </a:r>
            <a:r>
              <a:rPr lang="en-US" altLang="zh-CN" sz="2400" b="0" dirty="0">
                <a:latin typeface="Arial" panose="020B0604020202090204" pitchFamily="34" charset="0"/>
                <a:ea typeface="+mn-ea"/>
                <a:cs typeface="Arial" panose="020B0604020202090204" pitchFamily="34" charset="0"/>
                <a:sym typeface="+mn-ea"/>
              </a:rPr>
              <a:t>hardware resource</a:t>
            </a:r>
            <a:endParaRPr lang="en-US" altLang="zh-CN" sz="2400" dirty="0">
              <a:solidFill>
                <a:srgbClr val="C00000"/>
              </a:solidFill>
              <a:latin typeface="Arial" panose="020B0604020202090204" pitchFamily="34" charset="0"/>
              <a:ea typeface="+mn-ea"/>
              <a:cs typeface="Arial" panose="020B0604020202090204" pitchFamily="34" charset="0"/>
            </a:endParaRPr>
          </a:p>
          <a:p>
            <a:pPr marL="0" lvl="1" indent="0">
              <a:lnSpc>
                <a:spcPct val="120000"/>
              </a:lnSpc>
              <a:buNone/>
            </a:pPr>
            <a:endParaRPr lang="en-US" altLang="zh-CN" sz="2400" b="0" dirty="0">
              <a:solidFill>
                <a:srgbClr val="C00000"/>
              </a:solidFill>
              <a:latin typeface="Arial" panose="020B0604020202090204" pitchFamily="34" charset="0"/>
              <a:ea typeface="+mn-ea"/>
              <a:cs typeface="Arial" panose="020B0604020202090204" pitchFamily="34" charset="0"/>
            </a:endParaRPr>
          </a:p>
          <a:p>
            <a:pPr marL="0" lvl="1" indent="0">
              <a:lnSpc>
                <a:spcPct val="120000"/>
              </a:lnSpc>
              <a:buNone/>
            </a:pPr>
            <a:r>
              <a:rPr lang="en-US" altLang="zh-CN" sz="2400" dirty="0">
                <a:solidFill>
                  <a:srgbClr val="C00000"/>
                </a:solidFill>
                <a:latin typeface="Arial" panose="020B0604020202090204" pitchFamily="34" charset="0"/>
                <a:ea typeface="+mn-ea"/>
                <a:cs typeface="Arial" panose="020B0604020202090204" pitchFamily="34" charset="0"/>
                <a:sym typeface="+mn-ea"/>
              </a:rPr>
              <a:t>-57</a:t>
            </a:r>
            <a:r>
              <a:rPr lang="en-US" altLang="zh-CN" sz="2400" dirty="0">
                <a:solidFill>
                  <a:srgbClr val="C00000"/>
                </a:solidFill>
                <a:latin typeface="Arial" panose="020B0604020202090204" pitchFamily="34" charset="0"/>
                <a:ea typeface="+mn-ea"/>
                <a:cs typeface="Arial" panose="020B0604020202090204" pitchFamily="34" charset="0"/>
                <a:sym typeface="+mn-ea"/>
              </a:rPr>
              <a:t>%    </a:t>
            </a:r>
            <a:r>
              <a:rPr lang="en-US" altLang="zh-CN" sz="2400" b="0" dirty="0">
                <a:latin typeface="Arial" panose="020B0604020202090204" pitchFamily="34" charset="0"/>
                <a:ea typeface="+mn-ea"/>
                <a:cs typeface="Arial" panose="020B0604020202090204" pitchFamily="34" charset="0"/>
                <a:sym typeface="+mn-ea"/>
              </a:rPr>
              <a:t>Job completion time</a:t>
            </a:r>
            <a:endParaRPr lang="en-US" altLang="zh-CN" sz="2400" b="0" dirty="0">
              <a:solidFill>
                <a:srgbClr val="C00000"/>
              </a:solidFill>
              <a:latin typeface="Arial" panose="020B0604020202090204" pitchFamily="34" charset="0"/>
              <a:ea typeface="+mn-ea"/>
              <a:cs typeface="Arial" panose="020B0604020202090204" pitchFamily="34" charset="0"/>
            </a:endParaRPr>
          </a:p>
          <a:p>
            <a:pPr marL="0" lvl="1" indent="0">
              <a:lnSpc>
                <a:spcPct val="120000"/>
              </a:lnSpc>
              <a:buNone/>
            </a:pPr>
            <a:endParaRPr lang="en-US" altLang="zh-CN" sz="2400" b="0" dirty="0">
              <a:solidFill>
                <a:srgbClr val="C00000"/>
              </a:solidFill>
              <a:latin typeface="Arial" panose="020B0604020202090204" pitchFamily="34" charset="0"/>
              <a:ea typeface="+mn-ea"/>
              <a:cs typeface="Arial" panose="020B0604020202090204" pitchFamily="34" charset="0"/>
            </a:endParaRPr>
          </a:p>
        </p:txBody>
      </p:sp>
      <p:pic>
        <p:nvPicPr>
          <p:cNvPr id="5" name="图片 4" descr="performance_degradation_1vs5_long_01"/>
          <p:cNvPicPr>
            <a:picLocks noChangeAspect="1"/>
          </p:cNvPicPr>
          <p:nvPr/>
        </p:nvPicPr>
        <p:blipFill>
          <a:blip r:embed="rId2"/>
          <a:stretch>
            <a:fillRect/>
          </a:stretch>
        </p:blipFill>
        <p:spPr>
          <a:xfrm>
            <a:off x="1019810" y="3103245"/>
            <a:ext cx="4839335" cy="2489200"/>
          </a:xfrm>
          <a:prstGeom prst="rect">
            <a:avLst/>
          </a:prstGeom>
        </p:spPr>
      </p:pic>
      <p:pic>
        <p:nvPicPr>
          <p:cNvPr id="8" name="图片 7"/>
          <p:cNvPicPr>
            <a:picLocks noChangeAspect="1"/>
          </p:cNvPicPr>
          <p:nvPr/>
        </p:nvPicPr>
        <p:blipFill>
          <a:blip r:embed="rId3"/>
          <a:stretch>
            <a:fillRect/>
          </a:stretch>
        </p:blipFill>
        <p:spPr>
          <a:xfrm>
            <a:off x="934085" y="2659380"/>
            <a:ext cx="4925060" cy="2641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0">
                <a:latin typeface="+mn-lt"/>
                <a:cs typeface="+mn-lt"/>
                <a:sym typeface="+mn-ea"/>
              </a:rPr>
              <a:t>The </a:t>
            </a:r>
            <a:r>
              <a:rPr lang="en-US" altLang="zh-CN" b="0">
                <a:latin typeface="+mn-lt"/>
                <a:cs typeface="+mn-lt"/>
                <a:sym typeface="+mn-ea"/>
              </a:rPr>
              <a:t>Cost of Scaling: Degraded Locality</a:t>
            </a:r>
            <a:endParaRPr lang="en-US" altLang="zh-CN" b="0">
              <a:latin typeface="+mn-lt"/>
              <a:cs typeface="+mn-lt"/>
              <a:sym typeface="+mn-ea"/>
            </a:endParaRPr>
          </a:p>
        </p:txBody>
      </p:sp>
      <p:sp>
        <p:nvSpPr>
          <p:cNvPr id="3" name="内容占位符 2"/>
          <p:cNvSpPr>
            <a:spLocks noGrp="1"/>
          </p:cNvSpPr>
          <p:nvPr>
            <p:ph idx="1"/>
          </p:nvPr>
        </p:nvSpPr>
        <p:spPr>
          <a:xfrm>
            <a:off x="838200" y="1214120"/>
            <a:ext cx="10777220" cy="792480"/>
          </a:xfrm>
        </p:spPr>
        <p:txBody>
          <a:bodyPr/>
          <a:p>
            <a:r>
              <a:rPr lang="en-US" altLang="zh-CN"/>
              <a:t>Metadata access pattern:</a:t>
            </a:r>
            <a:r>
              <a:rPr lang="en-US" altLang="zh-CN" b="1"/>
              <a:t> </a:t>
            </a:r>
            <a:r>
              <a:rPr lang="en-US" altLang="zh-CN" b="1">
                <a:solidFill>
                  <a:srgbClr val="C00000"/>
                </a:solidFill>
              </a:rPr>
              <a:t>path resolution</a:t>
            </a:r>
            <a:r>
              <a:rPr lang="en-US" altLang="zh-CN">
                <a:solidFill>
                  <a:srgbClr val="C00000"/>
                </a:solidFill>
              </a:rPr>
              <a:t> </a:t>
            </a:r>
            <a:r>
              <a:rPr lang="en-US" altLang="zh-CN" b="1">
                <a:solidFill>
                  <a:srgbClr val="C00000"/>
                </a:solidFill>
              </a:rPr>
              <a:t>first</a:t>
            </a:r>
            <a:endParaRPr lang="en-US" altLang="zh-CN" b="1">
              <a:solidFill>
                <a:srgbClr val="C00000"/>
              </a:solidFill>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0">
                <a:latin typeface="+mn-lt"/>
                <a:cs typeface="+mn-lt"/>
                <a:sym typeface="+mn-ea"/>
              </a:rPr>
              <a:t>The </a:t>
            </a:r>
            <a:r>
              <a:rPr lang="en-US" altLang="zh-CN" b="0">
                <a:latin typeface="+mn-lt"/>
                <a:cs typeface="+mn-lt"/>
                <a:sym typeface="+mn-ea"/>
              </a:rPr>
              <a:t>Cost of Scaling: Degraded Locality</a:t>
            </a:r>
            <a:endParaRPr lang="en-US" altLang="zh-CN" b="0">
              <a:latin typeface="+mn-lt"/>
              <a:cs typeface="+mn-lt"/>
              <a:sym typeface="+mn-ea"/>
            </a:endParaRPr>
          </a:p>
        </p:txBody>
      </p:sp>
      <p:sp>
        <p:nvSpPr>
          <p:cNvPr id="3" name="内容占位符 2"/>
          <p:cNvSpPr>
            <a:spLocks noGrp="1"/>
          </p:cNvSpPr>
          <p:nvPr>
            <p:ph idx="1"/>
          </p:nvPr>
        </p:nvSpPr>
        <p:spPr>
          <a:xfrm>
            <a:off x="838200" y="1214120"/>
            <a:ext cx="10777220" cy="792480"/>
          </a:xfrm>
        </p:spPr>
        <p:txBody>
          <a:bodyPr/>
          <a:p>
            <a:r>
              <a:rPr lang="en-US" altLang="zh-CN"/>
              <a:t>Metadata access pattern:</a:t>
            </a:r>
            <a:r>
              <a:rPr lang="en-US" altLang="zh-CN" b="1"/>
              <a:t> </a:t>
            </a:r>
            <a:r>
              <a:rPr lang="en-US" altLang="zh-CN" b="1">
                <a:solidFill>
                  <a:srgbClr val="C00000"/>
                </a:solidFill>
              </a:rPr>
              <a:t>path resolution</a:t>
            </a:r>
            <a:r>
              <a:rPr lang="en-US" altLang="zh-CN">
                <a:solidFill>
                  <a:srgbClr val="C00000"/>
                </a:solidFill>
              </a:rPr>
              <a:t> </a:t>
            </a:r>
            <a:r>
              <a:rPr lang="en-US" altLang="zh-CN" b="1">
                <a:solidFill>
                  <a:srgbClr val="C00000"/>
                </a:solidFill>
              </a:rPr>
              <a:t>first</a:t>
            </a:r>
            <a:endParaRPr lang="en-US" altLang="zh-CN" b="1">
              <a:solidFill>
                <a:srgbClr val="C00000"/>
              </a:solidFill>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grpSp>
        <p:nvGrpSpPr>
          <p:cNvPr id="17" name="组合 16"/>
          <p:cNvGrpSpPr/>
          <p:nvPr/>
        </p:nvGrpSpPr>
        <p:grpSpPr>
          <a:xfrm>
            <a:off x="4267835" y="2421255"/>
            <a:ext cx="3059430" cy="3165475"/>
            <a:chOff x="4677" y="4678"/>
            <a:chExt cx="4818" cy="4985"/>
          </a:xfrm>
        </p:grpSpPr>
        <p:sp>
          <p:nvSpPr>
            <p:cNvPr id="8" name="圆角矩形 7"/>
            <p:cNvSpPr/>
            <p:nvPr>
              <p:custDataLst>
                <p:tags r:id="rId1"/>
              </p:custDataLst>
            </p:nvPr>
          </p:nvSpPr>
          <p:spPr>
            <a:xfrm>
              <a:off x="4677" y="7985"/>
              <a:ext cx="4819" cy="1678"/>
            </a:xfrm>
            <a:prstGeom prst="roundRect">
              <a:avLst>
                <a:gd name="adj" fmla="val 0"/>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12" name="文本框 11"/>
            <p:cNvSpPr txBox="1"/>
            <p:nvPr>
              <p:custDataLst>
                <p:tags r:id="rId2"/>
              </p:custDataLst>
            </p:nvPr>
          </p:nvSpPr>
          <p:spPr>
            <a:xfrm rot="16200000">
              <a:off x="8194" y="8557"/>
              <a:ext cx="1665" cy="524"/>
            </a:xfrm>
            <a:prstGeom prst="rect">
              <a:avLst/>
            </a:prstGeom>
            <a:noFill/>
          </p:spPr>
          <p:txBody>
            <a:bodyPr wrap="square">
              <a:noAutofit/>
            </a:bodyPr>
            <a:p>
              <a:pPr algn="ctr"/>
              <a:r>
                <a:rPr kumimoji="1" lang="en-US" altLang="zh-CN" dirty="0">
                  <a:latin typeface="Arial" panose="020B0604020202090204" pitchFamily="34" charset="0"/>
                  <a:cs typeface="Arial" panose="020B0604020202090204" pitchFamily="34" charset="0"/>
                </a:rPr>
                <a:t>MDS-0</a:t>
              </a:r>
              <a:endParaRPr kumimoji="1" lang="en-US" altLang="zh-CN" dirty="0">
                <a:latin typeface="Arial" panose="020B0604020202090204" pitchFamily="34" charset="0"/>
                <a:cs typeface="Arial" panose="020B0604020202090204" pitchFamily="34" charset="0"/>
              </a:endParaRPr>
            </a:p>
          </p:txBody>
        </p:sp>
        <p:sp>
          <p:nvSpPr>
            <p:cNvPr id="6" name="圆角矩形 5"/>
            <p:cNvSpPr/>
            <p:nvPr>
              <p:custDataLst>
                <p:tags r:id="rId3"/>
              </p:custDataLst>
            </p:nvPr>
          </p:nvSpPr>
          <p:spPr>
            <a:xfrm>
              <a:off x="4677" y="6441"/>
              <a:ext cx="4819" cy="1397"/>
            </a:xfrm>
            <a:prstGeom prst="roundRect">
              <a:avLst>
                <a:gd name="adj" fmla="val 0"/>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7" name="文本框 6"/>
            <p:cNvSpPr txBox="1"/>
            <p:nvPr>
              <p:custDataLst>
                <p:tags r:id="rId4"/>
              </p:custDataLst>
            </p:nvPr>
          </p:nvSpPr>
          <p:spPr>
            <a:xfrm rot="16200000">
              <a:off x="8280" y="6866"/>
              <a:ext cx="1492" cy="524"/>
            </a:xfrm>
            <a:prstGeom prst="rect">
              <a:avLst/>
            </a:prstGeom>
            <a:noFill/>
          </p:spPr>
          <p:txBody>
            <a:bodyPr wrap="square">
              <a:noAutofit/>
            </a:bodyPr>
            <a:p>
              <a:pPr algn="ctr"/>
              <a:r>
                <a:rPr kumimoji="1" lang="en-US" altLang="zh-CN" dirty="0">
                  <a:latin typeface="Arial" panose="020B0604020202090204" pitchFamily="34" charset="0"/>
                  <a:cs typeface="Arial" panose="020B0604020202090204" pitchFamily="34" charset="0"/>
                </a:rPr>
                <a:t>MDS-1</a:t>
              </a:r>
              <a:endParaRPr kumimoji="1" lang="en-US" altLang="zh-CN" dirty="0">
                <a:latin typeface="Arial" panose="020B0604020202090204" pitchFamily="34" charset="0"/>
                <a:cs typeface="Arial" panose="020B0604020202090204" pitchFamily="34" charset="0"/>
              </a:endParaRPr>
            </a:p>
          </p:txBody>
        </p:sp>
        <p:sp>
          <p:nvSpPr>
            <p:cNvPr id="163" name="圆角矩形 162"/>
            <p:cNvSpPr/>
            <p:nvPr>
              <p:custDataLst>
                <p:tags r:id="rId5"/>
              </p:custDataLst>
            </p:nvPr>
          </p:nvSpPr>
          <p:spPr>
            <a:xfrm>
              <a:off x="4677" y="4678"/>
              <a:ext cx="4819" cy="1504"/>
            </a:xfrm>
            <a:prstGeom prst="roundRect">
              <a:avLst>
                <a:gd name="adj" fmla="val 0"/>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pic>
          <p:nvPicPr>
            <p:cNvPr id="88" name="图形 8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34" y="5253"/>
              <a:ext cx="834" cy="917"/>
            </a:xfrm>
            <a:prstGeom prst="rect">
              <a:avLst/>
            </a:prstGeom>
          </p:spPr>
        </p:pic>
        <p:sp>
          <p:nvSpPr>
            <p:cNvPr id="93" name="文本框 92"/>
            <p:cNvSpPr txBox="1"/>
            <p:nvPr/>
          </p:nvSpPr>
          <p:spPr>
            <a:xfrm>
              <a:off x="4979" y="5516"/>
              <a:ext cx="756" cy="531"/>
            </a:xfrm>
            <a:prstGeom prst="rect">
              <a:avLst/>
            </a:prstGeom>
            <a:noFill/>
          </p:spPr>
          <p:txBody>
            <a:bodyPr wrap="square">
              <a:spAutoFit/>
            </a:bodyPr>
            <a:p>
              <a:r>
                <a:rPr kumimoji="1" lang="en-US" altLang="zh-CN" sz="1600" b="1" dirty="0" err="1">
                  <a:latin typeface="Calibri" panose="020F0502020204030204" pitchFamily="34" charset="0"/>
                  <a:cs typeface="Calibri" panose="020F0502020204030204" pitchFamily="34" charset="0"/>
                </a:rPr>
                <a:t>usr</a:t>
              </a:r>
              <a:endParaRPr kumimoji="1" lang="en-US" altLang="zh-CN" sz="1600" b="1" dirty="0" err="1">
                <a:latin typeface="Calibri" panose="020F0502020204030204" pitchFamily="34" charset="0"/>
                <a:cs typeface="Calibri" panose="020F0502020204030204" pitchFamily="34" charset="0"/>
              </a:endParaRPr>
            </a:p>
          </p:txBody>
        </p:sp>
        <p:cxnSp>
          <p:nvCxnSpPr>
            <p:cNvPr id="95" name="直线连接符 94"/>
            <p:cNvCxnSpPr/>
            <p:nvPr/>
          </p:nvCxnSpPr>
          <p:spPr>
            <a:xfrm flipV="1">
              <a:off x="5768" y="5818"/>
              <a:ext cx="16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p:nvPr/>
          </p:nvCxnSpPr>
          <p:spPr>
            <a:xfrm>
              <a:off x="6526" y="5470"/>
              <a:ext cx="0" cy="3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线箭头连接符 102"/>
            <p:cNvCxnSpPr/>
            <p:nvPr/>
          </p:nvCxnSpPr>
          <p:spPr>
            <a:xfrm>
              <a:off x="5375" y="6064"/>
              <a:ext cx="0" cy="681"/>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线连接符 103"/>
            <p:cNvCxnSpPr/>
            <p:nvPr/>
          </p:nvCxnSpPr>
          <p:spPr>
            <a:xfrm>
              <a:off x="5399" y="6280"/>
              <a:ext cx="23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8" name="图形 7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74" y="6513"/>
              <a:ext cx="961" cy="911"/>
            </a:xfrm>
            <a:prstGeom prst="rect">
              <a:avLst/>
            </a:prstGeom>
          </p:spPr>
        </p:pic>
        <p:sp>
          <p:nvSpPr>
            <p:cNvPr id="89" name="文本框 88"/>
            <p:cNvSpPr txBox="1"/>
            <p:nvPr/>
          </p:nvSpPr>
          <p:spPr>
            <a:xfrm>
              <a:off x="4978" y="6777"/>
              <a:ext cx="886" cy="531"/>
            </a:xfrm>
            <a:prstGeom prst="rect">
              <a:avLst/>
            </a:prstGeom>
            <a:noFill/>
          </p:spPr>
          <p:txBody>
            <a:bodyPr wrap="square">
              <a:spAutoFit/>
            </a:bodyPr>
            <a:p>
              <a:pPr algn="ctr"/>
              <a:r>
                <a:rPr kumimoji="1" lang="en-US" altLang="zh-CN" sz="1600" b="1" dirty="0">
                  <a:latin typeface="Calibri" panose="020F0502020204030204" pitchFamily="34" charset="0"/>
                  <a:cs typeface="Calibri" panose="020F0502020204030204" pitchFamily="34" charset="0"/>
                </a:rPr>
                <a:t>bin</a:t>
              </a:r>
              <a:endParaRPr kumimoji="1" lang="en-US" altLang="zh-CN" sz="1600" b="1" dirty="0">
                <a:latin typeface="Calibri" panose="020F0502020204030204" pitchFamily="34" charset="0"/>
                <a:cs typeface="Calibri" panose="020F0502020204030204" pitchFamily="34" charset="0"/>
              </a:endParaRPr>
            </a:p>
          </p:txBody>
        </p:sp>
        <p:pic>
          <p:nvPicPr>
            <p:cNvPr id="81" name="图形 8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75" y="6525"/>
              <a:ext cx="908" cy="911"/>
            </a:xfrm>
            <a:prstGeom prst="rect">
              <a:avLst/>
            </a:prstGeom>
          </p:spPr>
        </p:pic>
        <p:pic>
          <p:nvPicPr>
            <p:cNvPr id="115" name="图形 1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74" y="7999"/>
              <a:ext cx="961" cy="804"/>
            </a:xfrm>
            <a:prstGeom prst="rect">
              <a:avLst/>
            </a:prstGeom>
          </p:spPr>
        </p:pic>
        <p:sp>
          <p:nvSpPr>
            <p:cNvPr id="120" name="文本框 119"/>
            <p:cNvSpPr txBox="1"/>
            <p:nvPr/>
          </p:nvSpPr>
          <p:spPr>
            <a:xfrm>
              <a:off x="4974" y="8189"/>
              <a:ext cx="962" cy="531"/>
            </a:xfrm>
            <a:prstGeom prst="rect">
              <a:avLst/>
            </a:prstGeom>
            <a:noFill/>
          </p:spPr>
          <p:txBody>
            <a:bodyPr wrap="square">
              <a:spAutoFit/>
            </a:bodyPr>
            <a:p>
              <a:pPr algn="ctr"/>
              <a:r>
                <a:rPr kumimoji="1" lang="en-US" altLang="zh-CN" sz="1600" b="1" dirty="0" err="1">
                  <a:latin typeface="Calibri" panose="020F0502020204030204" pitchFamily="34" charset="0"/>
                  <a:cs typeface="Calibri" panose="020F0502020204030204" pitchFamily="34" charset="0"/>
                </a:rPr>
                <a:t>dir</a:t>
              </a:r>
              <a:endParaRPr kumimoji="1" lang="en-US" altLang="zh-CN" sz="1600" b="1" dirty="0" err="1">
                <a:latin typeface="Calibri" panose="020F0502020204030204" pitchFamily="34" charset="0"/>
                <a:cs typeface="Calibri" panose="020F0502020204030204" pitchFamily="34" charset="0"/>
              </a:endParaRPr>
            </a:p>
          </p:txBody>
        </p:sp>
        <p:cxnSp>
          <p:nvCxnSpPr>
            <p:cNvPr id="124" name="直线箭头连接符 123"/>
            <p:cNvCxnSpPr/>
            <p:nvPr/>
          </p:nvCxnSpPr>
          <p:spPr>
            <a:xfrm>
              <a:off x="5399" y="7321"/>
              <a:ext cx="0" cy="798"/>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线连接符 128"/>
            <p:cNvCxnSpPr/>
            <p:nvPr/>
          </p:nvCxnSpPr>
          <p:spPr>
            <a:xfrm>
              <a:off x="5409" y="8789"/>
              <a:ext cx="23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线连接符 132"/>
            <p:cNvCxnSpPr/>
            <p:nvPr/>
          </p:nvCxnSpPr>
          <p:spPr>
            <a:xfrm>
              <a:off x="7788" y="8779"/>
              <a:ext cx="0"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线连接符 127"/>
            <p:cNvCxnSpPr/>
            <p:nvPr/>
          </p:nvCxnSpPr>
          <p:spPr>
            <a:xfrm>
              <a:off x="5411" y="8714"/>
              <a:ext cx="0" cy="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线箭头连接符 135"/>
            <p:cNvCxnSpPr/>
            <p:nvPr/>
          </p:nvCxnSpPr>
          <p:spPr>
            <a:xfrm>
              <a:off x="7789" y="6275"/>
              <a:ext cx="0" cy="454"/>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2" name="图形 9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1" y="5265"/>
              <a:ext cx="908" cy="917"/>
            </a:xfrm>
            <a:prstGeom prst="rect">
              <a:avLst/>
            </a:prstGeom>
          </p:spPr>
        </p:pic>
        <p:cxnSp>
          <p:nvCxnSpPr>
            <p:cNvPr id="173" name="直线连接符 172"/>
            <p:cNvCxnSpPr/>
            <p:nvPr/>
          </p:nvCxnSpPr>
          <p:spPr>
            <a:xfrm>
              <a:off x="6647" y="8802"/>
              <a:ext cx="0"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4" name="图形 17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6" y="6543"/>
              <a:ext cx="908" cy="911"/>
            </a:xfrm>
            <a:prstGeom prst="rect">
              <a:avLst/>
            </a:prstGeom>
          </p:spPr>
        </p:pic>
        <p:sp>
          <p:nvSpPr>
            <p:cNvPr id="175" name="文本框 174"/>
            <p:cNvSpPr txBox="1"/>
            <p:nvPr/>
          </p:nvSpPr>
          <p:spPr>
            <a:xfrm>
              <a:off x="6249" y="6777"/>
              <a:ext cx="865" cy="531"/>
            </a:xfrm>
            <a:prstGeom prst="rect">
              <a:avLst/>
            </a:prstGeom>
            <a:noFill/>
          </p:spPr>
          <p:txBody>
            <a:bodyPr wrap="square">
              <a:spAutoFit/>
            </a:bodyPr>
            <a:p>
              <a:r>
                <a:rPr kumimoji="1" lang="en-US" altLang="zh-CN" sz="1600" dirty="0" err="1">
                  <a:solidFill>
                    <a:schemeClr val="bg1">
                      <a:lumMod val="50000"/>
                    </a:schemeClr>
                  </a:solidFill>
                  <a:latin typeface="Calibri" panose="020F0502020204030204" pitchFamily="34" charset="0"/>
                  <a:cs typeface="Calibri" panose="020F0502020204030204" pitchFamily="34" charset="0"/>
                </a:rPr>
                <a:t>sbin</a:t>
              </a:r>
              <a:endParaRPr kumimoji="1" lang="en-US" altLang="zh-CN" sz="1600" b="1" dirty="0" err="1">
                <a:solidFill>
                  <a:schemeClr val="bg1">
                    <a:lumMod val="50000"/>
                  </a:schemeClr>
                </a:solidFill>
                <a:latin typeface="Calibri" panose="020F0502020204030204" pitchFamily="34" charset="0"/>
                <a:cs typeface="Calibri" panose="020F0502020204030204" pitchFamily="34" charset="0"/>
              </a:endParaRPr>
            </a:p>
          </p:txBody>
        </p:sp>
        <p:cxnSp>
          <p:nvCxnSpPr>
            <p:cNvPr id="176" name="直线箭头连接符 175"/>
            <p:cNvCxnSpPr/>
            <p:nvPr/>
          </p:nvCxnSpPr>
          <p:spPr>
            <a:xfrm>
              <a:off x="6620" y="6294"/>
              <a:ext cx="0" cy="454"/>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图形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1" y="4808"/>
              <a:ext cx="834" cy="776"/>
            </a:xfrm>
            <a:prstGeom prst="rect">
              <a:avLst/>
            </a:prstGeom>
          </p:spPr>
        </p:pic>
        <p:sp>
          <p:nvSpPr>
            <p:cNvPr id="75" name="文本框 74"/>
            <p:cNvSpPr txBox="1"/>
            <p:nvPr/>
          </p:nvSpPr>
          <p:spPr>
            <a:xfrm>
              <a:off x="6166" y="4988"/>
              <a:ext cx="797" cy="531"/>
            </a:xfrm>
            <a:prstGeom prst="rect">
              <a:avLst/>
            </a:prstGeom>
            <a:noFill/>
          </p:spPr>
          <p:txBody>
            <a:bodyPr wrap="square">
              <a:spAutoFit/>
            </a:bodyPr>
            <a:p>
              <a:pPr algn="ctr"/>
              <a:r>
                <a:rPr kumimoji="1" lang="en-US" altLang="zh-CN" sz="1600" dirty="0">
                  <a:latin typeface="Arial" panose="020B0604020202090204" pitchFamily="34" charset="0"/>
                  <a:cs typeface="Arial" panose="020B0604020202090204" pitchFamily="34" charset="0"/>
                </a:rPr>
                <a:t>/</a:t>
              </a:r>
              <a:endParaRPr kumimoji="1" lang="en-US" altLang="zh-CN" sz="1600" dirty="0">
                <a:latin typeface="Arial" panose="020B0604020202090204" pitchFamily="34" charset="0"/>
                <a:cs typeface="Arial" panose="020B0604020202090204" pitchFamily="34" charset="0"/>
              </a:endParaRPr>
            </a:p>
          </p:txBody>
        </p:sp>
        <p:sp>
          <p:nvSpPr>
            <p:cNvPr id="41" name="文本框 40"/>
            <p:cNvSpPr txBox="1"/>
            <p:nvPr/>
          </p:nvSpPr>
          <p:spPr>
            <a:xfrm>
              <a:off x="6275" y="8904"/>
              <a:ext cx="743" cy="531"/>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bar</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9" name="文本框 38"/>
            <p:cNvSpPr txBox="1"/>
            <p:nvPr/>
          </p:nvSpPr>
          <p:spPr>
            <a:xfrm>
              <a:off x="5121" y="8904"/>
              <a:ext cx="834" cy="531"/>
            </a:xfrm>
            <a:prstGeom prst="rect">
              <a:avLst/>
            </a:prstGeom>
            <a:noFill/>
          </p:spPr>
          <p:txBody>
            <a:bodyPr wrap="square">
              <a:spAutoFit/>
            </a:bodyPr>
            <a:p>
              <a:pPr algn="ctr"/>
              <a:r>
                <a:rPr kumimoji="1" lang="en-US" altLang="zh-CN" sz="1600" b="1" dirty="0">
                  <a:latin typeface="Calibri" panose="020F0502020204030204" pitchFamily="34" charset="0"/>
                  <a:cs typeface="Calibri" panose="020F0502020204030204" pitchFamily="34" charset="0"/>
                </a:rPr>
                <a:t>foo</a:t>
              </a:r>
              <a:endParaRPr kumimoji="1" lang="en-US" altLang="zh-CN" sz="1600" b="1" dirty="0">
                <a:latin typeface="Calibri" panose="020F0502020204030204" pitchFamily="34" charset="0"/>
                <a:cs typeface="Calibri" panose="020F0502020204030204" pitchFamily="34" charset="0"/>
              </a:endParaRPr>
            </a:p>
          </p:txBody>
        </p:sp>
        <p:pic>
          <p:nvPicPr>
            <p:cNvPr id="53" name="图形 5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3" y="8884"/>
              <a:ext cx="678" cy="678"/>
            </a:xfrm>
            <a:prstGeom prst="rect">
              <a:avLst/>
            </a:prstGeom>
          </p:spPr>
        </p:pic>
        <p:pic>
          <p:nvPicPr>
            <p:cNvPr id="54" name="图形 5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14" y="8884"/>
              <a:ext cx="678" cy="678"/>
            </a:xfrm>
            <a:prstGeom prst="rect">
              <a:avLst/>
            </a:prstGeom>
          </p:spPr>
        </p:pic>
        <p:pic>
          <p:nvPicPr>
            <p:cNvPr id="55" name="图形 5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2" y="8884"/>
              <a:ext cx="678" cy="678"/>
            </a:xfrm>
            <a:prstGeom prst="rect">
              <a:avLst/>
            </a:prstGeom>
          </p:spPr>
        </p:pic>
        <p:sp>
          <p:nvSpPr>
            <p:cNvPr id="9" name="文本框 8"/>
            <p:cNvSpPr txBox="1"/>
            <p:nvPr/>
          </p:nvSpPr>
          <p:spPr>
            <a:xfrm>
              <a:off x="7402" y="8904"/>
              <a:ext cx="797" cy="531"/>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bar</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文本框 9"/>
            <p:cNvSpPr txBox="1"/>
            <p:nvPr/>
          </p:nvSpPr>
          <p:spPr>
            <a:xfrm>
              <a:off x="7249" y="6777"/>
              <a:ext cx="1163" cy="531"/>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share</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文本框 10"/>
            <p:cNvSpPr txBox="1"/>
            <p:nvPr/>
          </p:nvSpPr>
          <p:spPr>
            <a:xfrm>
              <a:off x="7394" y="5516"/>
              <a:ext cx="865" cy="531"/>
            </a:xfrm>
            <a:prstGeom prst="rect">
              <a:avLst/>
            </a:prstGeom>
            <a:noFill/>
          </p:spPr>
          <p:txBody>
            <a:bodyPr wrap="square">
              <a:spAutoFit/>
            </a:bodyPr>
            <a:p>
              <a:pPr algn="ctr"/>
              <a:r>
                <a:rPr kumimoji="1" lang="en-US" altLang="zh-CN" sz="1600" dirty="0" err="1">
                  <a:solidFill>
                    <a:schemeClr val="bg1">
                      <a:lumMod val="50000"/>
                    </a:schemeClr>
                  </a:solidFill>
                  <a:latin typeface="Calibri" panose="020F0502020204030204" pitchFamily="34" charset="0"/>
                  <a:cs typeface="Calibri" panose="020F0502020204030204" pitchFamily="34" charset="0"/>
                </a:rPr>
                <a:t>etc</a:t>
              </a:r>
              <a:endParaRPr kumimoji="1" lang="en-US" altLang="zh-CN" sz="1600" b="1" dirty="0" err="1">
                <a:solidFill>
                  <a:schemeClr val="bg1">
                    <a:lumMod val="50000"/>
                  </a:schemeClr>
                </a:solidFill>
                <a:latin typeface="Calibri" panose="020F0502020204030204" pitchFamily="34" charset="0"/>
                <a:cs typeface="Calibri" panose="020F0502020204030204" pitchFamily="34" charset="0"/>
              </a:endParaRPr>
            </a:p>
          </p:txBody>
        </p:sp>
        <p:sp>
          <p:nvSpPr>
            <p:cNvPr id="170" name="文本框 169"/>
            <p:cNvSpPr txBox="1"/>
            <p:nvPr>
              <p:custDataLst>
                <p:tags r:id="rId10"/>
              </p:custDataLst>
            </p:nvPr>
          </p:nvSpPr>
          <p:spPr>
            <a:xfrm rot="16200000">
              <a:off x="8280" y="5163"/>
              <a:ext cx="1492" cy="524"/>
            </a:xfrm>
            <a:prstGeom prst="rect">
              <a:avLst/>
            </a:prstGeom>
            <a:noFill/>
          </p:spPr>
          <p:txBody>
            <a:bodyPr wrap="square">
              <a:noAutofit/>
            </a:bodyPr>
            <a:p>
              <a:pPr algn="ctr"/>
              <a:r>
                <a:rPr kumimoji="1" lang="en-US" altLang="zh-CN" dirty="0">
                  <a:latin typeface="Arial" panose="020B0604020202090204" pitchFamily="34" charset="0"/>
                  <a:cs typeface="Arial" panose="020B0604020202090204" pitchFamily="34" charset="0"/>
                </a:rPr>
                <a:t>MDS-0</a:t>
              </a:r>
              <a:endParaRPr kumimoji="1" lang="en-US" altLang="zh-CN" dirty="0">
                <a:latin typeface="Arial" panose="020B0604020202090204" pitchFamily="34" charset="0"/>
                <a:cs typeface="Arial" panose="020B0604020202090204" pitchFamily="34" charset="0"/>
              </a:endParaRPr>
            </a:p>
          </p:txBody>
        </p:sp>
      </p:grpSp>
      <p:grpSp>
        <p:nvGrpSpPr>
          <p:cNvPr id="15" name="组合 14"/>
          <p:cNvGrpSpPr/>
          <p:nvPr/>
        </p:nvGrpSpPr>
        <p:grpSpPr>
          <a:xfrm>
            <a:off x="1072515" y="2474595"/>
            <a:ext cx="1546860" cy="452120"/>
            <a:chOff x="1815" y="4614"/>
            <a:chExt cx="1280" cy="374"/>
          </a:xfrm>
        </p:grpSpPr>
        <p:sp>
          <p:nvSpPr>
            <p:cNvPr id="180" name="圆角矩形 179"/>
            <p:cNvSpPr/>
            <p:nvPr/>
          </p:nvSpPr>
          <p:spPr>
            <a:xfrm>
              <a:off x="1815" y="4736"/>
              <a:ext cx="1165" cy="252"/>
            </a:xfrm>
            <a:prstGeom prst="roundRect">
              <a:avLst>
                <a:gd name="adj" fmla="val 8332"/>
              </a:avLst>
            </a:prstGeom>
            <a:solidFill>
              <a:schemeClr val="accent4">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p>
              <a:pPr algn="l"/>
              <a:endParaRPr kumimoji="1" lang="zh-CN" altLang="en-US" dirty="0">
                <a:latin typeface="Arial" panose="020B0604020202090204" pitchFamily="34" charset="0"/>
                <a:cs typeface="Arial" panose="020B0604020202090204" pitchFamily="34" charset="0"/>
              </a:endParaRPr>
            </a:p>
          </p:txBody>
        </p:sp>
        <p:sp>
          <p:nvSpPr>
            <p:cNvPr id="179" name="圆角矩形 178"/>
            <p:cNvSpPr/>
            <p:nvPr/>
          </p:nvSpPr>
          <p:spPr>
            <a:xfrm>
              <a:off x="1878" y="4680"/>
              <a:ext cx="1165" cy="252"/>
            </a:xfrm>
            <a:prstGeom prst="roundRect">
              <a:avLst>
                <a:gd name="adj" fmla="val 8332"/>
              </a:avLst>
            </a:prstGeom>
            <a:solidFill>
              <a:schemeClr val="accent4">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p>
              <a:pPr algn="l"/>
              <a:endParaRPr kumimoji="1" lang="zh-CN" altLang="en-US" dirty="0">
                <a:latin typeface="Arial" panose="020B0604020202090204" pitchFamily="34" charset="0"/>
                <a:cs typeface="Arial" panose="020B0604020202090204" pitchFamily="34" charset="0"/>
              </a:endParaRPr>
            </a:p>
          </p:txBody>
        </p:sp>
        <p:sp>
          <p:nvSpPr>
            <p:cNvPr id="14" name="圆角矩形 13"/>
            <p:cNvSpPr/>
            <p:nvPr/>
          </p:nvSpPr>
          <p:spPr>
            <a:xfrm>
              <a:off x="1931" y="4614"/>
              <a:ext cx="1165" cy="252"/>
            </a:xfrm>
            <a:prstGeom prst="roundRect">
              <a:avLst>
                <a:gd name="adj" fmla="val 8332"/>
              </a:avLst>
            </a:prstGeom>
            <a:solidFill>
              <a:schemeClr val="accent4">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p>
              <a:pPr algn="ctr"/>
              <a:r>
                <a:rPr kumimoji="1" lang="en-US" altLang="zh-CN" dirty="0">
                  <a:latin typeface="Arial" panose="020B0604020202090204" pitchFamily="34" charset="0"/>
                  <a:cs typeface="Arial" panose="020B0604020202090204" pitchFamily="34" charset="0"/>
                </a:rPr>
                <a:t>Clients</a:t>
              </a:r>
              <a:endParaRPr kumimoji="1" lang="en-US" altLang="zh-CN" dirty="0">
                <a:latin typeface="Arial" panose="020B0604020202090204" pitchFamily="34" charset="0"/>
                <a:cs typeface="Arial" panose="020B0604020202090204" pitchFamily="34" charset="0"/>
              </a:endParaRPr>
            </a:p>
          </p:txBody>
        </p:sp>
      </p:grpSp>
      <p:sp>
        <p:nvSpPr>
          <p:cNvPr id="108" name="文本框 107"/>
          <p:cNvSpPr txBox="1"/>
          <p:nvPr/>
        </p:nvSpPr>
        <p:spPr>
          <a:xfrm>
            <a:off x="1072515" y="2001520"/>
            <a:ext cx="2857500" cy="312420"/>
          </a:xfrm>
          <a:prstGeom prst="rect">
            <a:avLst/>
          </a:prstGeom>
          <a:noFill/>
        </p:spPr>
        <p:txBody>
          <a:bodyPr wrap="square">
            <a:spAutoFit/>
          </a:bodyPr>
          <a:p>
            <a:pPr>
              <a:lnSpc>
                <a:spcPct val="80000"/>
              </a:lnSpc>
            </a:pPr>
            <a:r>
              <a:rPr kumimoji="1" lang="en-US" altLang="zh-CN" dirty="0">
                <a:latin typeface="Calibri" panose="020F0502020204030204" pitchFamily="34" charset="0"/>
                <a:cs typeface="Calibri" panose="020F0502020204030204" pitchFamily="34" charset="0"/>
              </a:rPr>
              <a:t>create(“</a:t>
            </a:r>
            <a:r>
              <a:rPr kumimoji="1" lang="en-US" altLang="zh-CN" b="1" dirty="0">
                <a:latin typeface="Calibri" panose="020F0502020204030204" pitchFamily="34" charset="0"/>
                <a:cs typeface="Calibri" panose="020F0502020204030204" pitchFamily="34" charset="0"/>
              </a:rPr>
              <a:t>/</a:t>
            </a:r>
            <a:r>
              <a:rPr kumimoji="1" lang="en-US" altLang="zh-CN" b="1" dirty="0" err="1">
                <a:latin typeface="Calibri" panose="020F0502020204030204" pitchFamily="34" charset="0"/>
                <a:cs typeface="Calibri" panose="020F0502020204030204" pitchFamily="34" charset="0"/>
              </a:rPr>
              <a:t>usr</a:t>
            </a:r>
            <a:r>
              <a:rPr kumimoji="1" lang="en-US" altLang="zh-CN" b="1" dirty="0">
                <a:latin typeface="Calibri" panose="020F0502020204030204" pitchFamily="34" charset="0"/>
                <a:cs typeface="Calibri" panose="020F0502020204030204" pitchFamily="34" charset="0"/>
              </a:rPr>
              <a:t>/bin/</a:t>
            </a:r>
            <a:r>
              <a:rPr kumimoji="1" lang="en-US" altLang="zh-CN" b="1" dirty="0" err="1">
                <a:latin typeface="Calibri" panose="020F0502020204030204" pitchFamily="34" charset="0"/>
                <a:cs typeface="Calibri" panose="020F0502020204030204" pitchFamily="34" charset="0"/>
              </a:rPr>
              <a:t>dir</a:t>
            </a:r>
            <a:r>
              <a:rPr kumimoji="1" lang="en-US" altLang="zh-CN" b="1" dirty="0">
                <a:latin typeface="Calibri" panose="020F0502020204030204" pitchFamily="34" charset="0"/>
                <a:cs typeface="Calibri" panose="020F0502020204030204" pitchFamily="34" charset="0"/>
              </a:rPr>
              <a:t>/foo</a:t>
            </a:r>
            <a:r>
              <a:rPr kumimoji="1" lang="en-US" altLang="zh-CN" dirty="0">
                <a:latin typeface="Calibri" panose="020F0502020204030204" pitchFamily="34" charset="0"/>
                <a:cs typeface="Calibri" panose="020F0502020204030204" pitchFamily="34" charset="0"/>
              </a:rPr>
              <a:t>”)</a:t>
            </a:r>
            <a:endParaRPr kumimoji="1" lang="en-US" altLang="zh-CN" dirty="0">
              <a:latin typeface="Calibri" panose="020F0502020204030204" pitchFamily="34" charset="0"/>
              <a:cs typeface="Calibri" panose="020F0502020204030204" pitchFamily="34" charset="0"/>
            </a:endParaRPr>
          </a:p>
        </p:txBody>
      </p:sp>
      <p:cxnSp>
        <p:nvCxnSpPr>
          <p:cNvPr id="63" name="直线箭头连接符 62"/>
          <p:cNvCxnSpPr/>
          <p:nvPr/>
        </p:nvCxnSpPr>
        <p:spPr>
          <a:xfrm flipH="1">
            <a:off x="2694499" y="2676803"/>
            <a:ext cx="1452880"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直线箭头连接符 73"/>
          <p:cNvCxnSpPr/>
          <p:nvPr/>
        </p:nvCxnSpPr>
        <p:spPr>
          <a:xfrm>
            <a:off x="1957070" y="2999740"/>
            <a:ext cx="0" cy="931545"/>
          </a:xfrm>
          <a:prstGeom prst="straightConnector1">
            <a:avLst/>
          </a:prstGeom>
          <a:ln w="2222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9" name="直线箭头连接符 78"/>
          <p:cNvCxnSpPr/>
          <p:nvPr/>
        </p:nvCxnSpPr>
        <p:spPr>
          <a:xfrm flipV="1">
            <a:off x="1944370" y="3922395"/>
            <a:ext cx="2105660" cy="0"/>
          </a:xfrm>
          <a:prstGeom prst="straightConnector1">
            <a:avLst/>
          </a:prstGeom>
          <a:ln w="222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2620010" y="2765425"/>
            <a:ext cx="1730375" cy="306705"/>
          </a:xfrm>
          <a:prstGeom prst="rect">
            <a:avLst/>
          </a:prstGeom>
          <a:noFill/>
        </p:spPr>
        <p:txBody>
          <a:bodyPr wrap="square">
            <a:spAutoFit/>
          </a:bodyPr>
          <a:p>
            <a:r>
              <a:rPr kumimoji="1" lang="en-US" altLang="zh-CN" sz="1400" b="1" dirty="0">
                <a:latin typeface="Arial" panose="020B0604020202090204" pitchFamily="34" charset="0"/>
                <a:cs typeface="Arial" panose="020B0604020202090204" pitchFamily="34" charset="0"/>
              </a:rPr>
              <a:t>①</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path</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resolution</a:t>
            </a:r>
            <a:endParaRPr kumimoji="1" lang="en-US" altLang="zh-CN" sz="1400" dirty="0">
              <a:latin typeface="Arial" panose="020B0604020202090204" pitchFamily="34" charset="0"/>
              <a:cs typeface="Arial" panose="020B0604020202090204" pitchFamily="34" charset="0"/>
            </a:endParaRPr>
          </a:p>
        </p:txBody>
      </p:sp>
      <p:cxnSp>
        <p:nvCxnSpPr>
          <p:cNvPr id="26" name="直线箭头连接符 73"/>
          <p:cNvCxnSpPr/>
          <p:nvPr/>
        </p:nvCxnSpPr>
        <p:spPr>
          <a:xfrm>
            <a:off x="1430655" y="2999740"/>
            <a:ext cx="0" cy="2113915"/>
          </a:xfrm>
          <a:prstGeom prst="straightConnector1">
            <a:avLst/>
          </a:prstGeom>
          <a:ln w="2222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直线箭头连接符 78"/>
          <p:cNvCxnSpPr/>
          <p:nvPr/>
        </p:nvCxnSpPr>
        <p:spPr>
          <a:xfrm>
            <a:off x="1422400" y="5104130"/>
            <a:ext cx="2801620" cy="0"/>
          </a:xfrm>
          <a:prstGeom prst="straightConnector1">
            <a:avLst/>
          </a:prstGeom>
          <a:ln w="222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047875" y="3586480"/>
            <a:ext cx="2205990" cy="306705"/>
          </a:xfrm>
          <a:prstGeom prst="rect">
            <a:avLst/>
          </a:prstGeom>
          <a:noFill/>
        </p:spPr>
        <p:txBody>
          <a:bodyPr wrap="square">
            <a:spAutoFit/>
          </a:bodyPr>
          <a:p>
            <a:r>
              <a:rPr kumimoji="1" lang="en-US" altLang="zh-CN" sz="1400" b="1" dirty="0">
                <a:latin typeface="Arial" panose="020B0604020202090204" pitchFamily="34" charset="0"/>
                <a:cs typeface="Arial" panose="020B0604020202090204" pitchFamily="34" charset="0"/>
              </a:rPr>
              <a:t>②</a:t>
            </a:r>
            <a:r>
              <a:rPr kumimoji="1" lang="en-US" altLang="zh-CN" sz="1400" dirty="0">
                <a:latin typeface="Arial" panose="020B0604020202090204" pitchFamily="34" charset="0"/>
                <a:cs typeface="Arial" panose="020B0604020202090204" pitchFamily="34" charset="0"/>
              </a:rPr>
              <a:t> path</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resolution</a:t>
            </a:r>
            <a:endParaRPr kumimoji="1" lang="en-US" altLang="zh-CN" sz="1400" dirty="0">
              <a:latin typeface="Arial" panose="020B0604020202090204" pitchFamily="34" charset="0"/>
              <a:cs typeface="Arial" panose="020B0604020202090204" pitchFamily="34" charset="0"/>
            </a:endParaRPr>
          </a:p>
        </p:txBody>
      </p:sp>
      <p:sp>
        <p:nvSpPr>
          <p:cNvPr id="29" name="文本框 28"/>
          <p:cNvSpPr txBox="1"/>
          <p:nvPr/>
        </p:nvSpPr>
        <p:spPr>
          <a:xfrm>
            <a:off x="2047875" y="4796790"/>
            <a:ext cx="1770380" cy="614045"/>
          </a:xfrm>
          <a:prstGeom prst="rect">
            <a:avLst/>
          </a:prstGeom>
          <a:noFill/>
        </p:spPr>
        <p:txBody>
          <a:bodyPr wrap="square">
            <a:spAutoFit/>
          </a:bodyPr>
          <a:p>
            <a:pPr algn="l"/>
            <a:r>
              <a:rPr kumimoji="1" lang="en-US" altLang="zh-CN" sz="1400" b="1" dirty="0">
                <a:latin typeface="Arial" panose="020B0604020202090204" pitchFamily="34" charset="0"/>
                <a:cs typeface="Arial" panose="020B0604020202090204" pitchFamily="34" charset="0"/>
              </a:rPr>
              <a:t>③</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path</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resolution</a:t>
            </a:r>
            <a:endParaRPr kumimoji="1" lang="en-US" altLang="zh-CN" sz="1400" dirty="0">
              <a:latin typeface="Arial" panose="020B0604020202090204" pitchFamily="34" charset="0"/>
              <a:cs typeface="Arial" panose="020B0604020202090204" pitchFamily="34" charset="0"/>
            </a:endParaRPr>
          </a:p>
          <a:p>
            <a:pPr algn="l"/>
            <a:endParaRPr kumimoji="1" lang="en-US" altLang="zh-CN" sz="600" dirty="0">
              <a:latin typeface="Arial" panose="020B0604020202090204" pitchFamily="34" charset="0"/>
              <a:cs typeface="Arial" panose="020B0604020202090204" pitchFamily="34" charset="0"/>
            </a:endParaRPr>
          </a:p>
          <a:p>
            <a:pPr algn="l"/>
            <a:r>
              <a:rPr kumimoji="1" lang="en-US" altLang="zh-CN" sz="1400" dirty="0">
                <a:latin typeface="Arial" panose="020B0604020202090204" pitchFamily="34" charset="0"/>
                <a:cs typeface="Arial" panose="020B0604020202090204" pitchFamily="34" charset="0"/>
              </a:rPr>
              <a:t>&amp;</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file</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creation</a:t>
            </a:r>
            <a:endParaRPr kumimoji="1" lang="en-US" altLang="zh-CN" sz="1400" dirty="0">
              <a:latin typeface="Arial" panose="020B0604020202090204" pitchFamily="34" charset="0"/>
              <a:cs typeface="Arial" panose="020B0604020202090204" pitchFamily="34" charset="0"/>
            </a:endParaRPr>
          </a:p>
        </p:txBody>
      </p:sp>
      <p:pic>
        <p:nvPicPr>
          <p:cNvPr id="31" name="图片 30" descr="对"/>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43495" y="2988310"/>
            <a:ext cx="403225" cy="403225"/>
          </a:xfrm>
          <a:prstGeom prst="rect">
            <a:avLst/>
          </a:prstGeom>
        </p:spPr>
      </p:pic>
      <p:sp>
        <p:nvSpPr>
          <p:cNvPr id="32" name="文本框 31"/>
          <p:cNvSpPr txBox="1"/>
          <p:nvPr>
            <p:custDataLst>
              <p:tags r:id="rId13"/>
            </p:custDataLst>
          </p:nvPr>
        </p:nvSpPr>
        <p:spPr>
          <a:xfrm>
            <a:off x="8197215" y="2988310"/>
            <a:ext cx="3710305" cy="380365"/>
          </a:xfrm>
          <a:prstGeom prst="rect">
            <a:avLst/>
          </a:prstGeom>
          <a:noFill/>
        </p:spPr>
        <p:txBody>
          <a:bodyPr wrap="square">
            <a:noAutofit/>
          </a:bodyPr>
          <a:p>
            <a:pPr algn="l"/>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3x hardware </a:t>
            </a:r>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process</a:t>
            </a:r>
            <a:endPar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3" name="内容占位符 2"/>
          <p:cNvSpPr txBox="1"/>
          <p:nvPr/>
        </p:nvSpPr>
        <p:spPr>
          <a:xfrm>
            <a:off x="7572375" y="2421255"/>
            <a:ext cx="4167505" cy="5340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a:lnSpc>
                <a:spcPct val="120000"/>
              </a:lnSpc>
              <a:buNone/>
            </a:pPr>
            <a:r>
              <a:rPr lang="en-US" altLang="zh-CN" sz="2400" dirty="0">
                <a:latin typeface="Calibri" panose="020F0502020204030204" pitchFamily="34" charset="0"/>
                <a:ea typeface="+mn-ea"/>
                <a:cs typeface="Calibri" panose="020F0502020204030204" pitchFamily="34" charset="0"/>
                <a:sym typeface="+mn-ea"/>
              </a:rPr>
              <a:t>Partition Metadata in 3 MDSs</a:t>
            </a:r>
            <a:endParaRPr lang="en-US" altLang="zh-CN" sz="2400" dirty="0">
              <a:latin typeface="Calibri" panose="020F0502020204030204" pitchFamily="34" charset="0"/>
              <a:ea typeface="+mn-ea"/>
              <a:cs typeface="Calibri" panose="020F0502020204030204" pitchFamily="34" charset="0"/>
              <a:sym typeface="+mn-ea"/>
            </a:endParaRPr>
          </a:p>
        </p:txBody>
      </p:sp>
      <p:pic>
        <p:nvPicPr>
          <p:cNvPr id="34" name="图片 33" descr="对"/>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43495" y="3714115"/>
            <a:ext cx="403225" cy="403225"/>
          </a:xfrm>
          <a:prstGeom prst="rect">
            <a:avLst/>
          </a:prstGeom>
        </p:spPr>
      </p:pic>
      <p:sp>
        <p:nvSpPr>
          <p:cNvPr id="35" name="文本框 34"/>
          <p:cNvSpPr txBox="1"/>
          <p:nvPr>
            <p:custDataLst>
              <p:tags r:id="rId14"/>
            </p:custDataLst>
          </p:nvPr>
        </p:nvSpPr>
        <p:spPr>
          <a:xfrm>
            <a:off x="8197215" y="3714115"/>
            <a:ext cx="3710305" cy="380365"/>
          </a:xfrm>
          <a:prstGeom prst="rect">
            <a:avLst/>
          </a:prstGeom>
          <a:noFill/>
        </p:spPr>
        <p:txBody>
          <a:bodyPr wrap="square">
            <a:noAutofit/>
          </a:bodyPr>
          <a:p>
            <a:pPr algn="l"/>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balanced load and </a:t>
            </a:r>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capacity</a:t>
            </a:r>
            <a:endPar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6" name="文本框 35"/>
          <p:cNvSpPr txBox="1"/>
          <p:nvPr>
            <p:custDataLst>
              <p:tags r:id="rId15"/>
            </p:custDataLst>
          </p:nvPr>
        </p:nvSpPr>
        <p:spPr>
          <a:xfrm>
            <a:off x="8197215" y="4428490"/>
            <a:ext cx="3710305" cy="380365"/>
          </a:xfrm>
          <a:prstGeom prst="rect">
            <a:avLst/>
          </a:prstGeom>
          <a:noFill/>
        </p:spPr>
        <p:txBody>
          <a:bodyPr wrap="square">
            <a:noAutofit/>
          </a:bodyPr>
          <a:p>
            <a:pPr algn="l"/>
            <a:r>
              <a:rPr lang="en-US" altLang="zh-CN" sz="2000" dirty="0">
                <a:solidFill>
                  <a:srgbClr val="C00000"/>
                </a:solidFill>
                <a:latin typeface="Calibri" panose="020F0502020204030204" pitchFamily="34" charset="0"/>
                <a:ea typeface="微软雅黑" panose="020B0503020204020204" pitchFamily="34" charset="-122"/>
                <a:cs typeface="Calibri" panose="020F0502020204030204" pitchFamily="34" charset="0"/>
              </a:rPr>
              <a:t>3x RPC (remote process call) </a:t>
            </a:r>
            <a:endParaRPr lang="en-US" altLang="zh-CN" sz="2000" dirty="0">
              <a:solidFill>
                <a:srgbClr val="C0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7" name="文本框 36"/>
          <p:cNvSpPr txBox="1"/>
          <p:nvPr>
            <p:custDataLst>
              <p:tags r:id="rId16"/>
            </p:custDataLst>
          </p:nvPr>
        </p:nvSpPr>
        <p:spPr>
          <a:xfrm>
            <a:off x="8197215" y="5142865"/>
            <a:ext cx="3710305" cy="380365"/>
          </a:xfrm>
          <a:prstGeom prst="rect">
            <a:avLst/>
          </a:prstGeom>
          <a:noFill/>
        </p:spPr>
        <p:txBody>
          <a:bodyPr wrap="square">
            <a:noAutofit/>
          </a:bodyPr>
          <a:p>
            <a:pPr algn="l"/>
            <a:r>
              <a:rPr lang="en-US" altLang="zh-CN" sz="2000" dirty="0">
                <a:solidFill>
                  <a:srgbClr val="C00000"/>
                </a:solidFill>
                <a:latin typeface="Calibri" panose="020F0502020204030204" pitchFamily="34" charset="0"/>
                <a:ea typeface="微软雅黑" panose="020B0503020204020204" pitchFamily="34" charset="-122"/>
                <a:cs typeface="Calibri" panose="020F0502020204030204" pitchFamily="34" charset="0"/>
              </a:rPr>
              <a:t>higher request completion </a:t>
            </a:r>
            <a:r>
              <a:rPr lang="en-US" altLang="zh-CN" sz="2000" dirty="0">
                <a:solidFill>
                  <a:srgbClr val="C00000"/>
                </a:solidFill>
                <a:latin typeface="Calibri" panose="020F0502020204030204" pitchFamily="34" charset="0"/>
                <a:ea typeface="微软雅黑" panose="020B0503020204020204" pitchFamily="34" charset="-122"/>
                <a:cs typeface="Calibri" panose="020F0502020204030204" pitchFamily="34" charset="0"/>
              </a:rPr>
              <a:t>time</a:t>
            </a:r>
            <a:endParaRPr lang="en-US" altLang="zh-CN" sz="2000" dirty="0">
              <a:solidFill>
                <a:srgbClr val="C00000"/>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38" name="图片 37" descr="错误"/>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99693" y="4473258"/>
            <a:ext cx="290830" cy="290830"/>
          </a:xfrm>
          <a:prstGeom prst="rect">
            <a:avLst/>
          </a:prstGeom>
        </p:spPr>
      </p:pic>
      <p:pic>
        <p:nvPicPr>
          <p:cNvPr id="40" name="图片 39" descr="错误"/>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99693" y="5187633"/>
            <a:ext cx="290830" cy="290830"/>
          </a:xfrm>
          <a:prstGeom prst="rect">
            <a:avLst/>
          </a:prstGeom>
        </p:spPr>
      </p:pic>
      <p:sp>
        <p:nvSpPr>
          <p:cNvPr id="99" name="文本框 98"/>
          <p:cNvSpPr txBox="1"/>
          <p:nvPr/>
        </p:nvSpPr>
        <p:spPr>
          <a:xfrm>
            <a:off x="1430655" y="5674360"/>
            <a:ext cx="10185400" cy="829945"/>
          </a:xfrm>
          <a:prstGeom prst="rect">
            <a:avLst/>
          </a:prstGeom>
          <a:noFill/>
        </p:spPr>
        <p:txBody>
          <a:bodyPr wrap="square">
            <a:spAutoFit/>
          </a:bodyPr>
          <a:p>
            <a:r>
              <a:rPr lang="en-US" altLang="zh-CN" sz="2400" dirty="0">
                <a:solidFill>
                  <a:schemeClr val="tx1"/>
                </a:solidFill>
                <a:latin typeface="Calibri" panose="020F0502020204030204" pitchFamily="34" charset="0"/>
                <a:cs typeface="Calibri" panose="020F0502020204030204" pitchFamily="34" charset="0"/>
              </a:rPr>
              <a:t>The handling of metadata is similar, as cross-MDS processing requires additional coordination overhead such as distributed lock.</a:t>
            </a:r>
            <a:endParaRPr lang="en-US" altLang="zh-CN" sz="24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sym typeface="+mn-ea"/>
              </a:rPr>
              <a:t>The Cost of Scaling: Degraded Locality</a:t>
            </a:r>
            <a:endParaRPr lang="en-US" altLang="zh-CN" b="0">
              <a:sym typeface="+mn-ea"/>
            </a:endParaRPr>
          </a:p>
        </p:txBody>
      </p:sp>
      <p:sp>
        <p:nvSpPr>
          <p:cNvPr id="3" name="内容占位符 2"/>
          <p:cNvSpPr>
            <a:spLocks noGrp="1"/>
          </p:cNvSpPr>
          <p:nvPr>
            <p:ph idx="1"/>
          </p:nvPr>
        </p:nvSpPr>
        <p:spPr>
          <a:xfrm>
            <a:off x="838200" y="1214120"/>
            <a:ext cx="10777220" cy="792480"/>
          </a:xfrm>
        </p:spPr>
        <p:txBody>
          <a:bodyPr/>
          <a:p>
            <a:r>
              <a:rPr lang="en-US" altLang="zh-CN"/>
              <a:t>Metadata access pattern:</a:t>
            </a:r>
            <a:r>
              <a:rPr lang="en-US" altLang="zh-CN" b="1"/>
              <a:t> </a:t>
            </a:r>
            <a:r>
              <a:rPr lang="en-US" altLang="zh-CN" b="1">
                <a:solidFill>
                  <a:srgbClr val="C00000"/>
                </a:solidFill>
              </a:rPr>
              <a:t>path resolution</a:t>
            </a:r>
            <a:r>
              <a:rPr lang="en-US" altLang="zh-CN">
                <a:solidFill>
                  <a:srgbClr val="C00000"/>
                </a:solidFill>
              </a:rPr>
              <a:t> </a:t>
            </a:r>
            <a:r>
              <a:rPr lang="en-US" altLang="zh-CN" b="1">
                <a:solidFill>
                  <a:srgbClr val="C00000"/>
                </a:solidFill>
              </a:rPr>
              <a:t>first</a:t>
            </a:r>
            <a:endParaRPr lang="en-US" altLang="zh-CN" b="1">
              <a:solidFill>
                <a:srgbClr val="C00000"/>
              </a:solidFill>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grpSp>
        <p:nvGrpSpPr>
          <p:cNvPr id="17" name="组合 16"/>
          <p:cNvGrpSpPr/>
          <p:nvPr/>
        </p:nvGrpSpPr>
        <p:grpSpPr>
          <a:xfrm>
            <a:off x="4267835" y="2421255"/>
            <a:ext cx="3059430" cy="3165475"/>
            <a:chOff x="4677" y="4678"/>
            <a:chExt cx="4818" cy="4985"/>
          </a:xfrm>
        </p:grpSpPr>
        <p:sp>
          <p:nvSpPr>
            <p:cNvPr id="8" name="圆角矩形 7"/>
            <p:cNvSpPr/>
            <p:nvPr>
              <p:custDataLst>
                <p:tags r:id="rId1"/>
              </p:custDataLst>
            </p:nvPr>
          </p:nvSpPr>
          <p:spPr>
            <a:xfrm>
              <a:off x="4677" y="7985"/>
              <a:ext cx="4819" cy="1678"/>
            </a:xfrm>
            <a:prstGeom prst="roundRect">
              <a:avLst>
                <a:gd name="adj" fmla="val 0"/>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12" name="文本框 11"/>
            <p:cNvSpPr txBox="1"/>
            <p:nvPr>
              <p:custDataLst>
                <p:tags r:id="rId2"/>
              </p:custDataLst>
            </p:nvPr>
          </p:nvSpPr>
          <p:spPr>
            <a:xfrm rot="16200000">
              <a:off x="8194" y="8557"/>
              <a:ext cx="1665" cy="524"/>
            </a:xfrm>
            <a:prstGeom prst="rect">
              <a:avLst/>
            </a:prstGeom>
            <a:noFill/>
          </p:spPr>
          <p:txBody>
            <a:bodyPr wrap="square">
              <a:noAutofit/>
            </a:bodyPr>
            <a:p>
              <a:pPr algn="ctr"/>
              <a:r>
                <a:rPr kumimoji="1" lang="en-US" altLang="zh-CN" dirty="0">
                  <a:latin typeface="Arial" panose="020B0604020202090204" pitchFamily="34" charset="0"/>
                  <a:cs typeface="Arial" panose="020B0604020202090204" pitchFamily="34" charset="0"/>
                </a:rPr>
                <a:t>MDS-0</a:t>
              </a:r>
              <a:endParaRPr kumimoji="1" lang="en-US" altLang="zh-CN" dirty="0">
                <a:latin typeface="Arial" panose="020B0604020202090204" pitchFamily="34" charset="0"/>
                <a:cs typeface="Arial" panose="020B0604020202090204" pitchFamily="34" charset="0"/>
              </a:endParaRPr>
            </a:p>
          </p:txBody>
        </p:sp>
        <p:sp>
          <p:nvSpPr>
            <p:cNvPr id="6" name="圆角矩形 5"/>
            <p:cNvSpPr/>
            <p:nvPr>
              <p:custDataLst>
                <p:tags r:id="rId3"/>
              </p:custDataLst>
            </p:nvPr>
          </p:nvSpPr>
          <p:spPr>
            <a:xfrm>
              <a:off x="4677" y="6441"/>
              <a:ext cx="4819" cy="1397"/>
            </a:xfrm>
            <a:prstGeom prst="roundRect">
              <a:avLst>
                <a:gd name="adj" fmla="val 0"/>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7" name="文本框 6"/>
            <p:cNvSpPr txBox="1"/>
            <p:nvPr>
              <p:custDataLst>
                <p:tags r:id="rId4"/>
              </p:custDataLst>
            </p:nvPr>
          </p:nvSpPr>
          <p:spPr>
            <a:xfrm rot="16200000">
              <a:off x="8280" y="6866"/>
              <a:ext cx="1492" cy="524"/>
            </a:xfrm>
            <a:prstGeom prst="rect">
              <a:avLst/>
            </a:prstGeom>
            <a:noFill/>
          </p:spPr>
          <p:txBody>
            <a:bodyPr wrap="square">
              <a:noAutofit/>
            </a:bodyPr>
            <a:p>
              <a:pPr algn="ctr"/>
              <a:r>
                <a:rPr kumimoji="1" lang="en-US" altLang="zh-CN" dirty="0">
                  <a:latin typeface="Arial" panose="020B0604020202090204" pitchFamily="34" charset="0"/>
                  <a:cs typeface="Arial" panose="020B0604020202090204" pitchFamily="34" charset="0"/>
                </a:rPr>
                <a:t>MDS-1</a:t>
              </a:r>
              <a:endParaRPr kumimoji="1" lang="en-US" altLang="zh-CN" dirty="0">
                <a:latin typeface="Arial" panose="020B0604020202090204" pitchFamily="34" charset="0"/>
                <a:cs typeface="Arial" panose="020B0604020202090204" pitchFamily="34" charset="0"/>
              </a:endParaRPr>
            </a:p>
          </p:txBody>
        </p:sp>
        <p:sp>
          <p:nvSpPr>
            <p:cNvPr id="163" name="圆角矩形 162"/>
            <p:cNvSpPr/>
            <p:nvPr>
              <p:custDataLst>
                <p:tags r:id="rId5"/>
              </p:custDataLst>
            </p:nvPr>
          </p:nvSpPr>
          <p:spPr>
            <a:xfrm>
              <a:off x="4677" y="4678"/>
              <a:ext cx="4819" cy="1504"/>
            </a:xfrm>
            <a:prstGeom prst="roundRect">
              <a:avLst>
                <a:gd name="adj" fmla="val 0"/>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pic>
          <p:nvPicPr>
            <p:cNvPr id="88" name="图形 8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34" y="5253"/>
              <a:ext cx="834" cy="917"/>
            </a:xfrm>
            <a:prstGeom prst="rect">
              <a:avLst/>
            </a:prstGeom>
          </p:spPr>
        </p:pic>
        <p:sp>
          <p:nvSpPr>
            <p:cNvPr id="93" name="文本框 92"/>
            <p:cNvSpPr txBox="1"/>
            <p:nvPr/>
          </p:nvSpPr>
          <p:spPr>
            <a:xfrm>
              <a:off x="4979" y="5516"/>
              <a:ext cx="756" cy="531"/>
            </a:xfrm>
            <a:prstGeom prst="rect">
              <a:avLst/>
            </a:prstGeom>
            <a:noFill/>
          </p:spPr>
          <p:txBody>
            <a:bodyPr wrap="square">
              <a:spAutoFit/>
            </a:bodyPr>
            <a:p>
              <a:r>
                <a:rPr kumimoji="1" lang="en-US" altLang="zh-CN" sz="1600" b="1" dirty="0" err="1">
                  <a:latin typeface="Calibri" panose="020F0502020204030204" pitchFamily="34" charset="0"/>
                  <a:cs typeface="Calibri" panose="020F0502020204030204" pitchFamily="34" charset="0"/>
                </a:rPr>
                <a:t>usr</a:t>
              </a:r>
              <a:endParaRPr kumimoji="1" lang="en-US" altLang="zh-CN" sz="1600" b="1" dirty="0" err="1">
                <a:latin typeface="Calibri" panose="020F0502020204030204" pitchFamily="34" charset="0"/>
                <a:cs typeface="Calibri" panose="020F0502020204030204" pitchFamily="34" charset="0"/>
              </a:endParaRPr>
            </a:p>
          </p:txBody>
        </p:sp>
        <p:cxnSp>
          <p:nvCxnSpPr>
            <p:cNvPr id="95" name="直线连接符 94"/>
            <p:cNvCxnSpPr/>
            <p:nvPr/>
          </p:nvCxnSpPr>
          <p:spPr>
            <a:xfrm flipV="1">
              <a:off x="5768" y="5818"/>
              <a:ext cx="16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p:nvPr/>
          </p:nvCxnSpPr>
          <p:spPr>
            <a:xfrm>
              <a:off x="6526" y="5470"/>
              <a:ext cx="0" cy="3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线箭头连接符 102"/>
            <p:cNvCxnSpPr/>
            <p:nvPr/>
          </p:nvCxnSpPr>
          <p:spPr>
            <a:xfrm>
              <a:off x="5375" y="6064"/>
              <a:ext cx="0" cy="681"/>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线连接符 103"/>
            <p:cNvCxnSpPr/>
            <p:nvPr/>
          </p:nvCxnSpPr>
          <p:spPr>
            <a:xfrm>
              <a:off x="5399" y="6280"/>
              <a:ext cx="23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8" name="图形 7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74" y="6513"/>
              <a:ext cx="961" cy="911"/>
            </a:xfrm>
            <a:prstGeom prst="rect">
              <a:avLst/>
            </a:prstGeom>
          </p:spPr>
        </p:pic>
        <p:sp>
          <p:nvSpPr>
            <p:cNvPr id="89" name="文本框 88"/>
            <p:cNvSpPr txBox="1"/>
            <p:nvPr/>
          </p:nvSpPr>
          <p:spPr>
            <a:xfrm>
              <a:off x="4978" y="6777"/>
              <a:ext cx="886" cy="531"/>
            </a:xfrm>
            <a:prstGeom prst="rect">
              <a:avLst/>
            </a:prstGeom>
            <a:noFill/>
          </p:spPr>
          <p:txBody>
            <a:bodyPr wrap="square">
              <a:spAutoFit/>
            </a:bodyPr>
            <a:p>
              <a:pPr algn="ctr"/>
              <a:r>
                <a:rPr kumimoji="1" lang="en-US" altLang="zh-CN" sz="1600" b="1" dirty="0">
                  <a:latin typeface="Calibri" panose="020F0502020204030204" pitchFamily="34" charset="0"/>
                  <a:cs typeface="Calibri" panose="020F0502020204030204" pitchFamily="34" charset="0"/>
                </a:rPr>
                <a:t>bin</a:t>
              </a:r>
              <a:endParaRPr kumimoji="1" lang="en-US" altLang="zh-CN" sz="1600" b="1" dirty="0">
                <a:latin typeface="Calibri" panose="020F0502020204030204" pitchFamily="34" charset="0"/>
                <a:cs typeface="Calibri" panose="020F0502020204030204" pitchFamily="34" charset="0"/>
              </a:endParaRPr>
            </a:p>
          </p:txBody>
        </p:sp>
        <p:pic>
          <p:nvPicPr>
            <p:cNvPr id="81" name="图形 8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75" y="6525"/>
              <a:ext cx="908" cy="911"/>
            </a:xfrm>
            <a:prstGeom prst="rect">
              <a:avLst/>
            </a:prstGeom>
          </p:spPr>
        </p:pic>
        <p:pic>
          <p:nvPicPr>
            <p:cNvPr id="115" name="图形 1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74" y="7999"/>
              <a:ext cx="961" cy="804"/>
            </a:xfrm>
            <a:prstGeom prst="rect">
              <a:avLst/>
            </a:prstGeom>
          </p:spPr>
        </p:pic>
        <p:sp>
          <p:nvSpPr>
            <p:cNvPr id="120" name="文本框 119"/>
            <p:cNvSpPr txBox="1"/>
            <p:nvPr/>
          </p:nvSpPr>
          <p:spPr>
            <a:xfrm>
              <a:off x="4974" y="8189"/>
              <a:ext cx="962" cy="531"/>
            </a:xfrm>
            <a:prstGeom prst="rect">
              <a:avLst/>
            </a:prstGeom>
            <a:noFill/>
          </p:spPr>
          <p:txBody>
            <a:bodyPr wrap="square">
              <a:spAutoFit/>
            </a:bodyPr>
            <a:p>
              <a:pPr algn="ctr"/>
              <a:r>
                <a:rPr kumimoji="1" lang="en-US" altLang="zh-CN" sz="1600" b="1" dirty="0" err="1">
                  <a:latin typeface="Calibri" panose="020F0502020204030204" pitchFamily="34" charset="0"/>
                  <a:cs typeface="Calibri" panose="020F0502020204030204" pitchFamily="34" charset="0"/>
                </a:rPr>
                <a:t>dir</a:t>
              </a:r>
              <a:endParaRPr kumimoji="1" lang="en-US" altLang="zh-CN" sz="1600" b="1" dirty="0" err="1">
                <a:latin typeface="Calibri" panose="020F0502020204030204" pitchFamily="34" charset="0"/>
                <a:cs typeface="Calibri" panose="020F0502020204030204" pitchFamily="34" charset="0"/>
              </a:endParaRPr>
            </a:p>
          </p:txBody>
        </p:sp>
        <p:cxnSp>
          <p:nvCxnSpPr>
            <p:cNvPr id="124" name="直线箭头连接符 123"/>
            <p:cNvCxnSpPr/>
            <p:nvPr/>
          </p:nvCxnSpPr>
          <p:spPr>
            <a:xfrm>
              <a:off x="5399" y="7321"/>
              <a:ext cx="0" cy="798"/>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线连接符 128"/>
            <p:cNvCxnSpPr/>
            <p:nvPr/>
          </p:nvCxnSpPr>
          <p:spPr>
            <a:xfrm>
              <a:off x="5409" y="8789"/>
              <a:ext cx="23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线连接符 132"/>
            <p:cNvCxnSpPr/>
            <p:nvPr/>
          </p:nvCxnSpPr>
          <p:spPr>
            <a:xfrm>
              <a:off x="7788" y="8779"/>
              <a:ext cx="0"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线连接符 127"/>
            <p:cNvCxnSpPr/>
            <p:nvPr/>
          </p:nvCxnSpPr>
          <p:spPr>
            <a:xfrm>
              <a:off x="5411" y="8714"/>
              <a:ext cx="0" cy="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线箭头连接符 135"/>
            <p:cNvCxnSpPr/>
            <p:nvPr/>
          </p:nvCxnSpPr>
          <p:spPr>
            <a:xfrm>
              <a:off x="7789" y="6275"/>
              <a:ext cx="0" cy="454"/>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2" name="图形 9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61" y="5265"/>
              <a:ext cx="908" cy="917"/>
            </a:xfrm>
            <a:prstGeom prst="rect">
              <a:avLst/>
            </a:prstGeom>
          </p:spPr>
        </p:pic>
        <p:cxnSp>
          <p:nvCxnSpPr>
            <p:cNvPr id="173" name="直线连接符 172"/>
            <p:cNvCxnSpPr/>
            <p:nvPr/>
          </p:nvCxnSpPr>
          <p:spPr>
            <a:xfrm>
              <a:off x="6647" y="8802"/>
              <a:ext cx="0" cy="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4" name="图形 17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6" y="6543"/>
              <a:ext cx="908" cy="911"/>
            </a:xfrm>
            <a:prstGeom prst="rect">
              <a:avLst/>
            </a:prstGeom>
          </p:spPr>
        </p:pic>
        <p:sp>
          <p:nvSpPr>
            <p:cNvPr id="175" name="文本框 174"/>
            <p:cNvSpPr txBox="1"/>
            <p:nvPr/>
          </p:nvSpPr>
          <p:spPr>
            <a:xfrm>
              <a:off x="6249" y="6777"/>
              <a:ext cx="865" cy="531"/>
            </a:xfrm>
            <a:prstGeom prst="rect">
              <a:avLst/>
            </a:prstGeom>
            <a:noFill/>
          </p:spPr>
          <p:txBody>
            <a:bodyPr wrap="square">
              <a:spAutoFit/>
            </a:bodyPr>
            <a:p>
              <a:r>
                <a:rPr kumimoji="1" lang="en-US" altLang="zh-CN" sz="1600" dirty="0" err="1">
                  <a:solidFill>
                    <a:schemeClr val="bg1">
                      <a:lumMod val="50000"/>
                    </a:schemeClr>
                  </a:solidFill>
                  <a:latin typeface="Calibri" panose="020F0502020204030204" pitchFamily="34" charset="0"/>
                  <a:cs typeface="Calibri" panose="020F0502020204030204" pitchFamily="34" charset="0"/>
                </a:rPr>
                <a:t>sbin</a:t>
              </a:r>
              <a:endParaRPr kumimoji="1" lang="en-US" altLang="zh-CN" sz="1600" b="1" dirty="0" err="1">
                <a:solidFill>
                  <a:schemeClr val="bg1">
                    <a:lumMod val="50000"/>
                  </a:schemeClr>
                </a:solidFill>
                <a:latin typeface="Calibri" panose="020F0502020204030204" pitchFamily="34" charset="0"/>
                <a:cs typeface="Calibri" panose="020F0502020204030204" pitchFamily="34" charset="0"/>
              </a:endParaRPr>
            </a:p>
          </p:txBody>
        </p:sp>
        <p:cxnSp>
          <p:nvCxnSpPr>
            <p:cNvPr id="176" name="直线箭头连接符 175"/>
            <p:cNvCxnSpPr/>
            <p:nvPr/>
          </p:nvCxnSpPr>
          <p:spPr>
            <a:xfrm>
              <a:off x="6620" y="6294"/>
              <a:ext cx="0" cy="454"/>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图形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1" y="4808"/>
              <a:ext cx="834" cy="776"/>
            </a:xfrm>
            <a:prstGeom prst="rect">
              <a:avLst/>
            </a:prstGeom>
          </p:spPr>
        </p:pic>
        <p:sp>
          <p:nvSpPr>
            <p:cNvPr id="75" name="文本框 74"/>
            <p:cNvSpPr txBox="1"/>
            <p:nvPr/>
          </p:nvSpPr>
          <p:spPr>
            <a:xfrm>
              <a:off x="6166" y="4988"/>
              <a:ext cx="797" cy="531"/>
            </a:xfrm>
            <a:prstGeom prst="rect">
              <a:avLst/>
            </a:prstGeom>
            <a:noFill/>
          </p:spPr>
          <p:txBody>
            <a:bodyPr wrap="square">
              <a:spAutoFit/>
            </a:bodyPr>
            <a:p>
              <a:pPr algn="ctr"/>
              <a:r>
                <a:rPr kumimoji="1" lang="en-US" altLang="zh-CN" sz="1600" dirty="0">
                  <a:latin typeface="Arial" panose="020B0604020202090204" pitchFamily="34" charset="0"/>
                  <a:cs typeface="Arial" panose="020B0604020202090204" pitchFamily="34" charset="0"/>
                </a:rPr>
                <a:t>/</a:t>
              </a:r>
              <a:endParaRPr kumimoji="1" lang="en-US" altLang="zh-CN" sz="1600" dirty="0">
                <a:latin typeface="Arial" panose="020B0604020202090204" pitchFamily="34" charset="0"/>
                <a:cs typeface="Arial" panose="020B0604020202090204" pitchFamily="34" charset="0"/>
              </a:endParaRPr>
            </a:p>
          </p:txBody>
        </p:sp>
        <p:sp>
          <p:nvSpPr>
            <p:cNvPr id="41" name="文本框 40"/>
            <p:cNvSpPr txBox="1"/>
            <p:nvPr/>
          </p:nvSpPr>
          <p:spPr>
            <a:xfrm>
              <a:off x="6275" y="8904"/>
              <a:ext cx="743" cy="531"/>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bar</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9" name="文本框 38"/>
            <p:cNvSpPr txBox="1"/>
            <p:nvPr/>
          </p:nvSpPr>
          <p:spPr>
            <a:xfrm>
              <a:off x="5121" y="8904"/>
              <a:ext cx="834" cy="531"/>
            </a:xfrm>
            <a:prstGeom prst="rect">
              <a:avLst/>
            </a:prstGeom>
            <a:noFill/>
          </p:spPr>
          <p:txBody>
            <a:bodyPr wrap="square">
              <a:spAutoFit/>
            </a:bodyPr>
            <a:p>
              <a:pPr algn="ctr"/>
              <a:r>
                <a:rPr kumimoji="1" lang="en-US" altLang="zh-CN" sz="1600" b="1" dirty="0">
                  <a:latin typeface="Calibri" panose="020F0502020204030204" pitchFamily="34" charset="0"/>
                  <a:cs typeface="Calibri" panose="020F0502020204030204" pitchFamily="34" charset="0"/>
                </a:rPr>
                <a:t>foo</a:t>
              </a:r>
              <a:endParaRPr kumimoji="1" lang="en-US" altLang="zh-CN" sz="1600" b="1" dirty="0">
                <a:latin typeface="Calibri" panose="020F0502020204030204" pitchFamily="34" charset="0"/>
                <a:cs typeface="Calibri" panose="020F0502020204030204" pitchFamily="34" charset="0"/>
              </a:endParaRPr>
            </a:p>
          </p:txBody>
        </p:sp>
        <p:pic>
          <p:nvPicPr>
            <p:cNvPr id="53" name="图形 5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3" y="8884"/>
              <a:ext cx="678" cy="678"/>
            </a:xfrm>
            <a:prstGeom prst="rect">
              <a:avLst/>
            </a:prstGeom>
          </p:spPr>
        </p:pic>
        <p:pic>
          <p:nvPicPr>
            <p:cNvPr id="54" name="图形 5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14" y="8884"/>
              <a:ext cx="678" cy="678"/>
            </a:xfrm>
            <a:prstGeom prst="rect">
              <a:avLst/>
            </a:prstGeom>
          </p:spPr>
        </p:pic>
        <p:pic>
          <p:nvPicPr>
            <p:cNvPr id="55" name="图形 5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2" y="8884"/>
              <a:ext cx="678" cy="678"/>
            </a:xfrm>
            <a:prstGeom prst="rect">
              <a:avLst/>
            </a:prstGeom>
          </p:spPr>
        </p:pic>
        <p:sp>
          <p:nvSpPr>
            <p:cNvPr id="9" name="文本框 8"/>
            <p:cNvSpPr txBox="1"/>
            <p:nvPr/>
          </p:nvSpPr>
          <p:spPr>
            <a:xfrm>
              <a:off x="7402" y="8904"/>
              <a:ext cx="797" cy="531"/>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bar</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文本框 9"/>
            <p:cNvSpPr txBox="1"/>
            <p:nvPr/>
          </p:nvSpPr>
          <p:spPr>
            <a:xfrm>
              <a:off x="7249" y="6777"/>
              <a:ext cx="1163" cy="531"/>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share</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文本框 10"/>
            <p:cNvSpPr txBox="1"/>
            <p:nvPr/>
          </p:nvSpPr>
          <p:spPr>
            <a:xfrm>
              <a:off x="7394" y="5516"/>
              <a:ext cx="865" cy="531"/>
            </a:xfrm>
            <a:prstGeom prst="rect">
              <a:avLst/>
            </a:prstGeom>
            <a:noFill/>
          </p:spPr>
          <p:txBody>
            <a:bodyPr wrap="square">
              <a:spAutoFit/>
            </a:bodyPr>
            <a:p>
              <a:pPr algn="ctr"/>
              <a:r>
                <a:rPr kumimoji="1" lang="en-US" altLang="zh-CN" sz="1600" dirty="0" err="1">
                  <a:solidFill>
                    <a:schemeClr val="bg1">
                      <a:lumMod val="50000"/>
                    </a:schemeClr>
                  </a:solidFill>
                  <a:latin typeface="Calibri" panose="020F0502020204030204" pitchFamily="34" charset="0"/>
                  <a:cs typeface="Calibri" panose="020F0502020204030204" pitchFamily="34" charset="0"/>
                </a:rPr>
                <a:t>etc</a:t>
              </a:r>
              <a:endParaRPr kumimoji="1" lang="en-US" altLang="zh-CN" sz="1600" b="1" dirty="0" err="1">
                <a:solidFill>
                  <a:schemeClr val="bg1">
                    <a:lumMod val="50000"/>
                  </a:schemeClr>
                </a:solidFill>
                <a:latin typeface="Calibri" panose="020F0502020204030204" pitchFamily="34" charset="0"/>
                <a:cs typeface="Calibri" panose="020F0502020204030204" pitchFamily="34" charset="0"/>
              </a:endParaRPr>
            </a:p>
          </p:txBody>
        </p:sp>
        <p:sp>
          <p:nvSpPr>
            <p:cNvPr id="170" name="文本框 169"/>
            <p:cNvSpPr txBox="1"/>
            <p:nvPr>
              <p:custDataLst>
                <p:tags r:id="rId10"/>
              </p:custDataLst>
            </p:nvPr>
          </p:nvSpPr>
          <p:spPr>
            <a:xfrm rot="16200000">
              <a:off x="8280" y="5163"/>
              <a:ext cx="1492" cy="524"/>
            </a:xfrm>
            <a:prstGeom prst="rect">
              <a:avLst/>
            </a:prstGeom>
            <a:noFill/>
          </p:spPr>
          <p:txBody>
            <a:bodyPr wrap="square">
              <a:noAutofit/>
            </a:bodyPr>
            <a:p>
              <a:pPr algn="ctr"/>
              <a:r>
                <a:rPr kumimoji="1" lang="en-US" altLang="zh-CN" dirty="0">
                  <a:latin typeface="Arial" panose="020B0604020202090204" pitchFamily="34" charset="0"/>
                  <a:cs typeface="Arial" panose="020B0604020202090204" pitchFamily="34" charset="0"/>
                </a:rPr>
                <a:t>MDS-0</a:t>
              </a:r>
              <a:endParaRPr kumimoji="1" lang="en-US" altLang="zh-CN" dirty="0">
                <a:latin typeface="Arial" panose="020B0604020202090204" pitchFamily="34" charset="0"/>
                <a:cs typeface="Arial" panose="020B0604020202090204" pitchFamily="34" charset="0"/>
              </a:endParaRPr>
            </a:p>
          </p:txBody>
        </p:sp>
      </p:grpSp>
      <p:grpSp>
        <p:nvGrpSpPr>
          <p:cNvPr id="15" name="组合 14"/>
          <p:cNvGrpSpPr/>
          <p:nvPr/>
        </p:nvGrpSpPr>
        <p:grpSpPr>
          <a:xfrm>
            <a:off x="1072515" y="2474595"/>
            <a:ext cx="1546860" cy="452120"/>
            <a:chOff x="1815" y="4614"/>
            <a:chExt cx="1280" cy="374"/>
          </a:xfrm>
        </p:grpSpPr>
        <p:sp>
          <p:nvSpPr>
            <p:cNvPr id="180" name="圆角矩形 179"/>
            <p:cNvSpPr/>
            <p:nvPr/>
          </p:nvSpPr>
          <p:spPr>
            <a:xfrm>
              <a:off x="1815" y="4736"/>
              <a:ext cx="1165" cy="252"/>
            </a:xfrm>
            <a:prstGeom prst="roundRect">
              <a:avLst>
                <a:gd name="adj" fmla="val 8332"/>
              </a:avLst>
            </a:prstGeom>
            <a:solidFill>
              <a:schemeClr val="accent4">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p>
              <a:pPr algn="l"/>
              <a:endParaRPr kumimoji="1" lang="zh-CN" altLang="en-US" dirty="0">
                <a:latin typeface="Arial" panose="020B0604020202090204" pitchFamily="34" charset="0"/>
                <a:cs typeface="Arial" panose="020B0604020202090204" pitchFamily="34" charset="0"/>
              </a:endParaRPr>
            </a:p>
          </p:txBody>
        </p:sp>
        <p:sp>
          <p:nvSpPr>
            <p:cNvPr id="179" name="圆角矩形 178"/>
            <p:cNvSpPr/>
            <p:nvPr/>
          </p:nvSpPr>
          <p:spPr>
            <a:xfrm>
              <a:off x="1878" y="4680"/>
              <a:ext cx="1165" cy="252"/>
            </a:xfrm>
            <a:prstGeom prst="roundRect">
              <a:avLst>
                <a:gd name="adj" fmla="val 8332"/>
              </a:avLst>
            </a:prstGeom>
            <a:solidFill>
              <a:schemeClr val="accent4">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p>
              <a:pPr algn="l"/>
              <a:endParaRPr kumimoji="1" lang="zh-CN" altLang="en-US" dirty="0">
                <a:latin typeface="Arial" panose="020B0604020202090204" pitchFamily="34" charset="0"/>
                <a:cs typeface="Arial" panose="020B0604020202090204" pitchFamily="34" charset="0"/>
              </a:endParaRPr>
            </a:p>
          </p:txBody>
        </p:sp>
        <p:sp>
          <p:nvSpPr>
            <p:cNvPr id="14" name="圆角矩形 13"/>
            <p:cNvSpPr/>
            <p:nvPr/>
          </p:nvSpPr>
          <p:spPr>
            <a:xfrm>
              <a:off x="1931" y="4614"/>
              <a:ext cx="1165" cy="252"/>
            </a:xfrm>
            <a:prstGeom prst="roundRect">
              <a:avLst>
                <a:gd name="adj" fmla="val 8332"/>
              </a:avLst>
            </a:prstGeom>
            <a:solidFill>
              <a:schemeClr val="accent4">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p>
              <a:pPr algn="ctr"/>
              <a:r>
                <a:rPr kumimoji="1" lang="en-US" altLang="zh-CN" dirty="0">
                  <a:latin typeface="Arial" panose="020B0604020202090204" pitchFamily="34" charset="0"/>
                  <a:cs typeface="Arial" panose="020B0604020202090204" pitchFamily="34" charset="0"/>
                </a:rPr>
                <a:t>Clients</a:t>
              </a:r>
              <a:endParaRPr kumimoji="1" lang="en-US" altLang="zh-CN" dirty="0">
                <a:latin typeface="Arial" panose="020B0604020202090204" pitchFamily="34" charset="0"/>
                <a:cs typeface="Arial" panose="020B0604020202090204" pitchFamily="34" charset="0"/>
              </a:endParaRPr>
            </a:p>
          </p:txBody>
        </p:sp>
      </p:grpSp>
      <p:sp>
        <p:nvSpPr>
          <p:cNvPr id="108" name="文本框 107"/>
          <p:cNvSpPr txBox="1"/>
          <p:nvPr/>
        </p:nvSpPr>
        <p:spPr>
          <a:xfrm>
            <a:off x="1072515" y="2001520"/>
            <a:ext cx="2857500" cy="312420"/>
          </a:xfrm>
          <a:prstGeom prst="rect">
            <a:avLst/>
          </a:prstGeom>
          <a:noFill/>
        </p:spPr>
        <p:txBody>
          <a:bodyPr wrap="square">
            <a:spAutoFit/>
          </a:bodyPr>
          <a:p>
            <a:pPr>
              <a:lnSpc>
                <a:spcPct val="80000"/>
              </a:lnSpc>
            </a:pPr>
            <a:r>
              <a:rPr kumimoji="1" lang="en-US" altLang="zh-CN" dirty="0">
                <a:latin typeface="Calibri" panose="020F0502020204030204" pitchFamily="34" charset="0"/>
                <a:cs typeface="Calibri" panose="020F0502020204030204" pitchFamily="34" charset="0"/>
              </a:rPr>
              <a:t>create(“</a:t>
            </a:r>
            <a:r>
              <a:rPr kumimoji="1" lang="en-US" altLang="zh-CN" b="1" dirty="0">
                <a:latin typeface="Calibri" panose="020F0502020204030204" pitchFamily="34" charset="0"/>
                <a:cs typeface="Calibri" panose="020F0502020204030204" pitchFamily="34" charset="0"/>
              </a:rPr>
              <a:t>/</a:t>
            </a:r>
            <a:r>
              <a:rPr kumimoji="1" lang="en-US" altLang="zh-CN" b="1" dirty="0" err="1">
                <a:latin typeface="Calibri" panose="020F0502020204030204" pitchFamily="34" charset="0"/>
                <a:cs typeface="Calibri" panose="020F0502020204030204" pitchFamily="34" charset="0"/>
              </a:rPr>
              <a:t>usr</a:t>
            </a:r>
            <a:r>
              <a:rPr kumimoji="1" lang="en-US" altLang="zh-CN" b="1" dirty="0">
                <a:latin typeface="Calibri" panose="020F0502020204030204" pitchFamily="34" charset="0"/>
                <a:cs typeface="Calibri" panose="020F0502020204030204" pitchFamily="34" charset="0"/>
              </a:rPr>
              <a:t>/bin/</a:t>
            </a:r>
            <a:r>
              <a:rPr kumimoji="1" lang="en-US" altLang="zh-CN" b="1" dirty="0" err="1">
                <a:latin typeface="Calibri" panose="020F0502020204030204" pitchFamily="34" charset="0"/>
                <a:cs typeface="Calibri" panose="020F0502020204030204" pitchFamily="34" charset="0"/>
              </a:rPr>
              <a:t>dir</a:t>
            </a:r>
            <a:r>
              <a:rPr kumimoji="1" lang="en-US" altLang="zh-CN" b="1" dirty="0">
                <a:latin typeface="Calibri" panose="020F0502020204030204" pitchFamily="34" charset="0"/>
                <a:cs typeface="Calibri" panose="020F0502020204030204" pitchFamily="34" charset="0"/>
              </a:rPr>
              <a:t>/foo</a:t>
            </a:r>
            <a:r>
              <a:rPr kumimoji="1" lang="en-US" altLang="zh-CN" dirty="0">
                <a:latin typeface="Calibri" panose="020F0502020204030204" pitchFamily="34" charset="0"/>
                <a:cs typeface="Calibri" panose="020F0502020204030204" pitchFamily="34" charset="0"/>
              </a:rPr>
              <a:t>”)</a:t>
            </a:r>
            <a:endParaRPr kumimoji="1" lang="en-US" altLang="zh-CN" dirty="0">
              <a:latin typeface="Calibri" panose="020F0502020204030204" pitchFamily="34" charset="0"/>
              <a:cs typeface="Calibri" panose="020F0502020204030204" pitchFamily="34" charset="0"/>
            </a:endParaRPr>
          </a:p>
        </p:txBody>
      </p:sp>
      <p:cxnSp>
        <p:nvCxnSpPr>
          <p:cNvPr id="63" name="直线箭头连接符 62"/>
          <p:cNvCxnSpPr/>
          <p:nvPr/>
        </p:nvCxnSpPr>
        <p:spPr>
          <a:xfrm flipH="1">
            <a:off x="2694499" y="2676803"/>
            <a:ext cx="1452880" cy="0"/>
          </a:xfrm>
          <a:prstGeom prst="straightConnector1">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直线箭头连接符 73"/>
          <p:cNvCxnSpPr/>
          <p:nvPr/>
        </p:nvCxnSpPr>
        <p:spPr>
          <a:xfrm>
            <a:off x="1957070" y="2999740"/>
            <a:ext cx="0" cy="931545"/>
          </a:xfrm>
          <a:prstGeom prst="straightConnector1">
            <a:avLst/>
          </a:prstGeom>
          <a:ln w="2222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9" name="直线箭头连接符 78"/>
          <p:cNvCxnSpPr/>
          <p:nvPr/>
        </p:nvCxnSpPr>
        <p:spPr>
          <a:xfrm flipV="1">
            <a:off x="1944370" y="3922395"/>
            <a:ext cx="2105660" cy="0"/>
          </a:xfrm>
          <a:prstGeom prst="straightConnector1">
            <a:avLst/>
          </a:prstGeom>
          <a:ln w="222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2620010" y="2765425"/>
            <a:ext cx="1730375" cy="306705"/>
          </a:xfrm>
          <a:prstGeom prst="rect">
            <a:avLst/>
          </a:prstGeom>
          <a:noFill/>
        </p:spPr>
        <p:txBody>
          <a:bodyPr wrap="square">
            <a:spAutoFit/>
          </a:bodyPr>
          <a:p>
            <a:r>
              <a:rPr kumimoji="1" lang="en-US" altLang="zh-CN" sz="1400" b="1" dirty="0">
                <a:latin typeface="Arial" panose="020B0604020202090204" pitchFamily="34" charset="0"/>
                <a:cs typeface="Arial" panose="020B0604020202090204" pitchFamily="34" charset="0"/>
              </a:rPr>
              <a:t>①</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path</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resolution</a:t>
            </a:r>
            <a:endParaRPr kumimoji="1" lang="en-US" altLang="zh-CN" sz="1400" dirty="0">
              <a:latin typeface="Arial" panose="020B0604020202090204" pitchFamily="34" charset="0"/>
              <a:cs typeface="Arial" panose="020B0604020202090204" pitchFamily="34" charset="0"/>
            </a:endParaRPr>
          </a:p>
        </p:txBody>
      </p:sp>
      <p:cxnSp>
        <p:nvCxnSpPr>
          <p:cNvPr id="26" name="直线箭头连接符 73"/>
          <p:cNvCxnSpPr/>
          <p:nvPr/>
        </p:nvCxnSpPr>
        <p:spPr>
          <a:xfrm>
            <a:off x="1430655" y="2999740"/>
            <a:ext cx="0" cy="2113915"/>
          </a:xfrm>
          <a:prstGeom prst="straightConnector1">
            <a:avLst/>
          </a:prstGeom>
          <a:ln w="2222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直线箭头连接符 78"/>
          <p:cNvCxnSpPr/>
          <p:nvPr/>
        </p:nvCxnSpPr>
        <p:spPr>
          <a:xfrm>
            <a:off x="1422400" y="5104130"/>
            <a:ext cx="2801620" cy="0"/>
          </a:xfrm>
          <a:prstGeom prst="straightConnector1">
            <a:avLst/>
          </a:prstGeom>
          <a:ln w="222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047875" y="3586480"/>
            <a:ext cx="2205990" cy="306705"/>
          </a:xfrm>
          <a:prstGeom prst="rect">
            <a:avLst/>
          </a:prstGeom>
          <a:noFill/>
        </p:spPr>
        <p:txBody>
          <a:bodyPr wrap="square">
            <a:spAutoFit/>
          </a:bodyPr>
          <a:p>
            <a:r>
              <a:rPr kumimoji="1" lang="en-US" altLang="zh-CN" sz="1400" b="1" dirty="0">
                <a:latin typeface="Arial" panose="020B0604020202090204" pitchFamily="34" charset="0"/>
                <a:cs typeface="Arial" panose="020B0604020202090204" pitchFamily="34" charset="0"/>
              </a:rPr>
              <a:t>②</a:t>
            </a:r>
            <a:r>
              <a:rPr kumimoji="1" lang="en-US" altLang="zh-CN" sz="1400" dirty="0">
                <a:latin typeface="Arial" panose="020B0604020202090204" pitchFamily="34" charset="0"/>
                <a:cs typeface="Arial" panose="020B0604020202090204" pitchFamily="34" charset="0"/>
              </a:rPr>
              <a:t> path</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resolution</a:t>
            </a:r>
            <a:endParaRPr kumimoji="1" lang="en-US" altLang="zh-CN" sz="1400" dirty="0">
              <a:latin typeface="Arial" panose="020B0604020202090204" pitchFamily="34" charset="0"/>
              <a:cs typeface="Arial" panose="020B0604020202090204" pitchFamily="34" charset="0"/>
            </a:endParaRPr>
          </a:p>
        </p:txBody>
      </p:sp>
      <p:sp>
        <p:nvSpPr>
          <p:cNvPr id="29" name="文本框 28"/>
          <p:cNvSpPr txBox="1"/>
          <p:nvPr/>
        </p:nvSpPr>
        <p:spPr>
          <a:xfrm>
            <a:off x="2047875" y="4796790"/>
            <a:ext cx="1770380" cy="614045"/>
          </a:xfrm>
          <a:prstGeom prst="rect">
            <a:avLst/>
          </a:prstGeom>
          <a:noFill/>
        </p:spPr>
        <p:txBody>
          <a:bodyPr wrap="square">
            <a:spAutoFit/>
          </a:bodyPr>
          <a:p>
            <a:pPr algn="l"/>
            <a:r>
              <a:rPr kumimoji="1" lang="en-US" altLang="zh-CN" sz="1400" b="1" dirty="0">
                <a:latin typeface="Arial" panose="020B0604020202090204" pitchFamily="34" charset="0"/>
                <a:cs typeface="Arial" panose="020B0604020202090204" pitchFamily="34" charset="0"/>
              </a:rPr>
              <a:t>③</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path</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resolution</a:t>
            </a:r>
            <a:endParaRPr kumimoji="1" lang="en-US" altLang="zh-CN" sz="1400" dirty="0">
              <a:latin typeface="Arial" panose="020B0604020202090204" pitchFamily="34" charset="0"/>
              <a:cs typeface="Arial" panose="020B0604020202090204" pitchFamily="34" charset="0"/>
            </a:endParaRPr>
          </a:p>
          <a:p>
            <a:pPr algn="l"/>
            <a:endParaRPr kumimoji="1" lang="en-US" altLang="zh-CN" sz="600" dirty="0">
              <a:latin typeface="Arial" panose="020B0604020202090204" pitchFamily="34" charset="0"/>
              <a:cs typeface="Arial" panose="020B0604020202090204" pitchFamily="34" charset="0"/>
            </a:endParaRPr>
          </a:p>
          <a:p>
            <a:pPr algn="l"/>
            <a:r>
              <a:rPr kumimoji="1" lang="en-US" altLang="zh-CN" sz="1400" dirty="0">
                <a:latin typeface="Arial" panose="020B0604020202090204" pitchFamily="34" charset="0"/>
                <a:cs typeface="Arial" panose="020B0604020202090204" pitchFamily="34" charset="0"/>
              </a:rPr>
              <a:t>&amp;</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file</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creation</a:t>
            </a:r>
            <a:endParaRPr kumimoji="1" lang="en-US" altLang="zh-CN" sz="1400" dirty="0">
              <a:latin typeface="Arial" panose="020B0604020202090204" pitchFamily="34" charset="0"/>
              <a:cs typeface="Arial" panose="020B0604020202090204" pitchFamily="34" charset="0"/>
            </a:endParaRPr>
          </a:p>
        </p:txBody>
      </p:sp>
      <p:pic>
        <p:nvPicPr>
          <p:cNvPr id="31" name="图片 30" descr="对"/>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43495" y="2988310"/>
            <a:ext cx="403225" cy="403225"/>
          </a:xfrm>
          <a:prstGeom prst="rect">
            <a:avLst/>
          </a:prstGeom>
        </p:spPr>
      </p:pic>
      <p:sp>
        <p:nvSpPr>
          <p:cNvPr id="32" name="文本框 31"/>
          <p:cNvSpPr txBox="1"/>
          <p:nvPr>
            <p:custDataLst>
              <p:tags r:id="rId13"/>
            </p:custDataLst>
          </p:nvPr>
        </p:nvSpPr>
        <p:spPr>
          <a:xfrm>
            <a:off x="8197215" y="2988310"/>
            <a:ext cx="3710305" cy="380365"/>
          </a:xfrm>
          <a:prstGeom prst="rect">
            <a:avLst/>
          </a:prstGeom>
          <a:noFill/>
        </p:spPr>
        <p:txBody>
          <a:bodyPr wrap="square">
            <a:noAutofit/>
          </a:bodyPr>
          <a:p>
            <a:pPr algn="l"/>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3x hardware </a:t>
            </a:r>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process</a:t>
            </a:r>
            <a:endPar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3" name="内容占位符 2"/>
          <p:cNvSpPr txBox="1"/>
          <p:nvPr/>
        </p:nvSpPr>
        <p:spPr>
          <a:xfrm>
            <a:off x="7572375" y="2421255"/>
            <a:ext cx="4167505" cy="5340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a:lnSpc>
                <a:spcPct val="120000"/>
              </a:lnSpc>
              <a:buNone/>
            </a:pPr>
            <a:r>
              <a:rPr lang="en-US" altLang="zh-CN" sz="2400" dirty="0">
                <a:latin typeface="Calibri" panose="020F0502020204030204" pitchFamily="34" charset="0"/>
                <a:ea typeface="+mn-ea"/>
                <a:cs typeface="Calibri" panose="020F0502020204030204" pitchFamily="34" charset="0"/>
                <a:sym typeface="+mn-ea"/>
              </a:rPr>
              <a:t>Partition Metadata in 3 MDSs</a:t>
            </a:r>
            <a:endParaRPr lang="en-US" altLang="zh-CN" sz="2400" dirty="0">
              <a:latin typeface="Calibri" panose="020F0502020204030204" pitchFamily="34" charset="0"/>
              <a:ea typeface="+mn-ea"/>
              <a:cs typeface="Calibri" panose="020F0502020204030204" pitchFamily="34" charset="0"/>
              <a:sym typeface="+mn-ea"/>
            </a:endParaRPr>
          </a:p>
        </p:txBody>
      </p:sp>
      <p:pic>
        <p:nvPicPr>
          <p:cNvPr id="34" name="图片 33" descr="对"/>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43495" y="3714115"/>
            <a:ext cx="403225" cy="403225"/>
          </a:xfrm>
          <a:prstGeom prst="rect">
            <a:avLst/>
          </a:prstGeom>
        </p:spPr>
      </p:pic>
      <p:sp>
        <p:nvSpPr>
          <p:cNvPr id="35" name="文本框 34"/>
          <p:cNvSpPr txBox="1"/>
          <p:nvPr>
            <p:custDataLst>
              <p:tags r:id="rId14"/>
            </p:custDataLst>
          </p:nvPr>
        </p:nvSpPr>
        <p:spPr>
          <a:xfrm>
            <a:off x="8197215" y="3714115"/>
            <a:ext cx="3710305" cy="380365"/>
          </a:xfrm>
          <a:prstGeom prst="rect">
            <a:avLst/>
          </a:prstGeom>
          <a:noFill/>
        </p:spPr>
        <p:txBody>
          <a:bodyPr wrap="square">
            <a:noAutofit/>
          </a:bodyPr>
          <a:p>
            <a:pPr algn="l"/>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balanced load and </a:t>
            </a:r>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capacity</a:t>
            </a:r>
            <a:endPar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6" name="文本框 35"/>
          <p:cNvSpPr txBox="1"/>
          <p:nvPr>
            <p:custDataLst>
              <p:tags r:id="rId15"/>
            </p:custDataLst>
          </p:nvPr>
        </p:nvSpPr>
        <p:spPr>
          <a:xfrm>
            <a:off x="8197215" y="4428490"/>
            <a:ext cx="3710305" cy="380365"/>
          </a:xfrm>
          <a:prstGeom prst="rect">
            <a:avLst/>
          </a:prstGeom>
          <a:noFill/>
        </p:spPr>
        <p:txBody>
          <a:bodyPr wrap="square">
            <a:noAutofit/>
          </a:bodyPr>
          <a:p>
            <a:pPr algn="l"/>
            <a:r>
              <a:rPr lang="en-US" altLang="zh-CN" sz="2000" dirty="0">
                <a:solidFill>
                  <a:srgbClr val="C00000"/>
                </a:solidFill>
                <a:latin typeface="Calibri" panose="020F0502020204030204" pitchFamily="34" charset="0"/>
                <a:ea typeface="微软雅黑" panose="020B0503020204020204" pitchFamily="34" charset="-122"/>
                <a:cs typeface="Calibri" panose="020F0502020204030204" pitchFamily="34" charset="0"/>
                <a:sym typeface="+mn-ea"/>
              </a:rPr>
              <a:t>3x RPC (remote process call) </a:t>
            </a:r>
            <a:endParaRPr lang="en-US" altLang="zh-CN" sz="2000" dirty="0">
              <a:solidFill>
                <a:srgbClr val="C0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37" name="文本框 36"/>
          <p:cNvSpPr txBox="1"/>
          <p:nvPr>
            <p:custDataLst>
              <p:tags r:id="rId16"/>
            </p:custDataLst>
          </p:nvPr>
        </p:nvSpPr>
        <p:spPr>
          <a:xfrm>
            <a:off x="8197215" y="5142865"/>
            <a:ext cx="3710305" cy="380365"/>
          </a:xfrm>
          <a:prstGeom prst="rect">
            <a:avLst/>
          </a:prstGeom>
          <a:noFill/>
        </p:spPr>
        <p:txBody>
          <a:bodyPr wrap="square">
            <a:noAutofit/>
          </a:bodyPr>
          <a:p>
            <a:pPr algn="l"/>
            <a:r>
              <a:rPr lang="en-US" altLang="zh-CN" sz="2000" dirty="0">
                <a:solidFill>
                  <a:srgbClr val="C00000"/>
                </a:solidFill>
                <a:latin typeface="Calibri" panose="020F0502020204030204" pitchFamily="34" charset="0"/>
                <a:ea typeface="微软雅黑" panose="020B0503020204020204" pitchFamily="34" charset="-122"/>
                <a:cs typeface="Calibri" panose="020F0502020204030204" pitchFamily="34" charset="0"/>
              </a:rPr>
              <a:t>higher request completion </a:t>
            </a:r>
            <a:r>
              <a:rPr lang="en-US" altLang="zh-CN" sz="2000" dirty="0">
                <a:solidFill>
                  <a:srgbClr val="C00000"/>
                </a:solidFill>
                <a:latin typeface="Calibri" panose="020F0502020204030204" pitchFamily="34" charset="0"/>
                <a:ea typeface="微软雅黑" panose="020B0503020204020204" pitchFamily="34" charset="-122"/>
                <a:cs typeface="Calibri" panose="020F0502020204030204" pitchFamily="34" charset="0"/>
              </a:rPr>
              <a:t>time</a:t>
            </a:r>
            <a:endParaRPr lang="en-US" altLang="zh-CN" sz="2000" dirty="0">
              <a:solidFill>
                <a:srgbClr val="C00000"/>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38" name="图片 37" descr="错误"/>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99693" y="4473258"/>
            <a:ext cx="290830" cy="290830"/>
          </a:xfrm>
          <a:prstGeom prst="rect">
            <a:avLst/>
          </a:prstGeom>
        </p:spPr>
      </p:pic>
      <p:pic>
        <p:nvPicPr>
          <p:cNvPr id="40" name="图片 39" descr="错误"/>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99693" y="5187633"/>
            <a:ext cx="290830" cy="290830"/>
          </a:xfrm>
          <a:prstGeom prst="rect">
            <a:avLst/>
          </a:prstGeom>
        </p:spPr>
      </p:pic>
      <p:sp>
        <p:nvSpPr>
          <p:cNvPr id="16" name="矩形 15"/>
          <p:cNvSpPr/>
          <p:nvPr>
            <p:custDataLst>
              <p:tags r:id="rId19"/>
            </p:custDataLst>
          </p:nvPr>
        </p:nvSpPr>
        <p:spPr>
          <a:xfrm>
            <a:off x="486410" y="5039360"/>
            <a:ext cx="11219815" cy="1172845"/>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a:solidFill>
                  <a:srgbClr val="C00000"/>
                </a:solidFill>
                <a:latin typeface="Calibri" panose="020F0502020204030204" pitchFamily="34" charset="0"/>
                <a:ea typeface="黑体" panose="02010609060101010101" pitchFamily="49" charset="-122"/>
                <a:cs typeface="Calibri" panose="020F0502020204030204" pitchFamily="34" charset="0"/>
              </a:rPr>
              <a:t>Even Partitioning Consider</a:t>
            </a:r>
            <a:r>
              <a:rPr lang="en-US" altLang="zh-CN" sz="3200" dirty="0">
                <a:solidFill>
                  <a:srgbClr val="C00000"/>
                </a:solidFill>
                <a:latin typeface="Calibri" panose="020F0502020204030204" pitchFamily="34" charset="0"/>
                <a:ea typeface="黑体" panose="02010609060101010101" pitchFamily="49" charset="-122"/>
                <a:cs typeface="Calibri" panose="020F0502020204030204" pitchFamily="34" charset="0"/>
              </a:rPr>
              <a:t>ed Harmful! </a:t>
            </a:r>
            <a:endParaRPr lang="en-US" altLang="zh-CN" sz="3200" dirty="0">
              <a:solidFill>
                <a:srgbClr val="C00000"/>
              </a:solidFill>
              <a:latin typeface="Calibri" panose="020F0502020204030204" pitchFamily="34" charset="0"/>
              <a:ea typeface="黑体" panose="02010609060101010101" pitchFamily="49" charset="-122"/>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lang="en-US" altLang="zh-CN" b="0" dirty="0">
                <a:latin typeface="+mn-lt"/>
                <a:cs typeface="+mn-lt"/>
                <a:sym typeface="+mn-ea"/>
              </a:rPr>
              <a:t>Existing</a:t>
            </a:r>
            <a:r>
              <a:rPr kumimoji="1" lang="zh-CN" altLang="en-US" b="0" dirty="0">
                <a:latin typeface="+mn-lt"/>
                <a:cs typeface="+mn-lt"/>
                <a:sym typeface="+mn-ea"/>
              </a:rPr>
              <a:t> </a:t>
            </a:r>
            <a:r>
              <a:rPr kumimoji="1" lang="en-US" altLang="zh-CN" b="0" dirty="0">
                <a:latin typeface="+mn-lt"/>
                <a:cs typeface="+mn-lt"/>
                <a:sym typeface="+mn-ea"/>
              </a:rPr>
              <a:t>Work</a:t>
            </a:r>
            <a:r>
              <a:rPr kumimoji="1" lang="zh-CN" altLang="en-US" b="0" dirty="0">
                <a:latin typeface="+mn-lt"/>
                <a:cs typeface="+mn-lt"/>
                <a:sym typeface="+mn-ea"/>
              </a:rPr>
              <a:t> </a:t>
            </a:r>
            <a:r>
              <a:rPr kumimoji="1" lang="en-US" altLang="zh-CN" b="0" dirty="0">
                <a:latin typeface="+mn-lt"/>
                <a:cs typeface="+mn-lt"/>
                <a:sym typeface="+mn-ea"/>
              </a:rPr>
              <a:t>for</a:t>
            </a:r>
            <a:r>
              <a:rPr kumimoji="1" lang="zh-CN" altLang="en-US" b="0" dirty="0">
                <a:latin typeface="+mn-lt"/>
                <a:cs typeface="+mn-lt"/>
                <a:sym typeface="+mn-ea"/>
              </a:rPr>
              <a:t> </a:t>
            </a:r>
            <a:r>
              <a:rPr kumimoji="1" lang="en-US" altLang="zh-CN" b="0" dirty="0">
                <a:latin typeface="+mn-lt"/>
                <a:cs typeface="+mn-lt"/>
                <a:sym typeface="+mn-ea"/>
              </a:rPr>
              <a:t>Metadata Partitioning</a:t>
            </a:r>
            <a:endParaRPr lang="en-US" altLang="zh-CN" b="0">
              <a:latin typeface="+mn-lt"/>
              <a:cs typeface="+mn-lt"/>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
        <p:nvSpPr>
          <p:cNvPr id="5" name="圆角矩形 4"/>
          <p:cNvSpPr/>
          <p:nvPr/>
        </p:nvSpPr>
        <p:spPr>
          <a:xfrm>
            <a:off x="713680" y="1709604"/>
            <a:ext cx="10893257" cy="2474703"/>
          </a:xfrm>
          <a:prstGeom prst="roundRect">
            <a:avLst>
              <a:gd name="adj" fmla="val 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圆角矩形 5"/>
          <p:cNvSpPr/>
          <p:nvPr/>
        </p:nvSpPr>
        <p:spPr>
          <a:xfrm>
            <a:off x="916261" y="1432790"/>
            <a:ext cx="6252117" cy="553632"/>
          </a:xfrm>
          <a:prstGeom prst="round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
            <a:r>
              <a:rPr kumimoji="1" lang="en-GB" altLang="zh-CN" sz="2400" b="1" dirty="0">
                <a:latin typeface="Calibri" panose="020F0502020204030204" pitchFamily="34" charset="0"/>
                <a:cs typeface="Calibri" panose="020F0502020204030204" pitchFamily="34" charset="0"/>
              </a:rPr>
              <a:t>Metadata partitioning</a:t>
            </a:r>
            <a:endParaRPr kumimoji="1" lang="zh-CN" altLang="en-US" sz="2400" b="1" dirty="0">
              <a:latin typeface="Calibri" panose="020F0502020204030204" pitchFamily="34" charset="0"/>
              <a:cs typeface="Calibri" panose="020F0502020204030204" pitchFamily="34" charset="0"/>
            </a:endParaRPr>
          </a:p>
        </p:txBody>
      </p:sp>
      <p:sp>
        <p:nvSpPr>
          <p:cNvPr id="8" name="内容占位符 2"/>
          <p:cNvSpPr txBox="1"/>
          <p:nvPr/>
        </p:nvSpPr>
        <p:spPr>
          <a:xfrm>
            <a:off x="423755" y="1932126"/>
            <a:ext cx="5890166" cy="85009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lvl="1">
              <a:lnSpc>
                <a:spcPct val="120000"/>
              </a:lnSpc>
            </a:pPr>
            <a:r>
              <a:rPr lang="zh-CN" altLang="en-US" dirty="0">
                <a:latin typeface="Arial" panose="020B0604020202090204" pitchFamily="34" charset="0"/>
                <a:ea typeface="+mn-ea"/>
                <a:cs typeface="Arial" panose="020B0604020202090204" pitchFamily="34" charset="0"/>
              </a:rPr>
              <a:t> </a:t>
            </a:r>
            <a:r>
              <a:rPr lang="en-US" altLang="zh-CN" dirty="0">
                <a:latin typeface="Arial" panose="020B0604020202090204" pitchFamily="34" charset="0"/>
                <a:ea typeface="+mn-ea"/>
                <a:cs typeface="Arial" panose="020B0604020202090204" pitchFamily="34" charset="0"/>
              </a:rPr>
              <a:t>Locality-preserved</a:t>
            </a:r>
            <a:r>
              <a:rPr lang="zh-CN" altLang="en-US" dirty="0">
                <a:latin typeface="Arial" panose="020B0604020202090204" pitchFamily="34" charset="0"/>
                <a:ea typeface="+mn-ea"/>
                <a:cs typeface="Arial" panose="020B0604020202090204" pitchFamily="34" charset="0"/>
              </a:rPr>
              <a:t> </a:t>
            </a:r>
            <a:r>
              <a:rPr lang="en-US" altLang="zh-CN" dirty="0">
                <a:latin typeface="Arial" panose="020B0604020202090204" pitchFamily="34" charset="0"/>
                <a:ea typeface="+mn-ea"/>
                <a:cs typeface="Arial" panose="020B0604020202090204" pitchFamily="34" charset="0"/>
              </a:rPr>
              <a:t>range</a:t>
            </a:r>
            <a:r>
              <a:rPr lang="zh-CN" altLang="en-US" dirty="0">
                <a:latin typeface="Arial" panose="020B0604020202090204" pitchFamily="34" charset="0"/>
                <a:ea typeface="+mn-ea"/>
                <a:cs typeface="Arial" panose="020B0604020202090204" pitchFamily="34" charset="0"/>
              </a:rPr>
              <a:t> </a:t>
            </a:r>
            <a:r>
              <a:rPr lang="en-US" altLang="zh-CN" dirty="0">
                <a:latin typeface="Arial" panose="020B0604020202090204" pitchFamily="34" charset="0"/>
                <a:ea typeface="+mn-ea"/>
                <a:cs typeface="Arial" panose="020B0604020202090204" pitchFamily="34" charset="0"/>
              </a:rPr>
              <a:t>partition</a:t>
            </a:r>
            <a:endParaRPr lang="en-US" altLang="zh-CN" dirty="0">
              <a:latin typeface="Arial" panose="020B0604020202090204" pitchFamily="34" charset="0"/>
              <a:ea typeface="+mn-ea"/>
              <a:cs typeface="Arial" panose="020B0604020202090204" pitchFamily="34" charset="0"/>
            </a:endParaRPr>
          </a:p>
        </p:txBody>
      </p:sp>
      <p:sp>
        <p:nvSpPr>
          <p:cNvPr id="9" name="内容占位符 2"/>
          <p:cNvSpPr txBox="1"/>
          <p:nvPr/>
        </p:nvSpPr>
        <p:spPr>
          <a:xfrm>
            <a:off x="5913862" y="1924771"/>
            <a:ext cx="5063246" cy="7940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lvl="1">
              <a:lnSpc>
                <a:spcPct val="120000"/>
              </a:lnSpc>
            </a:pPr>
            <a:r>
              <a:rPr lang="zh-CN" altLang="en-US" dirty="0">
                <a:latin typeface="Arial" panose="020B0604020202090204" pitchFamily="34" charset="0"/>
                <a:ea typeface="+mn-ea"/>
                <a:cs typeface="Arial" panose="020B0604020202090204" pitchFamily="34" charset="0"/>
              </a:rPr>
              <a:t> </a:t>
            </a:r>
            <a:r>
              <a:rPr lang="en-US" altLang="zh-CN" dirty="0">
                <a:latin typeface="Arial" panose="020B0604020202090204" pitchFamily="34" charset="0"/>
                <a:ea typeface="+mn-ea"/>
                <a:cs typeface="Arial" panose="020B0604020202090204" pitchFamily="34" charset="0"/>
              </a:rPr>
              <a:t>Hash-based</a:t>
            </a:r>
            <a:r>
              <a:rPr lang="zh-CN" altLang="en-US" dirty="0">
                <a:latin typeface="Arial" panose="020B0604020202090204" pitchFamily="34" charset="0"/>
                <a:ea typeface="+mn-ea"/>
                <a:cs typeface="Arial" panose="020B0604020202090204" pitchFamily="34" charset="0"/>
              </a:rPr>
              <a:t> </a:t>
            </a:r>
            <a:r>
              <a:rPr lang="en-US" altLang="zh-CN" dirty="0">
                <a:latin typeface="Arial" panose="020B0604020202090204" pitchFamily="34" charset="0"/>
                <a:ea typeface="+mn-ea"/>
                <a:cs typeface="Arial" panose="020B0604020202090204" pitchFamily="34" charset="0"/>
              </a:rPr>
              <a:t>partition</a:t>
            </a:r>
            <a:endParaRPr lang="en-US" altLang="zh-CN" dirty="0">
              <a:latin typeface="Arial" panose="020B0604020202090204" pitchFamily="34" charset="0"/>
              <a:ea typeface="+mn-ea"/>
              <a:cs typeface="Arial" panose="020B0604020202090204" pitchFamily="34" charset="0"/>
            </a:endParaRPr>
          </a:p>
        </p:txBody>
      </p:sp>
      <p:pic>
        <p:nvPicPr>
          <p:cNvPr id="28" name="内容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5279" y="2441996"/>
            <a:ext cx="389870" cy="389870"/>
          </a:xfrm>
          <a:prstGeom prst="rect">
            <a:avLst/>
          </a:prstGeom>
        </p:spPr>
      </p:pic>
      <p:sp>
        <p:nvSpPr>
          <p:cNvPr id="29" name="文本框 28"/>
          <p:cNvSpPr txBox="1"/>
          <p:nvPr/>
        </p:nvSpPr>
        <p:spPr>
          <a:xfrm>
            <a:off x="1383896" y="2354752"/>
            <a:ext cx="875496" cy="615553"/>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CephFS</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SC’04</a:t>
            </a:r>
            <a:endParaRPr lang="zh-CN" altLang="en-US" sz="1600" dirty="0">
              <a:latin typeface="Calibri" panose="020F0502020204030204" pitchFamily="34" charset="0"/>
              <a:cs typeface="Calibri" panose="020F0502020204030204" pitchFamily="34" charset="0"/>
            </a:endParaRPr>
          </a:p>
        </p:txBody>
      </p:sp>
      <p:pic>
        <p:nvPicPr>
          <p:cNvPr id="39" name="内容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3864" y="2441995"/>
            <a:ext cx="389870" cy="389870"/>
          </a:xfrm>
          <a:prstGeom prst="rect">
            <a:avLst/>
          </a:prstGeom>
        </p:spPr>
      </p:pic>
      <p:sp>
        <p:nvSpPr>
          <p:cNvPr id="49" name="文本框 48"/>
          <p:cNvSpPr txBox="1"/>
          <p:nvPr/>
        </p:nvSpPr>
        <p:spPr>
          <a:xfrm>
            <a:off x="2804117" y="2361201"/>
            <a:ext cx="905697" cy="615553"/>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IndexFS</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SC’14</a:t>
            </a:r>
            <a:endParaRPr lang="zh-CN" altLang="en-US" sz="1600" dirty="0">
              <a:latin typeface="Calibri" panose="020F0502020204030204" pitchFamily="34" charset="0"/>
              <a:cs typeface="Calibri" panose="020F0502020204030204" pitchFamily="34" charset="0"/>
            </a:endParaRPr>
          </a:p>
        </p:txBody>
      </p:sp>
      <p:pic>
        <p:nvPicPr>
          <p:cNvPr id="56" name="内容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3865" y="3118270"/>
            <a:ext cx="389870" cy="389870"/>
          </a:xfrm>
          <a:prstGeom prst="rect">
            <a:avLst/>
          </a:prstGeom>
        </p:spPr>
      </p:pic>
      <p:sp>
        <p:nvSpPr>
          <p:cNvPr id="57" name="文本框 56"/>
          <p:cNvSpPr txBox="1"/>
          <p:nvPr/>
        </p:nvSpPr>
        <p:spPr>
          <a:xfrm>
            <a:off x="2762482" y="3037476"/>
            <a:ext cx="830292" cy="615553"/>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LocoFS</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SC’17</a:t>
            </a:r>
            <a:endParaRPr lang="zh-CN" altLang="en-US" sz="1600" dirty="0">
              <a:latin typeface="Calibri" panose="020F0502020204030204" pitchFamily="34" charset="0"/>
              <a:cs typeface="Calibri" panose="020F0502020204030204" pitchFamily="34" charset="0"/>
            </a:endParaRPr>
          </a:p>
        </p:txBody>
      </p:sp>
      <p:pic>
        <p:nvPicPr>
          <p:cNvPr id="58" name="内容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45929" y="2441996"/>
            <a:ext cx="389870" cy="389870"/>
          </a:xfrm>
          <a:prstGeom prst="rect">
            <a:avLst/>
          </a:prstGeom>
        </p:spPr>
      </p:pic>
      <p:sp>
        <p:nvSpPr>
          <p:cNvPr id="59" name="文本框 58"/>
          <p:cNvSpPr txBox="1"/>
          <p:nvPr/>
        </p:nvSpPr>
        <p:spPr>
          <a:xfrm>
            <a:off x="4539151" y="2354752"/>
            <a:ext cx="1352486" cy="615553"/>
          </a:xfrm>
          <a:prstGeom prst="rect">
            <a:avLst/>
          </a:prstGeom>
          <a:noFill/>
        </p:spPr>
        <p:txBody>
          <a:bodyPr wrap="none" rtlCol="0">
            <a:spAutoFit/>
          </a:bodyPr>
          <a:lstStyle/>
          <a:p>
            <a:r>
              <a:rPr lang="en-US" altLang="zh-CN" dirty="0">
                <a:latin typeface="Calibri" panose="020F0502020204030204" pitchFamily="34" charset="0"/>
                <a:cs typeface="Calibri" panose="020F0502020204030204" pitchFamily="34" charset="0"/>
              </a:rPr>
              <a:t>Lustre-DNE1</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2014</a:t>
            </a:r>
            <a:endParaRPr lang="zh-CN" altLang="en-US" sz="1600" dirty="0">
              <a:latin typeface="Calibri" panose="020F0502020204030204" pitchFamily="34" charset="0"/>
              <a:cs typeface="Calibri" panose="020F0502020204030204" pitchFamily="34" charset="0"/>
            </a:endParaRPr>
          </a:p>
        </p:txBody>
      </p:sp>
      <p:pic>
        <p:nvPicPr>
          <p:cNvPr id="60" name="内容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45929" y="3118270"/>
            <a:ext cx="389870" cy="389870"/>
          </a:xfrm>
          <a:prstGeom prst="rect">
            <a:avLst/>
          </a:prstGeom>
        </p:spPr>
      </p:pic>
      <p:sp>
        <p:nvSpPr>
          <p:cNvPr id="67" name="文本框 66"/>
          <p:cNvSpPr txBox="1"/>
          <p:nvPr/>
        </p:nvSpPr>
        <p:spPr>
          <a:xfrm>
            <a:off x="4583464" y="3052441"/>
            <a:ext cx="343364" cy="369332"/>
          </a:xfrm>
          <a:prstGeom prst="rect">
            <a:avLst/>
          </a:prstGeom>
          <a:noFill/>
        </p:spPr>
        <p:txBody>
          <a:bodyPr wrap="none" rtlCol="0">
            <a:spAutoFit/>
          </a:bodyPr>
          <a:lstStyle/>
          <a:p>
            <a:r>
              <a:rPr lang="en-US" altLang="zh-CN" dirty="0">
                <a:latin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p:txBody>
      </p:sp>
      <p:pic>
        <p:nvPicPr>
          <p:cNvPr id="70" name="内容占位符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6458204" y="2441996"/>
            <a:ext cx="389870" cy="389870"/>
          </a:xfrm>
          <a:prstGeom prst="rect">
            <a:avLst/>
          </a:prstGeom>
        </p:spPr>
      </p:pic>
      <p:sp>
        <p:nvSpPr>
          <p:cNvPr id="71" name="文本框 70"/>
          <p:cNvSpPr txBox="1"/>
          <p:nvPr/>
        </p:nvSpPr>
        <p:spPr>
          <a:xfrm>
            <a:off x="6812456" y="2354752"/>
            <a:ext cx="1352486" cy="615553"/>
          </a:xfrm>
          <a:prstGeom prst="rect">
            <a:avLst/>
          </a:prstGeom>
          <a:noFill/>
        </p:spPr>
        <p:txBody>
          <a:bodyPr wrap="none" rtlCol="0">
            <a:spAutoFit/>
          </a:bodyPr>
          <a:lstStyle/>
          <a:p>
            <a:r>
              <a:rPr lang="en-US" altLang="zh-CN" dirty="0">
                <a:latin typeface="Calibri" panose="020F0502020204030204" pitchFamily="34" charset="0"/>
                <a:cs typeface="Calibri" panose="020F0502020204030204" pitchFamily="34" charset="0"/>
              </a:rPr>
              <a:t>Lustre-DNE2</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2014</a:t>
            </a:r>
            <a:endParaRPr lang="zh-CN" altLang="en-US" sz="1600" dirty="0">
              <a:latin typeface="Calibri" panose="020F0502020204030204" pitchFamily="34" charset="0"/>
              <a:cs typeface="Calibri" panose="020F0502020204030204" pitchFamily="34" charset="0"/>
            </a:endParaRPr>
          </a:p>
        </p:txBody>
      </p:sp>
      <p:sp>
        <p:nvSpPr>
          <p:cNvPr id="72" name="TextBox 16"/>
          <p:cNvSpPr txBox="1"/>
          <p:nvPr/>
        </p:nvSpPr>
        <p:spPr>
          <a:xfrm>
            <a:off x="960873" y="3677034"/>
            <a:ext cx="5043430" cy="389870"/>
          </a:xfrm>
          <a:prstGeom prst="rect">
            <a:avLst/>
          </a:prstGeom>
          <a:solidFill>
            <a:schemeClr val="accent4">
              <a:lumMod val="40000"/>
              <a:lumOff val="60000"/>
            </a:schemeClr>
          </a:solidFill>
          <a:effectLst/>
        </p:spPr>
        <p:txBody>
          <a:bodyPr wrap="square" rtlCol="0" anchor="ctr" anchorCtr="0">
            <a:noAutofit/>
          </a:bodyPr>
          <a:lstStyle/>
          <a:p>
            <a:pPr algn="ctr"/>
            <a:endParaRPr lang="zh-CN" altLang="en-US" dirty="0">
              <a:latin typeface="Arial" panose="020B0604020202090204" pitchFamily="34" charset="0"/>
              <a:cs typeface="Arial" panose="020B0604020202090204" pitchFamily="34" charset="0"/>
            </a:endParaRPr>
          </a:p>
        </p:txBody>
      </p:sp>
      <p:sp>
        <p:nvSpPr>
          <p:cNvPr id="73" name="TextBox 16"/>
          <p:cNvSpPr txBox="1"/>
          <p:nvPr/>
        </p:nvSpPr>
        <p:spPr>
          <a:xfrm>
            <a:off x="6457950" y="3690620"/>
            <a:ext cx="5076190" cy="389890"/>
          </a:xfrm>
          <a:prstGeom prst="rect">
            <a:avLst/>
          </a:prstGeom>
          <a:solidFill>
            <a:schemeClr val="accent4">
              <a:lumMod val="40000"/>
              <a:lumOff val="60000"/>
            </a:schemeClr>
          </a:solidFill>
          <a:effectLst/>
        </p:spPr>
        <p:txBody>
          <a:bodyPr wrap="square" rtlCol="0" anchor="ctr" anchorCtr="0">
            <a:noAutofit/>
          </a:bodyPr>
          <a:lstStyle/>
          <a:p>
            <a:pPr algn="ctr"/>
            <a:endParaRPr lang="zh-CN" altLang="en-US" dirty="0">
              <a:latin typeface="Arial" panose="020B0604020202090204" pitchFamily="34" charset="0"/>
              <a:cs typeface="Arial" panose="020B0604020202090204" pitchFamily="34" charset="0"/>
            </a:endParaRPr>
          </a:p>
        </p:txBody>
      </p:sp>
      <p:pic>
        <p:nvPicPr>
          <p:cNvPr id="74" name="内容占位符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824" y="2441996"/>
            <a:ext cx="389870" cy="389870"/>
          </a:xfrm>
          <a:prstGeom prst="rect">
            <a:avLst/>
          </a:prstGeom>
        </p:spPr>
      </p:pic>
      <p:sp>
        <p:nvSpPr>
          <p:cNvPr id="75" name="文本框 74"/>
          <p:cNvSpPr txBox="1"/>
          <p:nvPr/>
        </p:nvSpPr>
        <p:spPr>
          <a:xfrm>
            <a:off x="8565441" y="2354752"/>
            <a:ext cx="948055" cy="614045"/>
          </a:xfrm>
          <a:prstGeom prst="rect">
            <a:avLst/>
          </a:prstGeom>
          <a:noFill/>
        </p:spPr>
        <p:txBody>
          <a:bodyPr wrap="none" rtlCol="0">
            <a:spAutoFit/>
          </a:bodyPr>
          <a:lstStyle/>
          <a:p>
            <a:r>
              <a:rPr lang="en-US" altLang="zh-CN" dirty="0">
                <a:latin typeface="Calibri" panose="020F0502020204030204" pitchFamily="34" charset="0"/>
                <a:cs typeface="Calibri" panose="020F0502020204030204" pitchFamily="34" charset="0"/>
              </a:rPr>
              <a:t>Tectonic</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FAST’21</a:t>
            </a:r>
            <a:endParaRPr lang="zh-CN" altLang="en-US" sz="1600" dirty="0">
              <a:latin typeface="Calibri" panose="020F0502020204030204" pitchFamily="34" charset="0"/>
              <a:cs typeface="Calibri" panose="020F0502020204030204" pitchFamily="34" charset="0"/>
            </a:endParaRPr>
          </a:p>
        </p:txBody>
      </p:sp>
      <p:pic>
        <p:nvPicPr>
          <p:cNvPr id="76" name="内容占位符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6515" y="3118270"/>
            <a:ext cx="389870" cy="389870"/>
          </a:xfrm>
          <a:prstGeom prst="rect">
            <a:avLst/>
          </a:prstGeom>
        </p:spPr>
      </p:pic>
      <p:sp>
        <p:nvSpPr>
          <p:cNvPr id="77" name="文本框 76"/>
          <p:cNvSpPr txBox="1"/>
          <p:nvPr/>
        </p:nvSpPr>
        <p:spPr>
          <a:xfrm>
            <a:off x="9933317" y="2354752"/>
            <a:ext cx="1080135" cy="614045"/>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CFS</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EuroSys’23</a:t>
            </a:r>
            <a:endParaRPr lang="zh-CN" altLang="en-US" sz="1600" dirty="0">
              <a:latin typeface="Calibri" panose="020F0502020204030204" pitchFamily="34" charset="0"/>
              <a:cs typeface="Calibri" panose="020F0502020204030204" pitchFamily="34" charset="0"/>
            </a:endParaRPr>
          </a:p>
        </p:txBody>
      </p:sp>
      <p:pic>
        <p:nvPicPr>
          <p:cNvPr id="78" name="内容占位符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824" y="3118270"/>
            <a:ext cx="389870" cy="389870"/>
          </a:xfrm>
          <a:prstGeom prst="rect">
            <a:avLst/>
          </a:prstGeom>
        </p:spPr>
      </p:pic>
      <p:pic>
        <p:nvPicPr>
          <p:cNvPr id="80" name="内容占位符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4964" y="2441996"/>
            <a:ext cx="389870" cy="389870"/>
          </a:xfrm>
          <a:prstGeom prst="rect">
            <a:avLst/>
          </a:prstGeom>
        </p:spPr>
      </p:pic>
      <p:pic>
        <p:nvPicPr>
          <p:cNvPr id="81" name="内容占位符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4964" y="3118270"/>
            <a:ext cx="389870" cy="389870"/>
          </a:xfrm>
          <a:prstGeom prst="rect">
            <a:avLst/>
          </a:prstGeom>
        </p:spPr>
      </p:pic>
      <p:sp>
        <p:nvSpPr>
          <p:cNvPr id="82" name="文本框 81"/>
          <p:cNvSpPr txBox="1"/>
          <p:nvPr/>
        </p:nvSpPr>
        <p:spPr>
          <a:xfrm>
            <a:off x="9986495" y="3052441"/>
            <a:ext cx="343364" cy="369332"/>
          </a:xfrm>
          <a:prstGeom prst="rect">
            <a:avLst/>
          </a:prstGeom>
          <a:noFill/>
        </p:spPr>
        <p:txBody>
          <a:bodyPr wrap="none" rtlCol="0">
            <a:spAutoFit/>
          </a:bodyPr>
          <a:lstStyle/>
          <a:p>
            <a:r>
              <a:rPr lang="en-US" altLang="zh-CN" dirty="0">
                <a:latin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p:txBody>
      </p:sp>
      <p:sp>
        <p:nvSpPr>
          <p:cNvPr id="83" name="文本框 82"/>
          <p:cNvSpPr txBox="1"/>
          <p:nvPr/>
        </p:nvSpPr>
        <p:spPr>
          <a:xfrm>
            <a:off x="6844245" y="3011878"/>
            <a:ext cx="958596" cy="615553"/>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CalvinFS</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FAST’15</a:t>
            </a:r>
            <a:endParaRPr lang="zh-CN" altLang="en-US" sz="1600" dirty="0">
              <a:latin typeface="Calibri" panose="020F0502020204030204" pitchFamily="34" charset="0"/>
              <a:cs typeface="Calibri" panose="020F0502020204030204" pitchFamily="34" charset="0"/>
            </a:endParaRPr>
          </a:p>
        </p:txBody>
      </p:sp>
      <p:sp>
        <p:nvSpPr>
          <p:cNvPr id="7" name="文本框 6"/>
          <p:cNvSpPr txBox="1"/>
          <p:nvPr/>
        </p:nvSpPr>
        <p:spPr>
          <a:xfrm>
            <a:off x="8590374" y="2970305"/>
            <a:ext cx="859790" cy="614045"/>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InfiniFS</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FAST’22</a:t>
            </a:r>
            <a:endParaRPr lang="zh-CN" altLang="en-US" sz="1600" dirty="0">
              <a:latin typeface="Calibri" panose="020F0502020204030204" pitchFamily="34" charset="0"/>
              <a:cs typeface="Calibri" panose="020F0502020204030204" pitchFamily="34" charset="0"/>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880" y="3721916"/>
            <a:ext cx="300107" cy="300107"/>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570" y="3732062"/>
            <a:ext cx="300107" cy="300107"/>
          </a:xfrm>
          <a:prstGeom prst="rect">
            <a:avLst/>
          </a:prstGeom>
        </p:spPr>
      </p:pic>
      <p:sp>
        <p:nvSpPr>
          <p:cNvPr id="21" name="文本框 20"/>
          <p:cNvSpPr txBox="1"/>
          <p:nvPr/>
        </p:nvSpPr>
        <p:spPr>
          <a:xfrm>
            <a:off x="1383896" y="3679011"/>
            <a:ext cx="3025765" cy="369332"/>
          </a:xfrm>
          <a:prstGeom prst="rect">
            <a:avLst/>
          </a:prstGeom>
          <a:noFill/>
        </p:spPr>
        <p:txBody>
          <a:bodyPr wrap="square">
            <a:spAutoFit/>
          </a:bodyPr>
          <a:lstStyle/>
          <a:p>
            <a:r>
              <a:rPr lang="en-US" altLang="zh-CN" dirty="0">
                <a:latin typeface="Arial" panose="020B0604020202090204" pitchFamily="34" charset="0"/>
                <a:cs typeface="Arial" panose="020B0604020202090204" pitchFamily="34" charset="0"/>
              </a:rPr>
              <a:t>light-weight</a:t>
            </a:r>
            <a:r>
              <a:rPr lang="zh-CN" altLang="en-US" dirty="0">
                <a:latin typeface="Arial" panose="020B0604020202090204" pitchFamily="34" charset="0"/>
                <a:cs typeface="Arial" panose="020B0604020202090204" pitchFamily="34" charset="0"/>
              </a:rPr>
              <a:t> </a:t>
            </a:r>
            <a:r>
              <a:rPr lang="en-US" altLang="zh-CN" dirty="0">
                <a:latin typeface="Arial" panose="020B0604020202090204" pitchFamily="34" charset="0"/>
                <a:cs typeface="Arial" panose="020B0604020202090204" pitchFamily="34" charset="0"/>
              </a:rPr>
              <a:t>coordination</a:t>
            </a:r>
            <a:endParaRPr lang="zh-CN" altLang="en-US" b="1" dirty="0">
              <a:latin typeface="Arial" panose="020B0604020202090204" pitchFamily="34" charset="0"/>
              <a:cs typeface="Arial" panose="020B0604020202090204" pitchFamily="34" charset="0"/>
            </a:endParaRPr>
          </a:p>
        </p:txBody>
      </p:sp>
      <p:sp>
        <p:nvSpPr>
          <p:cNvPr id="23" name="文本框 22"/>
          <p:cNvSpPr txBox="1"/>
          <p:nvPr/>
        </p:nvSpPr>
        <p:spPr>
          <a:xfrm>
            <a:off x="4678186" y="3703180"/>
            <a:ext cx="1134969" cy="369332"/>
          </a:xfrm>
          <a:prstGeom prst="rect">
            <a:avLst/>
          </a:prstGeom>
          <a:noFill/>
        </p:spPr>
        <p:txBody>
          <a:bodyPr wrap="square">
            <a:spAutoFit/>
          </a:bodyPr>
          <a:lstStyle/>
          <a:p>
            <a:r>
              <a:rPr lang="en-US" altLang="zh-CN" dirty="0">
                <a:latin typeface="Arial" panose="020B0604020202090204" pitchFamily="34" charset="0"/>
                <a:cs typeface="Arial" panose="020B0604020202090204" pitchFamily="34" charset="0"/>
              </a:rPr>
              <a:t>hotspots</a:t>
            </a:r>
            <a:endParaRPr lang="zh-CN" altLang="en-US" b="1" dirty="0">
              <a:latin typeface="Arial" panose="020B0604020202090204" pitchFamily="34" charset="0"/>
              <a:cs typeface="Arial" panose="020B0604020202090204" pitchFamily="34" charset="0"/>
            </a:endParaRPr>
          </a:p>
        </p:txBody>
      </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857" y="3741001"/>
            <a:ext cx="300107" cy="300107"/>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45" y="3735210"/>
            <a:ext cx="300107" cy="300107"/>
          </a:xfrm>
          <a:prstGeom prst="rect">
            <a:avLst/>
          </a:prstGeom>
        </p:spPr>
      </p:pic>
      <p:sp>
        <p:nvSpPr>
          <p:cNvPr id="27" name="文本框 26"/>
          <p:cNvSpPr txBox="1"/>
          <p:nvPr/>
        </p:nvSpPr>
        <p:spPr>
          <a:xfrm>
            <a:off x="6876443" y="3706328"/>
            <a:ext cx="1832487" cy="369332"/>
          </a:xfrm>
          <a:prstGeom prst="rect">
            <a:avLst/>
          </a:prstGeom>
          <a:noFill/>
        </p:spPr>
        <p:txBody>
          <a:bodyPr wrap="square">
            <a:spAutoFit/>
          </a:bodyPr>
          <a:lstStyle/>
          <a:p>
            <a:r>
              <a:rPr lang="en-US" altLang="zh-CN" dirty="0">
                <a:latin typeface="Arial" panose="020B0604020202090204" pitchFamily="34" charset="0"/>
                <a:cs typeface="Arial" panose="020B0604020202090204" pitchFamily="34" charset="0"/>
              </a:rPr>
              <a:t>load</a:t>
            </a:r>
            <a:r>
              <a:rPr lang="zh-CN" altLang="en-US" dirty="0">
                <a:latin typeface="Arial" panose="020B0604020202090204" pitchFamily="34" charset="0"/>
                <a:cs typeface="Arial" panose="020B0604020202090204" pitchFamily="34" charset="0"/>
              </a:rPr>
              <a:t> </a:t>
            </a:r>
            <a:r>
              <a:rPr lang="en-US" altLang="zh-CN" dirty="0">
                <a:latin typeface="Arial" panose="020B0604020202090204" pitchFamily="34" charset="0"/>
                <a:cs typeface="Arial" panose="020B0604020202090204" pitchFamily="34" charset="0"/>
              </a:rPr>
              <a:t>balance</a:t>
            </a:r>
            <a:endParaRPr lang="zh-CN" altLang="en-US" b="1" dirty="0">
              <a:latin typeface="Arial" panose="020B0604020202090204" pitchFamily="34" charset="0"/>
              <a:cs typeface="Arial" panose="020B0604020202090204" pitchFamily="34" charset="0"/>
            </a:endParaRPr>
          </a:p>
        </p:txBody>
      </p:sp>
      <p:sp>
        <p:nvSpPr>
          <p:cNvPr id="30" name="文本框 29"/>
          <p:cNvSpPr txBox="1"/>
          <p:nvPr/>
        </p:nvSpPr>
        <p:spPr>
          <a:xfrm>
            <a:off x="8768080" y="3698240"/>
            <a:ext cx="2839085" cy="368300"/>
          </a:xfrm>
          <a:prstGeom prst="rect">
            <a:avLst/>
          </a:prstGeom>
          <a:noFill/>
        </p:spPr>
        <p:txBody>
          <a:bodyPr wrap="square">
            <a:spAutoFit/>
          </a:bodyPr>
          <a:lstStyle/>
          <a:p>
            <a:r>
              <a:rPr lang="en-US" altLang="zh-CN" dirty="0">
                <a:latin typeface="Arial" panose="020B0604020202090204" pitchFamily="34" charset="0"/>
                <a:cs typeface="Arial" panose="020B0604020202090204" pitchFamily="34" charset="0"/>
              </a:rPr>
              <a:t>expensive </a:t>
            </a:r>
            <a:r>
              <a:rPr lang="en-US" dirty="0">
                <a:latin typeface="Arial" panose="020B0604020202090204" pitchFamily="34" charset="0"/>
                <a:cs typeface="Arial" panose="020B0604020202090204" pitchFamily="34" charset="0"/>
              </a:rPr>
              <a:t>path </a:t>
            </a:r>
            <a:r>
              <a:rPr lang="en-US" dirty="0">
                <a:latin typeface="Arial" panose="020B0604020202090204" pitchFamily="34" charset="0"/>
                <a:cs typeface="Arial" panose="020B0604020202090204" pitchFamily="34" charset="0"/>
              </a:rPr>
              <a:t>resolution</a:t>
            </a:r>
            <a:endParaRPr lang="en-US" dirty="0">
              <a:latin typeface="Arial" panose="020B0604020202090204" pitchFamily="34" charset="0"/>
              <a:cs typeface="Arial" panose="020B0604020202090204" pitchFamily="34" charset="0"/>
            </a:endParaRPr>
          </a:p>
        </p:txBody>
      </p:sp>
      <p:pic>
        <p:nvPicPr>
          <p:cNvPr id="10" name="内容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5280" y="3117636"/>
            <a:ext cx="389870" cy="389870"/>
          </a:xfrm>
          <a:prstGeom prst="rect">
            <a:avLst/>
          </a:prstGeom>
        </p:spPr>
      </p:pic>
      <p:sp>
        <p:nvSpPr>
          <p:cNvPr id="11" name="文本框 10"/>
          <p:cNvSpPr txBox="1"/>
          <p:nvPr/>
        </p:nvSpPr>
        <p:spPr>
          <a:xfrm>
            <a:off x="1383896" y="3038984"/>
            <a:ext cx="859790" cy="614045"/>
          </a:xfrm>
          <a:prstGeom prst="rect">
            <a:avLst/>
          </a:prstGeom>
          <a:noFill/>
        </p:spPr>
        <p:txBody>
          <a:bodyPr wrap="none" rtlCol="0">
            <a:spAutoFit/>
          </a:bodyPr>
          <a:p>
            <a:r>
              <a:rPr lang="en-US" altLang="zh-CN" dirty="0">
                <a:latin typeface="Calibri" panose="020F0502020204030204" pitchFamily="34" charset="0"/>
                <a:cs typeface="Calibri" panose="020F0502020204030204" pitchFamily="34" charset="0"/>
              </a:rPr>
              <a:t>HopsFS</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FAST’17</a:t>
            </a:r>
            <a:endParaRPr lang="zh-CN" altLang="en-US" sz="1600" dirty="0">
              <a:latin typeface="Calibri" panose="020F0502020204030204" pitchFamily="34" charset="0"/>
              <a:cs typeface="Calibri" panose="020F0502020204030204" pitchFamily="34" charset="0"/>
            </a:endParaRPr>
          </a:p>
        </p:txBody>
      </p:sp>
      <p:sp>
        <p:nvSpPr>
          <p:cNvPr id="12" name="圆角矩形 11"/>
          <p:cNvSpPr/>
          <p:nvPr/>
        </p:nvSpPr>
        <p:spPr>
          <a:xfrm>
            <a:off x="713681" y="4626881"/>
            <a:ext cx="10893258" cy="1904093"/>
          </a:xfrm>
          <a:prstGeom prst="roundRect">
            <a:avLst>
              <a:gd name="adj" fmla="val 0"/>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圆角矩形 12"/>
          <p:cNvSpPr/>
          <p:nvPr/>
        </p:nvSpPr>
        <p:spPr>
          <a:xfrm>
            <a:off x="916262" y="4350066"/>
            <a:ext cx="6252117" cy="553632"/>
          </a:xfrm>
          <a:prstGeom prst="roundRect">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
            <a:r>
              <a:rPr kumimoji="1" lang="en-US" altLang="zh-CN" sz="2400" b="1" dirty="0">
                <a:solidFill>
                  <a:schemeClr val="tx1"/>
                </a:solidFill>
              </a:rPr>
              <a:t>Metadata Load </a:t>
            </a:r>
            <a:r>
              <a:rPr kumimoji="1" lang="en-US" altLang="zh-CN" sz="2400" b="1" dirty="0">
                <a:solidFill>
                  <a:schemeClr val="tx1"/>
                </a:solidFill>
                <a:sym typeface="+mn-ea"/>
              </a:rPr>
              <a:t>Balancing </a:t>
            </a:r>
            <a:endParaRPr kumimoji="1" lang="en-US" altLang="zh-CN" sz="2400" b="1" dirty="0">
              <a:solidFill>
                <a:schemeClr val="tx1"/>
              </a:solidFill>
            </a:endParaRPr>
          </a:p>
        </p:txBody>
      </p:sp>
      <p:sp>
        <p:nvSpPr>
          <p:cNvPr id="43" name="内容占位符 2"/>
          <p:cNvSpPr txBox="1"/>
          <p:nvPr/>
        </p:nvSpPr>
        <p:spPr>
          <a:xfrm>
            <a:off x="416318" y="4928177"/>
            <a:ext cx="4365703" cy="5536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lvl="1">
              <a:lnSpc>
                <a:spcPct val="120000"/>
              </a:lnSpc>
            </a:pPr>
            <a:r>
              <a:rPr lang="zh-CN" altLang="en-US" dirty="0">
                <a:latin typeface="Arial" panose="020B0604020202090204" pitchFamily="34" charset="0"/>
                <a:ea typeface="+mn-ea"/>
                <a:cs typeface="Arial" panose="020B0604020202090204" pitchFamily="34" charset="0"/>
              </a:rPr>
              <a:t> </a:t>
            </a:r>
            <a:r>
              <a:rPr lang="en-US" altLang="zh-CN" dirty="0">
                <a:latin typeface="Arial" panose="020B0604020202090204" pitchFamily="34" charset="0"/>
                <a:ea typeface="+mn-ea"/>
                <a:cs typeface="Arial" panose="020B0604020202090204" pitchFamily="34" charset="0"/>
              </a:rPr>
              <a:t>Programmability</a:t>
            </a:r>
            <a:endParaRPr lang="en-US" altLang="zh-CN" dirty="0">
              <a:latin typeface="Arial" panose="020B0604020202090204" pitchFamily="34" charset="0"/>
              <a:ea typeface="+mn-ea"/>
              <a:cs typeface="Arial" panose="020B0604020202090204" pitchFamily="34" charset="0"/>
            </a:endParaRPr>
          </a:p>
        </p:txBody>
      </p:sp>
      <p:pic>
        <p:nvPicPr>
          <p:cNvPr id="44" name="内容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8824" y="5409250"/>
            <a:ext cx="389870" cy="389870"/>
          </a:xfrm>
          <a:prstGeom prst="rect">
            <a:avLst/>
          </a:prstGeom>
        </p:spPr>
      </p:pic>
      <p:sp>
        <p:nvSpPr>
          <p:cNvPr id="45" name="文本框 44"/>
          <p:cNvSpPr txBox="1"/>
          <p:nvPr/>
        </p:nvSpPr>
        <p:spPr>
          <a:xfrm>
            <a:off x="1547441" y="5318614"/>
            <a:ext cx="848360" cy="614045"/>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Mantle</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SC’15</a:t>
            </a:r>
            <a:endParaRPr lang="zh-CN" altLang="en-US" sz="1600" dirty="0">
              <a:latin typeface="Calibri" panose="020F0502020204030204" pitchFamily="34" charset="0"/>
              <a:cs typeface="Calibri" panose="020F0502020204030204" pitchFamily="34" charset="0"/>
            </a:endParaRPr>
          </a:p>
        </p:txBody>
      </p:sp>
      <p:pic>
        <p:nvPicPr>
          <p:cNvPr id="46" name="内容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10259" y="5409250"/>
            <a:ext cx="389870" cy="389870"/>
          </a:xfrm>
          <a:prstGeom prst="rect">
            <a:avLst/>
          </a:prstGeom>
        </p:spPr>
      </p:pic>
      <p:sp>
        <p:nvSpPr>
          <p:cNvPr id="47" name="文本框 46"/>
          <p:cNvSpPr txBox="1"/>
          <p:nvPr/>
        </p:nvSpPr>
        <p:spPr>
          <a:xfrm>
            <a:off x="2958876" y="5318614"/>
            <a:ext cx="1022985" cy="614045"/>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MUSE</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ICPADS’23</a:t>
            </a:r>
            <a:endParaRPr lang="zh-CN" altLang="en-US" sz="1600" dirty="0">
              <a:latin typeface="Calibri" panose="020F0502020204030204" pitchFamily="34" charset="0"/>
              <a:cs typeface="Calibri" panose="020F0502020204030204" pitchFamily="34" charset="0"/>
            </a:endParaRPr>
          </a:p>
        </p:txBody>
      </p:sp>
      <p:sp>
        <p:nvSpPr>
          <p:cNvPr id="48" name="内容占位符 2"/>
          <p:cNvSpPr txBox="1"/>
          <p:nvPr/>
        </p:nvSpPr>
        <p:spPr>
          <a:xfrm>
            <a:off x="3709776" y="4928177"/>
            <a:ext cx="4596936" cy="5536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lvl="1">
              <a:lnSpc>
                <a:spcPct val="120000"/>
              </a:lnSpc>
            </a:pPr>
            <a:r>
              <a:rPr lang="en-US" altLang="zh-CN" dirty="0">
                <a:latin typeface="Arial" panose="020B0604020202090204" pitchFamily="34" charset="0"/>
                <a:ea typeface="+mn-ea"/>
                <a:cs typeface="Arial" panose="020B0604020202090204" pitchFamily="34" charset="0"/>
              </a:rPr>
              <a:t>Spatio-Temporal Locality</a:t>
            </a:r>
            <a:endParaRPr lang="en-US" altLang="zh-CN" dirty="0">
              <a:latin typeface="Arial" panose="020B0604020202090204" pitchFamily="34" charset="0"/>
              <a:ea typeface="+mn-ea"/>
              <a:cs typeface="Arial" panose="020B0604020202090204" pitchFamily="34" charset="0"/>
            </a:endParaRPr>
          </a:p>
        </p:txBody>
      </p:sp>
      <p:sp>
        <p:nvSpPr>
          <p:cNvPr id="50" name="文本框 49"/>
          <p:cNvSpPr txBox="1"/>
          <p:nvPr/>
        </p:nvSpPr>
        <p:spPr>
          <a:xfrm>
            <a:off x="4641178" y="5313560"/>
            <a:ext cx="805180" cy="614045"/>
          </a:xfrm>
          <a:prstGeom prst="rect">
            <a:avLst/>
          </a:prstGeom>
          <a:noFill/>
        </p:spPr>
        <p:txBody>
          <a:bodyPr wrap="none" rtlCol="0">
            <a:spAutoFit/>
          </a:bodyPr>
          <a:lstStyle/>
          <a:p>
            <a:r>
              <a:rPr lang="en-US" altLang="zh-CN" dirty="0">
                <a:latin typeface="Calibri" panose="020F0502020204030204" pitchFamily="34" charset="0"/>
                <a:cs typeface="Calibri" panose="020F0502020204030204" pitchFamily="34" charset="0"/>
              </a:rPr>
              <a:t>Lunule</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SC’21</a:t>
            </a:r>
            <a:endParaRPr lang="zh-CN" altLang="en-US" sz="1600" dirty="0">
              <a:latin typeface="Calibri" panose="020F0502020204030204" pitchFamily="34" charset="0"/>
              <a:cs typeface="Calibri" panose="020F0502020204030204" pitchFamily="34" charset="0"/>
            </a:endParaRPr>
          </a:p>
        </p:txBody>
      </p:sp>
      <p:sp>
        <p:nvSpPr>
          <p:cNvPr id="52" name="文本框 51"/>
          <p:cNvSpPr txBox="1"/>
          <p:nvPr/>
        </p:nvSpPr>
        <p:spPr>
          <a:xfrm>
            <a:off x="6260814" y="5313560"/>
            <a:ext cx="918845" cy="614045"/>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Lunule+</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TOS’25</a:t>
            </a:r>
            <a:endParaRPr lang="zh-CN" altLang="en-US" sz="1600" dirty="0">
              <a:latin typeface="Calibri" panose="020F0502020204030204" pitchFamily="34" charset="0"/>
              <a:cs typeface="Calibri" panose="020F0502020204030204" pitchFamily="34" charset="0"/>
            </a:endParaRPr>
          </a:p>
        </p:txBody>
      </p:sp>
      <p:pic>
        <p:nvPicPr>
          <p:cNvPr id="68" name="内容占位符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4282487" y="5404196"/>
            <a:ext cx="389870" cy="389870"/>
          </a:xfrm>
          <a:prstGeom prst="rect">
            <a:avLst/>
          </a:prstGeom>
        </p:spPr>
      </p:pic>
      <p:pic>
        <p:nvPicPr>
          <p:cNvPr id="69" name="内容占位符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5878399" y="5404196"/>
            <a:ext cx="389870" cy="389870"/>
          </a:xfrm>
          <a:prstGeom prst="rect">
            <a:avLst/>
          </a:prstGeom>
        </p:spPr>
      </p:pic>
      <p:sp>
        <p:nvSpPr>
          <p:cNvPr id="16" name="TextBox 16"/>
          <p:cNvSpPr txBox="1"/>
          <p:nvPr/>
        </p:nvSpPr>
        <p:spPr>
          <a:xfrm>
            <a:off x="960755" y="6005195"/>
            <a:ext cx="10573385" cy="389890"/>
          </a:xfrm>
          <a:prstGeom prst="rect">
            <a:avLst/>
          </a:prstGeom>
          <a:solidFill>
            <a:schemeClr val="accent4">
              <a:lumMod val="40000"/>
              <a:lumOff val="60000"/>
            </a:schemeClr>
          </a:solidFill>
          <a:effectLst/>
        </p:spPr>
        <p:txBody>
          <a:bodyPr wrap="square" rtlCol="0" anchor="ctr" anchorCtr="0">
            <a:noAutofit/>
          </a:bodyPr>
          <a:lstStyle/>
          <a:p>
            <a:pPr algn="ctr"/>
            <a:endParaRPr lang="zh-CN" altLang="en-US" dirty="0">
              <a:latin typeface="Arial" panose="020B0604020202090204" pitchFamily="34" charset="0"/>
              <a:cs typeface="Arial" panose="020B0604020202090204" pitchFamily="34" charset="0"/>
            </a:endParaRPr>
          </a:p>
        </p:txBody>
      </p:sp>
      <p:sp>
        <p:nvSpPr>
          <p:cNvPr id="42" name="内容占位符 2"/>
          <p:cNvSpPr txBox="1"/>
          <p:nvPr/>
        </p:nvSpPr>
        <p:spPr>
          <a:xfrm>
            <a:off x="7294003" y="4928177"/>
            <a:ext cx="4365703" cy="5536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lvl="1">
              <a:lnSpc>
                <a:spcPct val="120000"/>
              </a:lnSpc>
            </a:pPr>
            <a:r>
              <a:rPr lang="zh-CN" altLang="en-US" dirty="0">
                <a:latin typeface="Arial" panose="020B0604020202090204" pitchFamily="34" charset="0"/>
                <a:ea typeface="+mn-ea"/>
                <a:cs typeface="Arial" panose="020B0604020202090204" pitchFamily="34" charset="0"/>
              </a:rPr>
              <a:t> </a:t>
            </a:r>
            <a:r>
              <a:rPr lang="en-US" altLang="zh-CN" dirty="0">
                <a:latin typeface="Arial" panose="020B0604020202090204" pitchFamily="34" charset="0"/>
                <a:ea typeface="+mn-ea"/>
                <a:cs typeface="Arial" panose="020B0604020202090204" pitchFamily="34" charset="0"/>
              </a:rPr>
              <a:t>ML-based </a:t>
            </a:r>
            <a:r>
              <a:rPr lang="en-US" altLang="zh-CN" dirty="0">
                <a:latin typeface="Arial" panose="020B0604020202090204" pitchFamily="34" charset="0"/>
                <a:ea typeface="+mn-ea"/>
                <a:cs typeface="Arial" panose="020B0604020202090204" pitchFamily="34" charset="0"/>
              </a:rPr>
              <a:t>Balancing</a:t>
            </a:r>
            <a:endParaRPr lang="en-US" altLang="zh-CN" dirty="0">
              <a:latin typeface="Arial" panose="020B0604020202090204" pitchFamily="34" charset="0"/>
              <a:ea typeface="+mn-ea"/>
              <a:cs typeface="Arial" panose="020B0604020202090204" pitchFamily="34" charset="0"/>
            </a:endParaRPr>
          </a:p>
        </p:txBody>
      </p:sp>
      <p:pic>
        <p:nvPicPr>
          <p:cNvPr id="53" name="内容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76509" y="5409250"/>
            <a:ext cx="389870" cy="389870"/>
          </a:xfrm>
          <a:prstGeom prst="rect">
            <a:avLst/>
          </a:prstGeom>
        </p:spPr>
      </p:pic>
      <p:sp>
        <p:nvSpPr>
          <p:cNvPr id="54" name="文本框 53"/>
          <p:cNvSpPr txBox="1"/>
          <p:nvPr/>
        </p:nvSpPr>
        <p:spPr>
          <a:xfrm>
            <a:off x="8425126" y="5318614"/>
            <a:ext cx="813435" cy="614045"/>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LDPP</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ICPP’22</a:t>
            </a:r>
            <a:endParaRPr lang="zh-CN" altLang="en-US" sz="1600" dirty="0">
              <a:latin typeface="Calibri" panose="020F0502020204030204" pitchFamily="34" charset="0"/>
              <a:cs typeface="Calibri" panose="020F0502020204030204" pitchFamily="34" charset="0"/>
            </a:endParaRPr>
          </a:p>
        </p:txBody>
      </p:sp>
      <p:pic>
        <p:nvPicPr>
          <p:cNvPr id="61" name="内容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487944" y="5409250"/>
            <a:ext cx="389870" cy="389870"/>
          </a:xfrm>
          <a:prstGeom prst="rect">
            <a:avLst/>
          </a:prstGeom>
        </p:spPr>
      </p:pic>
      <p:sp>
        <p:nvSpPr>
          <p:cNvPr id="62" name="文本框 61"/>
          <p:cNvSpPr txBox="1"/>
          <p:nvPr/>
        </p:nvSpPr>
        <p:spPr>
          <a:xfrm>
            <a:off x="9836561" y="5318614"/>
            <a:ext cx="867410" cy="614045"/>
          </a:xfrm>
          <a:prstGeom prst="rect">
            <a:avLst/>
          </a:prstGeom>
          <a:noFill/>
        </p:spPr>
        <p:txBody>
          <a:bodyPr wrap="none" rtlCol="0">
            <a:spAutoFit/>
          </a:bodyPr>
          <a:lstStyle/>
          <a:p>
            <a:r>
              <a:rPr lang="en-US" altLang="zh-CN" dirty="0" err="1">
                <a:latin typeface="Calibri" panose="020F0502020204030204" pitchFamily="34" charset="0"/>
                <a:cs typeface="Calibri" panose="020F0502020204030204" pitchFamily="34" charset="0"/>
              </a:rPr>
              <a:t>LoADM</a:t>
            </a:r>
            <a:endParaRPr lang="en-US" altLang="zh-CN" dirty="0">
              <a:latin typeface="Calibri" panose="020F0502020204030204" pitchFamily="34" charset="0"/>
              <a:cs typeface="Calibri" panose="020F0502020204030204" pitchFamily="34" charset="0"/>
            </a:endParaRPr>
          </a:p>
          <a:p>
            <a:r>
              <a:rPr lang="en-US" altLang="zh-CN" sz="1600" dirty="0">
                <a:latin typeface="Calibri" panose="020F0502020204030204" pitchFamily="34" charset="0"/>
                <a:cs typeface="Calibri" panose="020F0502020204030204" pitchFamily="34" charset="0"/>
              </a:rPr>
              <a:t>DATE’24</a:t>
            </a:r>
            <a:endParaRPr lang="zh-CN" altLang="en-US" sz="1600" dirty="0">
              <a:latin typeface="Calibri" panose="020F0502020204030204" pitchFamily="34" charset="0"/>
              <a:cs typeface="Calibri" panose="020F0502020204030204" pitchFamily="34" charset="0"/>
            </a:endParaRPr>
          </a:p>
        </p:txBody>
      </p:sp>
      <p:sp>
        <p:nvSpPr>
          <p:cNvPr id="63" name="文本框 62"/>
          <p:cNvSpPr txBox="1"/>
          <p:nvPr/>
        </p:nvSpPr>
        <p:spPr>
          <a:xfrm>
            <a:off x="956310" y="6005195"/>
            <a:ext cx="10578465" cy="368300"/>
          </a:xfrm>
          <a:prstGeom prst="rect">
            <a:avLst/>
          </a:prstGeom>
          <a:noFill/>
        </p:spPr>
        <p:txBody>
          <a:bodyPr wrap="square">
            <a:spAutoFit/>
          </a:bodyPr>
          <a:p>
            <a:pPr algn="ctr"/>
            <a:r>
              <a:rPr lang="en-US" altLang="zh-CN" dirty="0">
                <a:latin typeface="Arial" panose="020B0604020202090204" pitchFamily="34" charset="0"/>
                <a:cs typeface="Arial" panose="020B0604020202090204" pitchFamily="34" charset="0"/>
              </a:rPr>
              <a:t>When balance is prioritized and overhead is ignored, end-to-end gains remain limited.</a:t>
            </a:r>
            <a:endParaRPr lang="en-US" altLang="zh-CN" dirty="0">
              <a:latin typeface="Arial" panose="020B0604020202090204" pitchFamily="34" charset="0"/>
              <a:cs typeface="Arial" panose="020B060402020209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0">
                <a:latin typeface="+mn-lt"/>
                <a:cs typeface="+mn-lt"/>
              </a:rPr>
              <a:t>Goal and </a:t>
            </a:r>
            <a:r>
              <a:rPr lang="en-US" altLang="zh-CN" b="0">
                <a:latin typeface="+mn-lt"/>
                <a:cs typeface="+mn-lt"/>
              </a:rPr>
              <a:t>Challengs</a:t>
            </a:r>
            <a:endParaRPr lang="en-US" altLang="zh-CN" b="0">
              <a:latin typeface="+mn-lt"/>
              <a:cs typeface="+mn-lt"/>
            </a:endParaRPr>
          </a:p>
        </p:txBody>
      </p:sp>
      <p:sp>
        <p:nvSpPr>
          <p:cNvPr id="3" name="内容占位符 2"/>
          <p:cNvSpPr>
            <a:spLocks noGrp="1"/>
          </p:cNvSpPr>
          <p:nvPr>
            <p:ph idx="1"/>
          </p:nvPr>
        </p:nvSpPr>
        <p:spPr>
          <a:xfrm>
            <a:off x="838200" y="1214120"/>
            <a:ext cx="11442700" cy="4963160"/>
          </a:xfrm>
        </p:spPr>
        <p:txBody>
          <a:bodyPr/>
          <a:p>
            <a:r>
              <a:rPr lang="en-US" altLang="zh-CN" sz="2400" b="1"/>
              <a:t>Our goal: </a:t>
            </a:r>
            <a:r>
              <a:rPr lang="en-US" altLang="zh-CN" sz="2400"/>
              <a:t>an efficient ML-driven metadata load balancing mechanism.</a:t>
            </a:r>
            <a:endParaRPr lang="en-US" altLang="zh-CN" sz="2400"/>
          </a:p>
          <a:p>
            <a:r>
              <a:rPr lang="en-US" altLang="zh-CN" sz="2400" b="1"/>
              <a:t>Key property:</a:t>
            </a:r>
            <a:r>
              <a:rPr lang="en-US" altLang="zh-CN" sz="2400"/>
              <a:t> </a:t>
            </a:r>
            <a:r>
              <a:rPr lang="en-US" altLang="zh-CN" sz="2400" b="1">
                <a:solidFill>
                  <a:srgbClr val="C00000"/>
                </a:solidFill>
                <a:latin typeface="Arial Bold" panose="020B0604020202090204" charset="0"/>
                <a:cs typeface="Arial Bold" panose="020B0604020202090204" charset="0"/>
              </a:rPr>
              <a:t>maximizing balance while minimizing additional overhead.</a:t>
            </a:r>
            <a:endParaRPr lang="en-US" altLang="zh-CN" sz="2400"/>
          </a:p>
          <a:p>
            <a:endParaRPr lang="en-US" altLang="zh-CN" sz="2400" b="1"/>
          </a:p>
          <a:p>
            <a:r>
              <a:rPr lang="en-US" altLang="zh-CN" sz="2400" b="1"/>
              <a:t>We believe: </a:t>
            </a:r>
            <a:r>
              <a:rPr lang="en-US" altLang="zh-CN" sz="2400" b="1">
                <a:solidFill>
                  <a:srgbClr val="C00000"/>
                </a:solidFill>
                <a:latin typeface="Arial Bold" panose="020B0604020202090204" charset="0"/>
                <a:cs typeface="Arial Bold" panose="020B0604020202090204" charset="0"/>
                <a:sym typeface="+mn-ea"/>
              </a:rPr>
              <a:t>balance should be a means, not the end</a:t>
            </a:r>
            <a:r>
              <a:rPr lang="en-US" altLang="zh-CN" sz="2400"/>
              <a:t>.</a:t>
            </a:r>
            <a:endParaRPr lang="en-US" altLang="zh-CN" sz="2400"/>
          </a:p>
          <a:p>
            <a:endParaRPr lang="en-US" altLang="zh-CN" sz="2400"/>
          </a:p>
          <a:p>
            <a:r>
              <a:rPr lang="en-US" altLang="zh-CN" sz="2400" b="1">
                <a:sym typeface="+mn-ea"/>
              </a:rPr>
              <a:t>Challenge #1: </a:t>
            </a:r>
            <a:r>
              <a:rPr lang="en-US" altLang="zh-CN" sz="2400">
                <a:sym typeface="+mn-ea"/>
              </a:rPr>
              <a:t>Measuring appropriate metrics</a:t>
            </a:r>
            <a:r>
              <a:rPr lang="en-US" altLang="zh-CN" sz="2400">
                <a:sym typeface="+mn-ea"/>
              </a:rPr>
              <a:t>.</a:t>
            </a:r>
            <a:endParaRPr lang="en-US" altLang="zh-CN" sz="2400"/>
          </a:p>
          <a:p>
            <a:r>
              <a:rPr lang="en-US" altLang="zh-CN" sz="2400" b="1">
                <a:sym typeface="+mn-ea"/>
              </a:rPr>
              <a:t>Challenge #2:</a:t>
            </a:r>
            <a:r>
              <a:rPr lang="en-US" altLang="zh-CN" sz="2400">
                <a:sym typeface="+mn-ea"/>
              </a:rPr>
              <a:t> </a:t>
            </a:r>
            <a:r>
              <a:rPr lang="en-US" altLang="zh-CN" sz="2400"/>
              <a:t>Finding effective migration decisions.</a:t>
            </a:r>
            <a:endParaRPr lang="en-US" altLang="zh-CN" sz="2400"/>
          </a:p>
          <a:p>
            <a:r>
              <a:rPr lang="en-US" altLang="zh-CN" sz="2400" b="1">
                <a:sym typeface="+mn-ea"/>
              </a:rPr>
              <a:t>Challenge #3:</a:t>
            </a:r>
            <a:r>
              <a:rPr lang="en-US" altLang="zh-CN" sz="2400" b="1">
                <a:sym typeface="+mn-ea"/>
              </a:rPr>
              <a:t> </a:t>
            </a:r>
            <a:r>
              <a:rPr lang="en-US" altLang="zh-CN" sz="2400"/>
              <a:t> Collecting statistics and validating models.</a:t>
            </a:r>
            <a:endParaRPr lang="en-US" altLang="zh-CN" sz="2400"/>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txBox="1"/>
          <p:nvPr/>
        </p:nvSpPr>
        <p:spPr>
          <a:xfrm>
            <a:off x="-8255" y="2129155"/>
            <a:ext cx="12212955" cy="1330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pPr algn="ctr">
              <a:lnSpc>
                <a:spcPct val="100000"/>
              </a:lnSpc>
              <a:spcBef>
                <a:spcPts val="600"/>
              </a:spcBef>
            </a:pPr>
            <a:r>
              <a:rPr lang="en-US" altLang="zh-CN" sz="4800" b="0" dirty="0">
                <a:solidFill>
                  <a:schemeClr val="tx1"/>
                </a:solidFill>
              </a:rPr>
              <a:t>So, we want a best balancing strategy.</a:t>
            </a:r>
            <a:endParaRPr lang="en-US" altLang="zh-CN" sz="4800" b="0" dirty="0">
              <a:solidFill>
                <a:schemeClr val="tx1"/>
              </a:solidFill>
            </a:endParaRPr>
          </a:p>
        </p:txBody>
      </p:sp>
      <p:sp>
        <p:nvSpPr>
          <p:cNvPr id="2" name="标题 4"/>
          <p:cNvSpPr txBox="1"/>
          <p:nvPr/>
        </p:nvSpPr>
        <p:spPr>
          <a:xfrm>
            <a:off x="-8255" y="3307715"/>
            <a:ext cx="12212955" cy="1330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pPr algn="ctr">
              <a:lnSpc>
                <a:spcPct val="100000"/>
              </a:lnSpc>
              <a:spcBef>
                <a:spcPts val="600"/>
              </a:spcBef>
            </a:pPr>
            <a:r>
              <a:rPr lang="en-US" altLang="zh-CN" sz="4800" b="0" dirty="0">
                <a:solidFill>
                  <a:schemeClr val="tx1"/>
                </a:solidFill>
              </a:rPr>
              <a:t>But what is “</a:t>
            </a:r>
            <a:r>
              <a:rPr lang="en-US" altLang="zh-CN" sz="4800" b="0" dirty="0">
                <a:solidFill>
                  <a:srgbClr val="C00000"/>
                </a:solidFill>
              </a:rPr>
              <a:t>best balancing</a:t>
            </a:r>
            <a:r>
              <a:rPr lang="en-US" altLang="zh-CN" sz="4800" b="0" dirty="0">
                <a:solidFill>
                  <a:schemeClr val="tx1"/>
                </a:solidFill>
              </a:rPr>
              <a:t>”?</a:t>
            </a:r>
            <a:endParaRPr lang="en-US" altLang="zh-CN" sz="4800" b="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latin typeface="+mn-lt"/>
                <a:cs typeface="+mn-lt"/>
              </a:rPr>
              <a:t>What is the Best?</a:t>
            </a:r>
            <a:endParaRPr lang="en-US" altLang="zh-CN">
              <a:latin typeface="+mn-lt"/>
              <a:cs typeface="+mn-lt"/>
            </a:endParaRPr>
          </a:p>
        </p:txBody>
      </p:sp>
      <p:sp>
        <p:nvSpPr>
          <p:cNvPr id="3" name="内容占位符 2"/>
          <p:cNvSpPr>
            <a:spLocks noGrp="1"/>
          </p:cNvSpPr>
          <p:nvPr>
            <p:ph idx="1"/>
          </p:nvPr>
        </p:nvSpPr>
        <p:spPr>
          <a:xfrm>
            <a:off x="838200" y="1214120"/>
            <a:ext cx="11011535" cy="4963160"/>
          </a:xfrm>
        </p:spPr>
        <p:txBody>
          <a:bodyPr/>
          <a:p>
            <a:r>
              <a:rPr lang="en-US" altLang="zh-CN"/>
              <a:t>Inspired by the classic </a:t>
            </a:r>
            <a:r>
              <a:rPr lang="en-US" altLang="zh-CN" i="1"/>
              <a:t>B</a:t>
            </a:r>
            <a:r>
              <a:rPr lang="en-US" altLang="en-US" i="1"/>
              <a:t>é</a:t>
            </a:r>
            <a:r>
              <a:rPr lang="en-US" altLang="zh-CN" i="1"/>
              <a:t>l</a:t>
            </a:r>
            <a:r>
              <a:rPr lang="en-US" altLang="en-US" i="1"/>
              <a:t>á</a:t>
            </a:r>
            <a:r>
              <a:rPr lang="en-US" altLang="zh-CN" i="1"/>
              <a:t>dy’s algorithm</a:t>
            </a:r>
            <a:r>
              <a:rPr lang="en-US" altLang="zh-CN"/>
              <a:t> —</a:t>
            </a:r>
            <a:br>
              <a:rPr lang="en-US" altLang="zh-CN"/>
            </a:br>
            <a:r>
              <a:rPr lang="en-US" altLang="zh-CN" sz="2400"/>
              <a:t>for the </a:t>
            </a:r>
            <a:r>
              <a:rPr lang="en-US" altLang="zh-CN" sz="2400" b="1">
                <a:solidFill>
                  <a:schemeClr val="accent6">
                    <a:lumMod val="75000"/>
                  </a:schemeClr>
                </a:solidFill>
                <a:latin typeface="Arial Bold" panose="020B0604020202090204" charset="0"/>
                <a:cs typeface="Arial Bold" panose="020B0604020202090204" charset="0"/>
              </a:rPr>
              <a:t>cache: if the access sequence is given, there exists an optimal </a:t>
            </a:r>
            <a:br>
              <a:rPr lang="en-US" altLang="zh-CN" sz="2400" b="1">
                <a:solidFill>
                  <a:schemeClr val="accent6">
                    <a:lumMod val="75000"/>
                  </a:schemeClr>
                </a:solidFill>
                <a:latin typeface="Arial Bold" panose="020B0604020202090204" charset="0"/>
                <a:cs typeface="Arial Bold" panose="020B0604020202090204" charset="0"/>
              </a:rPr>
            </a:br>
            <a:r>
              <a:rPr lang="en-US" altLang="zh-CN" sz="2400" b="1">
                <a:solidFill>
                  <a:schemeClr val="accent6">
                    <a:lumMod val="75000"/>
                  </a:schemeClr>
                </a:solidFill>
                <a:latin typeface="Arial Bold" panose="020B0604020202090204" charset="0"/>
                <a:cs typeface="Arial Bold" panose="020B0604020202090204" charset="0"/>
              </a:rPr>
              <a:t>cache replacement policy that maximizes the cache hit ratio.</a:t>
            </a:r>
            <a:endParaRPr lang="en-US" altLang="zh-CN">
              <a:solidFill>
                <a:schemeClr val="accent6">
                  <a:lumMod val="75000"/>
                </a:schemeClr>
              </a:solidFill>
            </a:endParaRPr>
          </a:p>
          <a:p>
            <a:pPr marL="0" indent="0">
              <a:buNone/>
            </a:pPr>
            <a:endParaRPr lang="en-US" altLang="zh-CN">
              <a:solidFill>
                <a:schemeClr val="accent6">
                  <a:lumMod val="75000"/>
                </a:schemeClr>
              </a:solidFill>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latin typeface="+mn-lt"/>
                <a:cs typeface="+mn-lt"/>
              </a:rPr>
              <a:t>What is the Best?</a:t>
            </a:r>
            <a:endParaRPr lang="en-US" altLang="zh-CN">
              <a:latin typeface="+mn-lt"/>
              <a:cs typeface="+mn-lt"/>
            </a:endParaRPr>
          </a:p>
        </p:txBody>
      </p:sp>
      <p:sp>
        <p:nvSpPr>
          <p:cNvPr id="3" name="内容占位符 2"/>
          <p:cNvSpPr>
            <a:spLocks noGrp="1"/>
          </p:cNvSpPr>
          <p:nvPr>
            <p:ph idx="1"/>
          </p:nvPr>
        </p:nvSpPr>
        <p:spPr>
          <a:xfrm>
            <a:off x="838200" y="1214120"/>
            <a:ext cx="11011535" cy="4963160"/>
          </a:xfrm>
        </p:spPr>
        <p:txBody>
          <a:bodyPr/>
          <a:p>
            <a:r>
              <a:rPr lang="en-US" altLang="zh-CN"/>
              <a:t>Inspired by the classic </a:t>
            </a:r>
            <a:r>
              <a:rPr lang="en-US" altLang="zh-CN" i="1"/>
              <a:t>B</a:t>
            </a:r>
            <a:r>
              <a:rPr lang="en-US" altLang="en-US" i="1"/>
              <a:t>é</a:t>
            </a:r>
            <a:r>
              <a:rPr lang="en-US" altLang="zh-CN" i="1"/>
              <a:t>l</a:t>
            </a:r>
            <a:r>
              <a:rPr lang="en-US" altLang="en-US" i="1"/>
              <a:t>á</a:t>
            </a:r>
            <a:r>
              <a:rPr lang="en-US" altLang="zh-CN" i="1"/>
              <a:t>dy’s algorithm</a:t>
            </a:r>
            <a:r>
              <a:rPr lang="en-US" altLang="zh-CN"/>
              <a:t> —</a:t>
            </a:r>
            <a:br>
              <a:rPr lang="en-US" altLang="zh-CN"/>
            </a:br>
            <a:r>
              <a:rPr lang="en-US" altLang="zh-CN" sz="2400">
                <a:sym typeface="+mn-ea"/>
              </a:rPr>
              <a:t>for the </a:t>
            </a:r>
            <a:r>
              <a:rPr lang="en-US" altLang="zh-CN" sz="2400">
                <a:solidFill>
                  <a:schemeClr val="tx1"/>
                </a:solidFill>
                <a:sym typeface="+mn-ea"/>
              </a:rPr>
              <a:t>cache</a:t>
            </a:r>
            <a:r>
              <a:rPr lang="en-US" altLang="zh-CN" sz="2400">
                <a:sym typeface="+mn-ea"/>
              </a:rPr>
              <a:t>: </a:t>
            </a:r>
            <a:r>
              <a:rPr lang="en-US" altLang="zh-CN" sz="2400"/>
              <a:t>if the access sequence is given, there exists an optimal </a:t>
            </a:r>
            <a:br>
              <a:rPr lang="en-US" altLang="zh-CN" sz="2400"/>
            </a:br>
            <a:r>
              <a:rPr lang="en-US" altLang="zh-CN" sz="2400"/>
              <a:t>cache replacement policy that maximizes the cache hit ratio.</a:t>
            </a:r>
            <a:endParaRPr lang="en-US" altLang="zh-CN" sz="2400"/>
          </a:p>
          <a:p>
            <a:endParaRPr lang="en-US" altLang="zh-CN"/>
          </a:p>
          <a:p>
            <a:r>
              <a:rPr lang="en-US" altLang="zh-CN" b="1">
                <a:latin typeface="Arial Bold" panose="020B0604020202090204" charset="0"/>
                <a:cs typeface="Arial Bold" panose="020B0604020202090204" charset="0"/>
              </a:rPr>
              <a:t>Out insight:</a:t>
            </a:r>
            <a:br>
              <a:rPr lang="en-US" altLang="zh-CN"/>
            </a:br>
            <a:r>
              <a:rPr lang="en-US" altLang="zh-CN" sz="2400">
                <a:sym typeface="+mn-ea"/>
              </a:rPr>
              <a:t>for the </a:t>
            </a:r>
            <a:r>
              <a:rPr lang="en-US" altLang="zh-CN" sz="2400" b="1">
                <a:solidFill>
                  <a:schemeClr val="accent6">
                    <a:lumMod val="75000"/>
                  </a:schemeClr>
                </a:solidFill>
                <a:latin typeface="Arial Bold" panose="020B0604020202090204" charset="0"/>
                <a:cs typeface="Arial Bold" panose="020B0604020202090204" charset="0"/>
                <a:sym typeface="+mn-ea"/>
              </a:rPr>
              <a:t>metadata</a:t>
            </a:r>
            <a:r>
              <a:rPr lang="en-US" altLang="zh-CN" sz="2400">
                <a:sym typeface="+mn-ea"/>
              </a:rPr>
              <a:t>: </a:t>
            </a:r>
            <a:r>
              <a:rPr lang="en-US" altLang="zh-CN" sz="2400"/>
              <a:t>if the future metadata access sequence is given, there should </a:t>
            </a:r>
            <a:r>
              <a:rPr lang="en-US" altLang="zh-CN" sz="2400" b="1">
                <a:solidFill>
                  <a:schemeClr val="accent6">
                    <a:lumMod val="75000"/>
                  </a:schemeClr>
                </a:solidFill>
              </a:rPr>
              <a:t>also exist an optimal partitioning that minimizes end-to-end job completion time</a:t>
            </a:r>
            <a:r>
              <a:rPr lang="en-US" altLang="zh-CN" sz="2400"/>
              <a:t>(JCT).</a:t>
            </a:r>
            <a:endParaRPr lang="zh-CN" altLang="en-US" sz="2400"/>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
        <p:nvSpPr>
          <p:cNvPr id="7" name="内容占位符 2"/>
          <p:cNvSpPr txBox="1"/>
          <p:nvPr/>
        </p:nvSpPr>
        <p:spPr>
          <a:xfrm>
            <a:off x="917575" y="4937125"/>
            <a:ext cx="5178425" cy="77597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a:lnSpc>
                <a:spcPct val="120000"/>
              </a:lnSpc>
              <a:buNone/>
            </a:pPr>
            <a:r>
              <a:rPr lang="en-US" altLang="zh-CN" sz="2800" i="1" dirty="0">
                <a:solidFill>
                  <a:srgbClr val="C00000"/>
                </a:solidFill>
                <a:latin typeface="+mn-lt"/>
                <a:ea typeface="+mn-ea"/>
                <a:cs typeface="+mn-lt"/>
                <a:sym typeface="+mn-ea"/>
              </a:rPr>
              <a:t>We can train a model to learn it!</a:t>
            </a:r>
            <a:endParaRPr lang="en-US" altLang="zh-CN" sz="2800" i="1" dirty="0">
              <a:solidFill>
                <a:srgbClr val="C00000"/>
              </a:solidFill>
              <a:latin typeface="+mn-lt"/>
              <a:ea typeface="+mn-ea"/>
              <a:cs typeface="+mn-lt"/>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线连接符 14"/>
          <p:cNvCxnSpPr>
            <a:endCxn id="13" idx="0"/>
          </p:cNvCxnSpPr>
          <p:nvPr/>
        </p:nvCxnSpPr>
        <p:spPr>
          <a:xfrm>
            <a:off x="6096000" y="2734330"/>
            <a:ext cx="402349" cy="198006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平行四边形 17"/>
          <p:cNvSpPr/>
          <p:nvPr/>
        </p:nvSpPr>
        <p:spPr>
          <a:xfrm rot="19533429">
            <a:off x="6055360" y="2831465"/>
            <a:ext cx="175260" cy="301625"/>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p:cNvSpPr/>
          <p:nvPr/>
        </p:nvSpPr>
        <p:spPr>
          <a:xfrm>
            <a:off x="2476500" y="2780030"/>
            <a:ext cx="2703195" cy="474345"/>
          </a:xfrm>
          <a:prstGeom prst="roundRect">
            <a:avLst>
              <a:gd name="adj" fmla="val 987"/>
            </a:avLst>
          </a:prstGeom>
          <a:solidFill>
            <a:schemeClr val="accent1">
              <a:lumMod val="75000"/>
            </a:schemeClr>
          </a:solidFill>
          <a:ln w="12700">
            <a:no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Calibri" panose="020F0502020204030204" pitchFamily="34" charset="0"/>
            </a:endParaRPr>
          </a:p>
        </p:txBody>
      </p:sp>
      <p:sp>
        <p:nvSpPr>
          <p:cNvPr id="7" name="圆角矩形 6"/>
          <p:cNvSpPr/>
          <p:nvPr/>
        </p:nvSpPr>
        <p:spPr>
          <a:xfrm>
            <a:off x="4273253" y="2259679"/>
            <a:ext cx="3453776" cy="474651"/>
          </a:xfrm>
          <a:prstGeom prst="roundRect">
            <a:avLst>
              <a:gd name="adj" fmla="val 987"/>
            </a:avLst>
          </a:prstGeom>
          <a:solidFill>
            <a:schemeClr val="accent1">
              <a:lumMod val="75000"/>
            </a:schemeClr>
          </a:solidFill>
          <a:ln w="12700">
            <a:no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Calibri" panose="020F0502020204030204" pitchFamily="34" charset="0"/>
            </a:endParaRPr>
          </a:p>
        </p:txBody>
      </p:sp>
      <p:sp>
        <p:nvSpPr>
          <p:cNvPr id="6" name="圆角矩形 5"/>
          <p:cNvSpPr/>
          <p:nvPr/>
        </p:nvSpPr>
        <p:spPr>
          <a:xfrm>
            <a:off x="7766992" y="2259679"/>
            <a:ext cx="1760916" cy="474651"/>
          </a:xfrm>
          <a:prstGeom prst="roundRect">
            <a:avLst>
              <a:gd name="adj" fmla="val 987"/>
            </a:avLst>
          </a:prstGeom>
          <a:solidFill>
            <a:schemeClr val="accent1">
              <a:lumMod val="75000"/>
            </a:schemeClr>
          </a:solidFill>
          <a:ln w="12700">
            <a:no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solidFill>
                <a:schemeClr val="tx1">
                  <a:lumMod val="65000"/>
                  <a:lumOff val="35000"/>
                </a:schemeClr>
              </a:solidFill>
              <a:latin typeface="Arial" panose="020B0604020202090204" pitchFamily="34" charset="0"/>
              <a:ea typeface="微软雅黑" panose="020B0503020204020204" pitchFamily="34" charset="-122"/>
              <a:cs typeface="Calibri" panose="020F0502020204030204" pitchFamily="34" charset="0"/>
            </a:endParaRPr>
          </a:p>
        </p:txBody>
      </p:sp>
      <p:sp>
        <p:nvSpPr>
          <p:cNvPr id="5" name="矩形 4"/>
          <p:cNvSpPr/>
          <p:nvPr/>
        </p:nvSpPr>
        <p:spPr>
          <a:xfrm>
            <a:off x="0" y="2195722"/>
            <a:ext cx="12192000" cy="1077218"/>
          </a:xfrm>
          <a:prstGeom prst="rect">
            <a:avLst/>
          </a:prstGeom>
        </p:spPr>
        <p:txBody>
          <a:bodyPr wrap="square">
            <a:spAutoFit/>
          </a:bodyPr>
          <a:lstStyle/>
          <a:p>
            <a:pPr algn="ctr"/>
            <a:r>
              <a:rPr lang="en-US" altLang="zh-CN" sz="3200" dirty="0">
                <a:solidFill>
                  <a:schemeClr val="tx1">
                    <a:lumMod val="50000"/>
                    <a:lumOff val="50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Origami:</a:t>
            </a:r>
            <a:r>
              <a:rPr lang="zh-CN" altLang="en-US"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 </a:t>
            </a:r>
            <a:r>
              <a:rPr lang="en-US" altLang="zh-CN" sz="3200" dirty="0">
                <a:solidFill>
                  <a:schemeClr val="bg1"/>
                </a:solidFill>
                <a:latin typeface="Times New Roman" panose="02020503050405090304" pitchFamily="18" charset="0"/>
                <a:ea typeface="黑体" panose="02010609060101010101" pitchFamily="49" charset="-122"/>
                <a:cs typeface="Times New Roman" panose="02020503050405090304" pitchFamily="18" charset="0"/>
                <a:sym typeface="+mn-ea"/>
              </a:rPr>
              <a:t>Efficient ML-Driven</a:t>
            </a:r>
            <a:r>
              <a:rPr lang="en-US" altLang="zh-CN"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 </a:t>
            </a:r>
            <a:r>
              <a:rPr lang="zh-CN" altLang="en-US" sz="3200" dirty="0">
                <a:solidFill>
                  <a:schemeClr val="accent1">
                    <a:lumMod val="75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 </a:t>
            </a:r>
            <a:r>
              <a:rPr lang="en-US" altLang="zh-CN" sz="3200" dirty="0">
                <a:solidFill>
                  <a:schemeClr val="bg1"/>
                </a:solidFill>
                <a:latin typeface="Times New Roman" panose="02020503050405090304" pitchFamily="18" charset="0"/>
                <a:ea typeface="黑体" panose="02010609060101010101" pitchFamily="49" charset="-122"/>
                <a:cs typeface="Times New Roman" panose="02020503050405090304" pitchFamily="18" charset="0"/>
                <a:sym typeface="+mn-ea"/>
              </a:rPr>
              <a:t>Metadata</a:t>
            </a:r>
            <a:endParaRPr lang="en-US" altLang="zh-CN" sz="3200" dirty="0">
              <a:solidFill>
                <a:schemeClr val="bg1"/>
              </a:solidFill>
              <a:latin typeface="Times New Roman" panose="02020503050405090304" pitchFamily="18" charset="0"/>
              <a:ea typeface="黑体" panose="02010609060101010101" pitchFamily="49" charset="-122"/>
              <a:cs typeface="Times New Roman" panose="02020503050405090304" pitchFamily="18" charset="0"/>
              <a:sym typeface="+mn-ea"/>
            </a:endParaRPr>
          </a:p>
          <a:p>
            <a:pPr algn="ctr"/>
            <a:r>
              <a:rPr lang="en-US" altLang="zh-CN" sz="3200" dirty="0">
                <a:solidFill>
                  <a:schemeClr val="bg1"/>
                </a:solidFill>
                <a:latin typeface="Times New Roman" panose="02020503050405090304" pitchFamily="18" charset="0"/>
                <a:ea typeface="黑体" panose="02010609060101010101" pitchFamily="49" charset="-122"/>
                <a:cs typeface="Times New Roman" panose="02020503050405090304" pitchFamily="18" charset="0"/>
                <a:sym typeface="+mn-ea"/>
              </a:rPr>
              <a:t>Load Balancing </a:t>
            </a:r>
            <a:r>
              <a:rPr lang="en-US" altLang="zh-CN" sz="3200" dirty="0">
                <a:solidFill>
                  <a:schemeClr val="tx1">
                    <a:lumMod val="50000"/>
                    <a:lumOff val="50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for Distributed</a:t>
            </a:r>
            <a:r>
              <a:rPr lang="zh-CN" altLang="en-US" sz="3200" dirty="0">
                <a:solidFill>
                  <a:schemeClr val="tx1">
                    <a:lumMod val="50000"/>
                    <a:lumOff val="50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 </a:t>
            </a:r>
            <a:r>
              <a:rPr lang="en-US" altLang="zh-CN" sz="3200" dirty="0">
                <a:solidFill>
                  <a:schemeClr val="tx1">
                    <a:lumMod val="50000"/>
                    <a:lumOff val="50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File</a:t>
            </a:r>
            <a:r>
              <a:rPr lang="zh-CN" altLang="en-US" sz="3200" dirty="0">
                <a:solidFill>
                  <a:schemeClr val="tx1">
                    <a:lumMod val="50000"/>
                    <a:lumOff val="50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 </a:t>
            </a:r>
            <a:r>
              <a:rPr lang="en-US" altLang="zh-CN" sz="3200" dirty="0">
                <a:solidFill>
                  <a:schemeClr val="tx1">
                    <a:lumMod val="50000"/>
                    <a:lumOff val="50000"/>
                  </a:schemeClr>
                </a:solidFill>
                <a:latin typeface="Times New Roman" panose="02020503050405090304" pitchFamily="18" charset="0"/>
                <a:ea typeface="黑体" panose="02010609060101010101" pitchFamily="49" charset="-122"/>
                <a:cs typeface="Times New Roman" panose="02020503050405090304" pitchFamily="18" charset="0"/>
                <a:sym typeface="+mn-ea"/>
              </a:rPr>
              <a:t>System</a:t>
            </a:r>
            <a:endParaRPr lang="en-US" altLang="zh-CN" sz="3200" dirty="0">
              <a:solidFill>
                <a:schemeClr val="tx1">
                  <a:lumMod val="50000"/>
                  <a:lumOff val="50000"/>
                </a:schemeClr>
              </a:solidFill>
              <a:effectLst>
                <a:outerShdw blurRad="38100" dist="38100" dir="2700000" algn="tl">
                  <a:srgbClr val="000000">
                    <a:alpha val="43137"/>
                  </a:srgbClr>
                </a:outerShdw>
              </a:effectLst>
              <a:latin typeface="Times New Roman" panose="02020503050405090304" pitchFamily="18" charset="0"/>
              <a:ea typeface="黑体" panose="02010609060101010101" pitchFamily="49" charset="-122"/>
              <a:cs typeface="Times New Roman" panose="02020503050405090304" pitchFamily="18" charset="0"/>
              <a:sym typeface="+mn-ea"/>
            </a:endParaRPr>
          </a:p>
        </p:txBody>
      </p:sp>
      <p:pic>
        <p:nvPicPr>
          <p:cNvPr id="4" name="图片 4" descr="origami-bird-svgrepo-com"/>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368427" y="2162289"/>
            <a:ext cx="1144083" cy="1144083"/>
          </a:xfrm>
          <a:prstGeom prst="rect">
            <a:avLst/>
          </a:prstGeom>
        </p:spPr>
      </p:pic>
      <p:sp>
        <p:nvSpPr>
          <p:cNvPr id="9" name="文本框 8"/>
          <p:cNvSpPr txBox="1"/>
          <p:nvPr/>
        </p:nvSpPr>
        <p:spPr>
          <a:xfrm>
            <a:off x="2512695" y="986155"/>
            <a:ext cx="8433435" cy="460375"/>
          </a:xfrm>
          <a:prstGeom prst="rect">
            <a:avLst/>
          </a:prstGeom>
          <a:noFill/>
        </p:spPr>
        <p:txBody>
          <a:bodyPr wrap="square">
            <a:spAutoFit/>
          </a:bodyPr>
          <a:lstStyle/>
          <a:p>
            <a:r>
              <a:rPr lang="en-US" altLang="zh-CN" sz="2400" dirty="0">
                <a:solidFill>
                  <a:srgbClr val="2F5597"/>
                </a:solidFill>
                <a:latin typeface="Calibri" panose="020F0502020204030204" pitchFamily="34" charset="0"/>
                <a:cs typeface="Calibri" panose="020F0502020204030204" pitchFamily="34" charset="0"/>
              </a:rPr>
              <a:t>1.</a:t>
            </a:r>
            <a:r>
              <a:rPr lang="zh-CN" altLang="en-US" sz="2400" dirty="0">
                <a:solidFill>
                  <a:srgbClr val="2F5597"/>
                </a:solidFill>
                <a:latin typeface="Calibri" panose="020F0502020204030204" pitchFamily="34" charset="0"/>
                <a:cs typeface="Calibri" panose="020F0502020204030204" pitchFamily="34" charset="0"/>
              </a:rPr>
              <a:t> </a:t>
            </a:r>
            <a:r>
              <a:rPr lang="en-US" altLang="zh-CN" sz="2400" dirty="0">
                <a:solidFill>
                  <a:srgbClr val="2F5597"/>
                </a:solidFill>
                <a:latin typeface="Calibri" panose="020F0502020204030204" pitchFamily="34" charset="0"/>
                <a:cs typeface="Calibri" panose="020F0502020204030204" pitchFamily="34" charset="0"/>
              </a:rPr>
              <a:t>Why</a:t>
            </a:r>
            <a:r>
              <a:rPr lang="zh-CN" altLang="en-US" sz="2400" dirty="0">
                <a:solidFill>
                  <a:srgbClr val="2F5597"/>
                </a:solidFill>
                <a:latin typeface="Calibri" panose="020F0502020204030204" pitchFamily="34" charset="0"/>
                <a:cs typeface="Calibri" panose="020F0502020204030204" pitchFamily="34" charset="0"/>
              </a:rPr>
              <a:t> </a:t>
            </a:r>
            <a:r>
              <a:rPr lang="en-US" altLang="zh-CN" sz="2400" dirty="0">
                <a:solidFill>
                  <a:srgbClr val="2F5597"/>
                </a:solidFill>
                <a:latin typeface="Calibri" panose="020F0502020204030204" pitchFamily="34" charset="0"/>
                <a:cs typeface="Calibri" panose="020F0502020204030204" pitchFamily="34" charset="0"/>
              </a:rPr>
              <a:t>is metadata</a:t>
            </a:r>
            <a:r>
              <a:rPr lang="zh-CN" altLang="en-US" sz="2400" dirty="0">
                <a:solidFill>
                  <a:srgbClr val="2F5597"/>
                </a:solidFill>
                <a:latin typeface="Calibri" panose="020F0502020204030204" pitchFamily="34" charset="0"/>
                <a:cs typeface="Calibri" panose="020F0502020204030204" pitchFamily="34" charset="0"/>
              </a:rPr>
              <a:t> </a:t>
            </a:r>
            <a:r>
              <a:rPr lang="en-US" altLang="zh-CN" sz="2400" dirty="0">
                <a:solidFill>
                  <a:srgbClr val="2F5597"/>
                </a:solidFill>
                <a:latin typeface="Calibri" panose="020F0502020204030204" pitchFamily="34" charset="0"/>
                <a:cs typeface="Calibri" panose="020F0502020204030204" pitchFamily="34" charset="0"/>
              </a:rPr>
              <a:t>management </a:t>
            </a:r>
            <a:r>
              <a:rPr lang="en-US" altLang="zh-CN" sz="2400" dirty="0">
                <a:solidFill>
                  <a:srgbClr val="2F5597"/>
                </a:solidFill>
                <a:latin typeface="Calibri" panose="020F0502020204030204" pitchFamily="34" charset="0"/>
                <a:cs typeface="Calibri" panose="020F0502020204030204" pitchFamily="34" charset="0"/>
              </a:rPr>
              <a:t>important</a:t>
            </a:r>
            <a:r>
              <a:rPr lang="zh-CN" altLang="en-US" sz="2400" dirty="0">
                <a:solidFill>
                  <a:srgbClr val="2F5597"/>
                </a:solidFill>
                <a:latin typeface="Calibri" panose="020F0502020204030204" pitchFamily="34" charset="0"/>
                <a:cs typeface="Calibri" panose="020F0502020204030204" pitchFamily="34" charset="0"/>
              </a:rPr>
              <a:t> </a:t>
            </a:r>
            <a:r>
              <a:rPr lang="en-US" sz="2400" dirty="0">
                <a:solidFill>
                  <a:srgbClr val="2F5597"/>
                </a:solidFill>
                <a:latin typeface="Calibri" panose="020F0502020204030204" pitchFamily="34" charset="0"/>
                <a:cs typeface="Calibri" panose="020F0502020204030204" pitchFamily="34" charset="0"/>
              </a:rPr>
              <a:t>yet </a:t>
            </a:r>
            <a:r>
              <a:rPr lang="en-US" altLang="zh-CN" sz="2400" dirty="0">
                <a:solidFill>
                  <a:srgbClr val="2F5597"/>
                </a:solidFill>
                <a:latin typeface="Calibri" panose="020F0502020204030204" pitchFamily="34" charset="0"/>
                <a:cs typeface="Calibri" panose="020F0502020204030204" pitchFamily="34" charset="0"/>
              </a:rPr>
              <a:t>inefficient?</a:t>
            </a:r>
            <a:endParaRPr lang="en-US" altLang="zh-CN" sz="2400" dirty="0">
              <a:solidFill>
                <a:srgbClr val="2F5597"/>
              </a:solidFill>
              <a:latin typeface="Calibri" panose="020F0502020204030204" pitchFamily="34" charset="0"/>
              <a:cs typeface="Calibri" panose="020F0502020204030204" pitchFamily="34" charset="0"/>
            </a:endParaRPr>
          </a:p>
        </p:txBody>
      </p:sp>
      <p:cxnSp>
        <p:nvCxnSpPr>
          <p:cNvPr id="11" name="直线连接符 10"/>
          <p:cNvCxnSpPr>
            <a:stCxn id="9" idx="2"/>
          </p:cNvCxnSpPr>
          <p:nvPr/>
        </p:nvCxnSpPr>
        <p:spPr>
          <a:xfrm>
            <a:off x="6729468" y="1446438"/>
            <a:ext cx="1931035" cy="817245"/>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512509" y="4714394"/>
            <a:ext cx="7971680" cy="461665"/>
          </a:xfrm>
          <a:prstGeom prst="rect">
            <a:avLst/>
          </a:prstGeom>
          <a:noFill/>
        </p:spPr>
        <p:txBody>
          <a:bodyPr wrap="square">
            <a:spAutoFit/>
          </a:bodyPr>
          <a:lstStyle/>
          <a:p>
            <a:r>
              <a:rPr lang="en-US" altLang="zh-CN" sz="2400" dirty="0">
                <a:solidFill>
                  <a:srgbClr val="2F5597"/>
                </a:solidFill>
                <a:latin typeface="Calibri" panose="020F0502020204030204" pitchFamily="34" charset="0"/>
                <a:cs typeface="Calibri" panose="020F0502020204030204" pitchFamily="34" charset="0"/>
              </a:rPr>
              <a:t>3.</a:t>
            </a:r>
            <a:r>
              <a:rPr lang="zh-CN" altLang="en-US" sz="2400" dirty="0">
                <a:solidFill>
                  <a:srgbClr val="2F5597"/>
                </a:solidFill>
                <a:latin typeface="Calibri" panose="020F0502020204030204" pitchFamily="34" charset="0"/>
                <a:cs typeface="Calibri" panose="020F0502020204030204" pitchFamily="34" charset="0"/>
              </a:rPr>
              <a:t> </a:t>
            </a:r>
            <a:r>
              <a:rPr lang="en-US" altLang="zh-CN" sz="2400" dirty="0">
                <a:solidFill>
                  <a:srgbClr val="2F5597"/>
                </a:solidFill>
                <a:latin typeface="Calibri" panose="020F0502020204030204" pitchFamily="34" charset="0"/>
                <a:cs typeface="Calibri" panose="020F0502020204030204" pitchFamily="34" charset="0"/>
              </a:rPr>
              <a:t>How to make load balancing efficient,</a:t>
            </a:r>
            <a:r>
              <a:rPr lang="zh-CN" altLang="en-US" sz="2400" dirty="0">
                <a:solidFill>
                  <a:srgbClr val="2F5597"/>
                </a:solidFill>
                <a:latin typeface="Calibri" panose="020F0502020204030204" pitchFamily="34" charset="0"/>
                <a:cs typeface="Calibri" panose="020F0502020204030204" pitchFamily="34" charset="0"/>
              </a:rPr>
              <a:t> </a:t>
            </a:r>
            <a:r>
              <a:rPr lang="en-US" altLang="zh-CN" sz="2400" dirty="0">
                <a:solidFill>
                  <a:srgbClr val="2F5597"/>
                </a:solidFill>
                <a:latin typeface="Calibri" panose="020F0502020204030204" pitchFamily="34" charset="0"/>
                <a:cs typeface="Calibri" panose="020F0502020204030204" pitchFamily="34" charset="0"/>
              </a:rPr>
              <a:t>via</a:t>
            </a:r>
            <a:r>
              <a:rPr lang="zh-CN" altLang="en-US" sz="2400" dirty="0">
                <a:solidFill>
                  <a:srgbClr val="2F5597"/>
                </a:solidFill>
                <a:latin typeface="Calibri" panose="020F0502020204030204" pitchFamily="34" charset="0"/>
                <a:cs typeface="Calibri" panose="020F0502020204030204" pitchFamily="34" charset="0"/>
              </a:rPr>
              <a:t> </a:t>
            </a:r>
            <a:r>
              <a:rPr lang="en-US" altLang="zh-CN" sz="2400" dirty="0">
                <a:solidFill>
                  <a:srgbClr val="2F5597"/>
                </a:solidFill>
                <a:latin typeface="Calibri" panose="020F0502020204030204" pitchFamily="34" charset="0"/>
                <a:cs typeface="Calibri" panose="020F0502020204030204" pitchFamily="34" charset="0"/>
              </a:rPr>
              <a:t>ML?</a:t>
            </a:r>
            <a:endParaRPr lang="en-US" altLang="zh-CN" sz="2400" dirty="0">
              <a:solidFill>
                <a:srgbClr val="2F5597"/>
              </a:solidFill>
              <a:latin typeface="Calibri" panose="020F0502020204030204" pitchFamily="34" charset="0"/>
              <a:cs typeface="Calibri" panose="020F0502020204030204" pitchFamily="34" charset="0"/>
            </a:endParaRPr>
          </a:p>
        </p:txBody>
      </p:sp>
      <p:cxnSp>
        <p:nvCxnSpPr>
          <p:cNvPr id="19" name="直线连接符 18"/>
          <p:cNvCxnSpPr>
            <a:endCxn id="12" idx="0"/>
          </p:cNvCxnSpPr>
          <p:nvPr/>
        </p:nvCxnSpPr>
        <p:spPr>
          <a:xfrm>
            <a:off x="3890099" y="3254920"/>
            <a:ext cx="1631029" cy="459199"/>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平行四边形 22"/>
          <p:cNvSpPr/>
          <p:nvPr/>
        </p:nvSpPr>
        <p:spPr>
          <a:xfrm rot="20650045">
            <a:off x="6297174" y="3881984"/>
            <a:ext cx="103028" cy="223366"/>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2512509" y="3714119"/>
            <a:ext cx="6017238" cy="460375"/>
          </a:xfrm>
          <a:prstGeom prst="rect">
            <a:avLst/>
          </a:prstGeom>
          <a:noFill/>
        </p:spPr>
        <p:txBody>
          <a:bodyPr wrap="square">
            <a:spAutoFit/>
          </a:bodyPr>
          <a:lstStyle/>
          <a:p>
            <a:r>
              <a:rPr lang="en-US" altLang="zh-CN" sz="2400" dirty="0">
                <a:solidFill>
                  <a:srgbClr val="2F5597"/>
                </a:solidFill>
                <a:latin typeface="Calibri" panose="020F0502020204030204" pitchFamily="34" charset="0"/>
                <a:cs typeface="Calibri" panose="020F0502020204030204" pitchFamily="34" charset="0"/>
              </a:rPr>
              <a:t>2.</a:t>
            </a:r>
            <a:r>
              <a:rPr lang="zh-CN" altLang="en-US" sz="2400" dirty="0">
                <a:solidFill>
                  <a:srgbClr val="2F5597"/>
                </a:solidFill>
                <a:latin typeface="Calibri" panose="020F0502020204030204" pitchFamily="34" charset="0"/>
                <a:cs typeface="Calibri" panose="020F0502020204030204" pitchFamily="34" charset="0"/>
              </a:rPr>
              <a:t> </a:t>
            </a:r>
            <a:r>
              <a:rPr lang="en-US" altLang="zh-CN" sz="2400" dirty="0">
                <a:solidFill>
                  <a:srgbClr val="2F5597"/>
                </a:solidFill>
                <a:latin typeface="Calibri" panose="020F0502020204030204" pitchFamily="34" charset="0"/>
                <a:cs typeface="Calibri" panose="020F0502020204030204" pitchFamily="34" charset="0"/>
              </a:rPr>
              <a:t>Do we really need metadata load balancing?</a:t>
            </a:r>
            <a:endParaRPr lang="en-US" altLang="zh-CN" sz="2400" dirty="0">
              <a:solidFill>
                <a:srgbClr val="2F5597"/>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rPr>
              <a:t>Measure RCT Instead of Balance</a:t>
            </a:r>
            <a:endParaRPr lang="en-US" altLang="zh-CN">
              <a:latin typeface="+mn-lt"/>
              <a:cs typeface="+mn-lt"/>
            </a:endParaRPr>
          </a:p>
        </p:txBody>
      </p:sp>
      <p:sp>
        <p:nvSpPr>
          <p:cNvPr id="3" name="内容占位符 2"/>
          <p:cNvSpPr>
            <a:spLocks noGrp="1"/>
          </p:cNvSpPr>
          <p:nvPr>
            <p:ph idx="1"/>
          </p:nvPr>
        </p:nvSpPr>
        <p:spPr>
          <a:xfrm>
            <a:off x="838200" y="1214120"/>
            <a:ext cx="11057255" cy="4963160"/>
          </a:xfrm>
        </p:spPr>
        <p:txBody>
          <a:bodyPr/>
          <a:p>
            <a:r>
              <a:rPr lang="en-US" altLang="zh-CN"/>
              <a:t>To find the optimal strategy, we need to know </a:t>
            </a:r>
            <a:br>
              <a:rPr lang="en-US" altLang="zh-CN"/>
            </a:br>
            <a:r>
              <a:rPr lang="en-US" altLang="zh-CN">
                <a:solidFill>
                  <a:srgbClr val="C00000"/>
                </a:solidFill>
              </a:rPr>
              <a:t>how partitioning affect the request completion time(RCT)?</a:t>
            </a:r>
            <a:endParaRPr lang="en-US" altLang="zh-CN">
              <a:solidFill>
                <a:srgbClr val="C00000"/>
              </a:solidFill>
            </a:endParaRPr>
          </a:p>
          <a:p>
            <a:r>
              <a:rPr lang="en-US" altLang="zh-CN">
                <a:solidFill>
                  <a:schemeClr val="tx1"/>
                </a:solidFill>
                <a:ea typeface="宋体" pitchFamily="2" charset="-122"/>
              </a:rPr>
              <a:t>For a single metadata request with</a:t>
            </a:r>
            <a:r>
              <a:rPr lang="zh-CN" altLang="en-US">
                <a:solidFill>
                  <a:schemeClr val="tx1"/>
                </a:solidFill>
                <a:ea typeface="宋体" pitchFamily="2" charset="-122"/>
              </a:rPr>
              <a:t>：</a:t>
            </a:r>
            <a:br>
              <a:rPr lang="zh-CN" altLang="en-US">
                <a:solidFill>
                  <a:schemeClr val="tx1"/>
                </a:solidFill>
                <a:ea typeface="宋体" pitchFamily="2" charset="-122"/>
              </a:rPr>
            </a:br>
            <a:r>
              <a:rPr lang="en-US" altLang="zh-CN" sz="2400">
                <a:solidFill>
                  <a:schemeClr val="tx1"/>
                </a:solidFill>
                <a:ea typeface="宋体" pitchFamily="2" charset="-122"/>
              </a:rPr>
              <a:t>a path length of </a:t>
            </a:r>
            <a:r>
              <a:rPr lang="en-US" sz="2400" i="1">
                <a:solidFill>
                  <a:schemeClr val="tx1"/>
                </a:solidFill>
                <a:latin typeface="Times New Roman" panose="02020503050405090304" pitchFamily="18" charset="0"/>
                <a:ea typeface="宋体" pitchFamily="2" charset="-122"/>
                <a:cs typeface="Times New Roman" panose="02020503050405090304" pitchFamily="18" charset="0"/>
              </a:rPr>
              <a:t>k</a:t>
            </a:r>
            <a:r>
              <a:rPr lang="en-US" sz="2400">
                <a:solidFill>
                  <a:schemeClr val="tx1"/>
                </a:solidFill>
                <a:ea typeface="宋体" pitchFamily="2" charset="-122"/>
              </a:rPr>
              <a:t> and </a:t>
            </a:r>
            <a:r>
              <a:rPr lang="en-US" altLang="zh-CN" sz="2400">
                <a:solidFill>
                  <a:schemeClr val="tx1"/>
                </a:solidFill>
                <a:ea typeface="宋体" pitchFamily="2" charset="-122"/>
              </a:rPr>
              <a:t>that is distributed among </a:t>
            </a:r>
            <a:r>
              <a:rPr lang="en-US" altLang="zh-CN" sz="2400" i="1">
                <a:solidFill>
                  <a:schemeClr val="tx1"/>
                </a:solidFill>
                <a:latin typeface="Times New Roman Italic" panose="02020503050405090304" charset="0"/>
                <a:ea typeface="宋体" pitchFamily="2" charset="-122"/>
                <a:cs typeface="Times New Roman Italic" panose="02020503050405090304" charset="0"/>
              </a:rPr>
              <a:t>m</a:t>
            </a:r>
            <a:r>
              <a:rPr lang="en-US" altLang="zh-CN" sz="2400">
                <a:solidFill>
                  <a:schemeClr val="tx1"/>
                </a:solidFill>
                <a:ea typeface="宋体" pitchFamily="2" charset="-122"/>
              </a:rPr>
              <a:t> distinct metadata partitions.</a:t>
            </a:r>
            <a:endParaRPr lang="en-US" altLang="zh-CN" sz="2400">
              <a:solidFill>
                <a:schemeClr val="tx1"/>
              </a:solidFill>
              <a:ea typeface="宋体" pitchFamily="2" charset="-122"/>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5" name="图片 4"/>
          <p:cNvPicPr>
            <a:picLocks noChangeAspect="1"/>
          </p:cNvPicPr>
          <p:nvPr/>
        </p:nvPicPr>
        <p:blipFill>
          <a:blip r:embed="rId1"/>
          <a:stretch>
            <a:fillRect/>
          </a:stretch>
        </p:blipFill>
        <p:spPr>
          <a:xfrm>
            <a:off x="4179570" y="3223895"/>
            <a:ext cx="4882515" cy="1124585"/>
          </a:xfrm>
          <a:prstGeom prst="rect">
            <a:avLst/>
          </a:prstGeom>
        </p:spPr>
      </p:pic>
      <p:cxnSp>
        <p:nvCxnSpPr>
          <p:cNvPr id="23" name="直线箭头连接符 22"/>
          <p:cNvCxnSpPr>
            <a:endCxn id="24" idx="3"/>
          </p:cNvCxnSpPr>
          <p:nvPr/>
        </p:nvCxnSpPr>
        <p:spPr>
          <a:xfrm flipH="1">
            <a:off x="5010317" y="4142304"/>
            <a:ext cx="684530" cy="340995"/>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251450" y="4006850"/>
            <a:ext cx="955040" cy="508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7" name="直线箭头连接符 22"/>
          <p:cNvCxnSpPr/>
          <p:nvPr/>
        </p:nvCxnSpPr>
        <p:spPr>
          <a:xfrm flipH="1">
            <a:off x="5945672" y="4198184"/>
            <a:ext cx="1151255" cy="894715"/>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485890" y="4010025"/>
            <a:ext cx="1168400" cy="190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9" name="直线箭头连接符 22"/>
          <p:cNvCxnSpPr>
            <a:endCxn id="12" idx="3"/>
          </p:cNvCxnSpPr>
          <p:nvPr/>
        </p:nvCxnSpPr>
        <p:spPr>
          <a:xfrm flipH="1">
            <a:off x="6519077" y="4599504"/>
            <a:ext cx="1969770" cy="1265555"/>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893685" y="4408170"/>
            <a:ext cx="1168400" cy="190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24" name="文本框 23"/>
          <p:cNvSpPr txBox="1"/>
          <p:nvPr/>
        </p:nvSpPr>
        <p:spPr>
          <a:xfrm>
            <a:off x="1012825" y="4222115"/>
            <a:ext cx="3997325" cy="521970"/>
          </a:xfrm>
          <a:prstGeom prst="rect">
            <a:avLst/>
          </a:prstGeom>
          <a:noFill/>
        </p:spPr>
        <p:txBody>
          <a:bodyPr wrap="square">
            <a:spAutoFit/>
          </a:bodyPr>
          <a:p>
            <a:pPr algn="l"/>
            <a:r>
              <a:rPr lang="en-US" sz="2800" b="0" dirty="0">
                <a:solidFill>
                  <a:schemeClr val="tx1"/>
                </a:solidFill>
              </a:rPr>
              <a:t>metadata</a:t>
            </a:r>
            <a:r>
              <a:rPr lang="en-US" sz="2800" b="1" dirty="0">
                <a:solidFill>
                  <a:schemeClr val="tx1"/>
                </a:solidFill>
              </a:rPr>
              <a:t> </a:t>
            </a:r>
            <a:r>
              <a:rPr lang="en-US" sz="2800" b="1" dirty="0">
                <a:solidFill>
                  <a:srgbClr val="C00000"/>
                </a:solidFill>
              </a:rPr>
              <a:t>processing time</a:t>
            </a:r>
            <a:endParaRPr lang="en-US" sz="2800" b="1" dirty="0"/>
          </a:p>
        </p:txBody>
      </p:sp>
      <p:sp>
        <p:nvSpPr>
          <p:cNvPr id="11" name="文本框 10"/>
          <p:cNvSpPr txBox="1"/>
          <p:nvPr/>
        </p:nvSpPr>
        <p:spPr>
          <a:xfrm>
            <a:off x="1012825" y="4912995"/>
            <a:ext cx="5083810" cy="521970"/>
          </a:xfrm>
          <a:prstGeom prst="rect">
            <a:avLst/>
          </a:prstGeom>
          <a:noFill/>
        </p:spPr>
        <p:txBody>
          <a:bodyPr wrap="square">
            <a:spAutoFit/>
          </a:bodyPr>
          <a:p>
            <a:pPr algn="l"/>
            <a:r>
              <a:rPr lang="en-US" altLang="zh-CN" sz="2800" dirty="0">
                <a:solidFill>
                  <a:schemeClr val="tx1"/>
                </a:solidFill>
              </a:rPr>
              <a:t>RPCs incurred by </a:t>
            </a:r>
            <a:r>
              <a:rPr lang="en-US" altLang="zh-CN" sz="2800" b="1" dirty="0">
                <a:solidFill>
                  <a:srgbClr val="C00000"/>
                </a:solidFill>
              </a:rPr>
              <a:t>path resolution</a:t>
            </a:r>
            <a:endParaRPr lang="en-US" altLang="zh-CN" sz="2800" b="1" dirty="0">
              <a:solidFill>
                <a:srgbClr val="C00000"/>
              </a:solidFill>
            </a:endParaRPr>
          </a:p>
        </p:txBody>
      </p:sp>
      <p:sp>
        <p:nvSpPr>
          <p:cNvPr id="12" name="文本框 11"/>
          <p:cNvSpPr txBox="1"/>
          <p:nvPr/>
        </p:nvSpPr>
        <p:spPr>
          <a:xfrm>
            <a:off x="2084705" y="5603875"/>
            <a:ext cx="4434205" cy="521970"/>
          </a:xfrm>
          <a:prstGeom prst="rect">
            <a:avLst/>
          </a:prstGeom>
          <a:noFill/>
        </p:spPr>
        <p:txBody>
          <a:bodyPr wrap="square">
            <a:spAutoFit/>
          </a:bodyPr>
          <a:p>
            <a:pPr algn="r"/>
            <a:r>
              <a:rPr lang="en-US" sz="2800" b="1" dirty="0">
                <a:solidFill>
                  <a:srgbClr val="C00000"/>
                </a:solidFill>
              </a:rPr>
              <a:t>queuing </a:t>
            </a:r>
            <a:r>
              <a:rPr lang="en-US" sz="2800" b="0" dirty="0">
                <a:solidFill>
                  <a:schemeClr val="tx1"/>
                </a:solidFill>
              </a:rPr>
              <a:t>at each partition </a:t>
            </a:r>
            <a:endParaRPr lang="en-US" sz="2800" b="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975995" y="3575685"/>
            <a:ext cx="3171190" cy="730250"/>
          </a:xfrm>
          <a:prstGeom prst="rect">
            <a:avLst/>
          </a:prstGeom>
        </p:spPr>
      </p:pic>
      <p:pic>
        <p:nvPicPr>
          <p:cNvPr id="18" name="图片 17"/>
          <p:cNvPicPr>
            <a:picLocks noChangeAspect="1"/>
          </p:cNvPicPr>
          <p:nvPr/>
        </p:nvPicPr>
        <p:blipFill>
          <a:blip r:embed="rId2"/>
          <a:srcRect r="14904"/>
          <a:stretch>
            <a:fillRect/>
          </a:stretch>
        </p:blipFill>
        <p:spPr>
          <a:xfrm>
            <a:off x="975995" y="4267835"/>
            <a:ext cx="5597525" cy="1304925"/>
          </a:xfrm>
          <a:prstGeom prst="rect">
            <a:avLst/>
          </a:prstGeom>
        </p:spPr>
      </p:pic>
      <p:sp>
        <p:nvSpPr>
          <p:cNvPr id="2" name="标题 1"/>
          <p:cNvSpPr>
            <a:spLocks noGrp="1"/>
          </p:cNvSpPr>
          <p:nvPr>
            <p:ph type="title"/>
          </p:nvPr>
        </p:nvSpPr>
        <p:spPr/>
        <p:txBody>
          <a:bodyPr/>
          <a:p>
            <a:r>
              <a:rPr lang="en-US" altLang="zh-CN">
                <a:latin typeface="+mn-lt"/>
                <a:cs typeface="+mn-lt"/>
                <a:sym typeface="+mn-ea"/>
              </a:rPr>
              <a:t>Measure RCT Instead of Balance</a:t>
            </a:r>
            <a:endParaRPr lang="en-US" altLang="zh-CN"/>
          </a:p>
        </p:txBody>
      </p:sp>
      <p:sp>
        <p:nvSpPr>
          <p:cNvPr id="3" name="内容占位符 2"/>
          <p:cNvSpPr>
            <a:spLocks noGrp="1"/>
          </p:cNvSpPr>
          <p:nvPr>
            <p:ph idx="1"/>
          </p:nvPr>
        </p:nvSpPr>
        <p:spPr>
          <a:xfrm>
            <a:off x="838200" y="1214120"/>
            <a:ext cx="11057255" cy="4963160"/>
          </a:xfrm>
        </p:spPr>
        <p:txBody>
          <a:bodyPr/>
          <a:p>
            <a:r>
              <a:rPr lang="en-US" altLang="zh-CN">
                <a:sym typeface="+mn-ea"/>
              </a:rPr>
              <a:t>To find the optimal strategy, we need to know </a:t>
            </a:r>
            <a:br>
              <a:rPr lang="en-US" altLang="zh-CN">
                <a:sym typeface="+mn-ea"/>
              </a:rPr>
            </a:br>
            <a:r>
              <a:rPr lang="en-US" altLang="zh-CN">
                <a:solidFill>
                  <a:srgbClr val="C00000"/>
                </a:solidFill>
                <a:sym typeface="+mn-ea"/>
              </a:rPr>
              <a:t>how partitioning affect the request completion time(RCT)?</a:t>
            </a:r>
            <a:endParaRPr lang="en-US" altLang="zh-CN">
              <a:solidFill>
                <a:srgbClr val="C00000"/>
              </a:solidFill>
            </a:endParaRPr>
          </a:p>
          <a:p>
            <a:r>
              <a:rPr lang="en-US" altLang="zh-CN">
                <a:ea typeface="宋体" pitchFamily="2" charset="-122"/>
                <a:sym typeface="+mn-ea"/>
              </a:rPr>
              <a:t>For a single metadata request with</a:t>
            </a:r>
            <a:r>
              <a:rPr lang="zh-CN" altLang="en-US">
                <a:ea typeface="宋体" pitchFamily="2" charset="-122"/>
                <a:sym typeface="+mn-ea"/>
              </a:rPr>
              <a:t>：</a:t>
            </a:r>
            <a:br>
              <a:rPr lang="zh-CN" altLang="en-US">
                <a:ea typeface="宋体" pitchFamily="2" charset="-122"/>
                <a:sym typeface="+mn-ea"/>
              </a:rPr>
            </a:br>
            <a:r>
              <a:rPr lang="en-US" altLang="zh-CN" sz="2400">
                <a:ea typeface="宋体" pitchFamily="2" charset="-122"/>
                <a:sym typeface="+mn-ea"/>
              </a:rPr>
              <a:t>a path length of </a:t>
            </a:r>
            <a:r>
              <a:rPr lang="en-US" sz="2400" i="1">
                <a:latin typeface="Times New Roman" panose="02020503050405090304" pitchFamily="18" charset="0"/>
                <a:ea typeface="宋体" pitchFamily="2" charset="-122"/>
                <a:cs typeface="Times New Roman" panose="02020503050405090304" pitchFamily="18" charset="0"/>
                <a:sym typeface="+mn-ea"/>
              </a:rPr>
              <a:t>k</a:t>
            </a:r>
            <a:r>
              <a:rPr lang="en-US" sz="2400">
                <a:ea typeface="宋体" pitchFamily="2" charset="-122"/>
                <a:sym typeface="+mn-ea"/>
              </a:rPr>
              <a:t> and </a:t>
            </a:r>
            <a:r>
              <a:rPr lang="en-US" altLang="zh-CN" sz="2400">
                <a:ea typeface="宋体" pitchFamily="2" charset="-122"/>
                <a:sym typeface="+mn-ea"/>
              </a:rPr>
              <a:t>that is distributed among </a:t>
            </a:r>
            <a:r>
              <a:rPr lang="en-US" altLang="zh-CN" sz="2400" i="1">
                <a:latin typeface="Times New Roman Italic" panose="02020503050405090304" charset="0"/>
                <a:ea typeface="宋体" pitchFamily="2" charset="-122"/>
                <a:cs typeface="Times New Roman Italic" panose="02020503050405090304" charset="0"/>
                <a:sym typeface="+mn-ea"/>
              </a:rPr>
              <a:t>m</a:t>
            </a:r>
            <a:r>
              <a:rPr lang="en-US" altLang="zh-CN" sz="2400">
                <a:ea typeface="宋体" pitchFamily="2" charset="-122"/>
                <a:sym typeface="+mn-ea"/>
              </a:rPr>
              <a:t> distinct metadata partitions.</a:t>
            </a:r>
            <a:endParaRPr lang="en-US" altLang="zh-CN" sz="2400">
              <a:solidFill>
                <a:schemeClr val="tx1"/>
              </a:solidFill>
              <a:ea typeface="宋体" pitchFamily="2" charset="-122"/>
              <a:sym typeface="+mn-ea"/>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15" name="图片 14" descr="圆圈"/>
          <p:cNvPicPr>
            <a:picLocks noChangeAspect="1"/>
          </p:cNvPicPr>
          <p:nvPr/>
        </p:nvPicPr>
        <p:blipFill>
          <a:blip/>
          <a:stretch>
            <a:fillRect/>
          </a:stretch>
        </p:blipFill>
        <p:spPr>
          <a:xfrm>
            <a:off x="1541145" y="3300730"/>
            <a:ext cx="914400" cy="714375"/>
          </a:xfrm>
          <a:prstGeom prst="rect">
            <a:avLst/>
          </a:prstGeom>
        </p:spPr>
      </p:pic>
      <p:sp>
        <p:nvSpPr>
          <p:cNvPr id="19" name="文本框 18"/>
          <p:cNvSpPr txBox="1"/>
          <p:nvPr/>
        </p:nvSpPr>
        <p:spPr>
          <a:xfrm>
            <a:off x="6849745" y="4305935"/>
            <a:ext cx="3168015" cy="453390"/>
          </a:xfrm>
          <a:prstGeom prst="rect">
            <a:avLst/>
          </a:prstGeom>
          <a:noFill/>
        </p:spPr>
        <p:txBody>
          <a:bodyPr wrap="square">
            <a:noAutofit/>
          </a:bodyPr>
          <a:p>
            <a:pPr algn="l"/>
            <a:r>
              <a:rPr lang="en-US" sz="2000" b="0" dirty="0">
                <a:solidFill>
                  <a:schemeClr val="tx1"/>
                </a:solidFill>
                <a:latin typeface="Times New Roman" panose="02020503050405090304" pitchFamily="18" charset="0"/>
                <a:cs typeface="Times New Roman" panose="02020503050405090304" pitchFamily="18" charset="0"/>
              </a:rPr>
              <a:t>list directory, </a:t>
            </a:r>
            <a:r>
              <a:rPr lang="en-US" sz="2000" b="0" dirty="0">
                <a:solidFill>
                  <a:schemeClr val="tx1"/>
                </a:solidFill>
                <a:latin typeface="Calibri" panose="020F0502020204030204" pitchFamily="34" charset="0"/>
                <a:cs typeface="Calibri" panose="020F0502020204030204" pitchFamily="34" charset="0"/>
              </a:rPr>
              <a:t>lsdir</a:t>
            </a:r>
            <a:r>
              <a:rPr lang="en-US" sz="2000" b="0" dirty="0">
                <a:solidFill>
                  <a:schemeClr val="tx1"/>
                </a:solidFill>
                <a:latin typeface="Times New Roman" panose="02020503050405090304" pitchFamily="18" charset="0"/>
                <a:cs typeface="Times New Roman" panose="02020503050405090304" pitchFamily="18" charset="0"/>
              </a:rPr>
              <a:t> </a:t>
            </a:r>
            <a:endParaRPr lang="en-US" sz="2000" b="0" dirty="0">
              <a:solidFill>
                <a:schemeClr val="tx1"/>
              </a:solidFill>
              <a:latin typeface="Times New Roman" panose="02020503050405090304" pitchFamily="18" charset="0"/>
              <a:cs typeface="Times New Roman" panose="02020503050405090304" pitchFamily="18" charset="0"/>
            </a:endParaRPr>
          </a:p>
        </p:txBody>
      </p:sp>
      <p:sp>
        <p:nvSpPr>
          <p:cNvPr id="20" name="文本框 19"/>
          <p:cNvSpPr txBox="1"/>
          <p:nvPr/>
        </p:nvSpPr>
        <p:spPr>
          <a:xfrm>
            <a:off x="6849745" y="4727575"/>
            <a:ext cx="4098290" cy="453390"/>
          </a:xfrm>
          <a:prstGeom prst="rect">
            <a:avLst/>
          </a:prstGeom>
          <a:noFill/>
        </p:spPr>
        <p:txBody>
          <a:bodyPr wrap="square">
            <a:noAutofit/>
          </a:bodyPr>
          <a:p>
            <a:pPr algn="l"/>
            <a:r>
              <a:rPr lang="en-US" sz="2000" b="0" dirty="0">
                <a:solidFill>
                  <a:schemeClr val="tx1"/>
                </a:solidFill>
                <a:latin typeface="Times New Roman" panose="02020503050405090304" pitchFamily="18" charset="0"/>
                <a:cs typeface="Times New Roman" panose="02020503050405090304" pitchFamily="18" charset="0"/>
              </a:rPr>
              <a:t>namespace mutation, such as </a:t>
            </a:r>
            <a:r>
              <a:rPr lang="en-US" sz="2000" b="0" dirty="0">
                <a:solidFill>
                  <a:schemeClr val="tx1"/>
                </a:solidFill>
                <a:latin typeface="Times New Roman" panose="02020503050405090304" pitchFamily="18" charset="0"/>
                <a:cs typeface="Times New Roman" panose="02020503050405090304" pitchFamily="18" charset="0"/>
              </a:rPr>
              <a:t>mkdir</a:t>
            </a:r>
            <a:endParaRPr lang="en-US" sz="2000" b="0" dirty="0">
              <a:solidFill>
                <a:schemeClr val="tx1"/>
              </a:solidFill>
              <a:latin typeface="Times New Roman" panose="02020503050405090304" pitchFamily="18" charset="0"/>
              <a:cs typeface="Times New Roman" panose="02020503050405090304" pitchFamily="18" charset="0"/>
            </a:endParaRPr>
          </a:p>
        </p:txBody>
      </p:sp>
      <p:sp>
        <p:nvSpPr>
          <p:cNvPr id="21" name="文本框 20"/>
          <p:cNvSpPr txBox="1"/>
          <p:nvPr/>
        </p:nvSpPr>
        <p:spPr>
          <a:xfrm>
            <a:off x="6849745" y="5781675"/>
            <a:ext cx="4457700" cy="453390"/>
          </a:xfrm>
          <a:prstGeom prst="rect">
            <a:avLst/>
          </a:prstGeom>
          <a:noFill/>
        </p:spPr>
        <p:txBody>
          <a:bodyPr wrap="square">
            <a:noAutofit/>
          </a:bodyPr>
          <a:p>
            <a:pPr algn="l"/>
            <a:r>
              <a:rPr lang="en-US" altLang="zh-CN" sz="1400" b="0" dirty="0">
                <a:solidFill>
                  <a:schemeClr val="tx1">
                    <a:lumMod val="50000"/>
                    <a:lumOff val="50000"/>
                  </a:schemeClr>
                </a:solidFill>
                <a:latin typeface="Arial" panose="020B0604020202090204" pitchFamily="34" charset="0"/>
                <a:cs typeface="Arial" panose="020B0604020202090204" pitchFamily="34" charset="0"/>
              </a:rPr>
              <a:t>*migrating the sub-files/directories to </a:t>
            </a:r>
            <a:r>
              <a:rPr lang="en-US" altLang="zh-CN" sz="1400" b="0" i="1" dirty="0">
                <a:solidFill>
                  <a:schemeClr val="tx1">
                    <a:lumMod val="50000"/>
                    <a:lumOff val="50000"/>
                  </a:schemeClr>
                </a:solidFill>
                <a:latin typeface="Times New Roman" panose="02020503050405090304" pitchFamily="18" charset="0"/>
                <a:cs typeface="Times New Roman" panose="02020503050405090304" pitchFamily="18" charset="0"/>
              </a:rPr>
              <a:t>i</a:t>
            </a:r>
            <a:r>
              <a:rPr lang="en-US" altLang="zh-CN" sz="1400" b="0" i="1" dirty="0">
                <a:solidFill>
                  <a:schemeClr val="tx1">
                    <a:lumMod val="50000"/>
                    <a:lumOff val="50000"/>
                  </a:schemeClr>
                </a:solidFill>
                <a:latin typeface="Arial" panose="020B0604020202090204" pitchFamily="34" charset="0"/>
                <a:cs typeface="Arial" panose="020B0604020202090204" pitchFamily="34" charset="0"/>
              </a:rPr>
              <a:t> </a:t>
            </a:r>
            <a:r>
              <a:rPr lang="en-US" altLang="zh-CN" sz="1400" b="0" dirty="0">
                <a:solidFill>
                  <a:schemeClr val="tx1">
                    <a:lumMod val="50000"/>
                    <a:lumOff val="50000"/>
                  </a:schemeClr>
                </a:solidFill>
                <a:latin typeface="Arial" panose="020B0604020202090204" pitchFamily="34" charset="0"/>
                <a:cs typeface="Arial" panose="020B0604020202090204" pitchFamily="34" charset="0"/>
              </a:rPr>
              <a:t>other MDSs</a:t>
            </a:r>
            <a:endParaRPr lang="en-US" altLang="zh-CN" sz="1400" b="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22" name="文本框 21"/>
          <p:cNvSpPr txBox="1"/>
          <p:nvPr/>
        </p:nvSpPr>
        <p:spPr>
          <a:xfrm>
            <a:off x="5713095" y="4351655"/>
            <a:ext cx="445135" cy="306705"/>
          </a:xfrm>
          <a:prstGeom prst="rect">
            <a:avLst/>
          </a:prstGeom>
          <a:noFill/>
        </p:spPr>
        <p:txBody>
          <a:bodyPr wrap="square" rtlCol="0" anchor="t">
            <a:spAutoFit/>
          </a:bodyPr>
          <a:p>
            <a:r>
              <a:rPr lang="en-US" altLang="zh-CN" sz="1400" dirty="0">
                <a:solidFill>
                  <a:schemeClr val="tx1">
                    <a:lumMod val="50000"/>
                    <a:lumOff val="50000"/>
                  </a:schemeClr>
                </a:solidFill>
                <a:latin typeface="Arial" panose="020B0604020202090204" pitchFamily="34" charset="0"/>
                <a:cs typeface="Arial" panose="020B0604020202090204" pitchFamily="34" charset="0"/>
                <a:sym typeface="+mn-ea"/>
              </a:rPr>
              <a:t>*</a:t>
            </a:r>
            <a:endParaRPr lang="en-US" altLang="zh-CN" sz="1400" dirty="0">
              <a:solidFill>
                <a:schemeClr val="tx1">
                  <a:lumMod val="50000"/>
                  <a:lumOff val="50000"/>
                </a:schemeClr>
              </a:solidFill>
              <a:latin typeface="Arial" panose="020B0604020202090204" pitchFamily="34" charset="0"/>
              <a:cs typeface="Arial" panose="020B0604020202090204" pitchFamily="34" charset="0"/>
              <a:sym typeface="+mn-ea"/>
            </a:endParaRPr>
          </a:p>
        </p:txBody>
      </p:sp>
      <p:sp>
        <p:nvSpPr>
          <p:cNvPr id="25" name="文本框 24"/>
          <p:cNvSpPr txBox="1"/>
          <p:nvPr/>
        </p:nvSpPr>
        <p:spPr>
          <a:xfrm>
            <a:off x="6937375" y="5119370"/>
            <a:ext cx="4098290" cy="453390"/>
          </a:xfrm>
          <a:prstGeom prst="rect">
            <a:avLst/>
          </a:prstGeom>
          <a:noFill/>
        </p:spPr>
        <p:txBody>
          <a:bodyPr wrap="square">
            <a:noAutofit/>
          </a:bodyPr>
          <a:p>
            <a:pPr algn="l"/>
            <a:r>
              <a:rPr lang="en-US" sz="2000" b="0" dirty="0">
                <a:solidFill>
                  <a:schemeClr val="tx1"/>
                </a:solidFill>
                <a:latin typeface="Times New Roman" panose="02020503050405090304" pitchFamily="18" charset="0"/>
                <a:cs typeface="Times New Roman" panose="02020503050405090304" pitchFamily="18" charset="0"/>
              </a:rPr>
              <a:t>other operations</a:t>
            </a:r>
            <a:endParaRPr lang="en-US" sz="2000" b="0" dirty="0">
              <a:solidFill>
                <a:schemeClr val="tx1"/>
              </a:solidFill>
              <a:latin typeface="Times New Roman" panose="02020503050405090304" pitchFamily="18" charset="0"/>
              <a:cs typeface="Times New Roman" panose="02020503050405090304" pitchFamily="18" charset="0"/>
            </a:endParaRPr>
          </a:p>
        </p:txBody>
      </p:sp>
      <p:cxnSp>
        <p:nvCxnSpPr>
          <p:cNvPr id="23" name="直线箭头连接符 22"/>
          <p:cNvCxnSpPr/>
          <p:nvPr/>
        </p:nvCxnSpPr>
        <p:spPr>
          <a:xfrm flipH="1">
            <a:off x="1446697" y="4306134"/>
            <a:ext cx="497205" cy="441960"/>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27505" y="4170680"/>
            <a:ext cx="720000" cy="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rcRect r="14904"/>
          <a:stretch>
            <a:fillRect/>
          </a:stretch>
        </p:blipFill>
        <p:spPr>
          <a:xfrm>
            <a:off x="5280025" y="2649220"/>
            <a:ext cx="5014595" cy="1169035"/>
          </a:xfrm>
          <a:prstGeom prst="rect">
            <a:avLst/>
          </a:prstGeom>
        </p:spPr>
      </p:pic>
      <p:pic>
        <p:nvPicPr>
          <p:cNvPr id="7" name="图片 6"/>
          <p:cNvPicPr>
            <a:picLocks noChangeAspect="1"/>
          </p:cNvPicPr>
          <p:nvPr/>
        </p:nvPicPr>
        <p:blipFill>
          <a:blip r:embed="rId2"/>
          <a:stretch>
            <a:fillRect/>
          </a:stretch>
        </p:blipFill>
        <p:spPr>
          <a:xfrm>
            <a:off x="1628775" y="2928620"/>
            <a:ext cx="2839720" cy="654050"/>
          </a:xfrm>
          <a:prstGeom prst="rect">
            <a:avLst/>
          </a:prstGeom>
        </p:spPr>
      </p:pic>
      <p:sp>
        <p:nvSpPr>
          <p:cNvPr id="2" name="标题 1"/>
          <p:cNvSpPr>
            <a:spLocks noGrp="1"/>
          </p:cNvSpPr>
          <p:nvPr>
            <p:ph type="title"/>
          </p:nvPr>
        </p:nvSpPr>
        <p:spPr/>
        <p:txBody>
          <a:bodyPr/>
          <a:p>
            <a:r>
              <a:rPr lang="en-US" altLang="zh-CN">
                <a:latin typeface="+mn-lt"/>
                <a:cs typeface="+mn-lt"/>
                <a:sym typeface="+mn-ea"/>
              </a:rPr>
              <a:t>Measure RCT Instead of Balance</a:t>
            </a:r>
            <a:endParaRPr lang="en-US" altLang="zh-CN"/>
          </a:p>
        </p:txBody>
      </p:sp>
      <p:sp>
        <p:nvSpPr>
          <p:cNvPr id="3" name="内容占位符 2"/>
          <p:cNvSpPr>
            <a:spLocks noGrp="1"/>
          </p:cNvSpPr>
          <p:nvPr>
            <p:ph idx="1"/>
          </p:nvPr>
        </p:nvSpPr>
        <p:spPr>
          <a:xfrm>
            <a:off x="838200" y="1214120"/>
            <a:ext cx="11354435" cy="4963160"/>
          </a:xfrm>
        </p:spPr>
        <p:txBody>
          <a:bodyPr/>
          <a:p>
            <a:r>
              <a:rPr lang="en-US" altLang="zh-CN"/>
              <a:t>To find the optimal strategy, we need to know </a:t>
            </a:r>
            <a:br>
              <a:rPr lang="en-US" altLang="zh-CN"/>
            </a:br>
            <a:r>
              <a:rPr lang="en-US" altLang="zh-CN">
                <a:solidFill>
                  <a:srgbClr val="C00000"/>
                </a:solidFill>
              </a:rPr>
              <a:t>how partitioning affect the request completion time(RCT)?</a:t>
            </a:r>
            <a:endParaRPr lang="en-US" altLang="zh-CN">
              <a:solidFill>
                <a:srgbClr val="C00000"/>
              </a:solidFill>
            </a:endParaRPr>
          </a:p>
          <a:p>
            <a:r>
              <a:rPr lang="en-US" altLang="zh-CN">
                <a:solidFill>
                  <a:schemeClr val="tx1"/>
                </a:solidFill>
                <a:ea typeface="宋体" pitchFamily="2" charset="-122"/>
              </a:rPr>
              <a:t>For a metadata request calculate </a:t>
            </a:r>
            <a:r>
              <a:rPr lang="en-US" altLang="zh-CN">
                <a:solidFill>
                  <a:schemeClr val="tx1"/>
                </a:solidFill>
                <a:ea typeface="宋体" pitchFamily="2" charset="-122"/>
              </a:rPr>
              <a:t>RCT by</a:t>
            </a:r>
            <a:endParaRPr lang="en-US" altLang="zh-CN">
              <a:solidFill>
                <a:schemeClr val="tx1"/>
              </a:solidFill>
              <a:ea typeface="宋体" pitchFamily="2" charset="-122"/>
            </a:endParaRPr>
          </a:p>
          <a:p>
            <a:endParaRPr lang="en-US" altLang="zh-CN">
              <a:solidFill>
                <a:schemeClr val="tx1"/>
              </a:solidFill>
              <a:ea typeface="宋体" pitchFamily="2" charset="-122"/>
            </a:endParaRPr>
          </a:p>
          <a:p>
            <a:endParaRPr lang="en-US" altLang="zh-CN">
              <a:solidFill>
                <a:schemeClr val="tx1"/>
              </a:solidFill>
              <a:ea typeface="宋体" pitchFamily="2" charset="-122"/>
            </a:endParaRPr>
          </a:p>
          <a:p>
            <a:r>
              <a:rPr lang="en-US" altLang="zh-CN">
                <a:solidFill>
                  <a:schemeClr val="tx1"/>
                </a:solidFill>
                <a:ea typeface="宋体" pitchFamily="2" charset="-122"/>
              </a:rPr>
              <a:t>How to determine the hyperparameters? </a:t>
            </a:r>
            <a:r>
              <a:rPr lang="en-US" altLang="zh-CN" b="1">
                <a:solidFill>
                  <a:srgbClr val="C00000"/>
                </a:solidFill>
                <a:latin typeface="Arial Bold" panose="020B0604020202090204" charset="0"/>
                <a:ea typeface="宋体" pitchFamily="2" charset="-122"/>
                <a:cs typeface="Arial Bold" panose="020B0604020202090204" charset="0"/>
              </a:rPr>
              <a:t>Sampling under high load</a:t>
            </a:r>
            <a:r>
              <a:rPr lang="en-US" altLang="zh-CN">
                <a:solidFill>
                  <a:schemeClr val="tx1"/>
                </a:solidFill>
                <a:ea typeface="宋体" pitchFamily="2" charset="-122"/>
              </a:rPr>
              <a:t>.</a:t>
            </a:r>
            <a:endParaRPr lang="en-US" altLang="zh-CN">
              <a:solidFill>
                <a:schemeClr val="tx1"/>
              </a:solidFill>
              <a:ea typeface="宋体" pitchFamily="2" charset="-122"/>
            </a:endParaRPr>
          </a:p>
          <a:p>
            <a:r>
              <a:rPr lang="en-US" altLang="zh-CN">
                <a:solidFill>
                  <a:schemeClr val="tx1"/>
                </a:solidFill>
                <a:ea typeface="宋体" pitchFamily="2" charset="-122"/>
              </a:rPr>
              <a:t>Approximating JCT by casting it as a bin-packing problem.</a:t>
            </a:r>
            <a:endParaRPr lang="zh-CN" altLang="en-US">
              <a:solidFill>
                <a:schemeClr val="tx1"/>
              </a:solidFill>
              <a:ea typeface="宋体" pitchFamily="2" charset="-122"/>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15" name="图片 14" descr="圆圈"/>
          <p:cNvPicPr>
            <a:picLocks noChangeAspect="1"/>
          </p:cNvPicPr>
          <p:nvPr/>
        </p:nvPicPr>
        <p:blipFill>
          <a:blip/>
          <a:stretch>
            <a:fillRect/>
          </a:stretch>
        </p:blipFill>
        <p:spPr>
          <a:xfrm>
            <a:off x="1541145" y="3300730"/>
            <a:ext cx="914400" cy="7143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rPr>
              <a:t>Estimating the Benefits of Migration</a:t>
            </a:r>
            <a:endParaRPr lang="en-US" altLang="zh-CN">
              <a:latin typeface="+mn-lt"/>
              <a:cs typeface="+mn-lt"/>
            </a:endParaRPr>
          </a:p>
        </p:txBody>
      </p:sp>
      <p:sp>
        <p:nvSpPr>
          <p:cNvPr id="3" name="内容占位符 2"/>
          <p:cNvSpPr>
            <a:spLocks noGrp="1"/>
          </p:cNvSpPr>
          <p:nvPr>
            <p:ph idx="1"/>
          </p:nvPr>
        </p:nvSpPr>
        <p:spPr>
          <a:xfrm>
            <a:off x="838200" y="1214120"/>
            <a:ext cx="10777220" cy="5282565"/>
          </a:xfrm>
        </p:spPr>
        <p:txBody>
          <a:bodyPr/>
          <a:p>
            <a:r>
              <a:rPr lang="en-US" altLang="zh-CN"/>
              <a:t>MetaOPT: Finding the near-optimal migration and </a:t>
            </a:r>
            <a:r>
              <a:rPr lang="en-US" altLang="zh-CN"/>
              <a:t>benefit</a:t>
            </a:r>
            <a:endParaRPr lang="en-US" altLang="zh-CN"/>
          </a:p>
          <a:p>
            <a:endParaRPr lang="en-US" altLang="zh-CN"/>
          </a:p>
          <a:p>
            <a:endParaRPr lang="en-US" altLang="zh-CN"/>
          </a:p>
          <a:p>
            <a:endParaRPr lang="en-US" altLang="zh-CN"/>
          </a:p>
          <a:p>
            <a:endParaRPr lang="en-US" altLang="zh-CN"/>
          </a:p>
          <a:p>
            <a:endParaRPr lang="en-US" altLang="zh-CN"/>
          </a:p>
          <a:p>
            <a:endParaRPr lang="en-US" altLang="zh-CN">
              <a:solidFill>
                <a:schemeClr val="accent6">
                  <a:lumMod val="75000"/>
                </a:schemeClr>
              </a:solidFill>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5" name="图片 4" descr="input"/>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467779" y="2092325"/>
            <a:ext cx="427990" cy="563245"/>
          </a:xfrm>
          <a:prstGeom prst="rect">
            <a:avLst/>
          </a:prstGeom>
        </p:spPr>
      </p:pic>
      <p:pic>
        <p:nvPicPr>
          <p:cNvPr id="6" name="图片 5" descr="inpu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467779" y="4061460"/>
            <a:ext cx="427990" cy="563245"/>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470" y="2827655"/>
            <a:ext cx="470607" cy="470535"/>
          </a:xfrm>
          <a:prstGeom prst="rect">
            <a:avLst/>
          </a:prstGeom>
        </p:spPr>
      </p:pic>
      <p:pic>
        <p:nvPicPr>
          <p:cNvPr id="7" name="图片 6" descr="对比"/>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72224" y="3470275"/>
            <a:ext cx="419100" cy="419100"/>
          </a:xfrm>
          <a:prstGeom prst="rect">
            <a:avLst/>
          </a:prstGeom>
        </p:spPr>
      </p:pic>
      <p:sp>
        <p:nvSpPr>
          <p:cNvPr id="8" name="文本框 7"/>
          <p:cNvSpPr txBox="1"/>
          <p:nvPr/>
        </p:nvSpPr>
        <p:spPr>
          <a:xfrm>
            <a:off x="2180590" y="2143760"/>
            <a:ext cx="6908800" cy="460375"/>
          </a:xfrm>
          <a:prstGeom prst="rect">
            <a:avLst/>
          </a:prstGeom>
          <a:noFill/>
        </p:spPr>
        <p:txBody>
          <a:bodyPr wrap="square" rtlCol="0" anchor="t">
            <a:spAutoFit/>
          </a:bodyPr>
          <a:p>
            <a:pPr algn="l" fontAlgn="ctr"/>
            <a:r>
              <a:rPr lang="en-US" altLang="zh-CN" sz="2400" dirty="0">
                <a:latin typeface="Calibri" panose="020F0502020204030204" pitchFamily="34" charset="0"/>
                <a:ea typeface="微软雅黑" panose="020B0503020204020204" pitchFamily="34" charset="-122"/>
                <a:cs typeface="Calibri" panose="020F0502020204030204" pitchFamily="34" charset="0"/>
                <a:sym typeface="+mn-ea"/>
              </a:rPr>
              <a:t>Input: namespace partitioning + access sequence</a:t>
            </a:r>
            <a:endParaRPr lang="en-US" altLang="zh-CN" sz="2400" dirty="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9" name="文本框 8"/>
          <p:cNvSpPr txBox="1"/>
          <p:nvPr/>
        </p:nvSpPr>
        <p:spPr>
          <a:xfrm>
            <a:off x="2180590" y="4113530"/>
            <a:ext cx="6908800" cy="460375"/>
          </a:xfrm>
          <a:prstGeom prst="rect">
            <a:avLst/>
          </a:prstGeom>
          <a:noFill/>
        </p:spPr>
        <p:txBody>
          <a:bodyPr wrap="square" rtlCol="0" anchor="t">
            <a:spAutoFit/>
          </a:bodyPr>
          <a:p>
            <a:pPr algn="l" fontAlgn="ctr"/>
            <a:r>
              <a:rPr lang="en-US" altLang="zh-CN" sz="2400" dirty="0">
                <a:latin typeface="Calibri" panose="020F0502020204030204" pitchFamily="34" charset="0"/>
                <a:ea typeface="微软雅黑" panose="020B0503020204020204" pitchFamily="34" charset="-122"/>
                <a:cs typeface="Calibri" panose="020F0502020204030204" pitchFamily="34" charset="0"/>
                <a:sym typeface="+mn-ea"/>
              </a:rPr>
              <a:t>Output: Estimated benefit + b</a:t>
            </a:r>
            <a:r>
              <a:rPr lang="en-US" altLang="zh-CN" sz="2400" dirty="0">
                <a:latin typeface="Calibri" panose="020F0502020204030204" pitchFamily="34" charset="0"/>
                <a:ea typeface="微软雅黑" panose="020B0503020204020204" pitchFamily="34" charset="-122"/>
                <a:cs typeface="Calibri" panose="020F0502020204030204" pitchFamily="34" charset="0"/>
                <a:sym typeface="+mn-ea"/>
              </a:rPr>
              <a:t>est migration plan</a:t>
            </a:r>
            <a:endParaRPr lang="en-US" altLang="zh-CN" sz="2400" dirty="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0" name="文本框 9"/>
          <p:cNvSpPr txBox="1"/>
          <p:nvPr/>
        </p:nvSpPr>
        <p:spPr>
          <a:xfrm>
            <a:off x="2180590" y="2800350"/>
            <a:ext cx="6908800" cy="460375"/>
          </a:xfrm>
          <a:prstGeom prst="rect">
            <a:avLst/>
          </a:prstGeom>
          <a:noFill/>
        </p:spPr>
        <p:txBody>
          <a:bodyPr wrap="square" rtlCol="0" anchor="t">
            <a:spAutoFit/>
          </a:bodyPr>
          <a:p>
            <a:pPr algn="l" fontAlgn="ctr"/>
            <a:r>
              <a:rPr lang="en-US" altLang="zh-CN" sz="2400" dirty="0">
                <a:latin typeface="Calibri" panose="020F0502020204030204" pitchFamily="34" charset="0"/>
                <a:ea typeface="微软雅黑" panose="020B0503020204020204" pitchFamily="34" charset="-122"/>
                <a:cs typeface="Calibri" panose="020F0502020204030204" pitchFamily="34" charset="0"/>
                <a:sym typeface="+mn-ea"/>
              </a:rPr>
              <a:t>Enumerate candidate subtree migrations</a:t>
            </a:r>
            <a:endParaRPr lang="en-US" altLang="zh-CN" sz="2400" dirty="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2" name="文本框 11"/>
          <p:cNvSpPr txBox="1"/>
          <p:nvPr/>
        </p:nvSpPr>
        <p:spPr>
          <a:xfrm>
            <a:off x="2180590" y="3456940"/>
            <a:ext cx="6908800" cy="460375"/>
          </a:xfrm>
          <a:prstGeom prst="rect">
            <a:avLst/>
          </a:prstGeom>
          <a:noFill/>
        </p:spPr>
        <p:txBody>
          <a:bodyPr wrap="square" rtlCol="0" anchor="t">
            <a:spAutoFit/>
          </a:bodyPr>
          <a:p>
            <a:pPr algn="l" fontAlgn="ctr"/>
            <a:r>
              <a:rPr lang="en-US" altLang="zh-CN" sz="2400" dirty="0">
                <a:latin typeface="Calibri" panose="020F0502020204030204" pitchFamily="34" charset="0"/>
                <a:ea typeface="微软雅黑" panose="020B0503020204020204" pitchFamily="34" charset="-122"/>
                <a:cs typeface="Calibri" panose="020F0502020204030204" pitchFamily="34" charset="0"/>
                <a:sym typeface="+mn-ea"/>
              </a:rPr>
              <a:t>Comparing the JCT before/after </a:t>
            </a:r>
            <a:r>
              <a:rPr lang="en-US" altLang="zh-CN" sz="2400" dirty="0">
                <a:latin typeface="Calibri" panose="020F0502020204030204" pitchFamily="34" charset="0"/>
                <a:ea typeface="微软雅黑" panose="020B0503020204020204" pitchFamily="34" charset="-122"/>
                <a:cs typeface="Calibri" panose="020F0502020204030204" pitchFamily="34" charset="0"/>
                <a:sym typeface="+mn-ea"/>
              </a:rPr>
              <a:t>migration</a:t>
            </a:r>
            <a:endParaRPr lang="en-US" altLang="zh-CN" sz="2400" dirty="0">
              <a:latin typeface="Calibri" panose="020F0502020204030204" pitchFamily="34" charset="0"/>
              <a:ea typeface="微软雅黑" panose="020B0503020204020204" pitchFamily="34" charset="-122"/>
              <a:cs typeface="Calibri" panose="020F0502020204030204" pitchFamily="34" charset="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rPr>
              <a:t>Estimating the Benefits of Migration</a:t>
            </a:r>
            <a:endParaRPr lang="en-US" altLang="zh-CN">
              <a:latin typeface="+mn-lt"/>
              <a:cs typeface="+mn-lt"/>
            </a:endParaRPr>
          </a:p>
        </p:txBody>
      </p:sp>
      <p:sp>
        <p:nvSpPr>
          <p:cNvPr id="3" name="内容占位符 2"/>
          <p:cNvSpPr>
            <a:spLocks noGrp="1"/>
          </p:cNvSpPr>
          <p:nvPr>
            <p:ph idx="1"/>
          </p:nvPr>
        </p:nvSpPr>
        <p:spPr/>
        <p:txBody>
          <a:bodyPr/>
          <a:p>
            <a:r>
              <a:rPr lang="en-US" altLang="zh-CN"/>
              <a:t>MetaOPT: Finding the near-optimal migration and </a:t>
            </a:r>
            <a:r>
              <a:rPr lang="en-US" altLang="zh-CN"/>
              <a:t>benefit</a:t>
            </a:r>
            <a:endParaRPr lang="en-US" altLang="zh-CN"/>
          </a:p>
          <a:p>
            <a:endParaRPr lang="en-US" altLang="zh-CN"/>
          </a:p>
          <a:p>
            <a:endParaRPr lang="en-US" altLang="zh-CN"/>
          </a:p>
          <a:p>
            <a:endParaRPr lang="en-US" altLang="zh-CN"/>
          </a:p>
          <a:p>
            <a:endParaRPr lang="en-US" altLang="zh-CN"/>
          </a:p>
          <a:p>
            <a:endParaRPr lang="en-US" altLang="zh-CN"/>
          </a:p>
          <a:p>
            <a:endParaRPr lang="en-US" altLang="zh-CN"/>
          </a:p>
          <a:p>
            <a:r>
              <a:rPr lang="en-US" altLang="zh-CN">
                <a:solidFill>
                  <a:srgbClr val="C00000"/>
                </a:solidFill>
              </a:rPr>
              <a:t>Is MetaOPT really Optimal?</a:t>
            </a:r>
            <a:endParaRPr lang="en-US" altLang="zh-CN">
              <a:solidFill>
                <a:srgbClr val="C00000"/>
              </a:solidFill>
            </a:endParaRPr>
          </a:p>
          <a:p>
            <a:r>
              <a:rPr lang="en-US" altLang="zh-CN">
                <a:solidFill>
                  <a:schemeClr val="accent6">
                    <a:lumMod val="75000"/>
                  </a:schemeClr>
                </a:solidFill>
              </a:rPr>
              <a:t>No, but the benefit gap to optimal &lt; Δ</a:t>
            </a:r>
            <a:endParaRPr lang="en-US" altLang="zh-CN">
              <a:solidFill>
                <a:schemeClr val="accent6">
                  <a:lumMod val="75000"/>
                </a:schemeClr>
              </a:solidFill>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5" name="图片 4" descr="input"/>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467779" y="2092325"/>
            <a:ext cx="427990" cy="563245"/>
          </a:xfrm>
          <a:prstGeom prst="rect">
            <a:avLst/>
          </a:prstGeom>
        </p:spPr>
      </p:pic>
      <p:pic>
        <p:nvPicPr>
          <p:cNvPr id="6" name="图片 5" descr="inpu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467779" y="4061460"/>
            <a:ext cx="427990" cy="563245"/>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470" y="2827655"/>
            <a:ext cx="470607" cy="470535"/>
          </a:xfrm>
          <a:prstGeom prst="rect">
            <a:avLst/>
          </a:prstGeom>
        </p:spPr>
      </p:pic>
      <p:pic>
        <p:nvPicPr>
          <p:cNvPr id="7" name="图片 6" descr="对比"/>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72224" y="3470275"/>
            <a:ext cx="419100" cy="419100"/>
          </a:xfrm>
          <a:prstGeom prst="rect">
            <a:avLst/>
          </a:prstGeom>
        </p:spPr>
      </p:pic>
      <p:sp>
        <p:nvSpPr>
          <p:cNvPr id="8" name="文本框 7"/>
          <p:cNvSpPr txBox="1"/>
          <p:nvPr/>
        </p:nvSpPr>
        <p:spPr>
          <a:xfrm>
            <a:off x="2180590" y="2143760"/>
            <a:ext cx="6908800" cy="460375"/>
          </a:xfrm>
          <a:prstGeom prst="rect">
            <a:avLst/>
          </a:prstGeom>
          <a:noFill/>
        </p:spPr>
        <p:txBody>
          <a:bodyPr wrap="square" rtlCol="0" anchor="t">
            <a:spAutoFit/>
          </a:bodyPr>
          <a:p>
            <a:pPr algn="l" fontAlgn="ctr"/>
            <a:r>
              <a:rPr lang="en-US" altLang="zh-CN" sz="2400" dirty="0">
                <a:latin typeface="Calibri" panose="020F0502020204030204" pitchFamily="34" charset="0"/>
                <a:ea typeface="微软雅黑" panose="020B0503020204020204" pitchFamily="34" charset="-122"/>
                <a:cs typeface="Calibri" panose="020F0502020204030204" pitchFamily="34" charset="0"/>
                <a:sym typeface="+mn-ea"/>
              </a:rPr>
              <a:t>Input: namespace partitioning + access sequence</a:t>
            </a:r>
            <a:endParaRPr lang="en-US" altLang="zh-CN" sz="2400" dirty="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9" name="文本框 8"/>
          <p:cNvSpPr txBox="1"/>
          <p:nvPr/>
        </p:nvSpPr>
        <p:spPr>
          <a:xfrm>
            <a:off x="2180590" y="4113530"/>
            <a:ext cx="6908800" cy="460375"/>
          </a:xfrm>
          <a:prstGeom prst="rect">
            <a:avLst/>
          </a:prstGeom>
          <a:noFill/>
        </p:spPr>
        <p:txBody>
          <a:bodyPr wrap="square" rtlCol="0" anchor="t">
            <a:spAutoFit/>
          </a:bodyPr>
          <a:p>
            <a:pPr algn="l" fontAlgn="ctr"/>
            <a:r>
              <a:rPr lang="en-US" altLang="zh-CN" sz="2400" dirty="0">
                <a:latin typeface="Calibri" panose="020F0502020204030204" pitchFamily="34" charset="0"/>
                <a:ea typeface="微软雅黑" panose="020B0503020204020204" pitchFamily="34" charset="-122"/>
                <a:cs typeface="Calibri" panose="020F0502020204030204" pitchFamily="34" charset="0"/>
                <a:sym typeface="+mn-ea"/>
              </a:rPr>
              <a:t>Output: Estimated benefit + best migration plan</a:t>
            </a:r>
            <a:endParaRPr lang="en-US" altLang="zh-CN" sz="2400" dirty="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0" name="文本框 9"/>
          <p:cNvSpPr txBox="1"/>
          <p:nvPr/>
        </p:nvSpPr>
        <p:spPr>
          <a:xfrm>
            <a:off x="2180590" y="2800350"/>
            <a:ext cx="6908800" cy="460375"/>
          </a:xfrm>
          <a:prstGeom prst="rect">
            <a:avLst/>
          </a:prstGeom>
          <a:noFill/>
        </p:spPr>
        <p:txBody>
          <a:bodyPr wrap="square" rtlCol="0" anchor="t">
            <a:spAutoFit/>
          </a:bodyPr>
          <a:p>
            <a:pPr algn="l" fontAlgn="ctr"/>
            <a:r>
              <a:rPr lang="en-US" altLang="zh-CN" sz="2400" dirty="0">
                <a:latin typeface="Calibri" panose="020F0502020204030204" pitchFamily="34" charset="0"/>
                <a:ea typeface="微软雅黑" panose="020B0503020204020204" pitchFamily="34" charset="-122"/>
                <a:cs typeface="Calibri" panose="020F0502020204030204" pitchFamily="34" charset="0"/>
                <a:sym typeface="+mn-ea"/>
              </a:rPr>
              <a:t>Enumerate candidate subtree migrations</a:t>
            </a:r>
            <a:endParaRPr lang="en-US" altLang="zh-CN" sz="2400" dirty="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2" name="文本框 11"/>
          <p:cNvSpPr txBox="1"/>
          <p:nvPr/>
        </p:nvSpPr>
        <p:spPr>
          <a:xfrm>
            <a:off x="2180590" y="3456940"/>
            <a:ext cx="6908800" cy="460375"/>
          </a:xfrm>
          <a:prstGeom prst="rect">
            <a:avLst/>
          </a:prstGeom>
          <a:noFill/>
        </p:spPr>
        <p:txBody>
          <a:bodyPr wrap="square" rtlCol="0" anchor="t">
            <a:spAutoFit/>
          </a:bodyPr>
          <a:p>
            <a:pPr algn="l" fontAlgn="ctr"/>
            <a:r>
              <a:rPr lang="en-US" altLang="zh-CN" sz="2400" dirty="0">
                <a:latin typeface="Calibri" panose="020F0502020204030204" pitchFamily="34" charset="0"/>
                <a:ea typeface="微软雅黑" panose="020B0503020204020204" pitchFamily="34" charset="-122"/>
                <a:cs typeface="Calibri" panose="020F0502020204030204" pitchFamily="34" charset="0"/>
                <a:sym typeface="+mn-ea"/>
              </a:rPr>
              <a:t>Comparing the JCT before/after migration</a:t>
            </a:r>
            <a:endParaRPr lang="en-US" altLang="zh-CN" sz="2400" dirty="0">
              <a:latin typeface="Calibri" panose="020F0502020204030204" pitchFamily="34" charset="0"/>
              <a:ea typeface="微软雅黑" panose="020B0503020204020204" pitchFamily="34" charset="-122"/>
              <a:cs typeface="Calibri" panose="020F0502020204030204" pitchFamily="34" charset="0"/>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rPr>
              <a:t>Origami Overview and </a:t>
            </a:r>
            <a:r>
              <a:rPr lang="en-US" altLang="zh-CN">
                <a:latin typeface="+mn-lt"/>
                <a:cs typeface="+mn-lt"/>
                <a:sym typeface="+mn-ea"/>
              </a:rPr>
              <a:t>Workflow</a:t>
            </a:r>
            <a:endParaRPr lang="en-US" altLang="zh-CN">
              <a:latin typeface="+mn-lt"/>
              <a:cs typeface="+mn-lt"/>
            </a:endParaRPr>
          </a:p>
        </p:txBody>
      </p:sp>
      <p:sp>
        <p:nvSpPr>
          <p:cNvPr id="3" name="内容占位符 2"/>
          <p:cNvSpPr>
            <a:spLocks noGrp="1"/>
          </p:cNvSpPr>
          <p:nvPr>
            <p:ph idx="1"/>
          </p:nvPr>
        </p:nvSpPr>
        <p:spPr>
          <a:xfrm>
            <a:off x="838200" y="1214120"/>
            <a:ext cx="11328400" cy="5142230"/>
          </a:xfrm>
        </p:spPr>
        <p:txBody>
          <a:bodyPr>
            <a:normAutofit/>
          </a:bodyPr>
          <a:p>
            <a:r>
              <a:rPr lang="en-US" altLang="zh-CN"/>
              <a:t>Origami: </a:t>
            </a:r>
            <a:r>
              <a:rPr lang="en-US" altLang="zh-CN"/>
              <a:t>a framework for training efficient balancing models</a:t>
            </a:r>
            <a:endParaRPr lang="en-US" altLang="zh-CN"/>
          </a:p>
          <a:p>
            <a:endParaRPr lang="en-US" altLang="zh-CN"/>
          </a:p>
          <a:p>
            <a:endParaRPr lang="en-US" altLang="zh-CN"/>
          </a:p>
          <a:p>
            <a:endParaRPr lang="en-US" altLang="zh-CN"/>
          </a:p>
          <a:p>
            <a:endParaRPr lang="en-US" altLang="zh-CN"/>
          </a:p>
          <a:p>
            <a:endParaRPr lang="en-US" altLang="zh-CN"/>
          </a:p>
          <a:p>
            <a:r>
              <a:rPr lang="en-US" altLang="zh-CN" sz="2400" b="1">
                <a:latin typeface="Calibri" panose="020F0502020204030204" pitchFamily="34" charset="0"/>
                <a:cs typeface="Calibri" panose="020F0502020204030204" pitchFamily="34" charset="0"/>
              </a:rPr>
              <a:t>MetaOPT:</a:t>
            </a:r>
            <a:r>
              <a:rPr lang="en-US" altLang="zh-CN" sz="2400"/>
              <a:t> to offline generate labels and execute </a:t>
            </a:r>
            <a:r>
              <a:rPr lang="en-US" altLang="zh-CN" sz="2400"/>
              <a:t>decisions</a:t>
            </a:r>
            <a:endParaRPr lang="en-US" altLang="zh-CN" sz="2400"/>
          </a:p>
          <a:p>
            <a:r>
              <a:rPr lang="en-US" altLang="zh-CN" sz="2400" b="1">
                <a:latin typeface="Calibri" panose="020F0502020204030204" pitchFamily="34" charset="0"/>
                <a:cs typeface="Calibri" panose="020F0502020204030204" pitchFamily="34" charset="0"/>
              </a:rPr>
              <a:t>Data Collector:</a:t>
            </a:r>
            <a:r>
              <a:rPr lang="en-US" altLang="zh-CN" sz="2400"/>
              <a:t> to dump the runtime namespace state</a:t>
            </a:r>
            <a:endParaRPr lang="en-US" altLang="zh-CN" sz="2400"/>
          </a:p>
          <a:p>
            <a:r>
              <a:rPr lang="en-US" altLang="zh-CN" sz="2400" b="1">
                <a:latin typeface="Calibri" panose="020F0502020204030204" pitchFamily="34" charset="0"/>
                <a:cs typeface="Calibri" panose="020F0502020204030204" pitchFamily="34" charset="0"/>
                <a:sym typeface="+mn-ea"/>
              </a:rPr>
              <a:t>Migrator</a:t>
            </a:r>
            <a:r>
              <a:rPr lang="en-US" altLang="zh-CN" sz="2400" b="1">
                <a:latin typeface="Calibri" panose="020F0502020204030204" pitchFamily="34" charset="0"/>
                <a:cs typeface="Calibri" panose="020F0502020204030204" pitchFamily="34" charset="0"/>
              </a:rPr>
              <a:t>:</a:t>
            </a:r>
            <a:r>
              <a:rPr lang="en-US" altLang="zh-CN" sz="2400"/>
              <a:t> execute external migration decisions</a:t>
            </a:r>
            <a:endParaRPr lang="en-US" altLang="zh-CN" sz="2400"/>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
        <p:nvSpPr>
          <p:cNvPr id="15" name="圆角矩形 14"/>
          <p:cNvSpPr/>
          <p:nvPr/>
        </p:nvSpPr>
        <p:spPr>
          <a:xfrm>
            <a:off x="8705215" y="2914650"/>
            <a:ext cx="782955" cy="748665"/>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22" name="圆角矩形 21"/>
          <p:cNvSpPr/>
          <p:nvPr/>
        </p:nvSpPr>
        <p:spPr>
          <a:xfrm>
            <a:off x="8618220" y="2834640"/>
            <a:ext cx="782955" cy="748665"/>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25" name="圆角矩形 24"/>
          <p:cNvSpPr/>
          <p:nvPr/>
        </p:nvSpPr>
        <p:spPr>
          <a:xfrm>
            <a:off x="5249545" y="2864485"/>
            <a:ext cx="782955" cy="629920"/>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28" name="圆角矩形 27"/>
          <p:cNvSpPr/>
          <p:nvPr/>
        </p:nvSpPr>
        <p:spPr>
          <a:xfrm>
            <a:off x="1039495" y="4020185"/>
            <a:ext cx="9533255" cy="297815"/>
          </a:xfrm>
          <a:prstGeom prst="roundRect">
            <a:avLst>
              <a:gd name="adj" fmla="val 0"/>
            </a:avLst>
          </a:prstGeom>
          <a:solidFill>
            <a:schemeClr val="accent6">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r>
              <a:rPr kumimoji="1" lang="zh-CN" altLang="en-US" sz="1400" b="1" dirty="0">
                <a:latin typeface="Calibri" panose="020F0502020204030204" pitchFamily="34" charset="0"/>
                <a:cs typeface="Calibri" panose="020F0502020204030204" pitchFamily="34" charset="0"/>
              </a:rPr>
              <a:t>                  </a:t>
            </a:r>
            <a:r>
              <a:rPr kumimoji="1" lang="en-US" altLang="zh-CN" sz="1400" b="1" dirty="0" err="1">
                <a:solidFill>
                  <a:schemeClr val="accent6">
                    <a:lumMod val="75000"/>
                  </a:schemeClr>
                </a:solidFill>
                <a:latin typeface="Calibri" panose="020F0502020204030204" pitchFamily="34" charset="0"/>
                <a:cs typeface="Calibri" panose="020F0502020204030204" pitchFamily="34" charset="0"/>
              </a:rPr>
              <a:t>OrigamiFS</a:t>
            </a:r>
            <a:endParaRPr kumimoji="1" lang="en-US" altLang="zh-CN" sz="1400" b="1" dirty="0" err="1">
              <a:solidFill>
                <a:schemeClr val="accent6">
                  <a:lumMod val="75000"/>
                </a:schemeClr>
              </a:solidFill>
              <a:latin typeface="Calibri" panose="020F0502020204030204" pitchFamily="34" charset="0"/>
              <a:cs typeface="Calibri" panose="020F0502020204030204" pitchFamily="34" charset="0"/>
            </a:endParaRPr>
          </a:p>
        </p:txBody>
      </p:sp>
      <p:sp>
        <p:nvSpPr>
          <p:cNvPr id="29" name="文本框 28"/>
          <p:cNvSpPr txBox="1"/>
          <p:nvPr/>
        </p:nvSpPr>
        <p:spPr>
          <a:xfrm>
            <a:off x="1039495" y="2098675"/>
            <a:ext cx="3787140" cy="306705"/>
          </a:xfrm>
          <a:prstGeom prst="rect">
            <a:avLst/>
          </a:prstGeom>
          <a:noFill/>
        </p:spPr>
        <p:txBody>
          <a:bodyPr wrap="square">
            <a:spAutoFit/>
          </a:bodyPr>
          <a:p>
            <a:pPr algn="ctr"/>
            <a:r>
              <a:rPr kumimoji="1" lang="en-US" altLang="zh-CN" sz="1400" b="1" dirty="0">
                <a:latin typeface="Calibri" panose="020F0502020204030204" pitchFamily="34" charset="0"/>
                <a:cs typeface="Calibri" panose="020F0502020204030204" pitchFamily="34" charset="0"/>
              </a:rPr>
              <a:t>Label</a:t>
            </a:r>
            <a:r>
              <a:rPr kumimoji="1" lang="zh-CN" altLang="en-US" sz="1400" b="1" dirty="0">
                <a:latin typeface="Calibri" panose="020F0502020204030204" pitchFamily="34" charset="0"/>
                <a:cs typeface="Calibri" panose="020F0502020204030204" pitchFamily="34" charset="0"/>
              </a:rPr>
              <a:t> </a:t>
            </a:r>
            <a:r>
              <a:rPr kumimoji="1" lang="en-US" altLang="zh-CN" sz="1400" b="1" dirty="0">
                <a:latin typeface="Calibri" panose="020F0502020204030204" pitchFamily="34" charset="0"/>
                <a:cs typeface="Calibri" panose="020F0502020204030204" pitchFamily="34" charset="0"/>
              </a:rPr>
              <a:t>Generation</a:t>
            </a:r>
            <a:endParaRPr kumimoji="1" lang="en-US" altLang="zh-CN" sz="1400" b="1" dirty="0">
              <a:latin typeface="Calibri" panose="020F0502020204030204" pitchFamily="34" charset="0"/>
              <a:cs typeface="Calibri" panose="020F0502020204030204" pitchFamily="34" charset="0"/>
            </a:endParaRPr>
          </a:p>
        </p:txBody>
      </p:sp>
      <p:sp>
        <p:nvSpPr>
          <p:cNvPr id="31" name="圆角矩形 30"/>
          <p:cNvSpPr/>
          <p:nvPr/>
        </p:nvSpPr>
        <p:spPr>
          <a:xfrm>
            <a:off x="1397000" y="3105785"/>
            <a:ext cx="1915795" cy="257175"/>
          </a:xfrm>
          <a:prstGeom prst="roundRect">
            <a:avLst>
              <a:gd name="adj" fmla="val 8332"/>
            </a:avLst>
          </a:prstGeom>
          <a:solidFill>
            <a:schemeClr val="accent2">
              <a:lumMod val="20000"/>
              <a:lumOff val="80000"/>
            </a:schemeClr>
          </a:solidFill>
          <a:ln w="9525">
            <a:prstDash val="dash"/>
          </a:ln>
        </p:spPr>
        <p:style>
          <a:lnRef idx="2">
            <a:schemeClr val="dk1"/>
          </a:lnRef>
          <a:fillRef idx="1">
            <a:schemeClr val="lt1"/>
          </a:fillRef>
          <a:effectRef idx="0">
            <a:schemeClr val="dk1"/>
          </a:effectRef>
          <a:fontRef idx="minor">
            <a:schemeClr val="dk1"/>
          </a:fontRef>
        </p:style>
        <p:txBody>
          <a:bodyPr rtlCol="0" anchor="ctr"/>
          <a:p>
            <a:pPr algn="ctr"/>
            <a:r>
              <a:rPr kumimoji="1" lang="en-US" altLang="zh-CN" sz="1400" b="1" dirty="0" err="1">
                <a:solidFill>
                  <a:srgbClr val="C00000"/>
                </a:solidFill>
                <a:latin typeface="Calibri" panose="020F0502020204030204" pitchFamily="34" charset="0"/>
                <a:cs typeface="Calibri" panose="020F0502020204030204" pitchFamily="34" charset="0"/>
              </a:rPr>
              <a:t>MetaOPT</a:t>
            </a:r>
            <a:endParaRPr kumimoji="1" lang="en-US" altLang="zh-CN" sz="1400" b="1" dirty="0" err="1">
              <a:solidFill>
                <a:srgbClr val="C00000"/>
              </a:solidFill>
              <a:latin typeface="Calibri" panose="020F0502020204030204" pitchFamily="34" charset="0"/>
              <a:cs typeface="Calibri" panose="020F0502020204030204" pitchFamily="34" charset="0"/>
            </a:endParaRPr>
          </a:p>
        </p:txBody>
      </p:sp>
      <p:cxnSp>
        <p:nvCxnSpPr>
          <p:cNvPr id="32" name="直线箭头连接符 26"/>
          <p:cNvCxnSpPr/>
          <p:nvPr/>
        </p:nvCxnSpPr>
        <p:spPr>
          <a:xfrm flipV="1">
            <a:off x="1278890" y="2627630"/>
            <a:ext cx="0" cy="1216025"/>
          </a:xfrm>
          <a:prstGeom prst="straightConnector1">
            <a:avLst/>
          </a:prstGeom>
          <a:ln w="19050">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973455" y="3383915"/>
            <a:ext cx="721360" cy="306705"/>
          </a:xfrm>
          <a:prstGeom prst="rect">
            <a:avLst/>
          </a:prstGeom>
          <a:noFill/>
        </p:spPr>
        <p:txBody>
          <a:bodyPr wrap="square">
            <a:spAutoFit/>
          </a:bodyPr>
          <a:p>
            <a:r>
              <a:rPr kumimoji="1" lang="en-US" altLang="zh-CN" sz="1400" b="1" dirty="0">
                <a:latin typeface="Arial" panose="020B0604020202090204" pitchFamily="34" charset="0"/>
                <a:cs typeface="Arial" panose="020B0604020202090204" pitchFamily="34" charset="0"/>
              </a:rPr>
              <a:t>①</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run</a:t>
            </a:r>
            <a:endParaRPr kumimoji="1" lang="en-US" altLang="zh-CN" sz="1400" dirty="0">
              <a:latin typeface="Arial" panose="020B0604020202090204" pitchFamily="34" charset="0"/>
              <a:cs typeface="Arial" panose="020B0604020202090204" pitchFamily="34" charset="0"/>
            </a:endParaRPr>
          </a:p>
        </p:txBody>
      </p:sp>
      <p:sp>
        <p:nvSpPr>
          <p:cNvPr id="35" name="文本框 34"/>
          <p:cNvSpPr txBox="1"/>
          <p:nvPr/>
        </p:nvSpPr>
        <p:spPr>
          <a:xfrm>
            <a:off x="1780540" y="2740025"/>
            <a:ext cx="1580515" cy="306705"/>
          </a:xfrm>
          <a:prstGeom prst="rect">
            <a:avLst/>
          </a:prstGeom>
          <a:noFill/>
        </p:spPr>
        <p:txBody>
          <a:bodyPr wrap="square">
            <a:spAutoFit/>
          </a:bodyPr>
          <a:p>
            <a:pPr algn="r"/>
            <a:r>
              <a:rPr kumimoji="1" lang="en-US" altLang="zh-CN" sz="1400" b="1" dirty="0">
                <a:latin typeface="Arial" panose="020B0604020202090204" pitchFamily="34" charset="0"/>
                <a:cs typeface="Arial" panose="020B0604020202090204" pitchFamily="34" charset="0"/>
              </a:rPr>
              <a:t>②</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collect</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stats</a:t>
            </a:r>
            <a:endParaRPr kumimoji="1" lang="en-US" altLang="zh-CN" sz="1400" dirty="0">
              <a:latin typeface="Arial" panose="020B0604020202090204" pitchFamily="34" charset="0"/>
              <a:cs typeface="Arial" panose="020B0604020202090204" pitchFamily="34" charset="0"/>
            </a:endParaRPr>
          </a:p>
        </p:txBody>
      </p:sp>
      <p:sp>
        <p:nvSpPr>
          <p:cNvPr id="36" name="文本框 35"/>
          <p:cNvSpPr txBox="1"/>
          <p:nvPr/>
        </p:nvSpPr>
        <p:spPr>
          <a:xfrm>
            <a:off x="1825625" y="3401060"/>
            <a:ext cx="2077085" cy="521970"/>
          </a:xfrm>
          <a:prstGeom prst="rect">
            <a:avLst/>
          </a:prstGeom>
          <a:noFill/>
        </p:spPr>
        <p:txBody>
          <a:bodyPr wrap="square">
            <a:spAutoFit/>
          </a:bodyPr>
          <a:p>
            <a:pPr algn="r"/>
            <a:r>
              <a:rPr kumimoji="1" lang="en-US" altLang="zh-CN" sz="1400" b="1" dirty="0">
                <a:latin typeface="Arial" panose="020B0604020202090204" pitchFamily="34" charset="0"/>
                <a:cs typeface="Arial" panose="020B0604020202090204" pitchFamily="34" charset="0"/>
              </a:rPr>
              <a:t>③</a:t>
            </a:r>
            <a:r>
              <a:rPr kumimoji="1" lang="zh-CN" altLang="en-US" sz="1400" dirty="0">
                <a:solidFill>
                  <a:schemeClr val="accent1">
                    <a:lumMod val="75000"/>
                  </a:schemeClr>
                </a:solidFill>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generate</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labels</a:t>
            </a:r>
            <a:endParaRPr kumimoji="1" lang="en-US" altLang="zh-CN" sz="1400" dirty="0">
              <a:latin typeface="Arial" panose="020B0604020202090204" pitchFamily="34" charset="0"/>
              <a:cs typeface="Arial" panose="020B0604020202090204" pitchFamily="34" charset="0"/>
            </a:endParaRPr>
          </a:p>
          <a:p>
            <a:pPr algn="r"/>
            <a:r>
              <a:rPr kumimoji="1" lang="en-US" altLang="zh-CN" sz="1400" dirty="0">
                <a:latin typeface="Arial" panose="020B0604020202090204" pitchFamily="34" charset="0"/>
                <a:cs typeface="Arial" panose="020B0604020202090204" pitchFamily="34" charset="0"/>
              </a:rPr>
              <a:t>&amp;</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execute</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decisions</a:t>
            </a:r>
            <a:endParaRPr kumimoji="1" lang="en-US" altLang="zh-CN" sz="1400" dirty="0">
              <a:latin typeface="Arial" panose="020B0604020202090204" pitchFamily="34" charset="0"/>
              <a:cs typeface="Arial" panose="020B0604020202090204" pitchFamily="34" charset="0"/>
            </a:endParaRPr>
          </a:p>
        </p:txBody>
      </p:sp>
      <p:pic>
        <p:nvPicPr>
          <p:cNvPr id="38" name="图形 4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062095" y="3174365"/>
            <a:ext cx="578485" cy="578485"/>
          </a:xfrm>
          <a:prstGeom prst="rect">
            <a:avLst/>
          </a:prstGeom>
        </p:spPr>
      </p:pic>
      <p:cxnSp>
        <p:nvCxnSpPr>
          <p:cNvPr id="40" name="直线箭头连接符 41"/>
          <p:cNvCxnSpPr/>
          <p:nvPr/>
        </p:nvCxnSpPr>
        <p:spPr>
          <a:xfrm flipH="1">
            <a:off x="3318510" y="3240405"/>
            <a:ext cx="783590" cy="0"/>
          </a:xfrm>
          <a:prstGeom prst="straightConnector1">
            <a:avLst/>
          </a:prstGeom>
          <a:ln w="190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线箭头连接符 46"/>
          <p:cNvCxnSpPr/>
          <p:nvPr/>
        </p:nvCxnSpPr>
        <p:spPr>
          <a:xfrm>
            <a:off x="3886200" y="3240405"/>
            <a:ext cx="0" cy="779780"/>
          </a:xfrm>
          <a:prstGeom prst="straightConnector1">
            <a:avLst/>
          </a:prstGeom>
          <a:ln w="190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318510" y="2908300"/>
            <a:ext cx="1263650" cy="306705"/>
          </a:xfrm>
          <a:prstGeom prst="rect">
            <a:avLst/>
          </a:prstGeom>
          <a:noFill/>
        </p:spPr>
        <p:txBody>
          <a:bodyPr wrap="square">
            <a:spAutoFit/>
          </a:bodyPr>
          <a:p>
            <a:pPr algn="r"/>
            <a:r>
              <a:rPr kumimoji="1" lang="en-US" altLang="zh-CN" sz="1400" b="1" dirty="0">
                <a:latin typeface="Arial" panose="020B0604020202090204" pitchFamily="34" charset="0"/>
                <a:cs typeface="Arial" panose="020B0604020202090204" pitchFamily="34" charset="0"/>
              </a:rPr>
              <a:t>④</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continue</a:t>
            </a:r>
            <a:endParaRPr kumimoji="1" lang="en-US" altLang="zh-CN" sz="1400" dirty="0">
              <a:latin typeface="Arial" panose="020B0604020202090204" pitchFamily="34" charset="0"/>
              <a:cs typeface="Arial" panose="020B0604020202090204" pitchFamily="34" charset="0"/>
            </a:endParaRPr>
          </a:p>
        </p:txBody>
      </p:sp>
      <p:sp>
        <p:nvSpPr>
          <p:cNvPr id="45" name="圆角矩形 44"/>
          <p:cNvSpPr/>
          <p:nvPr/>
        </p:nvSpPr>
        <p:spPr>
          <a:xfrm>
            <a:off x="5090160" y="2069465"/>
            <a:ext cx="2573020" cy="1810385"/>
          </a:xfrm>
          <a:prstGeom prst="roundRect">
            <a:avLst>
              <a:gd name="adj"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46" name="文本框 45"/>
          <p:cNvSpPr txBox="1"/>
          <p:nvPr/>
        </p:nvSpPr>
        <p:spPr>
          <a:xfrm>
            <a:off x="5090795" y="2098675"/>
            <a:ext cx="2613660" cy="306705"/>
          </a:xfrm>
          <a:prstGeom prst="rect">
            <a:avLst/>
          </a:prstGeom>
          <a:noFill/>
        </p:spPr>
        <p:txBody>
          <a:bodyPr wrap="square">
            <a:spAutoFit/>
          </a:bodyPr>
          <a:p>
            <a:pPr algn="ctr"/>
            <a:r>
              <a:rPr kumimoji="1" lang="en-US" altLang="zh-CN" sz="1400" b="1" dirty="0">
                <a:solidFill>
                  <a:schemeClr val="tx1">
                    <a:lumMod val="50000"/>
                    <a:lumOff val="50000"/>
                  </a:schemeClr>
                </a:solidFill>
                <a:latin typeface="Calibri" panose="020F0502020204030204" pitchFamily="34" charset="0"/>
                <a:cs typeface="Calibri" panose="020F0502020204030204" pitchFamily="34" charset="0"/>
              </a:rPr>
              <a:t>Model</a:t>
            </a:r>
            <a:r>
              <a:rPr kumimoji="1" lang="zh-CN" altLang="en-US" sz="1400" b="1" dirty="0">
                <a:solidFill>
                  <a:schemeClr val="tx1">
                    <a:lumMod val="50000"/>
                    <a:lumOff val="50000"/>
                  </a:schemeClr>
                </a:solidFill>
                <a:latin typeface="Calibri" panose="020F0502020204030204" pitchFamily="34" charset="0"/>
                <a:cs typeface="Calibri" panose="020F0502020204030204" pitchFamily="34" charset="0"/>
              </a:rPr>
              <a:t> </a:t>
            </a:r>
            <a:r>
              <a:rPr kumimoji="1" lang="en-US" altLang="zh-CN" sz="1400" b="1" dirty="0">
                <a:solidFill>
                  <a:schemeClr val="tx1">
                    <a:lumMod val="50000"/>
                    <a:lumOff val="50000"/>
                  </a:schemeClr>
                </a:solidFill>
                <a:latin typeface="Calibri" panose="020F0502020204030204" pitchFamily="34" charset="0"/>
                <a:cs typeface="Calibri" panose="020F0502020204030204" pitchFamily="34" charset="0"/>
              </a:rPr>
              <a:t>Training</a:t>
            </a:r>
            <a:endParaRPr kumimoji="1" lang="en-US" altLang="zh-CN" sz="1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8" name="椭圆 47"/>
          <p:cNvSpPr/>
          <p:nvPr/>
        </p:nvSpPr>
        <p:spPr>
          <a:xfrm>
            <a:off x="5334635" y="313499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49" name="椭圆 48"/>
          <p:cNvSpPr/>
          <p:nvPr/>
        </p:nvSpPr>
        <p:spPr>
          <a:xfrm>
            <a:off x="5560695" y="313499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51" name="椭圆 50"/>
          <p:cNvSpPr/>
          <p:nvPr/>
        </p:nvSpPr>
        <p:spPr>
          <a:xfrm>
            <a:off x="5787390" y="313499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52" name="椭圆 51"/>
          <p:cNvSpPr/>
          <p:nvPr/>
        </p:nvSpPr>
        <p:spPr>
          <a:xfrm>
            <a:off x="5447665" y="2908300"/>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53" name="椭圆 52"/>
          <p:cNvSpPr/>
          <p:nvPr/>
        </p:nvSpPr>
        <p:spPr>
          <a:xfrm>
            <a:off x="5674360" y="2908300"/>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54" name="椭圆 53"/>
          <p:cNvSpPr/>
          <p:nvPr/>
        </p:nvSpPr>
        <p:spPr>
          <a:xfrm>
            <a:off x="5560695" y="332549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cxnSp>
        <p:nvCxnSpPr>
          <p:cNvPr id="55" name="直线连接符 67"/>
          <p:cNvCxnSpPr>
            <a:stCxn id="52" idx="4"/>
            <a:endCxn id="49" idx="1"/>
          </p:cNvCxnSpPr>
          <p:nvPr/>
        </p:nvCxnSpPr>
        <p:spPr>
          <a:xfrm>
            <a:off x="5509260" y="3030855"/>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线连接符 70"/>
          <p:cNvCxnSpPr>
            <a:stCxn id="53" idx="4"/>
            <a:endCxn id="49" idx="7"/>
          </p:cNvCxnSpPr>
          <p:nvPr/>
        </p:nvCxnSpPr>
        <p:spPr>
          <a:xfrm flipH="1">
            <a:off x="5665470" y="3030855"/>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线连接符 75"/>
          <p:cNvCxnSpPr>
            <a:stCxn id="52" idx="3"/>
            <a:endCxn id="48" idx="0"/>
          </p:cNvCxnSpPr>
          <p:nvPr/>
        </p:nvCxnSpPr>
        <p:spPr>
          <a:xfrm flipH="1">
            <a:off x="5395595" y="3013075"/>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线连接符 79"/>
          <p:cNvCxnSpPr>
            <a:stCxn id="53" idx="5"/>
            <a:endCxn id="51" idx="0"/>
          </p:cNvCxnSpPr>
          <p:nvPr/>
        </p:nvCxnSpPr>
        <p:spPr>
          <a:xfrm>
            <a:off x="5779135" y="3013075"/>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线连接符 90"/>
          <p:cNvCxnSpPr>
            <a:stCxn id="48" idx="4"/>
            <a:endCxn id="54" idx="1"/>
          </p:cNvCxnSpPr>
          <p:nvPr/>
        </p:nvCxnSpPr>
        <p:spPr>
          <a:xfrm>
            <a:off x="5395595" y="3257550"/>
            <a:ext cx="182880" cy="857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线连接符 93"/>
          <p:cNvCxnSpPr>
            <a:stCxn id="49" idx="4"/>
            <a:endCxn id="54" idx="0"/>
          </p:cNvCxnSpPr>
          <p:nvPr/>
        </p:nvCxnSpPr>
        <p:spPr>
          <a:xfrm>
            <a:off x="5622290" y="3257550"/>
            <a:ext cx="0" cy="679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96"/>
          <p:cNvCxnSpPr>
            <a:stCxn id="51" idx="4"/>
            <a:endCxn id="54" idx="7"/>
          </p:cNvCxnSpPr>
          <p:nvPr/>
        </p:nvCxnSpPr>
        <p:spPr>
          <a:xfrm flipH="1">
            <a:off x="5665470" y="3257550"/>
            <a:ext cx="182880" cy="857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99"/>
          <p:cNvCxnSpPr>
            <a:stCxn id="52" idx="5"/>
            <a:endCxn id="51" idx="1"/>
          </p:cNvCxnSpPr>
          <p:nvPr/>
        </p:nvCxnSpPr>
        <p:spPr>
          <a:xfrm>
            <a:off x="5552440" y="3013075"/>
            <a:ext cx="252730" cy="1397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105"/>
          <p:cNvCxnSpPr>
            <a:stCxn id="53" idx="3"/>
            <a:endCxn id="48" idx="7"/>
          </p:cNvCxnSpPr>
          <p:nvPr/>
        </p:nvCxnSpPr>
        <p:spPr>
          <a:xfrm flipH="1">
            <a:off x="5439410" y="3013075"/>
            <a:ext cx="252730" cy="1397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圆角矩形 74"/>
          <p:cNvSpPr/>
          <p:nvPr/>
        </p:nvSpPr>
        <p:spPr>
          <a:xfrm>
            <a:off x="6174740" y="2864485"/>
            <a:ext cx="782955" cy="629920"/>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77" name="椭圆 76"/>
          <p:cNvSpPr/>
          <p:nvPr/>
        </p:nvSpPr>
        <p:spPr>
          <a:xfrm rot="10800000">
            <a:off x="6724650" y="29305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78" name="椭圆 77"/>
          <p:cNvSpPr/>
          <p:nvPr/>
        </p:nvSpPr>
        <p:spPr>
          <a:xfrm rot="10800000">
            <a:off x="6497955" y="29305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79" name="椭圆 78"/>
          <p:cNvSpPr/>
          <p:nvPr/>
        </p:nvSpPr>
        <p:spPr>
          <a:xfrm rot="10800000">
            <a:off x="6271260" y="29305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81" name="椭圆 80"/>
          <p:cNvSpPr/>
          <p:nvPr/>
        </p:nvSpPr>
        <p:spPr>
          <a:xfrm rot="10800000">
            <a:off x="6610985" y="315658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82" name="椭圆 81"/>
          <p:cNvSpPr/>
          <p:nvPr/>
        </p:nvSpPr>
        <p:spPr>
          <a:xfrm rot="10800000">
            <a:off x="6384290" y="315658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83" name="椭圆 82"/>
          <p:cNvSpPr/>
          <p:nvPr/>
        </p:nvSpPr>
        <p:spPr>
          <a:xfrm rot="10800000">
            <a:off x="6497955" y="332676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cxnSp>
        <p:nvCxnSpPr>
          <p:cNvPr id="84" name="直线连接符 146"/>
          <p:cNvCxnSpPr>
            <a:stCxn id="81" idx="4"/>
            <a:endCxn id="78" idx="1"/>
          </p:cNvCxnSpPr>
          <p:nvPr/>
        </p:nvCxnSpPr>
        <p:spPr>
          <a:xfrm rot="10800000">
            <a:off x="6602730" y="3035300"/>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线连接符 147"/>
          <p:cNvCxnSpPr>
            <a:stCxn id="82" idx="4"/>
            <a:endCxn id="78" idx="7"/>
          </p:cNvCxnSpPr>
          <p:nvPr/>
        </p:nvCxnSpPr>
        <p:spPr>
          <a:xfrm rot="10800000" flipH="1">
            <a:off x="6445885" y="3035300"/>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线连接符 148"/>
          <p:cNvCxnSpPr>
            <a:stCxn id="81" idx="3"/>
            <a:endCxn id="77" idx="0"/>
          </p:cNvCxnSpPr>
          <p:nvPr/>
        </p:nvCxnSpPr>
        <p:spPr>
          <a:xfrm rot="10800000" flipH="1">
            <a:off x="6715760" y="3053080"/>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线连接符 149"/>
          <p:cNvCxnSpPr>
            <a:stCxn id="82" idx="5"/>
            <a:endCxn id="79" idx="0"/>
          </p:cNvCxnSpPr>
          <p:nvPr/>
        </p:nvCxnSpPr>
        <p:spPr>
          <a:xfrm rot="10800000">
            <a:off x="6332855" y="3053080"/>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线连接符 150"/>
          <p:cNvCxnSpPr>
            <a:stCxn id="81" idx="0"/>
            <a:endCxn id="83" idx="3"/>
          </p:cNvCxnSpPr>
          <p:nvPr/>
        </p:nvCxnSpPr>
        <p:spPr>
          <a:xfrm flipH="1">
            <a:off x="6602730" y="3279140"/>
            <a:ext cx="69850" cy="654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线连接符 152"/>
          <p:cNvCxnSpPr>
            <a:stCxn id="82" idx="0"/>
            <a:endCxn id="83" idx="5"/>
          </p:cNvCxnSpPr>
          <p:nvPr/>
        </p:nvCxnSpPr>
        <p:spPr>
          <a:xfrm>
            <a:off x="6445885" y="3279140"/>
            <a:ext cx="69850" cy="6540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线连接符 153"/>
          <p:cNvCxnSpPr>
            <a:stCxn id="81" idx="5"/>
            <a:endCxn id="79" idx="1"/>
          </p:cNvCxnSpPr>
          <p:nvPr/>
        </p:nvCxnSpPr>
        <p:spPr>
          <a:xfrm rot="10800000">
            <a:off x="6376035" y="3035300"/>
            <a:ext cx="252730" cy="1397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线连接符 154"/>
          <p:cNvCxnSpPr>
            <a:stCxn id="82" idx="3"/>
            <a:endCxn id="77" idx="7"/>
          </p:cNvCxnSpPr>
          <p:nvPr/>
        </p:nvCxnSpPr>
        <p:spPr>
          <a:xfrm rot="10800000" flipH="1">
            <a:off x="6489065" y="3035300"/>
            <a:ext cx="252730" cy="1397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3" name="圆角矩形 92"/>
          <p:cNvSpPr/>
          <p:nvPr/>
        </p:nvSpPr>
        <p:spPr>
          <a:xfrm>
            <a:off x="7124065" y="2858135"/>
            <a:ext cx="426720" cy="629920"/>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00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95" name="文本框 94"/>
          <p:cNvSpPr txBox="1"/>
          <p:nvPr/>
        </p:nvSpPr>
        <p:spPr>
          <a:xfrm>
            <a:off x="7113270" y="2929890"/>
            <a:ext cx="554355" cy="399415"/>
          </a:xfrm>
          <a:prstGeom prst="rect">
            <a:avLst/>
          </a:prstGeom>
          <a:noFill/>
        </p:spPr>
        <p:txBody>
          <a:bodyPr wrap="square">
            <a:spAutoFit/>
          </a:bodyPr>
          <a:p>
            <a:r>
              <a:rPr kumimoji="1" lang="en-US" altLang="zh-CN" sz="2000" dirty="0">
                <a:solidFill>
                  <a:schemeClr val="tx1">
                    <a:lumMod val="50000"/>
                    <a:lumOff val="50000"/>
                  </a:schemeClr>
                </a:solidFill>
                <a:latin typeface="Arial" panose="020B0604020202090204" pitchFamily="34" charset="0"/>
                <a:cs typeface="Arial" panose="020B0604020202090204" pitchFamily="34" charset="0"/>
              </a:rPr>
              <a:t>…</a:t>
            </a:r>
            <a:endParaRPr kumimoji="1" lang="en-US" altLang="zh-CN" sz="200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96" name="文本框 95"/>
          <p:cNvSpPr txBox="1"/>
          <p:nvPr/>
        </p:nvSpPr>
        <p:spPr>
          <a:xfrm>
            <a:off x="5085715" y="3526155"/>
            <a:ext cx="2613660" cy="306705"/>
          </a:xfrm>
          <a:prstGeom prst="rect">
            <a:avLst/>
          </a:prstGeom>
          <a:noFill/>
        </p:spPr>
        <p:txBody>
          <a:bodyPr wrap="square">
            <a:spAutoFit/>
          </a:bodyPr>
          <a:p>
            <a:pPr algn="ctr"/>
            <a:r>
              <a:rPr kumimoji="1" lang="en-US" altLang="zh-CN" sz="1400" dirty="0">
                <a:solidFill>
                  <a:schemeClr val="tx1">
                    <a:lumMod val="50000"/>
                    <a:lumOff val="50000"/>
                  </a:schemeClr>
                </a:solidFill>
                <a:latin typeface="Calibri" panose="020F0502020204030204" pitchFamily="34" charset="0"/>
                <a:cs typeface="Calibri" panose="020F0502020204030204" pitchFamily="34" charset="0"/>
              </a:rPr>
              <a:t>ML</a:t>
            </a:r>
            <a:r>
              <a:rPr kumimoji="1" lang="zh-CN" altLang="en-US" sz="1400" dirty="0">
                <a:solidFill>
                  <a:schemeClr val="tx1">
                    <a:lumMod val="50000"/>
                    <a:lumOff val="50000"/>
                  </a:schemeClr>
                </a:solidFill>
                <a:latin typeface="Calibri" panose="020F0502020204030204" pitchFamily="34" charset="0"/>
                <a:cs typeface="Calibri" panose="020F0502020204030204" pitchFamily="34" charset="0"/>
              </a:rPr>
              <a:t> </a:t>
            </a:r>
            <a:r>
              <a:rPr kumimoji="1" lang="en-US" altLang="zh-CN" sz="1400" dirty="0">
                <a:solidFill>
                  <a:schemeClr val="tx1">
                    <a:lumMod val="50000"/>
                    <a:lumOff val="50000"/>
                  </a:schemeClr>
                </a:solidFill>
                <a:latin typeface="Calibri" panose="020F0502020204030204" pitchFamily="34" charset="0"/>
                <a:cs typeface="Calibri" panose="020F0502020204030204" pitchFamily="34" charset="0"/>
              </a:rPr>
              <a:t>models</a:t>
            </a:r>
            <a:endParaRPr kumimoji="1" lang="en-US" altLang="zh-CN" sz="14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98" name="直线箭头连接符 176"/>
          <p:cNvCxnSpPr/>
          <p:nvPr/>
        </p:nvCxnSpPr>
        <p:spPr>
          <a:xfrm flipV="1">
            <a:off x="5641340" y="2531745"/>
            <a:ext cx="589915" cy="309245"/>
          </a:xfrm>
          <a:prstGeom prst="straightConnector1">
            <a:avLst/>
          </a:prstGeom>
          <a:ln w="19050">
            <a:solidFill>
              <a:schemeClr val="accent1">
                <a:lumMod val="75000"/>
                <a:alpha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直线箭头连接符 179"/>
          <p:cNvCxnSpPr/>
          <p:nvPr/>
        </p:nvCxnSpPr>
        <p:spPr>
          <a:xfrm flipH="1" flipV="1">
            <a:off x="6847205" y="2531745"/>
            <a:ext cx="490855" cy="302260"/>
          </a:xfrm>
          <a:prstGeom prst="straightConnector1">
            <a:avLst/>
          </a:prstGeom>
          <a:ln w="19050">
            <a:solidFill>
              <a:schemeClr val="accent1">
                <a:lumMod val="75000"/>
                <a:alpha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直线箭头连接符 183"/>
          <p:cNvCxnSpPr/>
          <p:nvPr/>
        </p:nvCxnSpPr>
        <p:spPr>
          <a:xfrm flipV="1">
            <a:off x="6522085" y="2732405"/>
            <a:ext cx="0" cy="122555"/>
          </a:xfrm>
          <a:prstGeom prst="straightConnector1">
            <a:avLst/>
          </a:prstGeom>
          <a:ln w="19050">
            <a:solidFill>
              <a:schemeClr val="accent1">
                <a:lumMod val="75000"/>
                <a:alpha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7959725" y="2098675"/>
            <a:ext cx="2613660" cy="306705"/>
          </a:xfrm>
          <a:prstGeom prst="rect">
            <a:avLst/>
          </a:prstGeom>
          <a:noFill/>
        </p:spPr>
        <p:txBody>
          <a:bodyPr wrap="square">
            <a:spAutoFit/>
          </a:bodyPr>
          <a:p>
            <a:pPr algn="ctr"/>
            <a:r>
              <a:rPr kumimoji="1" lang="en-US" altLang="zh-CN" sz="1400" b="1" dirty="0">
                <a:solidFill>
                  <a:schemeClr val="tx1">
                    <a:lumMod val="50000"/>
                    <a:lumOff val="50000"/>
                  </a:schemeClr>
                </a:solidFill>
                <a:latin typeface="Calibri" panose="020F0502020204030204" pitchFamily="34" charset="0"/>
                <a:cs typeface="Calibri" panose="020F0502020204030204" pitchFamily="34" charset="0"/>
              </a:rPr>
              <a:t>Model</a:t>
            </a:r>
            <a:r>
              <a:rPr kumimoji="1" lang="zh-CN" altLang="en-US" sz="1400" b="1" dirty="0">
                <a:solidFill>
                  <a:schemeClr val="tx1">
                    <a:lumMod val="50000"/>
                    <a:lumOff val="50000"/>
                  </a:schemeClr>
                </a:solidFill>
                <a:latin typeface="Calibri" panose="020F0502020204030204" pitchFamily="34" charset="0"/>
                <a:cs typeface="Calibri" panose="020F0502020204030204" pitchFamily="34" charset="0"/>
              </a:rPr>
              <a:t> </a:t>
            </a:r>
            <a:r>
              <a:rPr kumimoji="1" lang="en-US" altLang="zh-CN" sz="1400" b="1" dirty="0">
                <a:solidFill>
                  <a:schemeClr val="tx1">
                    <a:lumMod val="50000"/>
                    <a:lumOff val="50000"/>
                  </a:schemeClr>
                </a:solidFill>
                <a:latin typeface="Calibri" panose="020F0502020204030204" pitchFamily="34" charset="0"/>
                <a:cs typeface="Calibri" panose="020F0502020204030204" pitchFamily="34" charset="0"/>
              </a:rPr>
              <a:t>Validation</a:t>
            </a:r>
            <a:endParaRPr kumimoji="1" lang="en-US" altLang="zh-CN" sz="14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3" name="文本框 102"/>
          <p:cNvSpPr txBox="1"/>
          <p:nvPr/>
        </p:nvSpPr>
        <p:spPr>
          <a:xfrm>
            <a:off x="9276080" y="2860675"/>
            <a:ext cx="1260475" cy="737235"/>
          </a:xfrm>
          <a:prstGeom prst="rect">
            <a:avLst/>
          </a:prstGeom>
          <a:noFill/>
        </p:spPr>
        <p:txBody>
          <a:bodyPr wrap="square">
            <a:spAutoFit/>
          </a:bodyPr>
          <a:p>
            <a:pPr algn="r"/>
            <a:r>
              <a:rPr kumimoji="1" lang="en-US" altLang="zh-CN" sz="1400" dirty="0">
                <a:solidFill>
                  <a:schemeClr val="tx1">
                    <a:lumMod val="50000"/>
                    <a:lumOff val="50000"/>
                  </a:schemeClr>
                </a:solidFill>
                <a:latin typeface="Calibri" panose="020F0502020204030204" pitchFamily="34" charset="0"/>
                <a:cs typeface="Calibri" panose="020F0502020204030204" pitchFamily="34" charset="0"/>
              </a:rPr>
              <a:t>Online</a:t>
            </a:r>
            <a:endParaRPr kumimoji="1" lang="en-US" altLang="zh-CN" sz="1400" dirty="0">
              <a:solidFill>
                <a:schemeClr val="tx1">
                  <a:lumMod val="50000"/>
                  <a:lumOff val="50000"/>
                </a:schemeClr>
              </a:solidFill>
              <a:latin typeface="Calibri" panose="020F0502020204030204" pitchFamily="34" charset="0"/>
              <a:cs typeface="Calibri" panose="020F0502020204030204" pitchFamily="34" charset="0"/>
            </a:endParaRPr>
          </a:p>
          <a:p>
            <a:pPr algn="r"/>
            <a:r>
              <a:rPr kumimoji="1" lang="en-US" altLang="zh-CN" sz="1400" dirty="0">
                <a:solidFill>
                  <a:schemeClr val="tx1">
                    <a:lumMod val="50000"/>
                    <a:lumOff val="50000"/>
                  </a:schemeClr>
                </a:solidFill>
                <a:latin typeface="Calibri" panose="020F0502020204030204" pitchFamily="34" charset="0"/>
                <a:cs typeface="Calibri" panose="020F0502020204030204" pitchFamily="34" charset="0"/>
              </a:rPr>
              <a:t>Prediction</a:t>
            </a:r>
            <a:endParaRPr kumimoji="1" lang="en-US" altLang="zh-CN" sz="1400" dirty="0">
              <a:solidFill>
                <a:schemeClr val="tx1">
                  <a:lumMod val="50000"/>
                  <a:lumOff val="50000"/>
                </a:schemeClr>
              </a:solidFill>
              <a:latin typeface="Calibri" panose="020F0502020204030204" pitchFamily="34" charset="0"/>
              <a:cs typeface="Calibri" panose="020F0502020204030204" pitchFamily="34" charset="0"/>
            </a:endParaRPr>
          </a:p>
          <a:p>
            <a:pPr algn="r"/>
            <a:r>
              <a:rPr kumimoji="1" lang="en-US" altLang="zh-CN" sz="1400" dirty="0">
                <a:solidFill>
                  <a:schemeClr val="tx1">
                    <a:lumMod val="50000"/>
                    <a:lumOff val="50000"/>
                  </a:schemeClr>
                </a:solidFill>
                <a:latin typeface="Calibri" panose="020F0502020204030204" pitchFamily="34" charset="0"/>
                <a:cs typeface="Calibri" panose="020F0502020204030204" pitchFamily="34" charset="0"/>
              </a:rPr>
              <a:t>&amp;</a:t>
            </a:r>
            <a:r>
              <a:rPr kumimoji="1" lang="zh-CN" altLang="en-US" sz="1400" dirty="0">
                <a:solidFill>
                  <a:schemeClr val="tx1">
                    <a:lumMod val="50000"/>
                    <a:lumOff val="50000"/>
                  </a:schemeClr>
                </a:solidFill>
                <a:latin typeface="Calibri" panose="020F0502020204030204" pitchFamily="34" charset="0"/>
                <a:cs typeface="Calibri" panose="020F0502020204030204" pitchFamily="34" charset="0"/>
              </a:rPr>
              <a:t> </a:t>
            </a:r>
            <a:r>
              <a:rPr kumimoji="1" lang="en-US" altLang="zh-CN" sz="1400" dirty="0">
                <a:solidFill>
                  <a:schemeClr val="tx1">
                    <a:lumMod val="50000"/>
                    <a:lumOff val="50000"/>
                  </a:schemeClr>
                </a:solidFill>
                <a:latin typeface="Calibri" panose="020F0502020204030204" pitchFamily="34" charset="0"/>
                <a:cs typeface="Calibri" panose="020F0502020204030204" pitchFamily="34" charset="0"/>
              </a:rPr>
              <a:t>Balancing</a:t>
            </a:r>
            <a:endParaRPr kumimoji="1" lang="en-US" altLang="zh-CN"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4" name="矩形 103"/>
          <p:cNvSpPr/>
          <p:nvPr/>
        </p:nvSpPr>
        <p:spPr>
          <a:xfrm>
            <a:off x="1348740" y="4027805"/>
            <a:ext cx="1294130" cy="2178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400" dirty="0">
                <a:solidFill>
                  <a:schemeClr val="tx1"/>
                </a:solidFill>
                <a:latin typeface="Calibri" panose="020F0502020204030204" pitchFamily="34" charset="0"/>
                <a:cs typeface="Calibri" panose="020F0502020204030204" pitchFamily="34" charset="0"/>
              </a:rPr>
              <a:t>Data</a:t>
            </a:r>
            <a:r>
              <a:rPr kumimoji="1" lang="zh-CN" altLang="en-US" sz="1400" dirty="0">
                <a:solidFill>
                  <a:schemeClr val="tx1"/>
                </a:solidFill>
                <a:latin typeface="Calibri" panose="020F0502020204030204" pitchFamily="34" charset="0"/>
                <a:cs typeface="Calibri" panose="020F0502020204030204" pitchFamily="34" charset="0"/>
              </a:rPr>
              <a:t> </a:t>
            </a:r>
            <a:r>
              <a:rPr kumimoji="1" lang="en-US" altLang="zh-CN" sz="1400" dirty="0">
                <a:solidFill>
                  <a:schemeClr val="tx1"/>
                </a:solidFill>
                <a:latin typeface="Calibri" panose="020F0502020204030204" pitchFamily="34" charset="0"/>
                <a:cs typeface="Calibri" panose="020F0502020204030204" pitchFamily="34" charset="0"/>
              </a:rPr>
              <a:t>Collector</a:t>
            </a:r>
            <a:endParaRPr kumimoji="1" lang="en-US" altLang="zh-CN" sz="1400" dirty="0">
              <a:solidFill>
                <a:schemeClr val="tx1"/>
              </a:solidFill>
              <a:latin typeface="Calibri" panose="020F0502020204030204" pitchFamily="34" charset="0"/>
              <a:cs typeface="Calibri" panose="020F0502020204030204" pitchFamily="34" charset="0"/>
            </a:endParaRPr>
          </a:p>
        </p:txBody>
      </p:sp>
      <p:cxnSp>
        <p:nvCxnSpPr>
          <p:cNvPr id="105" name="直线箭头连接符 226"/>
          <p:cNvCxnSpPr/>
          <p:nvPr/>
        </p:nvCxnSpPr>
        <p:spPr>
          <a:xfrm flipV="1">
            <a:off x="1772920" y="2628265"/>
            <a:ext cx="0" cy="469900"/>
          </a:xfrm>
          <a:prstGeom prst="straightConnector1">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直线箭头连接符 228"/>
          <p:cNvCxnSpPr/>
          <p:nvPr/>
        </p:nvCxnSpPr>
        <p:spPr>
          <a:xfrm>
            <a:off x="1772920" y="3360420"/>
            <a:ext cx="0" cy="646430"/>
          </a:xfrm>
          <a:prstGeom prst="straightConnector1">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3401695" y="4027805"/>
            <a:ext cx="1042670" cy="2178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400" dirty="0">
                <a:solidFill>
                  <a:schemeClr val="tx1"/>
                </a:solidFill>
                <a:latin typeface="Calibri" panose="020F0502020204030204" pitchFamily="34" charset="0"/>
                <a:cs typeface="Calibri" panose="020F0502020204030204" pitchFamily="34" charset="0"/>
              </a:rPr>
              <a:t>Migrator</a:t>
            </a:r>
            <a:endParaRPr kumimoji="1" lang="en-US" altLang="zh-CN" sz="1400" dirty="0">
              <a:solidFill>
                <a:schemeClr val="tx1"/>
              </a:solidFill>
              <a:latin typeface="Calibri" panose="020F0502020204030204" pitchFamily="34" charset="0"/>
              <a:cs typeface="Calibri" panose="020F0502020204030204" pitchFamily="34" charset="0"/>
            </a:endParaRPr>
          </a:p>
        </p:txBody>
      </p:sp>
      <p:sp>
        <p:nvSpPr>
          <p:cNvPr id="109" name="矩形 108"/>
          <p:cNvSpPr/>
          <p:nvPr/>
        </p:nvSpPr>
        <p:spPr>
          <a:xfrm>
            <a:off x="7986395" y="4027805"/>
            <a:ext cx="1415415" cy="2178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400" dirty="0">
                <a:solidFill>
                  <a:schemeClr val="tx1">
                    <a:lumMod val="50000"/>
                    <a:lumOff val="50000"/>
                  </a:schemeClr>
                </a:solidFill>
                <a:latin typeface="Calibri" panose="020F0502020204030204" pitchFamily="34" charset="0"/>
                <a:cs typeface="Calibri" panose="020F0502020204030204" pitchFamily="34" charset="0"/>
              </a:rPr>
              <a:t>Data</a:t>
            </a:r>
            <a:r>
              <a:rPr kumimoji="1" lang="zh-CN" altLang="en-US" sz="1400" dirty="0">
                <a:solidFill>
                  <a:schemeClr val="tx1">
                    <a:lumMod val="50000"/>
                    <a:lumOff val="50000"/>
                  </a:schemeClr>
                </a:solidFill>
                <a:latin typeface="Calibri" panose="020F0502020204030204" pitchFamily="34" charset="0"/>
                <a:cs typeface="Calibri" panose="020F0502020204030204" pitchFamily="34" charset="0"/>
              </a:rPr>
              <a:t> </a:t>
            </a:r>
            <a:r>
              <a:rPr kumimoji="1" lang="en-US" altLang="zh-CN" sz="1400" dirty="0">
                <a:solidFill>
                  <a:schemeClr val="tx1">
                    <a:lumMod val="50000"/>
                    <a:lumOff val="50000"/>
                  </a:schemeClr>
                </a:solidFill>
                <a:latin typeface="Calibri" panose="020F0502020204030204" pitchFamily="34" charset="0"/>
                <a:cs typeface="Calibri" panose="020F0502020204030204" pitchFamily="34" charset="0"/>
              </a:rPr>
              <a:t>Collector</a:t>
            </a:r>
            <a:endParaRPr kumimoji="1" lang="en-US" altLang="zh-CN"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0" name="矩形 109"/>
          <p:cNvSpPr/>
          <p:nvPr/>
        </p:nvSpPr>
        <p:spPr>
          <a:xfrm>
            <a:off x="9503410" y="4027805"/>
            <a:ext cx="995045" cy="2178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400" dirty="0">
                <a:solidFill>
                  <a:schemeClr val="tx1">
                    <a:lumMod val="50000"/>
                    <a:lumOff val="50000"/>
                  </a:schemeClr>
                </a:solidFill>
                <a:latin typeface="Calibri" panose="020F0502020204030204" pitchFamily="34" charset="0"/>
                <a:cs typeface="Calibri" panose="020F0502020204030204" pitchFamily="34" charset="0"/>
              </a:rPr>
              <a:t>Migrator</a:t>
            </a:r>
            <a:endParaRPr kumimoji="1" lang="en-US" altLang="zh-CN" sz="1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1" name="圆角矩形 110"/>
          <p:cNvSpPr/>
          <p:nvPr/>
        </p:nvSpPr>
        <p:spPr>
          <a:xfrm>
            <a:off x="7986395" y="2069465"/>
            <a:ext cx="2586990" cy="1950720"/>
          </a:xfrm>
          <a:prstGeom prst="roundRect">
            <a:avLst>
              <a:gd name="adj" fmla="val 0"/>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112" name="圆角矩形 111"/>
          <p:cNvSpPr/>
          <p:nvPr/>
        </p:nvSpPr>
        <p:spPr>
          <a:xfrm>
            <a:off x="1039495" y="2069465"/>
            <a:ext cx="3738245" cy="1950720"/>
          </a:xfrm>
          <a:prstGeom prst="roundRect">
            <a:avLst>
              <a:gd name="adj" fmla="val 0"/>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cxnSp>
        <p:nvCxnSpPr>
          <p:cNvPr id="113" name="直线箭头连接符 247"/>
          <p:cNvCxnSpPr/>
          <p:nvPr/>
        </p:nvCxnSpPr>
        <p:spPr>
          <a:xfrm flipV="1">
            <a:off x="8194675" y="2647315"/>
            <a:ext cx="0" cy="1344295"/>
          </a:xfrm>
          <a:prstGeom prst="straightConnector1">
            <a:avLst/>
          </a:prstGeom>
          <a:ln w="19050">
            <a:solidFill>
              <a:schemeClr val="accent4">
                <a:lumMod val="75000"/>
                <a:alpha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直线箭头连接符 250"/>
          <p:cNvCxnSpPr/>
          <p:nvPr/>
        </p:nvCxnSpPr>
        <p:spPr>
          <a:xfrm flipH="1">
            <a:off x="8736965" y="3663315"/>
            <a:ext cx="3175" cy="349885"/>
          </a:xfrm>
          <a:prstGeom prst="straightConnector1">
            <a:avLst/>
          </a:prstGeom>
          <a:ln w="19050">
            <a:solidFill>
              <a:schemeClr val="accent2">
                <a:lumMod val="75000"/>
                <a:alpha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线箭头连接符 252"/>
          <p:cNvCxnSpPr/>
          <p:nvPr/>
        </p:nvCxnSpPr>
        <p:spPr>
          <a:xfrm>
            <a:off x="9475470" y="3671570"/>
            <a:ext cx="0" cy="346710"/>
          </a:xfrm>
          <a:prstGeom prst="straightConnector1">
            <a:avLst/>
          </a:prstGeom>
          <a:ln w="19050">
            <a:solidFill>
              <a:schemeClr val="accent1">
                <a:lumMod val="75000"/>
                <a:alpha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圆角矩形 115"/>
          <p:cNvSpPr/>
          <p:nvPr/>
        </p:nvSpPr>
        <p:spPr>
          <a:xfrm>
            <a:off x="8524240" y="2748280"/>
            <a:ext cx="782955" cy="748665"/>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117" name="椭圆 116"/>
          <p:cNvSpPr/>
          <p:nvPr/>
        </p:nvSpPr>
        <p:spPr>
          <a:xfrm>
            <a:off x="8608695" y="30702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118" name="椭圆 117"/>
          <p:cNvSpPr/>
          <p:nvPr/>
        </p:nvSpPr>
        <p:spPr>
          <a:xfrm>
            <a:off x="8835390" y="30702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119" name="椭圆 118"/>
          <p:cNvSpPr/>
          <p:nvPr/>
        </p:nvSpPr>
        <p:spPr>
          <a:xfrm>
            <a:off x="9061450" y="30702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121" name="椭圆 120"/>
          <p:cNvSpPr/>
          <p:nvPr/>
        </p:nvSpPr>
        <p:spPr>
          <a:xfrm>
            <a:off x="8721725" y="284416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122" name="椭圆 121"/>
          <p:cNvSpPr/>
          <p:nvPr/>
        </p:nvSpPr>
        <p:spPr>
          <a:xfrm>
            <a:off x="8948420" y="284416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123" name="椭圆 122"/>
          <p:cNvSpPr/>
          <p:nvPr/>
        </p:nvSpPr>
        <p:spPr>
          <a:xfrm>
            <a:off x="8835390" y="3261360"/>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cxnSp>
        <p:nvCxnSpPr>
          <p:cNvPr id="124" name="直线连接符 264"/>
          <p:cNvCxnSpPr>
            <a:stCxn id="121" idx="4"/>
            <a:endCxn id="118" idx="1"/>
          </p:cNvCxnSpPr>
          <p:nvPr/>
        </p:nvCxnSpPr>
        <p:spPr>
          <a:xfrm>
            <a:off x="8783320" y="2966720"/>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线连接符 265"/>
          <p:cNvCxnSpPr>
            <a:stCxn id="122" idx="4"/>
            <a:endCxn id="118" idx="7"/>
          </p:cNvCxnSpPr>
          <p:nvPr/>
        </p:nvCxnSpPr>
        <p:spPr>
          <a:xfrm flipH="1">
            <a:off x="8940165" y="2966720"/>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线连接符 266"/>
          <p:cNvCxnSpPr>
            <a:stCxn id="121" idx="3"/>
            <a:endCxn id="117" idx="0"/>
          </p:cNvCxnSpPr>
          <p:nvPr/>
        </p:nvCxnSpPr>
        <p:spPr>
          <a:xfrm flipH="1">
            <a:off x="8670290" y="2948940"/>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直线连接符 267"/>
          <p:cNvCxnSpPr>
            <a:stCxn id="122" idx="5"/>
            <a:endCxn id="119" idx="0"/>
          </p:cNvCxnSpPr>
          <p:nvPr/>
        </p:nvCxnSpPr>
        <p:spPr>
          <a:xfrm>
            <a:off x="9053195" y="2948940"/>
            <a:ext cx="69850" cy="1212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8" name="直线连接符 268"/>
          <p:cNvCxnSpPr>
            <a:stCxn id="117" idx="4"/>
            <a:endCxn id="123" idx="1"/>
          </p:cNvCxnSpPr>
          <p:nvPr/>
        </p:nvCxnSpPr>
        <p:spPr>
          <a:xfrm>
            <a:off x="8670290" y="3193415"/>
            <a:ext cx="182880" cy="857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线连接符 269"/>
          <p:cNvCxnSpPr>
            <a:stCxn id="118" idx="4"/>
            <a:endCxn id="123" idx="0"/>
          </p:cNvCxnSpPr>
          <p:nvPr/>
        </p:nvCxnSpPr>
        <p:spPr>
          <a:xfrm>
            <a:off x="8896350" y="3193415"/>
            <a:ext cx="0" cy="679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0" name="直线连接符 270"/>
          <p:cNvCxnSpPr>
            <a:stCxn id="119" idx="4"/>
            <a:endCxn id="123" idx="7"/>
          </p:cNvCxnSpPr>
          <p:nvPr/>
        </p:nvCxnSpPr>
        <p:spPr>
          <a:xfrm flipH="1">
            <a:off x="8940165" y="3193415"/>
            <a:ext cx="182880" cy="857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1" name="直线连接符 271"/>
          <p:cNvCxnSpPr>
            <a:stCxn id="121" idx="5"/>
            <a:endCxn id="119" idx="1"/>
          </p:cNvCxnSpPr>
          <p:nvPr/>
        </p:nvCxnSpPr>
        <p:spPr>
          <a:xfrm>
            <a:off x="8826500" y="2948940"/>
            <a:ext cx="252730" cy="1397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线连接符 272"/>
          <p:cNvCxnSpPr>
            <a:stCxn id="122" idx="3"/>
            <a:endCxn id="117" idx="7"/>
          </p:cNvCxnSpPr>
          <p:nvPr/>
        </p:nvCxnSpPr>
        <p:spPr>
          <a:xfrm flipH="1">
            <a:off x="8713470" y="2948940"/>
            <a:ext cx="252730" cy="1397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 name="圆角矩形 132"/>
          <p:cNvSpPr/>
          <p:nvPr/>
        </p:nvSpPr>
        <p:spPr>
          <a:xfrm>
            <a:off x="1252220" y="2414270"/>
            <a:ext cx="2958465" cy="308610"/>
          </a:xfrm>
          <a:prstGeom prst="roundRect">
            <a:avLst>
              <a:gd name="adj" fmla="val 8332"/>
            </a:avLst>
          </a:prstGeom>
          <a:solidFill>
            <a:schemeClr val="accent4">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134" name="椭圆 133"/>
          <p:cNvSpPr/>
          <p:nvPr/>
        </p:nvSpPr>
        <p:spPr>
          <a:xfrm>
            <a:off x="1456055" y="2488565"/>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35" name="椭圆 134"/>
          <p:cNvSpPr/>
          <p:nvPr/>
        </p:nvSpPr>
        <p:spPr>
          <a:xfrm>
            <a:off x="1772920" y="2488565"/>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36" name="直线箭头连接符 11"/>
          <p:cNvCxnSpPr>
            <a:stCxn id="135" idx="2"/>
            <a:endCxn id="134" idx="6"/>
          </p:cNvCxnSpPr>
          <p:nvPr/>
        </p:nvCxnSpPr>
        <p:spPr>
          <a:xfrm flipH="1">
            <a:off x="1627505" y="2574290"/>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7" name="椭圆 136"/>
          <p:cNvSpPr/>
          <p:nvPr/>
        </p:nvSpPr>
        <p:spPr>
          <a:xfrm>
            <a:off x="2089785" y="2487930"/>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38" name="直线箭头连接符 16"/>
          <p:cNvCxnSpPr>
            <a:stCxn id="137" idx="2"/>
          </p:cNvCxnSpPr>
          <p:nvPr/>
        </p:nvCxnSpPr>
        <p:spPr>
          <a:xfrm flipH="1">
            <a:off x="1944370" y="2573655"/>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2406015" y="2499360"/>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56" name="直线箭头连接符 18"/>
          <p:cNvCxnSpPr>
            <a:stCxn id="152" idx="2"/>
          </p:cNvCxnSpPr>
          <p:nvPr/>
        </p:nvCxnSpPr>
        <p:spPr>
          <a:xfrm flipH="1">
            <a:off x="2260600" y="2585085"/>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a:off x="2722880" y="2498090"/>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58" name="直线箭头连接符 20"/>
          <p:cNvCxnSpPr>
            <a:stCxn id="157" idx="2"/>
          </p:cNvCxnSpPr>
          <p:nvPr/>
        </p:nvCxnSpPr>
        <p:spPr>
          <a:xfrm flipH="1">
            <a:off x="2577465" y="2583815"/>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9" name="文本框 158"/>
          <p:cNvSpPr txBox="1"/>
          <p:nvPr/>
        </p:nvSpPr>
        <p:spPr>
          <a:xfrm>
            <a:off x="3094355" y="2375535"/>
            <a:ext cx="1116330" cy="337185"/>
          </a:xfrm>
          <a:prstGeom prst="rect">
            <a:avLst/>
          </a:prstGeom>
          <a:noFill/>
        </p:spPr>
        <p:txBody>
          <a:bodyPr wrap="square">
            <a:spAutoFit/>
          </a:bodyPr>
          <a:p>
            <a:pPr algn="r"/>
            <a:r>
              <a:rPr kumimoji="1" lang="zh-CN" altLang="en-US" sz="1600" dirty="0">
                <a:latin typeface="Calibri" panose="020F0502020204030204" pitchFamily="34" charset="0"/>
                <a:cs typeface="Calibri" panose="020F0502020204030204" pitchFamily="34" charset="0"/>
              </a:rPr>
              <a:t> </a:t>
            </a:r>
            <a:r>
              <a:rPr kumimoji="1" lang="en-US" altLang="zh-CN" sz="1600" dirty="0">
                <a:latin typeface="Calibri" panose="020F0502020204030204" pitchFamily="34" charset="0"/>
                <a:cs typeface="Calibri" panose="020F0502020204030204" pitchFamily="34" charset="0"/>
              </a:rPr>
              <a:t>traces</a:t>
            </a:r>
            <a:endParaRPr kumimoji="1" lang="en-US" altLang="zh-CN" sz="1600" dirty="0">
              <a:latin typeface="Calibri" panose="020F0502020204030204" pitchFamily="34" charset="0"/>
              <a:cs typeface="Calibri" panose="020F0502020204030204" pitchFamily="34" charset="0"/>
            </a:endParaRPr>
          </a:p>
        </p:txBody>
      </p:sp>
      <p:cxnSp>
        <p:nvCxnSpPr>
          <p:cNvPr id="160" name="直线箭头连接符 23"/>
          <p:cNvCxnSpPr/>
          <p:nvPr/>
        </p:nvCxnSpPr>
        <p:spPr>
          <a:xfrm flipH="1">
            <a:off x="2894330" y="2583815"/>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文本框 160"/>
          <p:cNvSpPr txBox="1"/>
          <p:nvPr/>
        </p:nvSpPr>
        <p:spPr>
          <a:xfrm>
            <a:off x="2955290" y="2265045"/>
            <a:ext cx="587375" cy="399415"/>
          </a:xfrm>
          <a:prstGeom prst="rect">
            <a:avLst/>
          </a:prstGeom>
          <a:noFill/>
        </p:spPr>
        <p:txBody>
          <a:bodyPr wrap="square">
            <a:spAutoFit/>
          </a:bodyPr>
          <a:p>
            <a:r>
              <a:rPr kumimoji="1" lang="en-US" altLang="zh-CN" sz="2000" dirty="0">
                <a:solidFill>
                  <a:schemeClr val="tx1">
                    <a:lumMod val="65000"/>
                    <a:lumOff val="35000"/>
                  </a:schemeClr>
                </a:solidFill>
                <a:latin typeface="Arial" panose="020B0604020202090204" pitchFamily="34" charset="0"/>
                <a:cs typeface="Arial" panose="020B0604020202090204" pitchFamily="34" charset="0"/>
              </a:rPr>
              <a:t>…</a:t>
            </a:r>
            <a:endParaRPr kumimoji="1" lang="en-US" altLang="zh-CN" sz="2000" dirty="0">
              <a:solidFill>
                <a:schemeClr val="tx1">
                  <a:lumMod val="65000"/>
                  <a:lumOff val="35000"/>
                </a:schemeClr>
              </a:solidFill>
              <a:latin typeface="Arial" panose="020B0604020202090204" pitchFamily="34" charset="0"/>
              <a:cs typeface="Arial" panose="020B0604020202090204" pitchFamily="34" charset="0"/>
            </a:endParaRPr>
          </a:p>
        </p:txBody>
      </p:sp>
      <p:cxnSp>
        <p:nvCxnSpPr>
          <p:cNvPr id="162" name="肘形连接符 161"/>
          <p:cNvCxnSpPr>
            <a:stCxn id="159" idx="2"/>
            <a:endCxn id="159" idx="3"/>
          </p:cNvCxnSpPr>
          <p:nvPr/>
        </p:nvCxnSpPr>
        <p:spPr>
          <a:xfrm rot="5400000" flipH="1" flipV="1">
            <a:off x="3847465" y="2349500"/>
            <a:ext cx="168275" cy="558165"/>
          </a:xfrm>
          <a:prstGeom prst="bentConnector4">
            <a:avLst>
              <a:gd name="adj1" fmla="val -141509"/>
              <a:gd name="adj2" fmla="val 142662"/>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3" name="图形 17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6030" y="2388235"/>
            <a:ext cx="362585" cy="362585"/>
          </a:xfrm>
          <a:prstGeom prst="rect">
            <a:avLst/>
          </a:prstGeom>
        </p:spPr>
      </p:pic>
      <p:sp>
        <p:nvSpPr>
          <p:cNvPr id="164" name="圆角矩形 163"/>
          <p:cNvSpPr/>
          <p:nvPr/>
        </p:nvSpPr>
        <p:spPr>
          <a:xfrm>
            <a:off x="8057515" y="2400300"/>
            <a:ext cx="2442845" cy="295275"/>
          </a:xfrm>
          <a:prstGeom prst="roundRect">
            <a:avLst>
              <a:gd name="adj" fmla="val 8332"/>
            </a:avLst>
          </a:prstGeom>
          <a:solidFill>
            <a:schemeClr val="accent4">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40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165" name="椭圆 164"/>
          <p:cNvSpPr/>
          <p:nvPr/>
        </p:nvSpPr>
        <p:spPr>
          <a:xfrm>
            <a:off x="8140065" y="2457450"/>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166" name="椭圆 165"/>
          <p:cNvSpPr/>
          <p:nvPr/>
        </p:nvSpPr>
        <p:spPr>
          <a:xfrm>
            <a:off x="8456930" y="2456815"/>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cxnSp>
        <p:nvCxnSpPr>
          <p:cNvPr id="167" name="直线箭头连接符 239"/>
          <p:cNvCxnSpPr>
            <a:stCxn id="166" idx="2"/>
          </p:cNvCxnSpPr>
          <p:nvPr/>
        </p:nvCxnSpPr>
        <p:spPr>
          <a:xfrm flipH="1">
            <a:off x="8311515" y="2541905"/>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8" name="椭圆 167"/>
          <p:cNvSpPr/>
          <p:nvPr/>
        </p:nvSpPr>
        <p:spPr>
          <a:xfrm>
            <a:off x="8773160" y="2468245"/>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cxnSp>
        <p:nvCxnSpPr>
          <p:cNvPr id="169" name="直线箭头连接符 241"/>
          <p:cNvCxnSpPr>
            <a:stCxn id="168" idx="2"/>
          </p:cNvCxnSpPr>
          <p:nvPr/>
        </p:nvCxnSpPr>
        <p:spPr>
          <a:xfrm flipH="1">
            <a:off x="8628380" y="2553970"/>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a:off x="9090025" y="2466975"/>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cxnSp>
        <p:nvCxnSpPr>
          <p:cNvPr id="171" name="直线箭头连接符 243"/>
          <p:cNvCxnSpPr>
            <a:stCxn id="170" idx="2"/>
          </p:cNvCxnSpPr>
          <p:nvPr/>
        </p:nvCxnSpPr>
        <p:spPr>
          <a:xfrm flipH="1">
            <a:off x="8944610" y="2552700"/>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3" name="文本框 172"/>
          <p:cNvSpPr txBox="1"/>
          <p:nvPr/>
        </p:nvSpPr>
        <p:spPr>
          <a:xfrm>
            <a:off x="9431020" y="2385060"/>
            <a:ext cx="1116330" cy="306705"/>
          </a:xfrm>
          <a:prstGeom prst="rect">
            <a:avLst/>
          </a:prstGeom>
          <a:noFill/>
        </p:spPr>
        <p:txBody>
          <a:bodyPr wrap="square">
            <a:spAutoFit/>
          </a:bodyPr>
          <a:p>
            <a:pPr algn="r"/>
            <a:r>
              <a:rPr kumimoji="1" lang="zh-CN" altLang="en-US" sz="1400" dirty="0">
                <a:solidFill>
                  <a:schemeClr val="tx1">
                    <a:lumMod val="50000"/>
                    <a:lumOff val="50000"/>
                  </a:schemeClr>
                </a:solidFill>
                <a:latin typeface="Calibri" panose="020F0502020204030204" pitchFamily="34" charset="0"/>
                <a:cs typeface="Calibri" panose="020F0502020204030204" pitchFamily="34" charset="0"/>
              </a:rPr>
              <a:t> </a:t>
            </a:r>
            <a:r>
              <a:rPr kumimoji="1" lang="en-US" altLang="zh-CN" sz="1400" dirty="0">
                <a:solidFill>
                  <a:schemeClr val="tx1">
                    <a:lumMod val="50000"/>
                    <a:lumOff val="50000"/>
                  </a:schemeClr>
                </a:solidFill>
                <a:latin typeface="Calibri" panose="020F0502020204030204" pitchFamily="34" charset="0"/>
                <a:cs typeface="Calibri" panose="020F0502020204030204" pitchFamily="34" charset="0"/>
              </a:rPr>
              <a:t>workload</a:t>
            </a:r>
            <a:endParaRPr kumimoji="1" lang="en-US" altLang="zh-CN" sz="14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178" name="直线箭头连接符 245"/>
          <p:cNvCxnSpPr/>
          <p:nvPr/>
        </p:nvCxnSpPr>
        <p:spPr>
          <a:xfrm flipH="1">
            <a:off x="9261475" y="2552700"/>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9" name="文本框 178"/>
          <p:cNvSpPr txBox="1"/>
          <p:nvPr/>
        </p:nvSpPr>
        <p:spPr>
          <a:xfrm>
            <a:off x="9322435" y="2211705"/>
            <a:ext cx="587375" cy="399415"/>
          </a:xfrm>
          <a:prstGeom prst="rect">
            <a:avLst/>
          </a:prstGeom>
          <a:noFill/>
        </p:spPr>
        <p:txBody>
          <a:bodyPr wrap="square">
            <a:spAutoFit/>
          </a:bodyPr>
          <a:p>
            <a:r>
              <a:rPr kumimoji="1" lang="en-US" altLang="zh-CN" sz="2000" dirty="0">
                <a:solidFill>
                  <a:schemeClr val="tx1">
                    <a:lumMod val="50000"/>
                    <a:lumOff val="50000"/>
                  </a:schemeClr>
                </a:solidFill>
                <a:latin typeface="Arial" panose="020B0604020202090204" pitchFamily="34" charset="0"/>
                <a:cs typeface="Arial" panose="020B0604020202090204" pitchFamily="34" charset="0"/>
              </a:rPr>
              <a:t>…</a:t>
            </a:r>
            <a:endParaRPr kumimoji="1" lang="en-US" altLang="zh-CN" sz="2000"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181" name="燕尾形 180"/>
          <p:cNvSpPr/>
          <p:nvPr/>
        </p:nvSpPr>
        <p:spPr>
          <a:xfrm>
            <a:off x="4975225" y="3004185"/>
            <a:ext cx="114935" cy="189230"/>
          </a:xfrm>
          <a:prstGeom prst="chevron">
            <a:avLst/>
          </a:prstGeom>
          <a:solidFill>
            <a:schemeClr val="accent5">
              <a:lumMod val="75000"/>
              <a:alpha val="5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182" name="燕尾形 181"/>
          <p:cNvSpPr/>
          <p:nvPr/>
        </p:nvSpPr>
        <p:spPr>
          <a:xfrm>
            <a:off x="4874260" y="3004185"/>
            <a:ext cx="114935" cy="189230"/>
          </a:xfrm>
          <a:prstGeom prst="chevron">
            <a:avLst/>
          </a:prstGeom>
          <a:solidFill>
            <a:schemeClr val="accent5">
              <a:lumMod val="75000"/>
              <a:alpha val="5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solidFill>
            </a:endParaRPr>
          </a:p>
        </p:txBody>
      </p:sp>
      <p:sp>
        <p:nvSpPr>
          <p:cNvPr id="183" name="燕尾形 182"/>
          <p:cNvSpPr/>
          <p:nvPr/>
        </p:nvSpPr>
        <p:spPr>
          <a:xfrm>
            <a:off x="4773930" y="3004185"/>
            <a:ext cx="114935" cy="189230"/>
          </a:xfrm>
          <a:prstGeom prst="chevron">
            <a:avLst/>
          </a:prstGeom>
          <a:solidFill>
            <a:schemeClr val="accent5">
              <a:lumMod val="75000"/>
              <a:alpha val="5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solidFill>
            </a:endParaRPr>
          </a:p>
        </p:txBody>
      </p:sp>
      <p:sp>
        <p:nvSpPr>
          <p:cNvPr id="185" name="燕尾形 184"/>
          <p:cNvSpPr/>
          <p:nvPr/>
        </p:nvSpPr>
        <p:spPr>
          <a:xfrm>
            <a:off x="7872730" y="3004185"/>
            <a:ext cx="114935" cy="189230"/>
          </a:xfrm>
          <a:prstGeom prst="chevron">
            <a:avLst/>
          </a:prstGeom>
          <a:solidFill>
            <a:schemeClr val="accent5">
              <a:lumMod val="75000"/>
              <a:alpha val="5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186" name="燕尾形 185"/>
          <p:cNvSpPr/>
          <p:nvPr/>
        </p:nvSpPr>
        <p:spPr>
          <a:xfrm>
            <a:off x="7772400" y="3004185"/>
            <a:ext cx="114935" cy="189230"/>
          </a:xfrm>
          <a:prstGeom prst="chevron">
            <a:avLst/>
          </a:prstGeom>
          <a:solidFill>
            <a:schemeClr val="accent5">
              <a:lumMod val="75000"/>
              <a:alpha val="5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
        <p:nvSpPr>
          <p:cNvPr id="187" name="燕尾形 186"/>
          <p:cNvSpPr/>
          <p:nvPr/>
        </p:nvSpPr>
        <p:spPr>
          <a:xfrm>
            <a:off x="7671435" y="3004185"/>
            <a:ext cx="114935" cy="189230"/>
          </a:xfrm>
          <a:prstGeom prst="chevron">
            <a:avLst/>
          </a:prstGeom>
          <a:solidFill>
            <a:schemeClr val="accent5">
              <a:lumMod val="75000"/>
              <a:alpha val="5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lumMod val="50000"/>
                  <a:lumOff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sym typeface="+mn-ea"/>
              </a:rPr>
              <a:t>OrigamiFS </a:t>
            </a:r>
            <a:r>
              <a:rPr lang="en-US" altLang="zh-CN">
                <a:latin typeface="+mn-lt"/>
                <a:cs typeface="+mn-lt"/>
                <a:sym typeface="+mn-ea"/>
              </a:rPr>
              <a:t>Architecture</a:t>
            </a:r>
            <a:endParaRPr lang="en-US" altLang="zh-CN">
              <a:latin typeface="+mn-lt"/>
              <a:cs typeface="+mn-lt"/>
              <a:sym typeface="+mn-ea"/>
            </a:endParaRPr>
          </a:p>
        </p:txBody>
      </p:sp>
      <p:sp>
        <p:nvSpPr>
          <p:cNvPr id="3" name="内容占位符 2"/>
          <p:cNvSpPr>
            <a:spLocks noGrp="1"/>
          </p:cNvSpPr>
          <p:nvPr>
            <p:ph idx="1"/>
          </p:nvPr>
        </p:nvSpPr>
        <p:spPr>
          <a:xfrm>
            <a:off x="838200" y="1214120"/>
            <a:ext cx="10777220" cy="946785"/>
          </a:xfrm>
        </p:spPr>
        <p:txBody>
          <a:bodyPr/>
          <a:p>
            <a:r>
              <a:rPr lang="en-US" altLang="zh-CN"/>
              <a:t>A </a:t>
            </a:r>
            <a:r>
              <a:rPr lang="en-US" altLang="zh-CN">
                <a:sym typeface="+mn-ea"/>
              </a:rPr>
              <a:t>prototype of distributed </a:t>
            </a:r>
            <a:r>
              <a:rPr lang="en-US" altLang="zh-CN"/>
              <a:t>metadata service </a:t>
            </a:r>
            <a:endParaRPr lang="en-US" altLang="zh-CN"/>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7" name="图片 6" descr="fs-arch_01"/>
          <p:cNvPicPr>
            <a:picLocks noChangeAspect="1"/>
          </p:cNvPicPr>
          <p:nvPr/>
        </p:nvPicPr>
        <p:blipFill>
          <a:blip r:embed="rId1"/>
          <a:stretch>
            <a:fillRect/>
          </a:stretch>
        </p:blipFill>
        <p:spPr>
          <a:xfrm>
            <a:off x="965835" y="2001520"/>
            <a:ext cx="4712970" cy="3496310"/>
          </a:xfrm>
          <a:prstGeom prst="rect">
            <a:avLst/>
          </a:prstGeom>
        </p:spPr>
      </p:pic>
      <p:cxnSp>
        <p:nvCxnSpPr>
          <p:cNvPr id="23" name="直线箭头连接符 22"/>
          <p:cNvCxnSpPr/>
          <p:nvPr/>
        </p:nvCxnSpPr>
        <p:spPr>
          <a:xfrm flipH="1">
            <a:off x="5320197" y="2531944"/>
            <a:ext cx="622300" cy="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992495" y="2301875"/>
            <a:ext cx="5877560" cy="460375"/>
          </a:xfrm>
          <a:prstGeom prst="rect">
            <a:avLst/>
          </a:prstGeom>
          <a:noFill/>
        </p:spPr>
        <p:txBody>
          <a:bodyPr wrap="square">
            <a:spAutoFit/>
          </a:bodyPr>
          <a:p>
            <a:pPr algn="l"/>
            <a:r>
              <a:rPr lang="en-US" sz="2400" dirty="0"/>
              <a:t>Cache for near-root hotspot </a:t>
            </a:r>
            <a:r>
              <a:rPr lang="en-US" altLang="zh-CN" sz="2400" dirty="0"/>
              <a:t>mitigation</a:t>
            </a:r>
            <a:endParaRPr lang="en-US" altLang="zh-CN" sz="2400" dirty="0"/>
          </a:p>
        </p:txBody>
      </p:sp>
      <p:cxnSp>
        <p:nvCxnSpPr>
          <p:cNvPr id="9" name="直线箭头连接符 22"/>
          <p:cNvCxnSpPr/>
          <p:nvPr/>
        </p:nvCxnSpPr>
        <p:spPr>
          <a:xfrm flipH="1">
            <a:off x="5641507" y="3899734"/>
            <a:ext cx="622300" cy="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313805" y="3669665"/>
            <a:ext cx="5039995" cy="460375"/>
          </a:xfrm>
          <a:prstGeom prst="rect">
            <a:avLst/>
          </a:prstGeom>
          <a:noFill/>
        </p:spPr>
        <p:txBody>
          <a:bodyPr wrap="square">
            <a:spAutoFit/>
          </a:bodyPr>
          <a:p>
            <a:pPr algn="l"/>
            <a:r>
              <a:rPr lang="en-US" sz="2400" dirty="0"/>
              <a:t>Metadata disaggregation </a:t>
            </a:r>
            <a:r>
              <a:rPr lang="en-US" sz="2400" dirty="0"/>
              <a:t>for scalability</a:t>
            </a:r>
            <a:endParaRPr lang="en-US" sz="2400" dirty="0"/>
          </a:p>
        </p:txBody>
      </p:sp>
      <p:cxnSp>
        <p:nvCxnSpPr>
          <p:cNvPr id="11" name="直线箭头连接符 22"/>
          <p:cNvCxnSpPr/>
          <p:nvPr/>
        </p:nvCxnSpPr>
        <p:spPr>
          <a:xfrm flipH="1">
            <a:off x="5641507" y="5067499"/>
            <a:ext cx="622300" cy="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313805" y="4837430"/>
            <a:ext cx="5655945" cy="460375"/>
          </a:xfrm>
          <a:prstGeom prst="rect">
            <a:avLst/>
          </a:prstGeom>
          <a:noFill/>
        </p:spPr>
        <p:txBody>
          <a:bodyPr wrap="square">
            <a:spAutoFit/>
          </a:bodyPr>
          <a:p>
            <a:pPr algn="l"/>
            <a:r>
              <a:rPr lang="en-US" sz="2400" dirty="0"/>
              <a:t>Specific interface for training and </a:t>
            </a:r>
            <a:r>
              <a:rPr lang="en-US" sz="2400" dirty="0"/>
              <a:t>validation</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sym typeface="+mn-ea"/>
              </a:rPr>
              <a:t>Origami Overview and </a:t>
            </a:r>
            <a:r>
              <a:rPr lang="en-US" altLang="zh-CN">
                <a:latin typeface="+mn-lt"/>
                <a:cs typeface="+mn-lt"/>
                <a:sym typeface="+mn-ea"/>
              </a:rPr>
              <a:t>Workflow</a:t>
            </a:r>
            <a:endParaRPr lang="en-US" altLang="zh-CN"/>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
        <p:nvSpPr>
          <p:cNvPr id="15" name="圆角矩形 14"/>
          <p:cNvSpPr/>
          <p:nvPr/>
        </p:nvSpPr>
        <p:spPr>
          <a:xfrm>
            <a:off x="8705215" y="2914650"/>
            <a:ext cx="782955" cy="748665"/>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22" name="圆角矩形 21"/>
          <p:cNvSpPr/>
          <p:nvPr/>
        </p:nvSpPr>
        <p:spPr>
          <a:xfrm>
            <a:off x="8618220" y="2834640"/>
            <a:ext cx="782955" cy="748665"/>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25" name="圆角矩形 24"/>
          <p:cNvSpPr/>
          <p:nvPr/>
        </p:nvSpPr>
        <p:spPr>
          <a:xfrm>
            <a:off x="5249545" y="2864485"/>
            <a:ext cx="782955" cy="629920"/>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28" name="圆角矩形 27"/>
          <p:cNvSpPr/>
          <p:nvPr/>
        </p:nvSpPr>
        <p:spPr>
          <a:xfrm>
            <a:off x="1039495" y="4020185"/>
            <a:ext cx="9533255" cy="297815"/>
          </a:xfrm>
          <a:prstGeom prst="roundRect">
            <a:avLst>
              <a:gd name="adj" fmla="val 0"/>
            </a:avLst>
          </a:prstGeom>
          <a:solidFill>
            <a:schemeClr val="accent6">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r>
              <a:rPr kumimoji="1" lang="zh-CN" altLang="en-US" sz="1400" b="1" dirty="0">
                <a:latin typeface="Calibri" panose="020F0502020204030204" pitchFamily="34" charset="0"/>
                <a:cs typeface="Calibri" panose="020F0502020204030204" pitchFamily="34" charset="0"/>
              </a:rPr>
              <a:t>                  </a:t>
            </a:r>
            <a:r>
              <a:rPr kumimoji="1" lang="en-US" altLang="zh-CN" sz="1400" b="1" dirty="0" err="1">
                <a:solidFill>
                  <a:schemeClr val="accent6">
                    <a:lumMod val="75000"/>
                  </a:schemeClr>
                </a:solidFill>
                <a:latin typeface="Calibri" panose="020F0502020204030204" pitchFamily="34" charset="0"/>
                <a:cs typeface="Calibri" panose="020F0502020204030204" pitchFamily="34" charset="0"/>
              </a:rPr>
              <a:t>OrigamiFS</a:t>
            </a:r>
            <a:endParaRPr kumimoji="1" lang="en-US" altLang="zh-CN" sz="1400" b="1" dirty="0" err="1">
              <a:solidFill>
                <a:schemeClr val="accent6">
                  <a:lumMod val="75000"/>
                </a:schemeClr>
              </a:solidFill>
              <a:latin typeface="Calibri" panose="020F0502020204030204" pitchFamily="34" charset="0"/>
              <a:cs typeface="Calibri" panose="020F0502020204030204" pitchFamily="34" charset="0"/>
            </a:endParaRPr>
          </a:p>
        </p:txBody>
      </p:sp>
      <p:sp>
        <p:nvSpPr>
          <p:cNvPr id="29" name="文本框 28"/>
          <p:cNvSpPr txBox="1"/>
          <p:nvPr/>
        </p:nvSpPr>
        <p:spPr>
          <a:xfrm>
            <a:off x="1039495" y="2098675"/>
            <a:ext cx="3787140" cy="306705"/>
          </a:xfrm>
          <a:prstGeom prst="rect">
            <a:avLst/>
          </a:prstGeom>
          <a:noFill/>
        </p:spPr>
        <p:txBody>
          <a:bodyPr wrap="square">
            <a:spAutoFit/>
          </a:bodyPr>
          <a:p>
            <a:pPr algn="ctr"/>
            <a:r>
              <a:rPr kumimoji="1" lang="en-US" altLang="zh-CN" sz="1400" b="1" dirty="0">
                <a:latin typeface="Calibri" panose="020F0502020204030204" pitchFamily="34" charset="0"/>
                <a:cs typeface="Calibri" panose="020F0502020204030204" pitchFamily="34" charset="0"/>
              </a:rPr>
              <a:t>Label</a:t>
            </a:r>
            <a:r>
              <a:rPr kumimoji="1" lang="zh-CN" altLang="en-US" sz="1400" b="1" dirty="0">
                <a:latin typeface="Calibri" panose="020F0502020204030204" pitchFamily="34" charset="0"/>
                <a:cs typeface="Calibri" panose="020F0502020204030204" pitchFamily="34" charset="0"/>
              </a:rPr>
              <a:t> </a:t>
            </a:r>
            <a:r>
              <a:rPr kumimoji="1" lang="en-US" altLang="zh-CN" sz="1400" b="1" dirty="0">
                <a:latin typeface="Calibri" panose="020F0502020204030204" pitchFamily="34" charset="0"/>
                <a:cs typeface="Calibri" panose="020F0502020204030204" pitchFamily="34" charset="0"/>
              </a:rPr>
              <a:t>Generation</a:t>
            </a:r>
            <a:endParaRPr kumimoji="1" lang="en-US" altLang="zh-CN" sz="1400" b="1" dirty="0">
              <a:latin typeface="Calibri" panose="020F0502020204030204" pitchFamily="34" charset="0"/>
              <a:cs typeface="Calibri" panose="020F0502020204030204" pitchFamily="34" charset="0"/>
            </a:endParaRPr>
          </a:p>
        </p:txBody>
      </p:sp>
      <p:sp>
        <p:nvSpPr>
          <p:cNvPr id="31" name="圆角矩形 30"/>
          <p:cNvSpPr/>
          <p:nvPr/>
        </p:nvSpPr>
        <p:spPr>
          <a:xfrm>
            <a:off x="1397000" y="3105785"/>
            <a:ext cx="1915795" cy="257175"/>
          </a:xfrm>
          <a:prstGeom prst="roundRect">
            <a:avLst>
              <a:gd name="adj" fmla="val 8332"/>
            </a:avLst>
          </a:prstGeom>
          <a:solidFill>
            <a:schemeClr val="accent2">
              <a:lumMod val="20000"/>
              <a:lumOff val="80000"/>
            </a:schemeClr>
          </a:solidFill>
          <a:ln w="9525">
            <a:prstDash val="dash"/>
          </a:ln>
        </p:spPr>
        <p:style>
          <a:lnRef idx="2">
            <a:schemeClr val="dk1"/>
          </a:lnRef>
          <a:fillRef idx="1">
            <a:schemeClr val="lt1"/>
          </a:fillRef>
          <a:effectRef idx="0">
            <a:schemeClr val="dk1"/>
          </a:effectRef>
          <a:fontRef idx="minor">
            <a:schemeClr val="dk1"/>
          </a:fontRef>
        </p:style>
        <p:txBody>
          <a:bodyPr rtlCol="0" anchor="ctr"/>
          <a:p>
            <a:pPr algn="ctr"/>
            <a:r>
              <a:rPr kumimoji="1" lang="en-US" altLang="zh-CN" sz="1400" b="1" dirty="0" err="1">
                <a:solidFill>
                  <a:srgbClr val="C00000"/>
                </a:solidFill>
                <a:latin typeface="Calibri" panose="020F0502020204030204" pitchFamily="34" charset="0"/>
                <a:cs typeface="Calibri" panose="020F0502020204030204" pitchFamily="34" charset="0"/>
              </a:rPr>
              <a:t>MetaOPT</a:t>
            </a:r>
            <a:endParaRPr kumimoji="1" lang="en-US" altLang="zh-CN" sz="1400" b="1" dirty="0" err="1">
              <a:solidFill>
                <a:srgbClr val="C00000"/>
              </a:solidFill>
              <a:latin typeface="Calibri" panose="020F0502020204030204" pitchFamily="34" charset="0"/>
              <a:cs typeface="Calibri" panose="020F0502020204030204" pitchFamily="34" charset="0"/>
            </a:endParaRPr>
          </a:p>
        </p:txBody>
      </p:sp>
      <p:cxnSp>
        <p:nvCxnSpPr>
          <p:cNvPr id="32" name="直线箭头连接符 26"/>
          <p:cNvCxnSpPr/>
          <p:nvPr/>
        </p:nvCxnSpPr>
        <p:spPr>
          <a:xfrm flipV="1">
            <a:off x="1278890" y="2627630"/>
            <a:ext cx="0" cy="1216025"/>
          </a:xfrm>
          <a:prstGeom prst="straightConnector1">
            <a:avLst/>
          </a:prstGeom>
          <a:ln w="19050">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973455" y="3383915"/>
            <a:ext cx="721360" cy="306705"/>
          </a:xfrm>
          <a:prstGeom prst="rect">
            <a:avLst/>
          </a:prstGeom>
          <a:noFill/>
        </p:spPr>
        <p:txBody>
          <a:bodyPr wrap="square">
            <a:spAutoFit/>
          </a:bodyPr>
          <a:p>
            <a:r>
              <a:rPr kumimoji="1" lang="en-US" altLang="zh-CN" sz="1400" b="1" dirty="0">
                <a:latin typeface="Arial" panose="020B0604020202090204" pitchFamily="34" charset="0"/>
                <a:cs typeface="Arial" panose="020B0604020202090204" pitchFamily="34" charset="0"/>
              </a:rPr>
              <a:t>①</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run</a:t>
            </a:r>
            <a:endParaRPr kumimoji="1" lang="en-US" altLang="zh-CN" sz="1400" dirty="0">
              <a:latin typeface="Arial" panose="020B0604020202090204" pitchFamily="34" charset="0"/>
              <a:cs typeface="Arial" panose="020B0604020202090204" pitchFamily="34" charset="0"/>
            </a:endParaRPr>
          </a:p>
        </p:txBody>
      </p:sp>
      <p:sp>
        <p:nvSpPr>
          <p:cNvPr id="35" name="文本框 34"/>
          <p:cNvSpPr txBox="1"/>
          <p:nvPr/>
        </p:nvSpPr>
        <p:spPr>
          <a:xfrm>
            <a:off x="1780540" y="2740025"/>
            <a:ext cx="1580515" cy="306705"/>
          </a:xfrm>
          <a:prstGeom prst="rect">
            <a:avLst/>
          </a:prstGeom>
          <a:noFill/>
        </p:spPr>
        <p:txBody>
          <a:bodyPr wrap="square">
            <a:spAutoFit/>
          </a:bodyPr>
          <a:p>
            <a:pPr algn="r"/>
            <a:r>
              <a:rPr kumimoji="1" lang="en-US" altLang="zh-CN" sz="1400" b="1" dirty="0">
                <a:latin typeface="Arial" panose="020B0604020202090204" pitchFamily="34" charset="0"/>
                <a:cs typeface="Arial" panose="020B0604020202090204" pitchFamily="34" charset="0"/>
              </a:rPr>
              <a:t>②</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collect</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stats</a:t>
            </a:r>
            <a:endParaRPr kumimoji="1" lang="en-US" altLang="zh-CN" sz="1400" dirty="0">
              <a:latin typeface="Arial" panose="020B0604020202090204" pitchFamily="34" charset="0"/>
              <a:cs typeface="Arial" panose="020B0604020202090204" pitchFamily="34" charset="0"/>
            </a:endParaRPr>
          </a:p>
        </p:txBody>
      </p:sp>
      <p:sp>
        <p:nvSpPr>
          <p:cNvPr id="36" name="文本框 35"/>
          <p:cNvSpPr txBox="1"/>
          <p:nvPr/>
        </p:nvSpPr>
        <p:spPr>
          <a:xfrm>
            <a:off x="1825625" y="3401060"/>
            <a:ext cx="2077085" cy="521970"/>
          </a:xfrm>
          <a:prstGeom prst="rect">
            <a:avLst/>
          </a:prstGeom>
          <a:noFill/>
        </p:spPr>
        <p:txBody>
          <a:bodyPr wrap="square">
            <a:spAutoFit/>
          </a:bodyPr>
          <a:p>
            <a:pPr algn="r"/>
            <a:r>
              <a:rPr kumimoji="1" lang="en-US" altLang="zh-CN" sz="1400" b="1" dirty="0">
                <a:latin typeface="Arial" panose="020B0604020202090204" pitchFamily="34" charset="0"/>
                <a:cs typeface="Arial" panose="020B0604020202090204" pitchFamily="34" charset="0"/>
              </a:rPr>
              <a:t>③</a:t>
            </a:r>
            <a:r>
              <a:rPr kumimoji="1" lang="zh-CN" altLang="en-US" sz="1400" dirty="0">
                <a:solidFill>
                  <a:schemeClr val="accent1">
                    <a:lumMod val="75000"/>
                  </a:schemeClr>
                </a:solidFill>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generate</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labels</a:t>
            </a:r>
            <a:endParaRPr kumimoji="1" lang="en-US" altLang="zh-CN" sz="1400" dirty="0">
              <a:latin typeface="Arial" panose="020B0604020202090204" pitchFamily="34" charset="0"/>
              <a:cs typeface="Arial" panose="020B0604020202090204" pitchFamily="34" charset="0"/>
            </a:endParaRPr>
          </a:p>
          <a:p>
            <a:pPr algn="r"/>
            <a:r>
              <a:rPr kumimoji="1" lang="en-US" altLang="zh-CN" sz="1400" dirty="0">
                <a:latin typeface="Arial" panose="020B0604020202090204" pitchFamily="34" charset="0"/>
                <a:cs typeface="Arial" panose="020B0604020202090204" pitchFamily="34" charset="0"/>
              </a:rPr>
              <a:t>&amp;</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execute</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decisions</a:t>
            </a:r>
            <a:endParaRPr kumimoji="1" lang="en-US" altLang="zh-CN" sz="1400" dirty="0">
              <a:latin typeface="Arial" panose="020B0604020202090204" pitchFamily="34" charset="0"/>
              <a:cs typeface="Arial" panose="020B0604020202090204" pitchFamily="34" charset="0"/>
            </a:endParaRPr>
          </a:p>
        </p:txBody>
      </p:sp>
      <p:cxnSp>
        <p:nvCxnSpPr>
          <p:cNvPr id="40" name="直线箭头连接符 41"/>
          <p:cNvCxnSpPr/>
          <p:nvPr/>
        </p:nvCxnSpPr>
        <p:spPr>
          <a:xfrm flipH="1">
            <a:off x="3318510" y="3240405"/>
            <a:ext cx="783590" cy="0"/>
          </a:xfrm>
          <a:prstGeom prst="straightConnector1">
            <a:avLst/>
          </a:prstGeom>
          <a:ln w="190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线箭头连接符 46"/>
          <p:cNvCxnSpPr/>
          <p:nvPr/>
        </p:nvCxnSpPr>
        <p:spPr>
          <a:xfrm>
            <a:off x="3886200" y="3240405"/>
            <a:ext cx="0" cy="779780"/>
          </a:xfrm>
          <a:prstGeom prst="straightConnector1">
            <a:avLst/>
          </a:prstGeom>
          <a:ln w="190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3318510" y="2908300"/>
            <a:ext cx="1263650" cy="306705"/>
          </a:xfrm>
          <a:prstGeom prst="rect">
            <a:avLst/>
          </a:prstGeom>
          <a:noFill/>
        </p:spPr>
        <p:txBody>
          <a:bodyPr wrap="square">
            <a:spAutoFit/>
          </a:bodyPr>
          <a:p>
            <a:pPr algn="r"/>
            <a:r>
              <a:rPr kumimoji="1" lang="en-US" altLang="zh-CN" sz="1400" b="1" dirty="0">
                <a:latin typeface="Arial" panose="020B0604020202090204" pitchFamily="34" charset="0"/>
                <a:cs typeface="Arial" panose="020B0604020202090204" pitchFamily="34" charset="0"/>
              </a:rPr>
              <a:t>④</a:t>
            </a:r>
            <a:r>
              <a:rPr kumimoji="1" lang="zh-CN" altLang="en-US" sz="1400" dirty="0">
                <a:latin typeface="Arial" panose="020B0604020202090204" pitchFamily="34" charset="0"/>
                <a:cs typeface="Arial" panose="020B0604020202090204" pitchFamily="34" charset="0"/>
              </a:rPr>
              <a:t> </a:t>
            </a:r>
            <a:r>
              <a:rPr kumimoji="1" lang="en-US" altLang="zh-CN" sz="1400" dirty="0">
                <a:latin typeface="Arial" panose="020B0604020202090204" pitchFamily="34" charset="0"/>
                <a:cs typeface="Arial" panose="020B0604020202090204" pitchFamily="34" charset="0"/>
              </a:rPr>
              <a:t>continue</a:t>
            </a:r>
            <a:endParaRPr kumimoji="1" lang="en-US" altLang="zh-CN" sz="1400" dirty="0">
              <a:latin typeface="Arial" panose="020B0604020202090204" pitchFamily="34" charset="0"/>
              <a:cs typeface="Arial" panose="020B0604020202090204" pitchFamily="34" charset="0"/>
            </a:endParaRPr>
          </a:p>
        </p:txBody>
      </p:sp>
      <p:sp>
        <p:nvSpPr>
          <p:cNvPr id="45" name="圆角矩形 44"/>
          <p:cNvSpPr/>
          <p:nvPr/>
        </p:nvSpPr>
        <p:spPr>
          <a:xfrm>
            <a:off x="5090160" y="2069465"/>
            <a:ext cx="2573020" cy="1810385"/>
          </a:xfrm>
          <a:prstGeom prst="roundRect">
            <a:avLst>
              <a:gd name="adj" fmla="val 0"/>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46" name="文本框 45"/>
          <p:cNvSpPr txBox="1"/>
          <p:nvPr/>
        </p:nvSpPr>
        <p:spPr>
          <a:xfrm>
            <a:off x="5090795" y="2098675"/>
            <a:ext cx="2613660" cy="306705"/>
          </a:xfrm>
          <a:prstGeom prst="rect">
            <a:avLst/>
          </a:prstGeom>
          <a:noFill/>
        </p:spPr>
        <p:txBody>
          <a:bodyPr wrap="square">
            <a:spAutoFit/>
          </a:bodyPr>
          <a:p>
            <a:pPr algn="ctr"/>
            <a:r>
              <a:rPr kumimoji="1" lang="en-US" altLang="zh-CN" sz="1400" b="1" dirty="0">
                <a:latin typeface="Calibri" panose="020F0502020204030204" pitchFamily="34" charset="0"/>
                <a:cs typeface="Calibri" panose="020F0502020204030204" pitchFamily="34" charset="0"/>
              </a:rPr>
              <a:t>Model</a:t>
            </a:r>
            <a:r>
              <a:rPr kumimoji="1" lang="zh-CN" altLang="en-US" sz="1400" b="1" dirty="0">
                <a:latin typeface="Calibri" panose="020F0502020204030204" pitchFamily="34" charset="0"/>
                <a:cs typeface="Calibri" panose="020F0502020204030204" pitchFamily="34" charset="0"/>
              </a:rPr>
              <a:t> </a:t>
            </a:r>
            <a:r>
              <a:rPr kumimoji="1" lang="en-US" altLang="zh-CN" sz="1400" b="1" dirty="0">
                <a:latin typeface="Calibri" panose="020F0502020204030204" pitchFamily="34" charset="0"/>
                <a:cs typeface="Calibri" panose="020F0502020204030204" pitchFamily="34" charset="0"/>
              </a:rPr>
              <a:t>Training</a:t>
            </a:r>
            <a:endParaRPr kumimoji="1" lang="en-US" altLang="zh-CN" sz="1400" b="1" dirty="0">
              <a:latin typeface="Calibri" panose="020F0502020204030204" pitchFamily="34" charset="0"/>
              <a:cs typeface="Calibri" panose="020F0502020204030204" pitchFamily="34" charset="0"/>
            </a:endParaRPr>
          </a:p>
        </p:txBody>
      </p:sp>
      <p:sp>
        <p:nvSpPr>
          <p:cNvPr id="48" name="椭圆 47"/>
          <p:cNvSpPr/>
          <p:nvPr/>
        </p:nvSpPr>
        <p:spPr>
          <a:xfrm>
            <a:off x="5334635" y="313499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9" name="椭圆 48"/>
          <p:cNvSpPr/>
          <p:nvPr/>
        </p:nvSpPr>
        <p:spPr>
          <a:xfrm>
            <a:off x="5560695" y="313499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1" name="椭圆 50"/>
          <p:cNvSpPr/>
          <p:nvPr/>
        </p:nvSpPr>
        <p:spPr>
          <a:xfrm>
            <a:off x="5787390" y="313499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2" name="椭圆 51"/>
          <p:cNvSpPr/>
          <p:nvPr/>
        </p:nvSpPr>
        <p:spPr>
          <a:xfrm>
            <a:off x="5447665" y="2908300"/>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3" name="椭圆 52"/>
          <p:cNvSpPr/>
          <p:nvPr/>
        </p:nvSpPr>
        <p:spPr>
          <a:xfrm>
            <a:off x="5674360" y="2908300"/>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4" name="椭圆 53"/>
          <p:cNvSpPr/>
          <p:nvPr/>
        </p:nvSpPr>
        <p:spPr>
          <a:xfrm>
            <a:off x="5560695" y="332549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55" name="直线连接符 67"/>
          <p:cNvCxnSpPr>
            <a:stCxn id="52" idx="4"/>
            <a:endCxn id="49" idx="1"/>
          </p:cNvCxnSpPr>
          <p:nvPr/>
        </p:nvCxnSpPr>
        <p:spPr>
          <a:xfrm>
            <a:off x="5509260" y="3030855"/>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线连接符 70"/>
          <p:cNvCxnSpPr>
            <a:stCxn id="53" idx="4"/>
            <a:endCxn id="49" idx="7"/>
          </p:cNvCxnSpPr>
          <p:nvPr/>
        </p:nvCxnSpPr>
        <p:spPr>
          <a:xfrm flipH="1">
            <a:off x="5665470" y="3030855"/>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线连接符 75"/>
          <p:cNvCxnSpPr>
            <a:stCxn id="52" idx="3"/>
            <a:endCxn id="48" idx="0"/>
          </p:cNvCxnSpPr>
          <p:nvPr/>
        </p:nvCxnSpPr>
        <p:spPr>
          <a:xfrm flipH="1">
            <a:off x="5395595" y="3013075"/>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线连接符 79"/>
          <p:cNvCxnSpPr>
            <a:stCxn id="53" idx="5"/>
            <a:endCxn id="51" idx="0"/>
          </p:cNvCxnSpPr>
          <p:nvPr/>
        </p:nvCxnSpPr>
        <p:spPr>
          <a:xfrm>
            <a:off x="5779135" y="3013075"/>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线连接符 90"/>
          <p:cNvCxnSpPr>
            <a:stCxn id="48" idx="4"/>
            <a:endCxn id="54" idx="1"/>
          </p:cNvCxnSpPr>
          <p:nvPr/>
        </p:nvCxnSpPr>
        <p:spPr>
          <a:xfrm>
            <a:off x="5395595" y="3257550"/>
            <a:ext cx="182880" cy="8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线连接符 93"/>
          <p:cNvCxnSpPr>
            <a:stCxn id="49" idx="4"/>
            <a:endCxn id="54" idx="0"/>
          </p:cNvCxnSpPr>
          <p:nvPr/>
        </p:nvCxnSpPr>
        <p:spPr>
          <a:xfrm>
            <a:off x="5622290" y="3257550"/>
            <a:ext cx="0" cy="67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线连接符 96"/>
          <p:cNvCxnSpPr>
            <a:stCxn id="51" idx="4"/>
            <a:endCxn id="54" idx="7"/>
          </p:cNvCxnSpPr>
          <p:nvPr/>
        </p:nvCxnSpPr>
        <p:spPr>
          <a:xfrm flipH="1">
            <a:off x="5665470" y="3257550"/>
            <a:ext cx="182880" cy="8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线连接符 99"/>
          <p:cNvCxnSpPr>
            <a:stCxn id="52" idx="5"/>
            <a:endCxn id="51" idx="1"/>
          </p:cNvCxnSpPr>
          <p:nvPr/>
        </p:nvCxnSpPr>
        <p:spPr>
          <a:xfrm>
            <a:off x="5552440" y="3013075"/>
            <a:ext cx="252730" cy="139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线连接符 105"/>
          <p:cNvCxnSpPr>
            <a:stCxn id="53" idx="3"/>
            <a:endCxn id="48" idx="7"/>
          </p:cNvCxnSpPr>
          <p:nvPr/>
        </p:nvCxnSpPr>
        <p:spPr>
          <a:xfrm flipH="1">
            <a:off x="5439410" y="3013075"/>
            <a:ext cx="252730" cy="139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圆角矩形 74"/>
          <p:cNvSpPr/>
          <p:nvPr/>
        </p:nvSpPr>
        <p:spPr>
          <a:xfrm>
            <a:off x="6174740" y="2864485"/>
            <a:ext cx="782955" cy="629920"/>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77" name="椭圆 76"/>
          <p:cNvSpPr/>
          <p:nvPr/>
        </p:nvSpPr>
        <p:spPr>
          <a:xfrm rot="10800000">
            <a:off x="6724650" y="29305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78" name="椭圆 77"/>
          <p:cNvSpPr/>
          <p:nvPr/>
        </p:nvSpPr>
        <p:spPr>
          <a:xfrm rot="10800000">
            <a:off x="6497955" y="29305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79" name="椭圆 78"/>
          <p:cNvSpPr/>
          <p:nvPr/>
        </p:nvSpPr>
        <p:spPr>
          <a:xfrm rot="10800000">
            <a:off x="6271260" y="29305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81" name="椭圆 80"/>
          <p:cNvSpPr/>
          <p:nvPr/>
        </p:nvSpPr>
        <p:spPr>
          <a:xfrm rot="10800000">
            <a:off x="6610985" y="315658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82" name="椭圆 81"/>
          <p:cNvSpPr/>
          <p:nvPr/>
        </p:nvSpPr>
        <p:spPr>
          <a:xfrm rot="10800000">
            <a:off x="6384290" y="315658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83" name="椭圆 82"/>
          <p:cNvSpPr/>
          <p:nvPr/>
        </p:nvSpPr>
        <p:spPr>
          <a:xfrm rot="10800000">
            <a:off x="6497955" y="332676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84" name="直线连接符 146"/>
          <p:cNvCxnSpPr>
            <a:stCxn id="81" idx="4"/>
            <a:endCxn id="78" idx="1"/>
          </p:cNvCxnSpPr>
          <p:nvPr/>
        </p:nvCxnSpPr>
        <p:spPr>
          <a:xfrm rot="10800000">
            <a:off x="6602730" y="3035300"/>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线连接符 147"/>
          <p:cNvCxnSpPr>
            <a:stCxn id="82" idx="4"/>
            <a:endCxn id="78" idx="7"/>
          </p:cNvCxnSpPr>
          <p:nvPr/>
        </p:nvCxnSpPr>
        <p:spPr>
          <a:xfrm rot="10800000" flipH="1">
            <a:off x="6445885" y="3035300"/>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线连接符 148"/>
          <p:cNvCxnSpPr>
            <a:stCxn id="81" idx="3"/>
            <a:endCxn id="77" idx="0"/>
          </p:cNvCxnSpPr>
          <p:nvPr/>
        </p:nvCxnSpPr>
        <p:spPr>
          <a:xfrm rot="10800000" flipH="1">
            <a:off x="6715760" y="3053080"/>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线连接符 149"/>
          <p:cNvCxnSpPr>
            <a:stCxn id="82" idx="5"/>
            <a:endCxn id="79" idx="0"/>
          </p:cNvCxnSpPr>
          <p:nvPr/>
        </p:nvCxnSpPr>
        <p:spPr>
          <a:xfrm rot="10800000">
            <a:off x="6332855" y="3053080"/>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线连接符 150"/>
          <p:cNvCxnSpPr>
            <a:stCxn id="81" idx="0"/>
            <a:endCxn id="83" idx="3"/>
          </p:cNvCxnSpPr>
          <p:nvPr/>
        </p:nvCxnSpPr>
        <p:spPr>
          <a:xfrm flipH="1">
            <a:off x="6602730" y="3279140"/>
            <a:ext cx="69850" cy="65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线连接符 152"/>
          <p:cNvCxnSpPr>
            <a:stCxn id="82" idx="0"/>
            <a:endCxn id="83" idx="5"/>
          </p:cNvCxnSpPr>
          <p:nvPr/>
        </p:nvCxnSpPr>
        <p:spPr>
          <a:xfrm>
            <a:off x="6445885" y="3279140"/>
            <a:ext cx="69850" cy="65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线连接符 153"/>
          <p:cNvCxnSpPr>
            <a:stCxn id="81" idx="5"/>
            <a:endCxn id="79" idx="1"/>
          </p:cNvCxnSpPr>
          <p:nvPr/>
        </p:nvCxnSpPr>
        <p:spPr>
          <a:xfrm rot="10800000">
            <a:off x="6376035" y="3035300"/>
            <a:ext cx="252730" cy="139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线连接符 154"/>
          <p:cNvCxnSpPr>
            <a:stCxn id="82" idx="3"/>
            <a:endCxn id="77" idx="7"/>
          </p:cNvCxnSpPr>
          <p:nvPr/>
        </p:nvCxnSpPr>
        <p:spPr>
          <a:xfrm rot="10800000" flipH="1">
            <a:off x="6489065" y="3035300"/>
            <a:ext cx="252730" cy="139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圆角矩形 92"/>
          <p:cNvSpPr/>
          <p:nvPr/>
        </p:nvSpPr>
        <p:spPr>
          <a:xfrm>
            <a:off x="7124065" y="2858135"/>
            <a:ext cx="426720" cy="629920"/>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000" dirty="0">
              <a:solidFill>
                <a:schemeClr val="bg1">
                  <a:lumMod val="50000"/>
                </a:schemeClr>
              </a:solidFill>
              <a:latin typeface="Arial" panose="020B0604020202090204" pitchFamily="34" charset="0"/>
              <a:cs typeface="Arial" panose="020B0604020202090204" pitchFamily="34" charset="0"/>
            </a:endParaRPr>
          </a:p>
        </p:txBody>
      </p:sp>
      <p:sp>
        <p:nvSpPr>
          <p:cNvPr id="95" name="文本框 94"/>
          <p:cNvSpPr txBox="1"/>
          <p:nvPr/>
        </p:nvSpPr>
        <p:spPr>
          <a:xfrm>
            <a:off x="7113270" y="2929890"/>
            <a:ext cx="554355" cy="399415"/>
          </a:xfrm>
          <a:prstGeom prst="rect">
            <a:avLst/>
          </a:prstGeom>
          <a:noFill/>
        </p:spPr>
        <p:txBody>
          <a:bodyPr wrap="square">
            <a:spAutoFit/>
          </a:bodyPr>
          <a:p>
            <a:r>
              <a:rPr kumimoji="1" lang="en-US" altLang="zh-CN" sz="2000" dirty="0">
                <a:solidFill>
                  <a:schemeClr val="bg1">
                    <a:lumMod val="50000"/>
                  </a:schemeClr>
                </a:solidFill>
                <a:latin typeface="Arial" panose="020B0604020202090204" pitchFamily="34" charset="0"/>
                <a:cs typeface="Arial" panose="020B0604020202090204" pitchFamily="34" charset="0"/>
              </a:rPr>
              <a:t>…</a:t>
            </a:r>
            <a:endParaRPr kumimoji="1" lang="en-US" altLang="zh-CN" sz="2000" dirty="0">
              <a:solidFill>
                <a:schemeClr val="bg1">
                  <a:lumMod val="50000"/>
                </a:schemeClr>
              </a:solidFill>
              <a:latin typeface="Arial" panose="020B0604020202090204" pitchFamily="34" charset="0"/>
              <a:cs typeface="Arial" panose="020B0604020202090204" pitchFamily="34" charset="0"/>
            </a:endParaRPr>
          </a:p>
        </p:txBody>
      </p:sp>
      <p:sp>
        <p:nvSpPr>
          <p:cNvPr id="96" name="文本框 95"/>
          <p:cNvSpPr txBox="1"/>
          <p:nvPr/>
        </p:nvSpPr>
        <p:spPr>
          <a:xfrm>
            <a:off x="5085715" y="3526155"/>
            <a:ext cx="2613660" cy="306705"/>
          </a:xfrm>
          <a:prstGeom prst="rect">
            <a:avLst/>
          </a:prstGeom>
          <a:noFill/>
        </p:spPr>
        <p:txBody>
          <a:bodyPr wrap="square">
            <a:spAutoFit/>
          </a:bodyPr>
          <a:p>
            <a:pPr algn="ctr"/>
            <a:r>
              <a:rPr kumimoji="1" lang="en-US" altLang="zh-CN" sz="1400" dirty="0">
                <a:latin typeface="Calibri" panose="020F0502020204030204" pitchFamily="34" charset="0"/>
                <a:cs typeface="Calibri" panose="020F0502020204030204" pitchFamily="34" charset="0"/>
              </a:rPr>
              <a:t>ML</a:t>
            </a:r>
            <a:r>
              <a:rPr kumimoji="1" lang="zh-CN" altLang="en-US" sz="1400" dirty="0">
                <a:latin typeface="Calibri" panose="020F0502020204030204" pitchFamily="34" charset="0"/>
                <a:cs typeface="Calibri" panose="020F0502020204030204" pitchFamily="34" charset="0"/>
              </a:rPr>
              <a:t> </a:t>
            </a:r>
            <a:r>
              <a:rPr kumimoji="1" lang="en-US" altLang="zh-CN" sz="1400" dirty="0">
                <a:latin typeface="Calibri" panose="020F0502020204030204" pitchFamily="34" charset="0"/>
                <a:cs typeface="Calibri" panose="020F0502020204030204" pitchFamily="34" charset="0"/>
              </a:rPr>
              <a:t>models</a:t>
            </a:r>
            <a:endParaRPr kumimoji="1" lang="en-US" altLang="zh-CN" sz="1400" dirty="0">
              <a:latin typeface="Calibri" panose="020F0502020204030204" pitchFamily="34" charset="0"/>
              <a:cs typeface="Calibri" panose="020F0502020204030204" pitchFamily="34" charset="0"/>
            </a:endParaRPr>
          </a:p>
        </p:txBody>
      </p:sp>
      <p:cxnSp>
        <p:nvCxnSpPr>
          <p:cNvPr id="98" name="直线箭头连接符 176"/>
          <p:cNvCxnSpPr/>
          <p:nvPr/>
        </p:nvCxnSpPr>
        <p:spPr>
          <a:xfrm flipV="1">
            <a:off x="5641340" y="2531745"/>
            <a:ext cx="589915" cy="309245"/>
          </a:xfrm>
          <a:prstGeom prst="straightConnector1">
            <a:avLst/>
          </a:prstGeom>
          <a:ln w="190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直线箭头连接符 179"/>
          <p:cNvCxnSpPr/>
          <p:nvPr/>
        </p:nvCxnSpPr>
        <p:spPr>
          <a:xfrm flipH="1" flipV="1">
            <a:off x="6847205" y="2531745"/>
            <a:ext cx="490855" cy="302260"/>
          </a:xfrm>
          <a:prstGeom prst="straightConnector1">
            <a:avLst/>
          </a:prstGeom>
          <a:ln w="190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直线箭头连接符 183"/>
          <p:cNvCxnSpPr/>
          <p:nvPr/>
        </p:nvCxnSpPr>
        <p:spPr>
          <a:xfrm flipV="1">
            <a:off x="6522085" y="2732405"/>
            <a:ext cx="0" cy="122555"/>
          </a:xfrm>
          <a:prstGeom prst="straightConnector1">
            <a:avLst/>
          </a:prstGeom>
          <a:ln w="190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7959725" y="2098675"/>
            <a:ext cx="2613660" cy="306705"/>
          </a:xfrm>
          <a:prstGeom prst="rect">
            <a:avLst/>
          </a:prstGeom>
          <a:noFill/>
        </p:spPr>
        <p:txBody>
          <a:bodyPr wrap="square">
            <a:spAutoFit/>
          </a:bodyPr>
          <a:p>
            <a:pPr algn="ctr"/>
            <a:r>
              <a:rPr kumimoji="1" lang="en-US" altLang="zh-CN" sz="1400" b="1" dirty="0">
                <a:latin typeface="Calibri" panose="020F0502020204030204" pitchFamily="34" charset="0"/>
                <a:cs typeface="Calibri" panose="020F0502020204030204" pitchFamily="34" charset="0"/>
              </a:rPr>
              <a:t>Model</a:t>
            </a:r>
            <a:r>
              <a:rPr kumimoji="1" lang="zh-CN" altLang="en-US" sz="1400" b="1" dirty="0">
                <a:latin typeface="Calibri" panose="020F0502020204030204" pitchFamily="34" charset="0"/>
                <a:cs typeface="Calibri" panose="020F0502020204030204" pitchFamily="34" charset="0"/>
              </a:rPr>
              <a:t> </a:t>
            </a:r>
            <a:r>
              <a:rPr kumimoji="1" lang="en-US" altLang="zh-CN" sz="1400" b="1" dirty="0">
                <a:latin typeface="Calibri" panose="020F0502020204030204" pitchFamily="34" charset="0"/>
                <a:cs typeface="Calibri" panose="020F0502020204030204" pitchFamily="34" charset="0"/>
              </a:rPr>
              <a:t>Validation</a:t>
            </a:r>
            <a:endParaRPr kumimoji="1" lang="en-US" altLang="zh-CN" sz="1400" b="1" dirty="0">
              <a:latin typeface="Calibri" panose="020F0502020204030204" pitchFamily="34" charset="0"/>
              <a:cs typeface="Calibri" panose="020F0502020204030204" pitchFamily="34" charset="0"/>
            </a:endParaRPr>
          </a:p>
        </p:txBody>
      </p:sp>
      <p:sp>
        <p:nvSpPr>
          <p:cNvPr id="103" name="文本框 102"/>
          <p:cNvSpPr txBox="1"/>
          <p:nvPr/>
        </p:nvSpPr>
        <p:spPr>
          <a:xfrm>
            <a:off x="9276080" y="2860675"/>
            <a:ext cx="1260475" cy="737235"/>
          </a:xfrm>
          <a:prstGeom prst="rect">
            <a:avLst/>
          </a:prstGeom>
          <a:noFill/>
        </p:spPr>
        <p:txBody>
          <a:bodyPr wrap="square">
            <a:spAutoFit/>
          </a:bodyPr>
          <a:p>
            <a:pPr algn="r"/>
            <a:r>
              <a:rPr kumimoji="1" lang="en-US" altLang="zh-CN" sz="1400" dirty="0">
                <a:latin typeface="Calibri" panose="020F0502020204030204" pitchFamily="34" charset="0"/>
                <a:cs typeface="Calibri" panose="020F0502020204030204" pitchFamily="34" charset="0"/>
              </a:rPr>
              <a:t>Online</a:t>
            </a:r>
            <a:endParaRPr kumimoji="1" lang="en-US" altLang="zh-CN" sz="1400" dirty="0">
              <a:latin typeface="Calibri" panose="020F0502020204030204" pitchFamily="34" charset="0"/>
              <a:cs typeface="Calibri" panose="020F0502020204030204" pitchFamily="34" charset="0"/>
            </a:endParaRPr>
          </a:p>
          <a:p>
            <a:pPr algn="r"/>
            <a:r>
              <a:rPr kumimoji="1" lang="en-US" altLang="zh-CN" sz="1400" dirty="0">
                <a:latin typeface="Calibri" panose="020F0502020204030204" pitchFamily="34" charset="0"/>
                <a:cs typeface="Calibri" panose="020F0502020204030204" pitchFamily="34" charset="0"/>
              </a:rPr>
              <a:t>Prediction</a:t>
            </a:r>
            <a:endParaRPr kumimoji="1" lang="en-US" altLang="zh-CN" sz="1400" dirty="0">
              <a:latin typeface="Calibri" panose="020F0502020204030204" pitchFamily="34" charset="0"/>
              <a:cs typeface="Calibri" panose="020F0502020204030204" pitchFamily="34" charset="0"/>
            </a:endParaRPr>
          </a:p>
          <a:p>
            <a:pPr algn="r"/>
            <a:r>
              <a:rPr kumimoji="1" lang="en-US" altLang="zh-CN" sz="1400" dirty="0">
                <a:latin typeface="Calibri" panose="020F0502020204030204" pitchFamily="34" charset="0"/>
                <a:cs typeface="Calibri" panose="020F0502020204030204" pitchFamily="34" charset="0"/>
              </a:rPr>
              <a:t>&amp;</a:t>
            </a:r>
            <a:r>
              <a:rPr kumimoji="1" lang="zh-CN" altLang="en-US" sz="1400" dirty="0">
                <a:latin typeface="Calibri" panose="020F0502020204030204" pitchFamily="34" charset="0"/>
                <a:cs typeface="Calibri" panose="020F0502020204030204" pitchFamily="34" charset="0"/>
              </a:rPr>
              <a:t> </a:t>
            </a:r>
            <a:r>
              <a:rPr kumimoji="1" lang="en-US" altLang="zh-CN" sz="1400" dirty="0">
                <a:latin typeface="Calibri" panose="020F0502020204030204" pitchFamily="34" charset="0"/>
                <a:cs typeface="Calibri" panose="020F0502020204030204" pitchFamily="34" charset="0"/>
              </a:rPr>
              <a:t>Balancing</a:t>
            </a:r>
            <a:endParaRPr kumimoji="1" lang="en-US" altLang="zh-CN" sz="1400" dirty="0">
              <a:latin typeface="Calibri" panose="020F0502020204030204" pitchFamily="34" charset="0"/>
              <a:cs typeface="Calibri" panose="020F0502020204030204" pitchFamily="34" charset="0"/>
            </a:endParaRPr>
          </a:p>
        </p:txBody>
      </p:sp>
      <p:sp>
        <p:nvSpPr>
          <p:cNvPr id="104" name="矩形 103"/>
          <p:cNvSpPr/>
          <p:nvPr/>
        </p:nvSpPr>
        <p:spPr>
          <a:xfrm>
            <a:off x="1348740" y="4027805"/>
            <a:ext cx="1294130" cy="2178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400" dirty="0">
                <a:solidFill>
                  <a:schemeClr val="tx1"/>
                </a:solidFill>
                <a:latin typeface="Calibri" panose="020F0502020204030204" pitchFamily="34" charset="0"/>
                <a:cs typeface="Calibri" panose="020F0502020204030204" pitchFamily="34" charset="0"/>
              </a:rPr>
              <a:t>Data</a:t>
            </a:r>
            <a:r>
              <a:rPr kumimoji="1" lang="zh-CN" altLang="en-US" sz="1400" dirty="0">
                <a:solidFill>
                  <a:schemeClr val="tx1"/>
                </a:solidFill>
                <a:latin typeface="Calibri" panose="020F0502020204030204" pitchFamily="34" charset="0"/>
                <a:cs typeface="Calibri" panose="020F0502020204030204" pitchFamily="34" charset="0"/>
              </a:rPr>
              <a:t> </a:t>
            </a:r>
            <a:r>
              <a:rPr kumimoji="1" lang="en-US" altLang="zh-CN" sz="1400" dirty="0">
                <a:solidFill>
                  <a:schemeClr val="tx1"/>
                </a:solidFill>
                <a:latin typeface="Calibri" panose="020F0502020204030204" pitchFamily="34" charset="0"/>
                <a:cs typeface="Calibri" panose="020F0502020204030204" pitchFamily="34" charset="0"/>
              </a:rPr>
              <a:t>Collector</a:t>
            </a:r>
            <a:endParaRPr kumimoji="1" lang="en-US" altLang="zh-CN" sz="1400" dirty="0">
              <a:solidFill>
                <a:schemeClr val="tx1"/>
              </a:solidFill>
              <a:latin typeface="Calibri" panose="020F0502020204030204" pitchFamily="34" charset="0"/>
              <a:cs typeface="Calibri" panose="020F0502020204030204" pitchFamily="34" charset="0"/>
            </a:endParaRPr>
          </a:p>
        </p:txBody>
      </p:sp>
      <p:cxnSp>
        <p:nvCxnSpPr>
          <p:cNvPr id="105" name="直线箭头连接符 226"/>
          <p:cNvCxnSpPr/>
          <p:nvPr/>
        </p:nvCxnSpPr>
        <p:spPr>
          <a:xfrm flipV="1">
            <a:off x="1772920" y="2628265"/>
            <a:ext cx="0" cy="469900"/>
          </a:xfrm>
          <a:prstGeom prst="straightConnector1">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直线箭头连接符 228"/>
          <p:cNvCxnSpPr/>
          <p:nvPr/>
        </p:nvCxnSpPr>
        <p:spPr>
          <a:xfrm>
            <a:off x="1772920" y="3360420"/>
            <a:ext cx="0" cy="646430"/>
          </a:xfrm>
          <a:prstGeom prst="straightConnector1">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3401695" y="4027805"/>
            <a:ext cx="1042670" cy="2178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400" dirty="0">
                <a:solidFill>
                  <a:schemeClr val="tx1"/>
                </a:solidFill>
                <a:latin typeface="Calibri" panose="020F0502020204030204" pitchFamily="34" charset="0"/>
                <a:cs typeface="Calibri" panose="020F0502020204030204" pitchFamily="34" charset="0"/>
              </a:rPr>
              <a:t>Migrator</a:t>
            </a:r>
            <a:endParaRPr kumimoji="1" lang="en-US" altLang="zh-CN" sz="1400" dirty="0">
              <a:solidFill>
                <a:schemeClr val="tx1"/>
              </a:solidFill>
              <a:latin typeface="Calibri" panose="020F0502020204030204" pitchFamily="34" charset="0"/>
              <a:cs typeface="Calibri" panose="020F0502020204030204" pitchFamily="34" charset="0"/>
            </a:endParaRPr>
          </a:p>
        </p:txBody>
      </p:sp>
      <p:sp>
        <p:nvSpPr>
          <p:cNvPr id="109" name="矩形 108"/>
          <p:cNvSpPr/>
          <p:nvPr/>
        </p:nvSpPr>
        <p:spPr>
          <a:xfrm>
            <a:off x="7986395" y="4027805"/>
            <a:ext cx="1415415" cy="2178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400" dirty="0">
                <a:solidFill>
                  <a:schemeClr val="tx1"/>
                </a:solidFill>
                <a:latin typeface="Calibri" panose="020F0502020204030204" pitchFamily="34" charset="0"/>
                <a:cs typeface="Calibri" panose="020F0502020204030204" pitchFamily="34" charset="0"/>
              </a:rPr>
              <a:t>Data</a:t>
            </a:r>
            <a:r>
              <a:rPr kumimoji="1" lang="zh-CN" altLang="en-US" sz="1400" dirty="0">
                <a:solidFill>
                  <a:schemeClr val="tx1"/>
                </a:solidFill>
                <a:latin typeface="Calibri" panose="020F0502020204030204" pitchFamily="34" charset="0"/>
                <a:cs typeface="Calibri" panose="020F0502020204030204" pitchFamily="34" charset="0"/>
              </a:rPr>
              <a:t> </a:t>
            </a:r>
            <a:r>
              <a:rPr kumimoji="1" lang="en-US" altLang="zh-CN" sz="1400" dirty="0">
                <a:solidFill>
                  <a:schemeClr val="tx1"/>
                </a:solidFill>
                <a:latin typeface="Calibri" panose="020F0502020204030204" pitchFamily="34" charset="0"/>
                <a:cs typeface="Calibri" panose="020F0502020204030204" pitchFamily="34" charset="0"/>
              </a:rPr>
              <a:t>Collector</a:t>
            </a:r>
            <a:endParaRPr kumimoji="1" lang="en-US" altLang="zh-CN" sz="1400" dirty="0">
              <a:solidFill>
                <a:schemeClr val="tx1"/>
              </a:solidFill>
              <a:latin typeface="Calibri" panose="020F0502020204030204" pitchFamily="34" charset="0"/>
              <a:cs typeface="Calibri" panose="020F0502020204030204" pitchFamily="34" charset="0"/>
            </a:endParaRPr>
          </a:p>
        </p:txBody>
      </p:sp>
      <p:sp>
        <p:nvSpPr>
          <p:cNvPr id="110" name="矩形 109"/>
          <p:cNvSpPr/>
          <p:nvPr/>
        </p:nvSpPr>
        <p:spPr>
          <a:xfrm>
            <a:off x="9503410" y="4027805"/>
            <a:ext cx="995045" cy="2178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400" dirty="0">
                <a:solidFill>
                  <a:schemeClr val="tx1"/>
                </a:solidFill>
                <a:latin typeface="Calibri" panose="020F0502020204030204" pitchFamily="34" charset="0"/>
                <a:cs typeface="Calibri" panose="020F0502020204030204" pitchFamily="34" charset="0"/>
              </a:rPr>
              <a:t>Migrator</a:t>
            </a:r>
            <a:endParaRPr kumimoji="1" lang="en-US" altLang="zh-CN" sz="1400" dirty="0">
              <a:solidFill>
                <a:schemeClr val="tx1"/>
              </a:solidFill>
              <a:latin typeface="Calibri" panose="020F0502020204030204" pitchFamily="34" charset="0"/>
              <a:cs typeface="Calibri" panose="020F0502020204030204" pitchFamily="34" charset="0"/>
            </a:endParaRPr>
          </a:p>
        </p:txBody>
      </p:sp>
      <p:sp>
        <p:nvSpPr>
          <p:cNvPr id="111" name="圆角矩形 110"/>
          <p:cNvSpPr/>
          <p:nvPr/>
        </p:nvSpPr>
        <p:spPr>
          <a:xfrm>
            <a:off x="7986395" y="2069465"/>
            <a:ext cx="2586990" cy="1950720"/>
          </a:xfrm>
          <a:prstGeom prst="roundRect">
            <a:avLst>
              <a:gd name="adj" fmla="val 0"/>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112" name="圆角矩形 111"/>
          <p:cNvSpPr/>
          <p:nvPr/>
        </p:nvSpPr>
        <p:spPr>
          <a:xfrm>
            <a:off x="1039495" y="2069465"/>
            <a:ext cx="3738245" cy="1950720"/>
          </a:xfrm>
          <a:prstGeom prst="roundRect">
            <a:avLst>
              <a:gd name="adj" fmla="val 0"/>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cxnSp>
        <p:nvCxnSpPr>
          <p:cNvPr id="113" name="直线箭头连接符 247"/>
          <p:cNvCxnSpPr/>
          <p:nvPr/>
        </p:nvCxnSpPr>
        <p:spPr>
          <a:xfrm flipV="1">
            <a:off x="8194675" y="2647315"/>
            <a:ext cx="0" cy="1344295"/>
          </a:xfrm>
          <a:prstGeom prst="straightConnector1">
            <a:avLst/>
          </a:prstGeom>
          <a:ln w="19050">
            <a:solidFill>
              <a:schemeClr val="accent4">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直线箭头连接符 250"/>
          <p:cNvCxnSpPr/>
          <p:nvPr/>
        </p:nvCxnSpPr>
        <p:spPr>
          <a:xfrm flipH="1">
            <a:off x="8736965" y="3663315"/>
            <a:ext cx="3175" cy="349885"/>
          </a:xfrm>
          <a:prstGeom prst="straightConnector1">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线箭头连接符 252"/>
          <p:cNvCxnSpPr/>
          <p:nvPr/>
        </p:nvCxnSpPr>
        <p:spPr>
          <a:xfrm>
            <a:off x="9475470" y="3671570"/>
            <a:ext cx="0" cy="346710"/>
          </a:xfrm>
          <a:prstGeom prst="straightConnector1">
            <a:avLst/>
          </a:prstGeom>
          <a:ln w="190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圆角矩形 115"/>
          <p:cNvSpPr/>
          <p:nvPr/>
        </p:nvSpPr>
        <p:spPr>
          <a:xfrm>
            <a:off x="8524240" y="2748280"/>
            <a:ext cx="782955" cy="748665"/>
          </a:xfrm>
          <a:prstGeom prst="roundRect">
            <a:avLst>
              <a:gd name="adj" fmla="val 0"/>
            </a:avLst>
          </a:prstGeom>
          <a:solidFill>
            <a:schemeClr val="bg1">
              <a:lumMod val="95000"/>
            </a:schemeClr>
          </a:solidFill>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117" name="椭圆 116"/>
          <p:cNvSpPr/>
          <p:nvPr/>
        </p:nvSpPr>
        <p:spPr>
          <a:xfrm>
            <a:off x="8608695" y="30702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18" name="椭圆 117"/>
          <p:cNvSpPr/>
          <p:nvPr/>
        </p:nvSpPr>
        <p:spPr>
          <a:xfrm>
            <a:off x="8835390" y="30702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19" name="椭圆 118"/>
          <p:cNvSpPr/>
          <p:nvPr/>
        </p:nvSpPr>
        <p:spPr>
          <a:xfrm>
            <a:off x="9061450" y="307022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21" name="椭圆 120"/>
          <p:cNvSpPr/>
          <p:nvPr/>
        </p:nvSpPr>
        <p:spPr>
          <a:xfrm>
            <a:off x="8721725" y="284416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22" name="椭圆 121"/>
          <p:cNvSpPr/>
          <p:nvPr/>
        </p:nvSpPr>
        <p:spPr>
          <a:xfrm>
            <a:off x="8948420" y="2844165"/>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23" name="椭圆 122"/>
          <p:cNvSpPr/>
          <p:nvPr/>
        </p:nvSpPr>
        <p:spPr>
          <a:xfrm>
            <a:off x="8835390" y="3261360"/>
            <a:ext cx="122555" cy="122555"/>
          </a:xfrm>
          <a:prstGeom prst="ellipse">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24" name="直线连接符 264"/>
          <p:cNvCxnSpPr>
            <a:stCxn id="121" idx="4"/>
            <a:endCxn id="118" idx="1"/>
          </p:cNvCxnSpPr>
          <p:nvPr/>
        </p:nvCxnSpPr>
        <p:spPr>
          <a:xfrm>
            <a:off x="8783320" y="2966720"/>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线连接符 265"/>
          <p:cNvCxnSpPr>
            <a:stCxn id="122" idx="4"/>
            <a:endCxn id="118" idx="7"/>
          </p:cNvCxnSpPr>
          <p:nvPr/>
        </p:nvCxnSpPr>
        <p:spPr>
          <a:xfrm flipH="1">
            <a:off x="8940165" y="2966720"/>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线连接符 266"/>
          <p:cNvCxnSpPr>
            <a:stCxn id="121" idx="3"/>
            <a:endCxn id="117" idx="0"/>
          </p:cNvCxnSpPr>
          <p:nvPr/>
        </p:nvCxnSpPr>
        <p:spPr>
          <a:xfrm flipH="1">
            <a:off x="8670290" y="2948940"/>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线连接符 267"/>
          <p:cNvCxnSpPr>
            <a:stCxn id="122" idx="5"/>
            <a:endCxn id="119" idx="0"/>
          </p:cNvCxnSpPr>
          <p:nvPr/>
        </p:nvCxnSpPr>
        <p:spPr>
          <a:xfrm>
            <a:off x="9053195" y="2948940"/>
            <a:ext cx="69850" cy="121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线连接符 268"/>
          <p:cNvCxnSpPr>
            <a:stCxn id="117" idx="4"/>
            <a:endCxn id="123" idx="1"/>
          </p:cNvCxnSpPr>
          <p:nvPr/>
        </p:nvCxnSpPr>
        <p:spPr>
          <a:xfrm>
            <a:off x="8670290" y="3193415"/>
            <a:ext cx="182880" cy="8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线连接符 269"/>
          <p:cNvCxnSpPr>
            <a:stCxn id="118" idx="4"/>
            <a:endCxn id="123" idx="0"/>
          </p:cNvCxnSpPr>
          <p:nvPr/>
        </p:nvCxnSpPr>
        <p:spPr>
          <a:xfrm>
            <a:off x="8896350" y="3193415"/>
            <a:ext cx="0" cy="67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线连接符 270"/>
          <p:cNvCxnSpPr>
            <a:stCxn id="119" idx="4"/>
            <a:endCxn id="123" idx="7"/>
          </p:cNvCxnSpPr>
          <p:nvPr/>
        </p:nvCxnSpPr>
        <p:spPr>
          <a:xfrm flipH="1">
            <a:off x="8940165" y="3193415"/>
            <a:ext cx="182880" cy="8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线连接符 271"/>
          <p:cNvCxnSpPr>
            <a:stCxn id="121" idx="5"/>
            <a:endCxn id="119" idx="1"/>
          </p:cNvCxnSpPr>
          <p:nvPr/>
        </p:nvCxnSpPr>
        <p:spPr>
          <a:xfrm>
            <a:off x="8826500" y="2948940"/>
            <a:ext cx="252730" cy="139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线连接符 272"/>
          <p:cNvCxnSpPr>
            <a:stCxn id="122" idx="3"/>
            <a:endCxn id="117" idx="7"/>
          </p:cNvCxnSpPr>
          <p:nvPr/>
        </p:nvCxnSpPr>
        <p:spPr>
          <a:xfrm flipH="1">
            <a:off x="8713470" y="2948940"/>
            <a:ext cx="252730" cy="139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圆角矩形 132"/>
          <p:cNvSpPr/>
          <p:nvPr/>
        </p:nvSpPr>
        <p:spPr>
          <a:xfrm>
            <a:off x="1252220" y="2414270"/>
            <a:ext cx="2958465" cy="308610"/>
          </a:xfrm>
          <a:prstGeom prst="roundRect">
            <a:avLst>
              <a:gd name="adj" fmla="val 8332"/>
            </a:avLst>
          </a:prstGeom>
          <a:solidFill>
            <a:schemeClr val="accent4">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134" name="椭圆 133"/>
          <p:cNvSpPr/>
          <p:nvPr/>
        </p:nvSpPr>
        <p:spPr>
          <a:xfrm>
            <a:off x="1456055" y="2488565"/>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35" name="椭圆 134"/>
          <p:cNvSpPr/>
          <p:nvPr/>
        </p:nvSpPr>
        <p:spPr>
          <a:xfrm>
            <a:off x="1772920" y="2488565"/>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36" name="直线箭头连接符 11"/>
          <p:cNvCxnSpPr>
            <a:stCxn id="135" idx="2"/>
            <a:endCxn id="134" idx="6"/>
          </p:cNvCxnSpPr>
          <p:nvPr/>
        </p:nvCxnSpPr>
        <p:spPr>
          <a:xfrm flipH="1">
            <a:off x="1627505" y="2574290"/>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7" name="椭圆 136"/>
          <p:cNvSpPr/>
          <p:nvPr/>
        </p:nvSpPr>
        <p:spPr>
          <a:xfrm>
            <a:off x="2089785" y="2487930"/>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38" name="直线箭头连接符 16"/>
          <p:cNvCxnSpPr>
            <a:stCxn id="137" idx="2"/>
          </p:cNvCxnSpPr>
          <p:nvPr/>
        </p:nvCxnSpPr>
        <p:spPr>
          <a:xfrm flipH="1">
            <a:off x="1944370" y="2573655"/>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2406015" y="2499360"/>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56" name="直线箭头连接符 18"/>
          <p:cNvCxnSpPr>
            <a:stCxn id="152" idx="2"/>
          </p:cNvCxnSpPr>
          <p:nvPr/>
        </p:nvCxnSpPr>
        <p:spPr>
          <a:xfrm flipH="1">
            <a:off x="2260600" y="2585085"/>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a:off x="2722880" y="2498090"/>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58" name="直线箭头连接符 20"/>
          <p:cNvCxnSpPr>
            <a:stCxn id="157" idx="2"/>
          </p:cNvCxnSpPr>
          <p:nvPr/>
        </p:nvCxnSpPr>
        <p:spPr>
          <a:xfrm flipH="1">
            <a:off x="2577465" y="2583815"/>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9" name="文本框 158"/>
          <p:cNvSpPr txBox="1"/>
          <p:nvPr/>
        </p:nvSpPr>
        <p:spPr>
          <a:xfrm>
            <a:off x="3094355" y="2375535"/>
            <a:ext cx="1116330" cy="337185"/>
          </a:xfrm>
          <a:prstGeom prst="rect">
            <a:avLst/>
          </a:prstGeom>
          <a:noFill/>
        </p:spPr>
        <p:txBody>
          <a:bodyPr wrap="square">
            <a:spAutoFit/>
          </a:bodyPr>
          <a:p>
            <a:pPr algn="r"/>
            <a:r>
              <a:rPr kumimoji="1" lang="zh-CN" altLang="en-US" sz="1600" dirty="0">
                <a:latin typeface="Calibri" panose="020F0502020204030204" pitchFamily="34" charset="0"/>
                <a:cs typeface="Calibri" panose="020F0502020204030204" pitchFamily="34" charset="0"/>
              </a:rPr>
              <a:t> </a:t>
            </a:r>
            <a:r>
              <a:rPr kumimoji="1" lang="en-US" altLang="zh-CN" sz="1600" dirty="0">
                <a:latin typeface="Calibri" panose="020F0502020204030204" pitchFamily="34" charset="0"/>
                <a:cs typeface="Calibri" panose="020F0502020204030204" pitchFamily="34" charset="0"/>
              </a:rPr>
              <a:t>traces</a:t>
            </a:r>
            <a:endParaRPr kumimoji="1" lang="en-US" altLang="zh-CN" sz="1600" dirty="0">
              <a:latin typeface="Calibri" panose="020F0502020204030204" pitchFamily="34" charset="0"/>
              <a:cs typeface="Calibri" panose="020F0502020204030204" pitchFamily="34" charset="0"/>
            </a:endParaRPr>
          </a:p>
        </p:txBody>
      </p:sp>
      <p:cxnSp>
        <p:nvCxnSpPr>
          <p:cNvPr id="160" name="直线箭头连接符 23"/>
          <p:cNvCxnSpPr/>
          <p:nvPr/>
        </p:nvCxnSpPr>
        <p:spPr>
          <a:xfrm flipH="1">
            <a:off x="2894330" y="2583815"/>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文本框 160"/>
          <p:cNvSpPr txBox="1"/>
          <p:nvPr/>
        </p:nvSpPr>
        <p:spPr>
          <a:xfrm>
            <a:off x="2955290" y="2265045"/>
            <a:ext cx="587375" cy="399415"/>
          </a:xfrm>
          <a:prstGeom prst="rect">
            <a:avLst/>
          </a:prstGeom>
          <a:noFill/>
        </p:spPr>
        <p:txBody>
          <a:bodyPr wrap="square">
            <a:spAutoFit/>
          </a:bodyPr>
          <a:p>
            <a:r>
              <a:rPr kumimoji="1" lang="en-US" altLang="zh-CN" sz="2000" dirty="0">
                <a:solidFill>
                  <a:schemeClr val="tx1">
                    <a:lumMod val="65000"/>
                    <a:lumOff val="35000"/>
                  </a:schemeClr>
                </a:solidFill>
                <a:latin typeface="Arial" panose="020B0604020202090204" pitchFamily="34" charset="0"/>
                <a:cs typeface="Arial" panose="020B0604020202090204" pitchFamily="34" charset="0"/>
              </a:rPr>
              <a:t>…</a:t>
            </a:r>
            <a:endParaRPr kumimoji="1" lang="en-US" altLang="zh-CN" sz="2000" dirty="0">
              <a:solidFill>
                <a:schemeClr val="tx1">
                  <a:lumMod val="65000"/>
                  <a:lumOff val="35000"/>
                </a:schemeClr>
              </a:solidFill>
              <a:latin typeface="Arial" panose="020B0604020202090204" pitchFamily="34" charset="0"/>
              <a:cs typeface="Arial" panose="020B0604020202090204" pitchFamily="34" charset="0"/>
            </a:endParaRPr>
          </a:p>
        </p:txBody>
      </p:sp>
      <p:cxnSp>
        <p:nvCxnSpPr>
          <p:cNvPr id="162" name="肘形连接符 161"/>
          <p:cNvCxnSpPr>
            <a:stCxn id="159" idx="2"/>
            <a:endCxn id="159" idx="3"/>
          </p:cNvCxnSpPr>
          <p:nvPr/>
        </p:nvCxnSpPr>
        <p:spPr>
          <a:xfrm rot="5400000" flipH="1" flipV="1">
            <a:off x="3847465" y="2349500"/>
            <a:ext cx="168275" cy="558165"/>
          </a:xfrm>
          <a:prstGeom prst="bentConnector4">
            <a:avLst>
              <a:gd name="adj1" fmla="val -141509"/>
              <a:gd name="adj2" fmla="val 142662"/>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4" name="圆角矩形 163"/>
          <p:cNvSpPr/>
          <p:nvPr/>
        </p:nvSpPr>
        <p:spPr>
          <a:xfrm>
            <a:off x="8057515" y="2400300"/>
            <a:ext cx="2442845" cy="295275"/>
          </a:xfrm>
          <a:prstGeom prst="roundRect">
            <a:avLst>
              <a:gd name="adj" fmla="val 8332"/>
            </a:avLst>
          </a:prstGeom>
          <a:solidFill>
            <a:schemeClr val="accent4">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400" dirty="0">
              <a:latin typeface="Arial" panose="020B0604020202090204" pitchFamily="34" charset="0"/>
              <a:cs typeface="Arial" panose="020B0604020202090204" pitchFamily="34" charset="0"/>
            </a:endParaRPr>
          </a:p>
        </p:txBody>
      </p:sp>
      <p:sp>
        <p:nvSpPr>
          <p:cNvPr id="165" name="椭圆 164"/>
          <p:cNvSpPr/>
          <p:nvPr/>
        </p:nvSpPr>
        <p:spPr>
          <a:xfrm>
            <a:off x="8140065" y="2457450"/>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66" name="椭圆 165"/>
          <p:cNvSpPr/>
          <p:nvPr/>
        </p:nvSpPr>
        <p:spPr>
          <a:xfrm>
            <a:off x="8456930" y="2456815"/>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67" name="直线箭头连接符 239"/>
          <p:cNvCxnSpPr>
            <a:stCxn id="166" idx="2"/>
          </p:cNvCxnSpPr>
          <p:nvPr/>
        </p:nvCxnSpPr>
        <p:spPr>
          <a:xfrm flipH="1">
            <a:off x="8311515" y="2541905"/>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8" name="椭圆 167"/>
          <p:cNvSpPr/>
          <p:nvPr/>
        </p:nvSpPr>
        <p:spPr>
          <a:xfrm>
            <a:off x="8773160" y="2468245"/>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69" name="直线箭头连接符 241"/>
          <p:cNvCxnSpPr>
            <a:stCxn id="168" idx="2"/>
          </p:cNvCxnSpPr>
          <p:nvPr/>
        </p:nvCxnSpPr>
        <p:spPr>
          <a:xfrm flipH="1">
            <a:off x="8628380" y="2553970"/>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a:off x="9090025" y="2466975"/>
            <a:ext cx="171450" cy="171450"/>
          </a:xfrm>
          <a:prstGeom prst="ellipse">
            <a:avLst/>
          </a:prstGeom>
          <a:solidFill>
            <a:schemeClr val="accent4">
              <a:lumMod val="40000"/>
              <a:lumOff val="6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cxnSp>
        <p:nvCxnSpPr>
          <p:cNvPr id="171" name="直线箭头连接符 243"/>
          <p:cNvCxnSpPr>
            <a:stCxn id="170" idx="2"/>
          </p:cNvCxnSpPr>
          <p:nvPr/>
        </p:nvCxnSpPr>
        <p:spPr>
          <a:xfrm flipH="1">
            <a:off x="8944610" y="2552700"/>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3" name="文本框 172"/>
          <p:cNvSpPr txBox="1"/>
          <p:nvPr/>
        </p:nvSpPr>
        <p:spPr>
          <a:xfrm>
            <a:off x="9431020" y="2385060"/>
            <a:ext cx="1116330" cy="306705"/>
          </a:xfrm>
          <a:prstGeom prst="rect">
            <a:avLst/>
          </a:prstGeom>
          <a:noFill/>
        </p:spPr>
        <p:txBody>
          <a:bodyPr wrap="square">
            <a:spAutoFit/>
          </a:bodyPr>
          <a:p>
            <a:pPr algn="r"/>
            <a:r>
              <a:rPr kumimoji="1" lang="zh-CN" altLang="en-US" sz="1400" dirty="0">
                <a:latin typeface="Calibri" panose="020F0502020204030204" pitchFamily="34" charset="0"/>
                <a:cs typeface="Calibri" panose="020F0502020204030204" pitchFamily="34" charset="0"/>
              </a:rPr>
              <a:t> </a:t>
            </a:r>
            <a:r>
              <a:rPr kumimoji="1" lang="en-US" altLang="zh-CN" sz="1400" dirty="0">
                <a:latin typeface="Calibri" panose="020F0502020204030204" pitchFamily="34" charset="0"/>
                <a:cs typeface="Calibri" panose="020F0502020204030204" pitchFamily="34" charset="0"/>
              </a:rPr>
              <a:t>workload</a:t>
            </a:r>
            <a:endParaRPr kumimoji="1" lang="en-US" altLang="zh-CN" sz="1400" dirty="0">
              <a:latin typeface="Calibri" panose="020F0502020204030204" pitchFamily="34" charset="0"/>
              <a:cs typeface="Calibri" panose="020F0502020204030204" pitchFamily="34" charset="0"/>
            </a:endParaRPr>
          </a:p>
        </p:txBody>
      </p:sp>
      <p:cxnSp>
        <p:nvCxnSpPr>
          <p:cNvPr id="178" name="直线箭头连接符 245"/>
          <p:cNvCxnSpPr/>
          <p:nvPr/>
        </p:nvCxnSpPr>
        <p:spPr>
          <a:xfrm flipH="1">
            <a:off x="9261475" y="2552700"/>
            <a:ext cx="145415" cy="0"/>
          </a:xfrm>
          <a:prstGeom prst="straightConnector1">
            <a:avLst/>
          </a:prstGeom>
          <a:ln w="9525">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9" name="文本框 178"/>
          <p:cNvSpPr txBox="1"/>
          <p:nvPr/>
        </p:nvSpPr>
        <p:spPr>
          <a:xfrm>
            <a:off x="9322435" y="2211705"/>
            <a:ext cx="587375" cy="399415"/>
          </a:xfrm>
          <a:prstGeom prst="rect">
            <a:avLst/>
          </a:prstGeom>
          <a:noFill/>
        </p:spPr>
        <p:txBody>
          <a:bodyPr wrap="square">
            <a:spAutoFit/>
          </a:bodyPr>
          <a:p>
            <a:r>
              <a:rPr kumimoji="1" lang="en-US" altLang="zh-CN" sz="2000" dirty="0">
                <a:solidFill>
                  <a:schemeClr val="tx1">
                    <a:lumMod val="65000"/>
                    <a:lumOff val="35000"/>
                  </a:schemeClr>
                </a:solidFill>
                <a:latin typeface="Arial" panose="020B0604020202090204" pitchFamily="34" charset="0"/>
                <a:cs typeface="Arial" panose="020B0604020202090204" pitchFamily="34" charset="0"/>
              </a:rPr>
              <a:t>…</a:t>
            </a:r>
            <a:endParaRPr kumimoji="1" lang="en-US" altLang="zh-CN" sz="2000" dirty="0">
              <a:solidFill>
                <a:schemeClr val="tx1">
                  <a:lumMod val="65000"/>
                  <a:lumOff val="35000"/>
                </a:schemeClr>
              </a:solidFill>
              <a:latin typeface="Arial" panose="020B0604020202090204" pitchFamily="34" charset="0"/>
              <a:cs typeface="Arial" panose="020B0604020202090204" pitchFamily="34" charset="0"/>
            </a:endParaRPr>
          </a:p>
        </p:txBody>
      </p:sp>
      <p:sp>
        <p:nvSpPr>
          <p:cNvPr id="181" name="燕尾形 180"/>
          <p:cNvSpPr/>
          <p:nvPr/>
        </p:nvSpPr>
        <p:spPr>
          <a:xfrm>
            <a:off x="4975225" y="3004185"/>
            <a:ext cx="114935" cy="189230"/>
          </a:xfrm>
          <a:prstGeom prst="chevron">
            <a:avLst/>
          </a:prstGeom>
          <a:solidFill>
            <a:schemeClr val="accent5">
              <a:lumMod val="75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solidFill>
            </a:endParaRPr>
          </a:p>
        </p:txBody>
      </p:sp>
      <p:sp>
        <p:nvSpPr>
          <p:cNvPr id="182" name="燕尾形 181"/>
          <p:cNvSpPr/>
          <p:nvPr/>
        </p:nvSpPr>
        <p:spPr>
          <a:xfrm>
            <a:off x="4874260" y="3004185"/>
            <a:ext cx="114935" cy="189230"/>
          </a:xfrm>
          <a:prstGeom prst="chevron">
            <a:avLst/>
          </a:prstGeom>
          <a:solidFill>
            <a:schemeClr val="accent5">
              <a:lumMod val="75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solidFill>
            </a:endParaRPr>
          </a:p>
        </p:txBody>
      </p:sp>
      <p:sp>
        <p:nvSpPr>
          <p:cNvPr id="183" name="燕尾形 182"/>
          <p:cNvSpPr/>
          <p:nvPr/>
        </p:nvSpPr>
        <p:spPr>
          <a:xfrm>
            <a:off x="4773930" y="3004185"/>
            <a:ext cx="114935" cy="189230"/>
          </a:xfrm>
          <a:prstGeom prst="chevron">
            <a:avLst/>
          </a:prstGeom>
          <a:solidFill>
            <a:schemeClr val="accent5">
              <a:lumMod val="75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solidFill>
            </a:endParaRPr>
          </a:p>
        </p:txBody>
      </p:sp>
      <p:sp>
        <p:nvSpPr>
          <p:cNvPr id="185" name="燕尾形 184"/>
          <p:cNvSpPr/>
          <p:nvPr/>
        </p:nvSpPr>
        <p:spPr>
          <a:xfrm>
            <a:off x="7872730" y="3004185"/>
            <a:ext cx="114935" cy="189230"/>
          </a:xfrm>
          <a:prstGeom prst="chevron">
            <a:avLst/>
          </a:prstGeom>
          <a:solidFill>
            <a:schemeClr val="accent5">
              <a:lumMod val="75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solidFill>
            </a:endParaRPr>
          </a:p>
        </p:txBody>
      </p:sp>
      <p:sp>
        <p:nvSpPr>
          <p:cNvPr id="186" name="燕尾形 185"/>
          <p:cNvSpPr/>
          <p:nvPr/>
        </p:nvSpPr>
        <p:spPr>
          <a:xfrm>
            <a:off x="7772400" y="3004185"/>
            <a:ext cx="114935" cy="189230"/>
          </a:xfrm>
          <a:prstGeom prst="chevron">
            <a:avLst/>
          </a:prstGeom>
          <a:solidFill>
            <a:schemeClr val="accent5">
              <a:lumMod val="75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solidFill>
            </a:endParaRPr>
          </a:p>
        </p:txBody>
      </p:sp>
      <p:sp>
        <p:nvSpPr>
          <p:cNvPr id="187" name="燕尾形 186"/>
          <p:cNvSpPr/>
          <p:nvPr/>
        </p:nvSpPr>
        <p:spPr>
          <a:xfrm>
            <a:off x="7671435" y="3004185"/>
            <a:ext cx="114935" cy="189230"/>
          </a:xfrm>
          <a:prstGeom prst="chevron">
            <a:avLst/>
          </a:prstGeom>
          <a:solidFill>
            <a:schemeClr val="accent5">
              <a:lumMod val="75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sz="2000">
              <a:solidFill>
                <a:schemeClr val="tx1"/>
              </a:solidFill>
            </a:endParaRPr>
          </a:p>
        </p:txBody>
      </p:sp>
      <p:pic>
        <p:nvPicPr>
          <p:cNvPr id="9" name="图片 8"/>
          <p:cNvPicPr>
            <a:picLocks noChangeAspect="1"/>
          </p:cNvPicPr>
          <p:nvPr/>
        </p:nvPicPr>
        <p:blipFill>
          <a:blip r:embed="rId1"/>
          <a:stretch>
            <a:fillRect/>
          </a:stretch>
        </p:blipFill>
        <p:spPr>
          <a:xfrm>
            <a:off x="4062095" y="3174365"/>
            <a:ext cx="584200" cy="584200"/>
          </a:xfrm>
          <a:prstGeom prst="rect">
            <a:avLst/>
          </a:prstGeom>
        </p:spPr>
      </p:pic>
      <p:pic>
        <p:nvPicPr>
          <p:cNvPr id="16" name="图片 15"/>
          <p:cNvPicPr>
            <a:picLocks noChangeAspect="1"/>
          </p:cNvPicPr>
          <p:nvPr/>
        </p:nvPicPr>
        <p:blipFill>
          <a:blip r:embed="rId2"/>
          <a:stretch>
            <a:fillRect/>
          </a:stretch>
        </p:blipFill>
        <p:spPr>
          <a:xfrm>
            <a:off x="6334760" y="2389505"/>
            <a:ext cx="368300" cy="368300"/>
          </a:xfrm>
          <a:prstGeom prst="rect">
            <a:avLst/>
          </a:prstGeom>
        </p:spPr>
      </p:pic>
      <p:sp>
        <p:nvSpPr>
          <p:cNvPr id="17" name="内容占位符 16"/>
          <p:cNvSpPr/>
          <p:nvPr>
            <p:ph idx="1"/>
          </p:nvPr>
        </p:nvSpPr>
        <p:spPr/>
        <p:txBody>
          <a:bodyPr/>
          <a:p>
            <a:r>
              <a:rPr lang="en-US" altLang="zh-CN">
                <a:sym typeface="+mn-ea"/>
              </a:rPr>
              <a:t>Origami: a framework for training efficient balancing models</a:t>
            </a:r>
            <a:endParaRPr lang="en-US" altLang="zh-CN"/>
          </a:p>
          <a:p>
            <a:endParaRPr lang="zh-CN" altLang="en-US"/>
          </a:p>
          <a:p>
            <a:endParaRPr lang="zh-CN" altLang="en-US"/>
          </a:p>
          <a:p>
            <a:endParaRPr lang="zh-CN" altLang="en-US"/>
          </a:p>
          <a:p>
            <a:endParaRPr lang="zh-CN" altLang="en-US"/>
          </a:p>
          <a:p>
            <a:endParaRPr lang="zh-CN" altLang="en-US"/>
          </a:p>
          <a:p>
            <a:r>
              <a:rPr lang="en-US" altLang="zh-CN" b="1">
                <a:latin typeface="Calibri" panose="020F0502020204030204" pitchFamily="34" charset="0"/>
                <a:cs typeface="Calibri" panose="020F0502020204030204" pitchFamily="34" charset="0"/>
                <a:sym typeface="+mn-ea"/>
              </a:rPr>
              <a:t>Training feature:</a:t>
            </a:r>
            <a:r>
              <a:rPr lang="en-US" altLang="zh-CN">
                <a:sym typeface="+mn-ea"/>
              </a:rPr>
              <a:t> </a:t>
            </a:r>
            <a:r>
              <a:rPr lang="en-US" altLang="zh-CN"/>
              <a:t>namespace statistics</a:t>
            </a:r>
            <a:endParaRPr lang="en-US" altLang="zh-CN"/>
          </a:p>
          <a:p>
            <a:r>
              <a:rPr lang="en-US" altLang="zh-CN" b="1">
                <a:latin typeface="Calibri" panose="020F0502020204030204" pitchFamily="34" charset="0"/>
                <a:cs typeface="Calibri" panose="020F0502020204030204" pitchFamily="34" charset="0"/>
              </a:rPr>
              <a:t>Training label: </a:t>
            </a:r>
            <a:r>
              <a:rPr lang="en-US" altLang="zh-CN"/>
              <a:t>migration benefit</a:t>
            </a:r>
            <a:endParaRPr lang="en-US" altLang="zh-C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rPr>
              <a:t>About the Models</a:t>
            </a:r>
            <a:endParaRPr lang="en-US" altLang="zh-CN">
              <a:latin typeface="+mn-lt"/>
              <a:cs typeface="+mn-lt"/>
            </a:endParaRPr>
          </a:p>
        </p:txBody>
      </p:sp>
      <p:sp>
        <p:nvSpPr>
          <p:cNvPr id="3" name="内容占位符 2"/>
          <p:cNvSpPr>
            <a:spLocks noGrp="1"/>
          </p:cNvSpPr>
          <p:nvPr>
            <p:ph idx="1"/>
          </p:nvPr>
        </p:nvSpPr>
        <p:spPr/>
        <p:txBody>
          <a:bodyPr/>
          <a:p>
            <a:r>
              <a:rPr lang="en-US" altLang="zh-CN"/>
              <a:t>Training feature</a:t>
            </a:r>
            <a:endParaRPr lang="en-US" altLang="zh-CN"/>
          </a:p>
          <a:p>
            <a:endParaRPr lang="en-US" altLang="zh-CN"/>
          </a:p>
          <a:p>
            <a:endParaRPr lang="en-US" altLang="zh-CN"/>
          </a:p>
          <a:p>
            <a:endParaRPr lang="en-US" altLang="zh-CN"/>
          </a:p>
          <a:p>
            <a:endParaRPr lang="en-US" altLang="zh-CN"/>
          </a:p>
          <a:p>
            <a:endParaRPr lang="en-US" altLang="zh-CN"/>
          </a:p>
          <a:p>
            <a:r>
              <a:rPr lang="en-US" altLang="zh-CN"/>
              <a:t>Model: </a:t>
            </a:r>
            <a:r>
              <a:rPr lang="en-US" altLang="zh-CN">
                <a:solidFill>
                  <a:schemeClr val="accent6">
                    <a:lumMod val="75000"/>
                  </a:schemeClr>
                </a:solidFill>
              </a:rPr>
              <a:t>LightGBM</a:t>
            </a:r>
            <a:r>
              <a:rPr lang="en-US" altLang="zh-CN"/>
              <a:t>, </a:t>
            </a:r>
            <a:r>
              <a:rPr lang="en-US" altLang="zh-CN" strike="sngStrike">
                <a:solidFill>
                  <a:schemeClr val="tx1"/>
                </a:solidFill>
              </a:rPr>
              <a:t>GDBT</a:t>
            </a:r>
            <a:r>
              <a:rPr lang="en-US" altLang="zh-CN" strike="sngStrike"/>
              <a:t>, </a:t>
            </a:r>
            <a:r>
              <a:rPr lang="en-US" altLang="zh-CN" strike="sngStrike">
                <a:solidFill>
                  <a:srgbClr val="C00000"/>
                </a:solidFill>
              </a:rPr>
              <a:t>MLP</a:t>
            </a:r>
            <a:endParaRPr lang="en-US" altLang="zh-CN"/>
          </a:p>
          <a:p>
            <a:endParaRPr lang="en-US" altLang="zh-CN"/>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5" name="图片 4"/>
          <p:cNvPicPr>
            <a:picLocks noChangeAspect="1"/>
          </p:cNvPicPr>
          <p:nvPr/>
        </p:nvPicPr>
        <p:blipFill>
          <a:blip r:embed="rId1"/>
          <a:srcRect r="20696"/>
          <a:stretch>
            <a:fillRect/>
          </a:stretch>
        </p:blipFill>
        <p:spPr>
          <a:xfrm>
            <a:off x="1090930" y="1771015"/>
            <a:ext cx="5005070" cy="2576830"/>
          </a:xfrm>
          <a:prstGeom prst="rect">
            <a:avLst/>
          </a:prstGeom>
        </p:spPr>
      </p:pic>
      <p:sp>
        <p:nvSpPr>
          <p:cNvPr id="10" name="文本框 9"/>
          <p:cNvSpPr txBox="1"/>
          <p:nvPr/>
        </p:nvSpPr>
        <p:spPr>
          <a:xfrm>
            <a:off x="5711190" y="5041265"/>
            <a:ext cx="1506855" cy="398780"/>
          </a:xfrm>
          <a:prstGeom prst="rect">
            <a:avLst/>
          </a:prstGeom>
          <a:noFill/>
        </p:spPr>
        <p:txBody>
          <a:bodyPr wrap="square">
            <a:spAutoFit/>
          </a:bodyPr>
          <a:p>
            <a:pPr algn="ctr"/>
            <a:r>
              <a:rPr lang="en-US" sz="2000" i="1" dirty="0">
                <a:solidFill>
                  <a:srgbClr val="C00000"/>
                </a:solidFill>
              </a:rPr>
              <a:t>too slow</a:t>
            </a:r>
            <a:endParaRPr lang="en-US" sz="2000" i="1" dirty="0">
              <a:solidFill>
                <a:srgbClr val="C00000"/>
              </a:solidFill>
            </a:endParaRPr>
          </a:p>
        </p:txBody>
      </p:sp>
      <p:sp>
        <p:nvSpPr>
          <p:cNvPr id="6" name="文本框 5"/>
          <p:cNvSpPr txBox="1"/>
          <p:nvPr/>
        </p:nvSpPr>
        <p:spPr>
          <a:xfrm>
            <a:off x="1264920" y="5068570"/>
            <a:ext cx="3930015" cy="398780"/>
          </a:xfrm>
          <a:prstGeom prst="rect">
            <a:avLst/>
          </a:prstGeom>
          <a:noFill/>
        </p:spPr>
        <p:txBody>
          <a:bodyPr wrap="square">
            <a:spAutoFit/>
          </a:bodyPr>
          <a:p>
            <a:pPr algn="l"/>
            <a:r>
              <a:rPr lang="en-US" sz="2000" i="1" dirty="0">
                <a:solidFill>
                  <a:schemeClr val="accent6">
                    <a:lumMod val="75000"/>
                  </a:schemeClr>
                </a:solidFill>
              </a:rPr>
              <a:t>fastest yet precise enough</a:t>
            </a:r>
            <a:endParaRPr lang="en-US" sz="2000" i="1" dirty="0">
              <a:solidFill>
                <a:schemeClr val="accent6">
                  <a:lumMod val="75000"/>
                </a:schemeClr>
              </a:solidFill>
            </a:endParaRPr>
          </a:p>
        </p:txBody>
      </p:sp>
      <p:pic>
        <p:nvPicPr>
          <p:cNvPr id="34" name="图片 33" descr="对"/>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1570" y="4749165"/>
            <a:ext cx="403225" cy="403225"/>
          </a:xfrm>
          <a:prstGeom prst="rect">
            <a:avLst/>
          </a:prstGeom>
        </p:spPr>
      </p:pic>
      <p:pic>
        <p:nvPicPr>
          <p:cNvPr id="38" name="图片 37" descr="错误"/>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1078" y="4833938"/>
            <a:ext cx="290830" cy="29083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8F63A3B-78C7-47BE-AE5E-E10140E04643}" type="slidenum">
              <a:rPr lang="en-US" smtClean="0"/>
            </a:fld>
            <a:endParaRPr lang="en-US" dirty="0"/>
          </a:p>
        </p:txBody>
      </p:sp>
      <p:sp>
        <p:nvSpPr>
          <p:cNvPr id="3" name="标题 2"/>
          <p:cNvSpPr>
            <a:spLocks noGrp="1"/>
          </p:cNvSpPr>
          <p:nvPr>
            <p:ph type="title"/>
          </p:nvPr>
        </p:nvSpPr>
        <p:spPr/>
        <p:txBody>
          <a:bodyPr/>
          <a:lstStyle/>
          <a:p>
            <a:r>
              <a:rPr kumimoji="1" lang="en-US" altLang="zh-CN" dirty="0">
                <a:latin typeface="+mn-lt"/>
                <a:cs typeface="+mn-lt"/>
              </a:rPr>
              <a:t>Questions</a:t>
            </a:r>
            <a:r>
              <a:rPr kumimoji="1" lang="zh-CN" altLang="en-US" dirty="0">
                <a:latin typeface="+mn-lt"/>
                <a:cs typeface="+mn-lt"/>
              </a:rPr>
              <a:t> </a:t>
            </a:r>
            <a:r>
              <a:rPr kumimoji="1" lang="en-US" altLang="zh-CN" dirty="0">
                <a:latin typeface="+mn-lt"/>
                <a:cs typeface="+mn-lt"/>
              </a:rPr>
              <a:t>to</a:t>
            </a:r>
            <a:r>
              <a:rPr kumimoji="1" lang="zh-CN" altLang="en-US" dirty="0">
                <a:latin typeface="+mn-lt"/>
                <a:cs typeface="+mn-lt"/>
              </a:rPr>
              <a:t> </a:t>
            </a:r>
            <a:r>
              <a:rPr kumimoji="1" lang="en-US" altLang="zh-CN" dirty="0">
                <a:latin typeface="+mn-lt"/>
                <a:cs typeface="+mn-lt"/>
              </a:rPr>
              <a:t>Answer</a:t>
            </a:r>
            <a:endParaRPr kumimoji="1" lang="zh-CN" altLang="en-US" dirty="0">
              <a:latin typeface="+mn-lt"/>
              <a:cs typeface="+mn-lt"/>
            </a:endParaRPr>
          </a:p>
        </p:txBody>
      </p:sp>
      <p:sp>
        <p:nvSpPr>
          <p:cNvPr id="4" name="内容占位符 2"/>
          <p:cNvSpPr txBox="1"/>
          <p:nvPr/>
        </p:nvSpPr>
        <p:spPr>
          <a:xfrm>
            <a:off x="838199" y="1179593"/>
            <a:ext cx="10797210" cy="47838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a:lnSpc>
                <a:spcPct val="120000"/>
              </a:lnSpc>
            </a:pPr>
            <a:r>
              <a:rPr lang="zh-CN" altLang="en-US" sz="2800" b="0" dirty="0">
                <a:latin typeface="Arial" panose="020B0604020202090204" pitchFamily="34" charset="0"/>
                <a:ea typeface="+mn-ea"/>
                <a:cs typeface="Arial" panose="020B0604020202090204" pitchFamily="34" charset="0"/>
              </a:rPr>
              <a:t> </a:t>
            </a:r>
            <a:r>
              <a:rPr lang="en-US" altLang="zh-CN" sz="2800" b="0" dirty="0">
                <a:latin typeface="Arial" panose="020B0604020202090204" pitchFamily="34" charset="0"/>
                <a:ea typeface="+mn-ea"/>
                <a:cs typeface="Arial" panose="020B0604020202090204" pitchFamily="34" charset="0"/>
              </a:rPr>
              <a:t>How</a:t>
            </a:r>
            <a:r>
              <a:rPr lang="zh-CN" altLang="en-US" sz="2800" b="0" dirty="0">
                <a:latin typeface="Arial" panose="020B0604020202090204" pitchFamily="34" charset="0"/>
                <a:ea typeface="+mn-ea"/>
                <a:cs typeface="Arial" panose="020B0604020202090204" pitchFamily="34" charset="0"/>
              </a:rPr>
              <a:t> </a:t>
            </a:r>
            <a:r>
              <a:rPr lang="en-US" altLang="zh-CN" sz="2800" b="0" dirty="0">
                <a:latin typeface="Arial" panose="020B0604020202090204" pitchFamily="34" charset="0"/>
                <a:ea typeface="+mn-ea"/>
                <a:cs typeface="Arial" panose="020B0604020202090204" pitchFamily="34" charset="0"/>
              </a:rPr>
              <a:t>does</a:t>
            </a:r>
            <a:r>
              <a:rPr lang="zh-CN" altLang="en-US" sz="2800" b="0" dirty="0">
                <a:latin typeface="Arial" panose="020B0604020202090204" pitchFamily="34" charset="0"/>
                <a:ea typeface="+mn-ea"/>
                <a:cs typeface="Arial" panose="020B0604020202090204" pitchFamily="34" charset="0"/>
              </a:rPr>
              <a:t> </a:t>
            </a:r>
            <a:r>
              <a:rPr lang="en-US" altLang="zh-CN" sz="2800" b="0" dirty="0">
                <a:latin typeface="Arial" panose="020B0604020202090204" pitchFamily="34" charset="0"/>
                <a:ea typeface="+mn-ea"/>
                <a:cs typeface="Arial" panose="020B0604020202090204" pitchFamily="34" charset="0"/>
              </a:rPr>
              <a:t>Origami</a:t>
            </a:r>
            <a:r>
              <a:rPr lang="zh-CN" altLang="en-US" sz="2800" b="0" dirty="0">
                <a:latin typeface="Arial" panose="020B0604020202090204" pitchFamily="34" charset="0"/>
                <a:ea typeface="+mn-ea"/>
                <a:cs typeface="Arial" panose="020B0604020202090204" pitchFamily="34" charset="0"/>
              </a:rPr>
              <a:t> </a:t>
            </a:r>
            <a:r>
              <a:rPr lang="en-US" altLang="zh-CN" sz="2800" b="0" dirty="0">
                <a:latin typeface="Arial" panose="020B0604020202090204" pitchFamily="34" charset="0"/>
                <a:ea typeface="+mn-ea"/>
                <a:cs typeface="Arial" panose="020B0604020202090204" pitchFamily="34" charset="0"/>
              </a:rPr>
              <a:t>impact</a:t>
            </a:r>
            <a:r>
              <a:rPr lang="zh-CN" altLang="en-US" sz="2800" b="0" dirty="0">
                <a:latin typeface="Arial" panose="020B0604020202090204" pitchFamily="34" charset="0"/>
                <a:ea typeface="+mn-ea"/>
                <a:cs typeface="Arial" panose="020B0604020202090204" pitchFamily="34" charset="0"/>
              </a:rPr>
              <a:t> </a:t>
            </a:r>
            <a:r>
              <a:rPr lang="en-US" altLang="zh-CN" sz="2800" b="0" dirty="0">
                <a:latin typeface="Arial" panose="020B0604020202090204" pitchFamily="34" charset="0"/>
                <a:ea typeface="+mn-ea"/>
                <a:cs typeface="Arial" panose="020B0604020202090204" pitchFamily="34" charset="0"/>
              </a:rPr>
              <a:t>the</a:t>
            </a:r>
            <a:r>
              <a:rPr lang="zh-CN" altLang="en-US" sz="2800" b="0" dirty="0">
                <a:latin typeface="Arial" panose="020B0604020202090204" pitchFamily="34" charset="0"/>
                <a:ea typeface="+mn-ea"/>
                <a:cs typeface="Arial" panose="020B0604020202090204" pitchFamily="34" charset="0"/>
              </a:rPr>
              <a:t> </a:t>
            </a:r>
            <a:r>
              <a:rPr lang="en-US" altLang="zh-CN" sz="2800" b="0" dirty="0">
                <a:latin typeface="Arial" panose="020B0604020202090204" pitchFamily="34" charset="0"/>
                <a:ea typeface="+mn-ea"/>
                <a:cs typeface="Arial" panose="020B0604020202090204" pitchFamily="34" charset="0"/>
              </a:rPr>
              <a:t>metadata performance?</a:t>
            </a:r>
            <a:endParaRPr lang="en-US" altLang="zh-CN" sz="2800" b="0" dirty="0">
              <a:latin typeface="Arial" panose="020B0604020202090204" pitchFamily="34" charset="0"/>
              <a:ea typeface="+mn-ea"/>
              <a:cs typeface="Arial" panose="020B0604020202090204" pitchFamily="34" charset="0"/>
            </a:endParaRPr>
          </a:p>
          <a:p>
            <a:pPr marL="0" lvl="1">
              <a:lnSpc>
                <a:spcPct val="120000"/>
              </a:lnSpc>
            </a:pPr>
            <a:r>
              <a:rPr lang="zh-CN" altLang="en-US" sz="2800" b="0" dirty="0">
                <a:latin typeface="Arial" panose="020B0604020202090204" pitchFamily="34" charset="0"/>
                <a:ea typeface="+mn-ea"/>
                <a:cs typeface="Arial" panose="020B0604020202090204" pitchFamily="34" charset="0"/>
              </a:rPr>
              <a:t> </a:t>
            </a:r>
            <a:r>
              <a:rPr lang="en-US" sz="2800" b="0" dirty="0">
                <a:latin typeface="Arial" panose="020B0604020202090204" pitchFamily="34" charset="0"/>
                <a:ea typeface="+mn-ea"/>
                <a:cs typeface="Arial" panose="020B0604020202090204" pitchFamily="34" charset="0"/>
              </a:rPr>
              <a:t>Does Origami achieve better metadata load balance</a:t>
            </a:r>
            <a:r>
              <a:rPr lang="en-GB" altLang="zh-CN" sz="2800" b="0" dirty="0">
                <a:latin typeface="Arial" panose="020B0604020202090204" pitchFamily="34" charset="0"/>
                <a:ea typeface="+mn-ea"/>
                <a:cs typeface="Arial" panose="020B0604020202090204" pitchFamily="34" charset="0"/>
              </a:rPr>
              <a:t>?</a:t>
            </a:r>
            <a:endParaRPr lang="en-GB" altLang="zh-CN" sz="2800" b="0" dirty="0">
              <a:latin typeface="Arial" panose="020B0604020202090204" pitchFamily="34" charset="0"/>
              <a:ea typeface="+mn-ea"/>
              <a:cs typeface="Arial" panose="020B0604020202090204" pitchFamily="34" charset="0"/>
            </a:endParaRPr>
          </a:p>
          <a:p>
            <a:pPr marL="0" lvl="1">
              <a:lnSpc>
                <a:spcPct val="120000"/>
              </a:lnSpc>
            </a:pPr>
            <a:r>
              <a:rPr lang="zh-CN" altLang="en-US" sz="2800" b="0" dirty="0">
                <a:solidFill>
                  <a:schemeClr val="tx1">
                    <a:lumMod val="50000"/>
                    <a:lumOff val="50000"/>
                  </a:schemeClr>
                </a:solidFill>
                <a:latin typeface="Arial" panose="020B0604020202090204" pitchFamily="34" charset="0"/>
                <a:ea typeface="+mn-ea"/>
                <a:cs typeface="Arial" panose="020B0604020202090204" pitchFamily="34" charset="0"/>
              </a:rPr>
              <a:t> </a:t>
            </a:r>
            <a:r>
              <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rPr>
              <a:t>Does</a:t>
            </a:r>
            <a:r>
              <a:rPr lang="en-GB" altLang="zh-CN" sz="2800" b="0" dirty="0">
                <a:solidFill>
                  <a:schemeClr val="tx1">
                    <a:lumMod val="50000"/>
                    <a:lumOff val="50000"/>
                  </a:schemeClr>
                </a:solidFill>
                <a:latin typeface="Arial" panose="020B0604020202090204" pitchFamily="34" charset="0"/>
                <a:ea typeface="+mn-ea"/>
                <a:cs typeface="Arial" panose="020B0604020202090204" pitchFamily="34" charset="0"/>
              </a:rPr>
              <a:t> </a:t>
            </a:r>
            <a:r>
              <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sym typeface="+mn-ea"/>
              </a:rPr>
              <a:t>Origami </a:t>
            </a:r>
            <a:r>
              <a:rPr lang="en-GB" altLang="zh-CN" sz="2800" b="0" dirty="0">
                <a:solidFill>
                  <a:schemeClr val="tx1">
                    <a:lumMod val="50000"/>
                    <a:lumOff val="50000"/>
                  </a:schemeClr>
                </a:solidFill>
                <a:latin typeface="Arial" panose="020B0604020202090204" pitchFamily="34" charset="0"/>
                <a:ea typeface="+mn-ea"/>
                <a:cs typeface="Arial" panose="020B0604020202090204" pitchFamily="34" charset="0"/>
              </a:rPr>
              <a:t>scale</a:t>
            </a:r>
            <a:r>
              <a:rPr lang="zh-CN" altLang="en-US" sz="2800" b="0" dirty="0">
                <a:solidFill>
                  <a:schemeClr val="tx1">
                    <a:lumMod val="50000"/>
                    <a:lumOff val="50000"/>
                  </a:schemeClr>
                </a:solidFill>
                <a:latin typeface="Arial" panose="020B0604020202090204" pitchFamily="34" charset="0"/>
                <a:ea typeface="+mn-ea"/>
                <a:cs typeface="Arial" panose="020B0604020202090204" pitchFamily="34" charset="0"/>
              </a:rPr>
              <a:t> </a:t>
            </a:r>
            <a:r>
              <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rPr>
              <a:t>meta-ops</a:t>
            </a:r>
            <a:r>
              <a:rPr lang="zh-CN" altLang="en-US" sz="2800" b="0" dirty="0">
                <a:solidFill>
                  <a:schemeClr val="tx1">
                    <a:lumMod val="50000"/>
                    <a:lumOff val="50000"/>
                  </a:schemeClr>
                </a:solidFill>
                <a:latin typeface="Arial" panose="020B0604020202090204" pitchFamily="34" charset="0"/>
                <a:ea typeface="+mn-ea"/>
                <a:cs typeface="Arial" panose="020B0604020202090204" pitchFamily="34" charset="0"/>
              </a:rPr>
              <a:t> </a:t>
            </a:r>
            <a:r>
              <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rPr>
              <a:t>better</a:t>
            </a:r>
            <a:r>
              <a:rPr lang="zh-CN" altLang="en-US" sz="2800" b="0" dirty="0">
                <a:solidFill>
                  <a:schemeClr val="tx1">
                    <a:lumMod val="50000"/>
                    <a:lumOff val="50000"/>
                  </a:schemeClr>
                </a:solidFill>
                <a:latin typeface="Arial" panose="020B0604020202090204" pitchFamily="34" charset="0"/>
                <a:ea typeface="+mn-ea"/>
                <a:cs typeface="Arial" panose="020B0604020202090204" pitchFamily="34" charset="0"/>
              </a:rPr>
              <a:t> </a:t>
            </a:r>
            <a:r>
              <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rPr>
              <a:t>than</a:t>
            </a:r>
            <a:r>
              <a:rPr lang="en-GB" altLang="zh-CN" sz="2800" b="0" dirty="0">
                <a:solidFill>
                  <a:schemeClr val="tx1">
                    <a:lumMod val="50000"/>
                    <a:lumOff val="50000"/>
                  </a:schemeClr>
                </a:solidFill>
                <a:latin typeface="Arial" panose="020B0604020202090204" pitchFamily="34" charset="0"/>
                <a:ea typeface="+mn-ea"/>
                <a:cs typeface="Arial" panose="020B0604020202090204" pitchFamily="34" charset="0"/>
              </a:rPr>
              <a:t> SOTA? </a:t>
            </a:r>
            <a:endParaRPr lang="en-GB" altLang="zh-CN" sz="2800" b="0" dirty="0">
              <a:solidFill>
                <a:schemeClr val="tx1">
                  <a:lumMod val="50000"/>
                  <a:lumOff val="50000"/>
                </a:schemeClr>
              </a:solidFill>
              <a:latin typeface="Arial" panose="020B0604020202090204" pitchFamily="34" charset="0"/>
              <a:ea typeface="+mn-ea"/>
              <a:cs typeface="Arial" panose="020B0604020202090204" pitchFamily="34" charset="0"/>
            </a:endParaRPr>
          </a:p>
          <a:p>
            <a:pPr marL="0" lvl="1">
              <a:lnSpc>
                <a:spcPct val="120000"/>
              </a:lnSpc>
            </a:pPr>
            <a:r>
              <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rPr>
              <a:t> How </a:t>
            </a:r>
            <a:r>
              <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rPr>
              <a:t>does the near-root cache impact the performance?</a:t>
            </a:r>
            <a:endPar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endParaRPr>
          </a:p>
          <a:p>
            <a:pPr marL="0" lvl="1">
              <a:lnSpc>
                <a:spcPct val="120000"/>
              </a:lnSpc>
            </a:pPr>
            <a:r>
              <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rPr>
              <a:t> Does Origami more efficient than other method</a:t>
            </a:r>
            <a:r>
              <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rPr>
              <a:t>s?</a:t>
            </a:r>
            <a:endPar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endParaRPr>
          </a:p>
          <a:p>
            <a:pPr marL="0" lvl="1">
              <a:lnSpc>
                <a:spcPct val="120000"/>
              </a:lnSpc>
            </a:pPr>
            <a:r>
              <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rPr>
              <a:t>......</a:t>
            </a:r>
            <a:endParaRPr lang="en-US" altLang="zh-CN" sz="2800" b="0" dirty="0">
              <a:solidFill>
                <a:schemeClr val="tx1">
                  <a:lumMod val="50000"/>
                  <a:lumOff val="50000"/>
                </a:schemeClr>
              </a:solidFill>
              <a:latin typeface="Arial" panose="020B0604020202090204" pitchFamily="34" charset="0"/>
              <a:ea typeface="+mn-ea"/>
              <a:cs typeface="Arial" panose="020B060402020209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8F63A3B-78C7-47BE-AE5E-E10140E04643}" type="slidenum">
              <a:rPr lang="en-US" smtClean="0"/>
            </a:fld>
            <a:endParaRPr lang="en-US" dirty="0"/>
          </a:p>
        </p:txBody>
      </p:sp>
      <p:sp>
        <p:nvSpPr>
          <p:cNvPr id="3" name="标题 2"/>
          <p:cNvSpPr>
            <a:spLocks noGrp="1"/>
          </p:cNvSpPr>
          <p:nvPr>
            <p:ph type="title"/>
          </p:nvPr>
        </p:nvSpPr>
        <p:spPr/>
        <p:txBody>
          <a:bodyPr/>
          <a:lstStyle/>
          <a:p>
            <a:r>
              <a:rPr kumimoji="1" lang="en-US" altLang="zh-CN" dirty="0">
                <a:latin typeface="+mn-lt"/>
                <a:cs typeface="+mn-lt"/>
              </a:rPr>
              <a:t>Distributed</a:t>
            </a:r>
            <a:r>
              <a:rPr kumimoji="1" lang="zh-CN" altLang="en-US" dirty="0">
                <a:latin typeface="+mn-lt"/>
                <a:cs typeface="+mn-lt"/>
              </a:rPr>
              <a:t> </a:t>
            </a:r>
            <a:r>
              <a:rPr kumimoji="1" lang="en-US" altLang="zh-CN" dirty="0">
                <a:latin typeface="+mn-lt"/>
                <a:cs typeface="+mn-lt"/>
              </a:rPr>
              <a:t>File</a:t>
            </a:r>
            <a:r>
              <a:rPr kumimoji="1" lang="zh-CN" altLang="en-US" dirty="0">
                <a:latin typeface="+mn-lt"/>
                <a:cs typeface="+mn-lt"/>
              </a:rPr>
              <a:t> </a:t>
            </a:r>
            <a:r>
              <a:rPr kumimoji="1" lang="en-US" altLang="zh-CN" dirty="0">
                <a:latin typeface="+mn-lt"/>
                <a:cs typeface="+mn-lt"/>
              </a:rPr>
              <a:t>System</a:t>
            </a:r>
            <a:r>
              <a:rPr kumimoji="1" lang="zh-CN" altLang="en-US" dirty="0">
                <a:latin typeface="+mn-lt"/>
                <a:cs typeface="+mn-lt"/>
              </a:rPr>
              <a:t> </a:t>
            </a:r>
            <a:r>
              <a:rPr kumimoji="1" lang="en-US" altLang="zh-CN" dirty="0">
                <a:latin typeface="+mn-lt"/>
                <a:cs typeface="+mn-lt"/>
              </a:rPr>
              <a:t>(DFS)</a:t>
            </a:r>
            <a:endParaRPr kumimoji="1" lang="zh-CN" altLang="en-US" dirty="0">
              <a:latin typeface="+mn-lt"/>
              <a:cs typeface="+mn-lt"/>
            </a:endParaRPr>
          </a:p>
        </p:txBody>
      </p:sp>
      <p:pic>
        <p:nvPicPr>
          <p:cNvPr id="51" name="Picture 4" descr="about ceph"/>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4832" t="11341" r="13909" b="12905"/>
          <a:stretch>
            <a:fillRect/>
          </a:stretch>
        </p:blipFill>
        <p:spPr bwMode="auto">
          <a:xfrm>
            <a:off x="5354948" y="4803278"/>
            <a:ext cx="827733" cy="109352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VALLTERA TECHNOLOGIES - LUSTR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247" t="16261" r="22418" b="16609"/>
          <a:stretch>
            <a:fillRect/>
          </a:stretch>
        </p:blipFill>
        <p:spPr bwMode="auto">
          <a:xfrm>
            <a:off x="2898981" y="4803278"/>
            <a:ext cx="1911890" cy="869795"/>
          </a:xfrm>
          <a:prstGeom prst="rect">
            <a:avLst/>
          </a:prstGeom>
          <a:noFill/>
          <a:extLst>
            <a:ext uri="{909E8E84-426E-40DD-AFC4-6F175D3DCCD1}">
              <a14:hiddenFill xmlns:a14="http://schemas.microsoft.com/office/drawing/2010/main">
                <a:solidFill>
                  <a:srgbClr val="FFFFFF"/>
                </a:solidFill>
              </a14:hiddenFill>
            </a:ext>
          </a:extLst>
        </p:spPr>
      </p:pic>
      <p:sp>
        <p:nvSpPr>
          <p:cNvPr id="56" name="圆角矩形 55"/>
          <p:cNvSpPr/>
          <p:nvPr/>
        </p:nvSpPr>
        <p:spPr>
          <a:xfrm>
            <a:off x="838200" y="3582294"/>
            <a:ext cx="9861231" cy="490908"/>
          </a:xfrm>
          <a:prstGeom prst="roundRect">
            <a:avLst/>
          </a:prstGeom>
          <a:solidFill>
            <a:schemeClr val="accent4">
              <a:lumMod val="20000"/>
              <a:lumOff val="80000"/>
            </a:schemeClr>
          </a:solidFill>
          <a:ln>
            <a:noFill/>
          </a:ln>
          <a:effectLst>
            <a:outerShdw blurRad="50800" dist="254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Distributed File Systems</a:t>
            </a:r>
            <a:endParaRPr lang="en-US" altLang="zh-CN" sz="2000" dirty="0">
              <a:solidFill>
                <a:schemeClr val="tx1"/>
              </a:solidFill>
              <a:latin typeface="Calibri" panose="020F0502020204030204" pitchFamily="34" charset="0"/>
              <a:cs typeface="Calibri" panose="020F0502020204030204" pitchFamily="34" charset="0"/>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135" y="1566920"/>
            <a:ext cx="1020698" cy="1020698"/>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109" y="1536820"/>
            <a:ext cx="1101190" cy="1101190"/>
          </a:xfrm>
          <a:prstGeom prst="rect">
            <a:avLst/>
          </a:prstGeom>
        </p:spPr>
      </p:pic>
      <p:pic>
        <p:nvPicPr>
          <p:cNvPr id="59" name="图片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1641" y="1535113"/>
            <a:ext cx="1105751" cy="1105751"/>
          </a:xfrm>
          <a:prstGeom prst="rect">
            <a:avLst/>
          </a:prstGeom>
        </p:spPr>
      </p:pic>
      <p:sp>
        <p:nvSpPr>
          <p:cNvPr id="60" name="矩形 59"/>
          <p:cNvSpPr/>
          <p:nvPr/>
        </p:nvSpPr>
        <p:spPr>
          <a:xfrm>
            <a:off x="2350513" y="2665629"/>
            <a:ext cx="726481" cy="369332"/>
          </a:xfrm>
          <a:prstGeom prst="rect">
            <a:avLst/>
          </a:prstGeom>
        </p:spPr>
        <p:txBody>
          <a:bodyPr wrap="none">
            <a:spAutoFit/>
          </a:bodyPr>
          <a:lstStyle/>
          <a:p>
            <a:pPr algn="ctr"/>
            <a:r>
              <a:rPr lang="en-US" altLang="zh-CN" dirty="0">
                <a:latin typeface="Calibri" panose="020F0502020204030204" pitchFamily="34" charset="0"/>
                <a:cs typeface="Calibri" panose="020F0502020204030204" pitchFamily="34" charset="0"/>
              </a:rPr>
              <a:t>Cloud</a:t>
            </a:r>
            <a:endParaRPr lang="zh-CN" altLang="en-US" dirty="0"/>
          </a:p>
        </p:txBody>
      </p:sp>
      <p:sp>
        <p:nvSpPr>
          <p:cNvPr id="61" name="矩形 60"/>
          <p:cNvSpPr/>
          <p:nvPr/>
        </p:nvSpPr>
        <p:spPr>
          <a:xfrm>
            <a:off x="5586988" y="2660965"/>
            <a:ext cx="375423" cy="369332"/>
          </a:xfrm>
          <a:prstGeom prst="rect">
            <a:avLst/>
          </a:prstGeom>
        </p:spPr>
        <p:txBody>
          <a:bodyPr wrap="none">
            <a:spAutoFit/>
          </a:bodyPr>
          <a:lstStyle/>
          <a:p>
            <a:pPr algn="ctr"/>
            <a:r>
              <a:rPr lang="en-US" altLang="zh-CN" dirty="0">
                <a:latin typeface="Calibri" panose="020F0502020204030204" pitchFamily="34" charset="0"/>
                <a:cs typeface="Calibri" panose="020F0502020204030204" pitchFamily="34" charset="0"/>
              </a:rPr>
              <a:t>AI</a:t>
            </a:r>
            <a:endParaRPr lang="zh-CN" altLang="en-US" dirty="0"/>
          </a:p>
        </p:txBody>
      </p:sp>
      <p:sp>
        <p:nvSpPr>
          <p:cNvPr id="62" name="矩形 61"/>
          <p:cNvSpPr/>
          <p:nvPr/>
        </p:nvSpPr>
        <p:spPr>
          <a:xfrm>
            <a:off x="8553007" y="2668484"/>
            <a:ext cx="570989" cy="369332"/>
          </a:xfrm>
          <a:prstGeom prst="rect">
            <a:avLst/>
          </a:prstGeom>
        </p:spPr>
        <p:txBody>
          <a:bodyPr wrap="none">
            <a:spAutoFit/>
          </a:bodyPr>
          <a:lstStyle/>
          <a:p>
            <a:pPr algn="ctr"/>
            <a:r>
              <a:rPr lang="en-US" altLang="zh-CN" dirty="0">
                <a:latin typeface="Calibri" panose="020F0502020204030204" pitchFamily="34" charset="0"/>
                <a:cs typeface="Calibri" panose="020F0502020204030204" pitchFamily="34" charset="0"/>
              </a:rPr>
              <a:t>HPC</a:t>
            </a:r>
            <a:endParaRPr lang="zh-CN" altLang="en-US" dirty="0"/>
          </a:p>
        </p:txBody>
      </p:sp>
      <p:pic>
        <p:nvPicPr>
          <p:cNvPr id="63" name="图片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417" y="3084569"/>
            <a:ext cx="462502" cy="428985"/>
          </a:xfrm>
          <a:prstGeom prst="rect">
            <a:avLst/>
          </a:prstGeom>
        </p:spPr>
      </p:pic>
      <p:pic>
        <p:nvPicPr>
          <p:cNvPr id="64" name="图片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5334" y="3084569"/>
            <a:ext cx="462502" cy="428985"/>
          </a:xfrm>
          <a:prstGeom prst="rect">
            <a:avLst/>
          </a:prstGeom>
        </p:spPr>
      </p:pic>
      <p:pic>
        <p:nvPicPr>
          <p:cNvPr id="65" name="图片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7250" y="3084569"/>
            <a:ext cx="462502" cy="428985"/>
          </a:xfrm>
          <a:prstGeom prst="rect">
            <a:avLst/>
          </a:prstGeom>
        </p:spPr>
      </p:pic>
      <p:cxnSp>
        <p:nvCxnSpPr>
          <p:cNvPr id="66" name="肘形连接符 65"/>
          <p:cNvCxnSpPr>
            <a:stCxn id="56" idx="2"/>
            <a:endCxn id="51" idx="0"/>
          </p:cNvCxnSpPr>
          <p:nvPr/>
        </p:nvCxnSpPr>
        <p:spPr>
          <a:xfrm rot="5400000">
            <a:off x="5403778" y="4438240"/>
            <a:ext cx="730076" cy="1"/>
          </a:xfrm>
          <a:prstGeom prst="bentConnector3">
            <a:avLst/>
          </a:prstGeom>
          <a:ln>
            <a:tailEnd type="none"/>
          </a:ln>
        </p:spPr>
        <p:style>
          <a:lnRef idx="3">
            <a:schemeClr val="dk1"/>
          </a:lnRef>
          <a:fillRef idx="0">
            <a:schemeClr val="dk1"/>
          </a:fillRef>
          <a:effectRef idx="2">
            <a:schemeClr val="dk1"/>
          </a:effectRef>
          <a:fontRef idx="minor">
            <a:schemeClr val="tx1"/>
          </a:fontRef>
        </p:style>
      </p:cxnSp>
      <p:cxnSp>
        <p:nvCxnSpPr>
          <p:cNvPr id="67" name="肘形连接符 66"/>
          <p:cNvCxnSpPr>
            <a:stCxn id="56" idx="2"/>
            <a:endCxn id="53" idx="0"/>
          </p:cNvCxnSpPr>
          <p:nvPr/>
        </p:nvCxnSpPr>
        <p:spPr>
          <a:xfrm rot="5400000">
            <a:off x="4446833" y="3481295"/>
            <a:ext cx="730076" cy="1913890"/>
          </a:xfrm>
          <a:prstGeom prst="bentConnector3">
            <a:avLst/>
          </a:prstGeom>
          <a:ln>
            <a:tailEnd type="none"/>
          </a:ln>
        </p:spPr>
        <p:style>
          <a:lnRef idx="3">
            <a:schemeClr val="dk1"/>
          </a:lnRef>
          <a:fillRef idx="0">
            <a:schemeClr val="dk1"/>
          </a:fillRef>
          <a:effectRef idx="2">
            <a:schemeClr val="dk1"/>
          </a:effectRef>
          <a:fontRef idx="minor">
            <a:schemeClr val="tx1"/>
          </a:fontRef>
        </p:style>
      </p:cxnSp>
      <p:cxnSp>
        <p:nvCxnSpPr>
          <p:cNvPr id="68" name="肘形连接符 67"/>
          <p:cNvCxnSpPr>
            <a:stCxn id="56" idx="2"/>
          </p:cNvCxnSpPr>
          <p:nvPr/>
        </p:nvCxnSpPr>
        <p:spPr>
          <a:xfrm rot="5400000">
            <a:off x="3342120" y="2376582"/>
            <a:ext cx="730076" cy="4123316"/>
          </a:xfrm>
          <a:prstGeom prst="bentConnector3">
            <a:avLst/>
          </a:prstGeom>
          <a:ln>
            <a:tailEnd type="none"/>
          </a:ln>
        </p:spPr>
        <p:style>
          <a:lnRef idx="3">
            <a:schemeClr val="dk1"/>
          </a:lnRef>
          <a:fillRef idx="0">
            <a:schemeClr val="dk1"/>
          </a:fillRef>
          <a:effectRef idx="2">
            <a:schemeClr val="dk1"/>
          </a:effectRef>
          <a:fontRef idx="minor">
            <a:schemeClr val="tx1"/>
          </a:fontRef>
        </p:style>
      </p:cxnSp>
      <p:cxnSp>
        <p:nvCxnSpPr>
          <p:cNvPr id="69" name="肘形连接符 68"/>
          <p:cNvCxnSpPr>
            <a:stCxn id="56" idx="2"/>
            <a:endCxn id="52" idx="0"/>
          </p:cNvCxnSpPr>
          <p:nvPr/>
        </p:nvCxnSpPr>
        <p:spPr>
          <a:xfrm rot="16200000" flipH="1">
            <a:off x="6393014" y="3449004"/>
            <a:ext cx="730076" cy="1978472"/>
          </a:xfrm>
          <a:prstGeom prst="bentConnector3">
            <a:avLst/>
          </a:prstGeom>
          <a:ln>
            <a:tailEnd type="none"/>
          </a:ln>
        </p:spPr>
        <p:style>
          <a:lnRef idx="3">
            <a:schemeClr val="dk1"/>
          </a:lnRef>
          <a:fillRef idx="0">
            <a:schemeClr val="dk1"/>
          </a:fillRef>
          <a:effectRef idx="2">
            <a:schemeClr val="dk1"/>
          </a:effectRef>
          <a:fontRef idx="minor">
            <a:schemeClr val="tx1"/>
          </a:fontRef>
        </p:style>
      </p:cxnSp>
      <p:cxnSp>
        <p:nvCxnSpPr>
          <p:cNvPr id="70" name="肘形连接符 69"/>
          <p:cNvCxnSpPr>
            <a:stCxn id="56" idx="2"/>
          </p:cNvCxnSpPr>
          <p:nvPr/>
        </p:nvCxnSpPr>
        <p:spPr>
          <a:xfrm rot="16200000" flipH="1">
            <a:off x="7463568" y="2378450"/>
            <a:ext cx="730076" cy="4119580"/>
          </a:xfrm>
          <a:prstGeom prst="bentConnector3">
            <a:avLst/>
          </a:prstGeom>
          <a:ln>
            <a:tailEnd type="none"/>
          </a:ln>
        </p:spPr>
        <p:style>
          <a:lnRef idx="3">
            <a:schemeClr val="dk1"/>
          </a:lnRef>
          <a:fillRef idx="0">
            <a:schemeClr val="dk1"/>
          </a:fillRef>
          <a:effectRef idx="2">
            <a:schemeClr val="dk1"/>
          </a:effectRef>
          <a:fontRef idx="minor">
            <a:schemeClr val="tx1"/>
          </a:fontRef>
        </p:style>
      </p:cxnSp>
      <p:pic>
        <p:nvPicPr>
          <p:cNvPr id="4" name="Picture 6" descr="Hadoop HDFS – Deep Dive Tech Blog"/>
          <p:cNvPicPr>
            <a:picLocks noChangeAspect="1" noChangeArrowheads="1"/>
          </p:cNvPicPr>
          <p:nvPr/>
        </p:nvPicPr>
        <p:blipFill rotWithShape="1">
          <a:blip r:embed="rId7">
            <a:extLst>
              <a:ext uri="{28A0092B-C50C-407E-A947-70E740481C1C}">
                <a14:useLocalDpi xmlns:a14="http://schemas.microsoft.com/office/drawing/2010/main" val="0"/>
              </a:ext>
            </a:extLst>
          </a:blip>
          <a:srcRect l="18231" t="23031" r="23704" b="35248"/>
          <a:stretch>
            <a:fillRect/>
          </a:stretch>
        </p:blipFill>
        <p:spPr bwMode="auto">
          <a:xfrm>
            <a:off x="608241" y="4812168"/>
            <a:ext cx="2069583" cy="697047"/>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8"/>
          <a:srcRect r="78131"/>
          <a:stretch>
            <a:fillRect/>
          </a:stretch>
        </p:blipFill>
        <p:spPr>
          <a:xfrm>
            <a:off x="9552940" y="4803140"/>
            <a:ext cx="742950" cy="752475"/>
          </a:xfrm>
          <a:prstGeom prst="rect">
            <a:avLst/>
          </a:prstGeom>
        </p:spPr>
      </p:pic>
      <p:sp>
        <p:nvSpPr>
          <p:cNvPr id="7" name="文本框 6"/>
          <p:cNvSpPr txBox="1"/>
          <p:nvPr/>
        </p:nvSpPr>
        <p:spPr>
          <a:xfrm>
            <a:off x="9406890" y="5571490"/>
            <a:ext cx="967105" cy="398780"/>
          </a:xfrm>
          <a:prstGeom prst="rect">
            <a:avLst/>
          </a:prstGeom>
          <a:noFill/>
        </p:spPr>
        <p:txBody>
          <a:bodyPr wrap="square" rtlCol="0" anchor="t">
            <a:spAutoFit/>
          </a:bodyPr>
          <a:p>
            <a:pPr algn="ctr"/>
            <a:r>
              <a:rPr lang="en-US" altLang="zh-CN" sz="2000" b="1" dirty="0">
                <a:latin typeface="Arial" panose="020B0604020202090204" pitchFamily="34" charset="0"/>
                <a:cs typeface="Arial" panose="020B0604020202090204" pitchFamily="34" charset="0"/>
                <a:sym typeface="+mn-ea"/>
              </a:rPr>
              <a:t>CFS</a:t>
            </a:r>
            <a:endParaRPr lang="en-US" altLang="zh-CN" sz="2000" b="1" dirty="0">
              <a:latin typeface="Arial" panose="020B0604020202090204" pitchFamily="34" charset="0"/>
              <a:cs typeface="Arial" panose="020B0604020202090204" pitchFamily="34" charset="0"/>
              <a:sym typeface="+mn-ea"/>
            </a:endParaRPr>
          </a:p>
        </p:txBody>
      </p:sp>
      <p:pic>
        <p:nvPicPr>
          <p:cNvPr id="13" name="图片 12"/>
          <p:cNvPicPr>
            <a:picLocks noChangeAspect="1"/>
          </p:cNvPicPr>
          <p:nvPr/>
        </p:nvPicPr>
        <p:blipFill>
          <a:blip r:embed="rId9"/>
          <a:srcRect r="83312"/>
          <a:stretch>
            <a:fillRect/>
          </a:stretch>
        </p:blipFill>
        <p:spPr>
          <a:xfrm>
            <a:off x="7440295" y="4855210"/>
            <a:ext cx="658495" cy="611505"/>
          </a:xfrm>
          <a:prstGeom prst="rect">
            <a:avLst/>
          </a:prstGeom>
        </p:spPr>
      </p:pic>
      <p:sp>
        <p:nvSpPr>
          <p:cNvPr id="14" name="文本框 13"/>
          <p:cNvSpPr txBox="1"/>
          <p:nvPr/>
        </p:nvSpPr>
        <p:spPr>
          <a:xfrm>
            <a:off x="7075170" y="5571490"/>
            <a:ext cx="1336040" cy="398780"/>
          </a:xfrm>
          <a:prstGeom prst="rect">
            <a:avLst/>
          </a:prstGeom>
          <a:noFill/>
        </p:spPr>
        <p:txBody>
          <a:bodyPr wrap="square" rtlCol="0" anchor="t">
            <a:spAutoFit/>
          </a:bodyPr>
          <a:p>
            <a:pPr algn="ctr"/>
            <a:r>
              <a:rPr lang="en-US" altLang="zh-CN" sz="2000" b="1" dirty="0">
                <a:latin typeface="Arial" panose="020B0604020202090204" pitchFamily="34" charset="0"/>
                <a:cs typeface="Arial" panose="020B0604020202090204" pitchFamily="34" charset="0"/>
                <a:sym typeface="+mn-ea"/>
              </a:rPr>
              <a:t>HopsFS</a:t>
            </a:r>
            <a:endParaRPr lang="en-US" altLang="zh-CN" sz="2000" b="1" dirty="0">
              <a:latin typeface="Arial" panose="020B0604020202090204" pitchFamily="34" charset="0"/>
              <a:cs typeface="Arial" panose="020B0604020202090204" pitchFamily="34" charset="0"/>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rPr>
              <a:t>Evaluation Setup</a:t>
            </a:r>
            <a:endParaRPr lang="en-US" altLang="zh-CN">
              <a:latin typeface="+mn-lt"/>
              <a:cs typeface="+mn-lt"/>
            </a:endParaRPr>
          </a:p>
        </p:txBody>
      </p:sp>
      <p:sp>
        <p:nvSpPr>
          <p:cNvPr id="3" name="内容占位符 2"/>
          <p:cNvSpPr>
            <a:spLocks noGrp="1"/>
          </p:cNvSpPr>
          <p:nvPr>
            <p:ph idx="1"/>
          </p:nvPr>
        </p:nvSpPr>
        <p:spPr>
          <a:xfrm>
            <a:off x="838200" y="1214120"/>
            <a:ext cx="10881360" cy="4963160"/>
          </a:xfrm>
        </p:spPr>
        <p:txBody>
          <a:bodyPr>
            <a:normAutofit lnSpcReduction="10000"/>
          </a:bodyPr>
          <a:p>
            <a:r>
              <a:rPr lang="en-US" altLang="zh-CN">
                <a:latin typeface="Arial Regular" panose="020B0604020202090204" charset="0"/>
                <a:cs typeface="Arial Regular" panose="020B0604020202090204" charset="0"/>
              </a:rPr>
              <a:t>Baseline Systems</a:t>
            </a:r>
            <a:endParaRPr lang="en-US" altLang="zh-CN">
              <a:latin typeface="Arial Regular" panose="020B0604020202090204" charset="0"/>
              <a:cs typeface="Arial Regular" panose="020B0604020202090204" charset="0"/>
            </a:endParaRPr>
          </a:p>
          <a:p>
            <a:pPr lvl="1" fontAlgn="auto">
              <a:lnSpc>
                <a:spcPct val="110000"/>
              </a:lnSpc>
              <a:buFont typeface="Wingdings" panose="05000000000000000000" charset="0"/>
              <a:buChar char=""/>
            </a:pPr>
            <a:r>
              <a:rPr lang="en-US" altLang="zh-CN" b="1">
                <a:latin typeface="Arial Bold" panose="020B0604020202090204" charset="0"/>
                <a:cs typeface="Arial Bold" panose="020B0604020202090204" charset="0"/>
              </a:rPr>
              <a:t>C-Hash</a:t>
            </a:r>
            <a:r>
              <a:rPr lang="en-US" altLang="zh-CN">
                <a:latin typeface="Arial Regular" panose="020B0604020202090204" charset="0"/>
                <a:cs typeface="Arial Regular" panose="020B0604020202090204" charset="0"/>
              </a:rPr>
              <a:t>: coarse-grained hash the top level directory of namespace, like </a:t>
            </a:r>
            <a:r>
              <a:rPr lang="en-US" altLang="zh-CN" i="1">
                <a:latin typeface="Times New Roman Italic" panose="02020503050405090304" charset="0"/>
                <a:cs typeface="Times New Roman Italic" panose="02020503050405090304" charset="0"/>
              </a:rPr>
              <a:t>HopsFS</a:t>
            </a:r>
            <a:r>
              <a:rPr lang="en-US" altLang="zh-CN" sz="2000" b="1" i="1">
                <a:latin typeface="Times New Roman Bold Italic" panose="02020503050405090304" charset="0"/>
                <a:cs typeface="Times New Roman Bold Italic" panose="02020503050405090304" charset="0"/>
              </a:rPr>
              <a:t>[FAST’17]</a:t>
            </a:r>
            <a:r>
              <a:rPr lang="en-US" altLang="zh-CN" b="1" i="1">
                <a:latin typeface="Times New Roman Bold Italic" panose="02020503050405090304" charset="0"/>
                <a:cs typeface="Times New Roman Bold Italic" panose="02020503050405090304" charset="0"/>
              </a:rPr>
              <a:t> </a:t>
            </a:r>
            <a:r>
              <a:rPr lang="en-US" altLang="zh-CN">
                <a:latin typeface="Arial Regular" panose="020B0604020202090204" charset="0"/>
                <a:cs typeface="Arial Regular" panose="020B0604020202090204" charset="0"/>
              </a:rPr>
              <a:t>and </a:t>
            </a:r>
            <a:r>
              <a:rPr lang="en-US" altLang="zh-CN" b="1" i="1">
                <a:latin typeface="Times New Roman Bold Italic" panose="02020503050405090304" charset="0"/>
                <a:cs typeface="Times New Roman Bold Italic" panose="02020503050405090304" charset="0"/>
              </a:rPr>
              <a:t>CephFS-pin</a:t>
            </a:r>
            <a:r>
              <a:rPr lang="en-US" altLang="zh-CN" sz="2000" i="1">
                <a:latin typeface="Times New Roman Italic" panose="02020503050405090304" charset="0"/>
                <a:cs typeface="Times New Roman Italic" panose="02020503050405090304" charset="0"/>
              </a:rPr>
              <a:t>[</a:t>
            </a:r>
            <a:r>
              <a:rPr lang="en-US" altLang="zh-CN" sz="2000" i="1">
                <a:latin typeface="Times New Roman Italic" panose="02020503050405090304" charset="0"/>
                <a:cs typeface="Times New Roman Italic" panose="02020503050405090304" charset="0"/>
              </a:rPr>
              <a:t>open-source]</a:t>
            </a:r>
            <a:r>
              <a:rPr lang="en-US" altLang="zh-CN">
                <a:latin typeface="Arial Regular" panose="020B0604020202090204" charset="0"/>
                <a:cs typeface="Arial Regular" panose="020B0604020202090204" charset="0"/>
              </a:rPr>
              <a:t>;</a:t>
            </a:r>
            <a:endParaRPr lang="en-US" altLang="zh-CN">
              <a:latin typeface="Arial Regular" panose="020B0604020202090204" charset="0"/>
              <a:cs typeface="Arial Regular" panose="020B0604020202090204" charset="0"/>
            </a:endParaRPr>
          </a:p>
          <a:p>
            <a:pPr lvl="1" fontAlgn="auto">
              <a:lnSpc>
                <a:spcPct val="110000"/>
              </a:lnSpc>
              <a:buFont typeface="Wingdings" panose="05000000000000000000" charset="0"/>
              <a:buChar char=""/>
            </a:pPr>
            <a:r>
              <a:rPr lang="en-US" altLang="zh-CN" b="1">
                <a:latin typeface="Arial Bold" panose="020B0604020202090204" charset="0"/>
                <a:cs typeface="Arial Bold" panose="020B0604020202090204" charset="0"/>
              </a:rPr>
              <a:t>F-Hash</a:t>
            </a:r>
            <a:r>
              <a:rPr lang="en-US" altLang="zh-CN">
                <a:latin typeface="Arial Regular" panose="020B0604020202090204" charset="0"/>
                <a:cs typeface="Arial Regular" panose="020B0604020202090204" charset="0"/>
              </a:rPr>
              <a:t>: a fine-grained approach that hashes all directory of the name-space, used in </a:t>
            </a:r>
            <a:r>
              <a:rPr lang="en-US" altLang="zh-CN" b="1" i="1">
                <a:latin typeface="Times New Roman Bold Italic" panose="02020503050405090304" charset="0"/>
                <a:cs typeface="Times New Roman Bold Italic" panose="02020503050405090304" charset="0"/>
              </a:rPr>
              <a:t>CFS</a:t>
            </a:r>
            <a:r>
              <a:rPr lang="en-US" altLang="zh-CN" sz="2000" i="1">
                <a:latin typeface="Times New Roman Italic" panose="02020503050405090304" charset="0"/>
                <a:cs typeface="Times New Roman Italic" panose="02020503050405090304" charset="0"/>
                <a:sym typeface="+mn-ea"/>
              </a:rPr>
              <a:t>[EuroSys’23]</a:t>
            </a:r>
            <a:r>
              <a:rPr lang="en-US" altLang="zh-CN">
                <a:latin typeface="Arial Regular" panose="020B0604020202090204" charset="0"/>
                <a:cs typeface="Arial Regular" panose="020B0604020202090204" charset="0"/>
              </a:rPr>
              <a:t>, </a:t>
            </a:r>
            <a:r>
              <a:rPr lang="en-US" altLang="zh-CN" b="1" i="1">
                <a:latin typeface="Times New Roman Bold Italic" panose="02020503050405090304" charset="0"/>
                <a:cs typeface="Times New Roman Bold Italic" panose="02020503050405090304" charset="0"/>
              </a:rPr>
              <a:t>InfiniFS</a:t>
            </a:r>
            <a:r>
              <a:rPr lang="en-US" altLang="zh-CN" sz="2000" i="1">
                <a:latin typeface="Times New Roman Italic" panose="02020503050405090304" charset="0"/>
                <a:cs typeface="Times New Roman Italic" panose="02020503050405090304" charset="0"/>
                <a:sym typeface="+mn-ea"/>
              </a:rPr>
              <a:t>[FAST’22]</a:t>
            </a:r>
            <a:r>
              <a:rPr lang="en-US" altLang="zh-CN" i="1">
                <a:latin typeface="Times New Roman Italic" panose="02020503050405090304" charset="0"/>
                <a:cs typeface="Times New Roman Italic" panose="02020503050405090304" charset="0"/>
              </a:rPr>
              <a:t> </a:t>
            </a:r>
            <a:r>
              <a:rPr lang="en-US" altLang="zh-CN">
                <a:latin typeface="Arial Regular" panose="020B0604020202090204" charset="0"/>
                <a:cs typeface="Arial Regular" panose="020B0604020202090204" charset="0"/>
              </a:rPr>
              <a:t>and </a:t>
            </a:r>
            <a:r>
              <a:rPr lang="en-US" altLang="zh-CN" b="1" i="1">
                <a:latin typeface="Times New Roman Bold Italic" panose="02020503050405090304" charset="0"/>
                <a:cs typeface="Times New Roman Bold Italic" panose="02020503050405090304" charset="0"/>
              </a:rPr>
              <a:t>Tectnoic</a:t>
            </a:r>
            <a:r>
              <a:rPr lang="en-US" altLang="zh-CN" sz="2000" i="1">
                <a:latin typeface="Times New Roman Italic" panose="02020503050405090304" charset="0"/>
                <a:cs typeface="Times New Roman Italic" panose="02020503050405090304" charset="0"/>
                <a:sym typeface="+mn-ea"/>
              </a:rPr>
              <a:t>[FAST’21]</a:t>
            </a:r>
            <a:r>
              <a:rPr lang="en-US" altLang="zh-CN">
                <a:latin typeface="Arial Regular" panose="020B0604020202090204" charset="0"/>
                <a:cs typeface="Arial Regular" panose="020B0604020202090204" charset="0"/>
              </a:rPr>
              <a:t>;</a:t>
            </a:r>
            <a:endParaRPr lang="en-US" altLang="zh-CN">
              <a:latin typeface="Arial Regular" panose="020B0604020202090204" charset="0"/>
              <a:cs typeface="Arial Regular" panose="020B0604020202090204" charset="0"/>
            </a:endParaRPr>
          </a:p>
          <a:p>
            <a:pPr lvl="1" fontAlgn="auto">
              <a:lnSpc>
                <a:spcPct val="110000"/>
              </a:lnSpc>
              <a:buFont typeface="Wingdings" panose="05000000000000000000" charset="0"/>
              <a:buChar char=""/>
            </a:pPr>
            <a:r>
              <a:rPr lang="en-US" altLang="zh-CN" b="1">
                <a:latin typeface="Arial Bold" panose="020B0604020202090204" charset="0"/>
                <a:cs typeface="Arial Bold" panose="020B0604020202090204" charset="0"/>
              </a:rPr>
              <a:t>ML-tree</a:t>
            </a:r>
            <a:r>
              <a:rPr lang="en-US" altLang="zh-CN">
                <a:latin typeface="Arial Regular" panose="020B0604020202090204" charset="0"/>
                <a:cs typeface="Arial Regular" panose="020B0604020202090204" charset="0"/>
              </a:rPr>
              <a:t>: predicting the popularity of directory via lightGBM, and re-balancing by subtree</a:t>
            </a:r>
            <a:r>
              <a:rPr lang="en-US" altLang="zh-CN" sz="2000" i="1">
                <a:latin typeface="Times New Roman Italic" panose="02020503050405090304" charset="0"/>
                <a:cs typeface="Times New Roman Italic" panose="02020503050405090304" charset="0"/>
                <a:sym typeface="+mn-ea"/>
              </a:rPr>
              <a:t>[DATE’24][ICPP’22]</a:t>
            </a:r>
            <a:r>
              <a:rPr lang="en-US" altLang="zh-CN">
                <a:latin typeface="Arial Regular" panose="020B0604020202090204" charset="0"/>
                <a:cs typeface="Arial Regular" panose="020B0604020202090204" charset="0"/>
              </a:rPr>
              <a:t>.</a:t>
            </a:r>
            <a:endParaRPr lang="en-US" altLang="zh-CN">
              <a:latin typeface="Arial Regular" panose="020B0604020202090204" charset="0"/>
              <a:cs typeface="Arial Regular" panose="020B0604020202090204" charset="0"/>
            </a:endParaRPr>
          </a:p>
          <a:p>
            <a:pPr lvl="0" algn="l" fontAlgn="auto">
              <a:lnSpc>
                <a:spcPct val="100000"/>
              </a:lnSpc>
              <a:buClrTx/>
              <a:buSzTx/>
              <a:buChar char="•"/>
            </a:pPr>
            <a:r>
              <a:rPr lang="en-US" altLang="zh-CN" sz="2800">
                <a:latin typeface="Arial Regular" panose="020B0604020202090204" charset="0"/>
                <a:cs typeface="Arial Regular" panose="020B0604020202090204" charset="0"/>
              </a:rPr>
              <a:t>Deployment</a:t>
            </a:r>
            <a:endParaRPr lang="en-US" altLang="zh-CN" sz="2800">
              <a:latin typeface="Arial Regular" panose="020B0604020202090204" charset="0"/>
              <a:cs typeface="Arial Regular" panose="020B0604020202090204" charset="0"/>
            </a:endParaRPr>
          </a:p>
          <a:p>
            <a:pPr lvl="1" algn="l" fontAlgn="auto">
              <a:lnSpc>
                <a:spcPct val="110000"/>
              </a:lnSpc>
              <a:buClrTx/>
              <a:buSzTx/>
              <a:buFont typeface="Wingdings" panose="05000000000000000000" charset="0"/>
              <a:buChar char=""/>
            </a:pPr>
            <a:r>
              <a:rPr lang="en-US" altLang="zh-CN" sz="2400">
                <a:latin typeface="Arial Regular" panose="020B0604020202090204" charset="0"/>
                <a:cs typeface="Arial Regular" panose="020B0604020202090204" charset="0"/>
                <a:sym typeface="+mn-ea"/>
              </a:rPr>
              <a:t>5MDSs, 5Clients with multiple threads to saturate metadata service</a:t>
            </a:r>
            <a:endParaRPr lang="en-US" altLang="zh-CN" sz="2400">
              <a:latin typeface="Arial Regular" panose="020B0604020202090204" charset="0"/>
              <a:cs typeface="Arial Regular" panose="020B0604020202090204" charset="0"/>
            </a:endParaRPr>
          </a:p>
          <a:p>
            <a:pPr lvl="0" fontAlgn="auto">
              <a:lnSpc>
                <a:spcPct val="110000"/>
              </a:lnSpc>
              <a:buFont typeface="Wingdings" panose="05000000000000000000" charset="0"/>
              <a:buChar char=""/>
            </a:pPr>
            <a:endParaRPr lang="zh-CN" altLang="en-US">
              <a:latin typeface="Arial Regular" panose="020B0604020202090204" charset="0"/>
              <a:cs typeface="Arial Regular" panose="020B0604020202090204" charset="0"/>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sym typeface="+mn-ea"/>
              </a:rPr>
              <a:t>Evaluation Setup</a:t>
            </a:r>
            <a:endParaRPr lang="en-US" altLang="zh-CN"/>
          </a:p>
        </p:txBody>
      </p:sp>
      <p:sp>
        <p:nvSpPr>
          <p:cNvPr id="3" name="内容占位符 2"/>
          <p:cNvSpPr>
            <a:spLocks noGrp="1"/>
          </p:cNvSpPr>
          <p:nvPr>
            <p:ph idx="1"/>
          </p:nvPr>
        </p:nvSpPr>
        <p:spPr/>
        <p:txBody>
          <a:bodyPr>
            <a:normAutofit lnSpcReduction="10000"/>
          </a:bodyPr>
          <a:p>
            <a:r>
              <a:rPr lang="en-US" altLang="zh-CN">
                <a:latin typeface="Arial Regular" panose="020B0604020202090204" charset="0"/>
                <a:cs typeface="Arial Regular" panose="020B0604020202090204" charset="0"/>
              </a:rPr>
              <a:t>Workloads</a:t>
            </a:r>
            <a:endParaRPr lang="en-US" altLang="zh-CN">
              <a:latin typeface="Arial Regular" panose="020B0604020202090204" charset="0"/>
              <a:cs typeface="Arial Regular" panose="020B0604020202090204" charset="0"/>
            </a:endParaRPr>
          </a:p>
          <a:p>
            <a:pPr lvl="1" fontAlgn="auto">
              <a:lnSpc>
                <a:spcPct val="110000"/>
              </a:lnSpc>
              <a:buFont typeface="Wingdings" panose="05000000000000000000" charset="0"/>
              <a:buChar char=""/>
            </a:pPr>
            <a:r>
              <a:rPr lang="en-US" altLang="zh-CN" sz="2400">
                <a:latin typeface="Arial Regular" panose="020B0604020202090204" charset="0"/>
                <a:cs typeface="Arial Regular" panose="020B0604020202090204" charset="0"/>
                <a:sym typeface="+mn-ea"/>
              </a:rPr>
              <a:t>Trace-RW: A larg</a:t>
            </a:r>
            <a:r>
              <a:rPr lang="en-US" altLang="zh-CN" sz="2400">
                <a:latin typeface="Arial Regular" panose="020B0604020202090204" charset="0"/>
                <a:cs typeface="Arial Regular" panose="020B0604020202090204" charset="0"/>
              </a:rPr>
              <a:t>e compilation task consisting of numerous complex </a:t>
            </a:r>
            <a:r>
              <a:rPr lang="en-US" altLang="zh-CN" sz="2400">
                <a:latin typeface="Arial Regular" panose="020B0604020202090204" charset="0"/>
                <a:cs typeface="Arial Regular" panose="020B0604020202090204" charset="0"/>
              </a:rPr>
              <a:t>metadata </a:t>
            </a:r>
            <a:r>
              <a:rPr lang="en-US" altLang="zh-CN" sz="2400">
                <a:latin typeface="Arial Regular" panose="020B0604020202090204" charset="0"/>
                <a:cs typeface="Arial Regular" panose="020B0604020202090204" charset="0"/>
              </a:rPr>
              <a:t>operations;</a:t>
            </a:r>
            <a:endParaRPr lang="en-US" altLang="zh-CN" sz="2400">
              <a:latin typeface="Arial Regular" panose="020B0604020202090204" charset="0"/>
              <a:cs typeface="Arial Regular" panose="020B0604020202090204" charset="0"/>
            </a:endParaRPr>
          </a:p>
          <a:p>
            <a:pPr lvl="1" fontAlgn="auto">
              <a:lnSpc>
                <a:spcPct val="110000"/>
              </a:lnSpc>
              <a:buFont typeface="Wingdings" panose="05000000000000000000" charset="0"/>
              <a:buChar char=""/>
            </a:pPr>
            <a:r>
              <a:rPr lang="en-US" altLang="zh-CN">
                <a:latin typeface="Arial Regular" panose="020B0604020202090204" charset="0"/>
                <a:cs typeface="Arial Regular" panose="020B0604020202090204" charset="0"/>
                <a:sym typeface="+mn-ea"/>
              </a:rPr>
              <a:t>Trace-RO: </a:t>
            </a:r>
            <a:r>
              <a:rPr lang="en-US" altLang="zh-CN" sz="2400">
                <a:latin typeface="Arial Regular" panose="020B0604020202090204" charset="0"/>
                <a:cs typeface="Arial Regular" panose="020B0604020202090204" charset="0"/>
              </a:rPr>
              <a:t>A read-only web application access trace;</a:t>
            </a:r>
            <a:endParaRPr lang="en-US" altLang="zh-CN" sz="2400">
              <a:latin typeface="Arial Regular" panose="020B0604020202090204" charset="0"/>
              <a:cs typeface="Arial Regular" panose="020B0604020202090204" charset="0"/>
            </a:endParaRPr>
          </a:p>
          <a:p>
            <a:pPr lvl="1" fontAlgn="auto">
              <a:lnSpc>
                <a:spcPct val="110000"/>
              </a:lnSpc>
              <a:buFont typeface="Wingdings" panose="05000000000000000000" charset="0"/>
              <a:buChar char=""/>
            </a:pPr>
            <a:r>
              <a:rPr lang="en-US" altLang="zh-CN">
                <a:latin typeface="Arial Regular" panose="020B0604020202090204" charset="0"/>
                <a:cs typeface="Arial Regular" panose="020B0604020202090204" charset="0"/>
              </a:rPr>
              <a:t>Trace-WI: A write-intensive trace from a productive cloud </a:t>
            </a:r>
            <a:r>
              <a:rPr lang="en-US" altLang="zh-CN">
                <a:latin typeface="Arial Regular" panose="020B0604020202090204" charset="0"/>
                <a:cs typeface="Arial Regular" panose="020B0604020202090204" charset="0"/>
              </a:rPr>
              <a:t>environment.</a:t>
            </a:r>
            <a:endParaRPr lang="en-US" altLang="zh-CN">
              <a:latin typeface="Arial Regular" panose="020B0604020202090204" charset="0"/>
              <a:cs typeface="Arial Regular" panose="020B0604020202090204" charset="0"/>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rPr>
              <a:t>Evaluation: Overall </a:t>
            </a:r>
            <a:r>
              <a:rPr lang="en-US" altLang="zh-CN">
                <a:latin typeface="+mn-lt"/>
                <a:cs typeface="+mn-lt"/>
              </a:rPr>
              <a:t>Performance</a:t>
            </a:r>
            <a:endParaRPr lang="en-US" altLang="zh-CN">
              <a:latin typeface="+mn-lt"/>
              <a:cs typeface="+mn-lt"/>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
        <p:nvSpPr>
          <p:cNvPr id="6" name="内容占位符 5"/>
          <p:cNvSpPr/>
          <p:nvPr>
            <p:ph idx="1"/>
          </p:nvPr>
        </p:nvSpPr>
        <p:spPr/>
        <p:txBody>
          <a:bodyPr/>
          <a:p>
            <a:r>
              <a:rPr lang="en-US" altLang="zh-CN"/>
              <a:t>Aggregated QPS under high load</a:t>
            </a:r>
            <a:endParaRPr lang="en-US" altLang="zh-CN"/>
          </a:p>
          <a:p>
            <a:endParaRPr lang="en-US" altLang="zh-CN"/>
          </a:p>
        </p:txBody>
      </p:sp>
      <p:pic>
        <p:nvPicPr>
          <p:cNvPr id="7" name="内容占位符 4"/>
          <p:cNvPicPr>
            <a:picLocks noChangeAspect="1"/>
          </p:cNvPicPr>
          <p:nvPr/>
        </p:nvPicPr>
        <p:blipFill>
          <a:blip r:embed="rId1"/>
          <a:srcRect r="51805"/>
          <a:stretch>
            <a:fillRect/>
          </a:stretch>
        </p:blipFill>
        <p:spPr>
          <a:xfrm>
            <a:off x="1082040" y="2309495"/>
            <a:ext cx="4051935" cy="3455035"/>
          </a:xfrm>
          <a:prstGeom prst="rect">
            <a:avLst/>
          </a:prstGeom>
        </p:spPr>
      </p:pic>
      <p:sp>
        <p:nvSpPr>
          <p:cNvPr id="9" name="右大括号 8"/>
          <p:cNvSpPr/>
          <p:nvPr/>
        </p:nvSpPr>
        <p:spPr>
          <a:xfrm>
            <a:off x="4832985" y="2855595"/>
            <a:ext cx="300990" cy="1582420"/>
          </a:xfrm>
          <a:prstGeom prst="rightBrace">
            <a:avLst>
              <a:gd name="adj1" fmla="val 53129"/>
              <a:gd name="adj2" fmla="val 50000"/>
            </a:avLst>
          </a:prstGeom>
          <a:ln w="28575">
            <a:solidFill>
              <a:srgbClr val="C00000"/>
            </a:solidFill>
            <a:roun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2" name="文本框 31"/>
          <p:cNvSpPr txBox="1"/>
          <p:nvPr/>
        </p:nvSpPr>
        <p:spPr>
          <a:xfrm>
            <a:off x="4802505" y="3413760"/>
            <a:ext cx="1842135" cy="1024890"/>
          </a:xfrm>
          <a:prstGeom prst="rect">
            <a:avLst/>
          </a:prstGeom>
          <a:noFill/>
        </p:spPr>
        <p:txBody>
          <a:bodyPr wrap="square">
            <a:noAutofit/>
          </a:bodyPr>
          <a:p>
            <a:pPr algn="ctr"/>
            <a:r>
              <a:rPr lang="en-US" altLang="zh-CN" sz="2400" dirty="0">
                <a:solidFill>
                  <a:srgbClr val="C00000"/>
                </a:solidFill>
                <a:latin typeface="Calibri" panose="020F0502020204030204" pitchFamily="34" charset="0"/>
                <a:cs typeface="Calibri" panose="020F0502020204030204" pitchFamily="34" charset="0"/>
              </a:rPr>
              <a:t>3.86x  </a:t>
            </a:r>
            <a:endParaRPr lang="en-US" altLang="zh-CN" sz="2400" dirty="0">
              <a:solidFill>
                <a:srgbClr val="C00000"/>
              </a:solidFill>
              <a:latin typeface="Calibri" panose="020F0502020204030204" pitchFamily="34" charset="0"/>
              <a:cs typeface="Calibri" panose="020F0502020204030204" pitchFamily="34" charset="0"/>
            </a:endParaRPr>
          </a:p>
          <a:p>
            <a:pPr algn="ctr"/>
            <a:endParaRPr lang="en-US" altLang="zh-CN" sz="2400" dirty="0">
              <a:solidFill>
                <a:srgbClr val="C00000"/>
              </a:solidFill>
              <a:latin typeface="Calibri" panose="020F0502020204030204" pitchFamily="34" charset="0"/>
              <a:cs typeface="Calibri" panose="020F0502020204030204" pitchFamily="34" charset="0"/>
            </a:endParaRPr>
          </a:p>
          <a:p>
            <a:pPr algn="ctr"/>
            <a:endParaRPr lang="en-US" altLang="zh-CN" sz="2400" dirty="0">
              <a:solidFill>
                <a:srgbClr val="C00000"/>
              </a:solidFill>
              <a:latin typeface="Calibri" panose="020F0502020204030204" pitchFamily="34" charset="0"/>
              <a:cs typeface="Calibri" panose="020F0502020204030204" pitchFamily="34" charset="0"/>
            </a:endParaRPr>
          </a:p>
          <a:p>
            <a:pPr algn="ctr"/>
            <a:endParaRPr lang="en-US" altLang="zh-CN" sz="2400" dirty="0">
              <a:solidFill>
                <a:srgbClr val="C00000"/>
              </a:solidFill>
              <a:latin typeface="Calibri" panose="020F0502020204030204" pitchFamily="34" charset="0"/>
              <a:cs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rPr>
              <a:t>Evaluation: Overall </a:t>
            </a:r>
            <a:r>
              <a:rPr lang="en-US" altLang="zh-CN">
                <a:latin typeface="+mn-lt"/>
                <a:cs typeface="+mn-lt"/>
              </a:rPr>
              <a:t>Performance</a:t>
            </a:r>
            <a:endParaRPr lang="en-US" altLang="zh-CN">
              <a:latin typeface="+mn-lt"/>
              <a:cs typeface="+mn-lt"/>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
        <p:nvSpPr>
          <p:cNvPr id="6" name="内容占位符 5"/>
          <p:cNvSpPr/>
          <p:nvPr>
            <p:ph idx="1"/>
          </p:nvPr>
        </p:nvSpPr>
        <p:spPr/>
        <p:txBody>
          <a:bodyPr/>
          <a:p>
            <a:r>
              <a:rPr lang="en-US" altLang="zh-CN"/>
              <a:t>Aggregated QPS under high load</a:t>
            </a:r>
            <a:endParaRPr lang="en-US" altLang="zh-CN"/>
          </a:p>
          <a:p>
            <a:r>
              <a:rPr lang="en-US" altLang="zh-CN"/>
              <a:t>Average latency under sigle thread</a:t>
            </a:r>
            <a:endParaRPr lang="en-US" altLang="zh-CN"/>
          </a:p>
        </p:txBody>
      </p:sp>
      <p:pic>
        <p:nvPicPr>
          <p:cNvPr id="7" name="内容占位符 4"/>
          <p:cNvPicPr>
            <a:picLocks noChangeAspect="1"/>
          </p:cNvPicPr>
          <p:nvPr/>
        </p:nvPicPr>
        <p:blipFill>
          <a:blip r:embed="rId1"/>
          <a:srcRect r="51805"/>
          <a:stretch>
            <a:fillRect/>
          </a:stretch>
        </p:blipFill>
        <p:spPr>
          <a:xfrm>
            <a:off x="1082040" y="2309495"/>
            <a:ext cx="4051935" cy="3455035"/>
          </a:xfrm>
          <a:prstGeom prst="rect">
            <a:avLst/>
          </a:prstGeom>
        </p:spPr>
      </p:pic>
      <p:pic>
        <p:nvPicPr>
          <p:cNvPr id="8" name="内容占位符 4"/>
          <p:cNvPicPr>
            <a:picLocks noChangeAspect="1"/>
          </p:cNvPicPr>
          <p:nvPr/>
        </p:nvPicPr>
        <p:blipFill>
          <a:blip r:embed="rId1"/>
          <a:srcRect l="50272"/>
          <a:stretch>
            <a:fillRect/>
          </a:stretch>
        </p:blipFill>
        <p:spPr>
          <a:xfrm>
            <a:off x="6140450" y="2309495"/>
            <a:ext cx="4180840" cy="3455035"/>
          </a:xfrm>
          <a:prstGeom prst="rect">
            <a:avLst/>
          </a:prstGeom>
        </p:spPr>
      </p:pic>
      <p:sp>
        <p:nvSpPr>
          <p:cNvPr id="9" name="右大括号 8"/>
          <p:cNvSpPr/>
          <p:nvPr/>
        </p:nvSpPr>
        <p:spPr>
          <a:xfrm>
            <a:off x="4832985" y="2855595"/>
            <a:ext cx="300990" cy="1582420"/>
          </a:xfrm>
          <a:prstGeom prst="rightBrace">
            <a:avLst>
              <a:gd name="adj1" fmla="val 53129"/>
              <a:gd name="adj2" fmla="val 50000"/>
            </a:avLst>
          </a:prstGeom>
          <a:ln w="28575">
            <a:solidFill>
              <a:srgbClr val="C00000"/>
            </a:solidFill>
            <a:roun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 name="文本框 2"/>
          <p:cNvSpPr txBox="1"/>
          <p:nvPr/>
        </p:nvSpPr>
        <p:spPr>
          <a:xfrm>
            <a:off x="4802505" y="3413760"/>
            <a:ext cx="1842135" cy="1024890"/>
          </a:xfrm>
          <a:prstGeom prst="rect">
            <a:avLst/>
          </a:prstGeom>
          <a:noFill/>
        </p:spPr>
        <p:txBody>
          <a:bodyPr wrap="square">
            <a:noAutofit/>
          </a:bodyPr>
          <a:p>
            <a:pPr algn="ctr"/>
            <a:r>
              <a:rPr lang="en-US" altLang="zh-CN" sz="2400" dirty="0">
                <a:solidFill>
                  <a:srgbClr val="C00000"/>
                </a:solidFill>
                <a:latin typeface="Calibri" panose="020F0502020204030204" pitchFamily="34" charset="0"/>
                <a:cs typeface="Calibri" panose="020F0502020204030204" pitchFamily="34" charset="0"/>
              </a:rPr>
              <a:t>3.86x  </a:t>
            </a:r>
            <a:endParaRPr lang="en-US" altLang="zh-CN" sz="2400" dirty="0">
              <a:solidFill>
                <a:srgbClr val="C00000"/>
              </a:solidFill>
              <a:latin typeface="Calibri" panose="020F0502020204030204" pitchFamily="34" charset="0"/>
              <a:cs typeface="Calibri" panose="020F0502020204030204" pitchFamily="34" charset="0"/>
            </a:endParaRPr>
          </a:p>
          <a:p>
            <a:pPr algn="ctr"/>
            <a:endParaRPr lang="en-US" altLang="zh-CN" sz="2400" dirty="0">
              <a:solidFill>
                <a:srgbClr val="C00000"/>
              </a:solidFill>
              <a:latin typeface="Calibri" panose="020F0502020204030204" pitchFamily="34" charset="0"/>
              <a:cs typeface="Calibri" panose="020F0502020204030204" pitchFamily="34" charset="0"/>
            </a:endParaRPr>
          </a:p>
        </p:txBody>
      </p:sp>
      <p:sp>
        <p:nvSpPr>
          <p:cNvPr id="5" name="右大括号 4"/>
          <p:cNvSpPr/>
          <p:nvPr/>
        </p:nvSpPr>
        <p:spPr>
          <a:xfrm>
            <a:off x="10201275" y="3738245"/>
            <a:ext cx="120015" cy="150495"/>
          </a:xfrm>
          <a:prstGeom prst="rightBrace">
            <a:avLst>
              <a:gd name="adj1" fmla="val 53129"/>
              <a:gd name="adj2" fmla="val 50000"/>
            </a:avLst>
          </a:prstGeom>
          <a:ln w="28575">
            <a:solidFill>
              <a:srgbClr val="C00000"/>
            </a:solidFill>
            <a:roun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0" name="文本框 9"/>
          <p:cNvSpPr txBox="1"/>
          <p:nvPr/>
        </p:nvSpPr>
        <p:spPr>
          <a:xfrm>
            <a:off x="9878695" y="3524885"/>
            <a:ext cx="1842135" cy="448310"/>
          </a:xfrm>
          <a:prstGeom prst="rect">
            <a:avLst/>
          </a:prstGeom>
          <a:noFill/>
        </p:spPr>
        <p:txBody>
          <a:bodyPr wrap="square">
            <a:noAutofit/>
          </a:bodyPr>
          <a:p>
            <a:pPr algn="ctr"/>
            <a:r>
              <a:rPr lang="en-US" altLang="zh-CN" sz="2400" dirty="0">
                <a:solidFill>
                  <a:srgbClr val="C00000"/>
                </a:solidFill>
                <a:latin typeface="Calibri" panose="020F0502020204030204" pitchFamily="34" charset="0"/>
                <a:cs typeface="Calibri" panose="020F0502020204030204" pitchFamily="34" charset="0"/>
              </a:rPr>
              <a:t>24.2%</a:t>
            </a:r>
            <a:endParaRPr lang="en-US" altLang="zh-CN" sz="2400" dirty="0">
              <a:solidFill>
                <a:srgbClr val="C00000"/>
              </a:solidFill>
              <a:latin typeface="Calibri" panose="020F0502020204030204" pitchFamily="34" charset="0"/>
              <a:cs typeface="Calibri" panose="020F0502020204030204" pitchFamily="34" charset="0"/>
            </a:endParaRPr>
          </a:p>
        </p:txBody>
      </p:sp>
      <p:sp>
        <p:nvSpPr>
          <p:cNvPr id="28" name="文本框 27"/>
          <p:cNvSpPr txBox="1"/>
          <p:nvPr/>
        </p:nvSpPr>
        <p:spPr>
          <a:xfrm>
            <a:off x="838835" y="5812790"/>
            <a:ext cx="10776585" cy="953135"/>
          </a:xfrm>
          <a:prstGeom prst="rect">
            <a:avLst/>
          </a:prstGeom>
          <a:noFill/>
        </p:spPr>
        <p:txBody>
          <a:bodyPr wrap="square">
            <a:spAutoFit/>
          </a:bodyPr>
          <a:p>
            <a:pPr algn="ctr"/>
            <a:r>
              <a:rPr lang="en-US" altLang="zh-CN" sz="2800" dirty="0">
                <a:solidFill>
                  <a:srgbClr val="C00000"/>
                </a:solidFill>
                <a:latin typeface="Arial" panose="020B0604020202090204" pitchFamily="34" charset="0"/>
                <a:cs typeface="Arial" panose="020B0604020202090204" pitchFamily="34" charset="0"/>
              </a:rPr>
              <a:t>Near-linear scales</a:t>
            </a:r>
            <a:r>
              <a:rPr lang="en-US" altLang="zh-CN" sz="2800" dirty="0">
                <a:latin typeface="Arial" panose="020B0604020202090204" pitchFamily="34" charset="0"/>
                <a:cs typeface="Arial" panose="020B0604020202090204" pitchFamily="34" charset="0"/>
              </a:rPr>
              <a:t> under high load while </a:t>
            </a:r>
            <a:endParaRPr lang="en-US" altLang="zh-CN" sz="2800" dirty="0">
              <a:latin typeface="Arial" panose="020B0604020202090204" pitchFamily="34" charset="0"/>
              <a:cs typeface="Arial" panose="020B0604020202090204" pitchFamily="34" charset="0"/>
            </a:endParaRPr>
          </a:p>
          <a:p>
            <a:pPr algn="ctr"/>
            <a:r>
              <a:rPr lang="en-US" altLang="zh-CN" sz="2800" dirty="0">
                <a:solidFill>
                  <a:srgbClr val="C00000"/>
                </a:solidFill>
                <a:latin typeface="Arial" panose="020B0604020202090204" pitchFamily="34" charset="0"/>
                <a:cs typeface="Arial" panose="020B0604020202090204" pitchFamily="34" charset="0"/>
              </a:rPr>
              <a:t>liitle overhead</a:t>
            </a:r>
            <a:r>
              <a:rPr lang="en-US" altLang="zh-CN" sz="2800" dirty="0">
                <a:latin typeface="Arial" panose="020B0604020202090204" pitchFamily="34" charset="0"/>
                <a:cs typeface="Arial" panose="020B0604020202090204" pitchFamily="34" charset="0"/>
              </a:rPr>
              <a:t> under light load </a:t>
            </a:r>
            <a:endParaRPr lang="en-US" altLang="zh-CN" sz="2800" dirty="0">
              <a:latin typeface="Arial" panose="020B0604020202090204" pitchFamily="34" charset="0"/>
              <a:cs typeface="Arial" panose="020B060402020209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rPr>
              <a:t>Evaluation: Balance Analysis</a:t>
            </a:r>
            <a:endParaRPr lang="en-US" altLang="zh-CN">
              <a:latin typeface="+mn-lt"/>
              <a:cs typeface="+mn-lt"/>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
        <p:nvSpPr>
          <p:cNvPr id="6" name="内容占位符 5"/>
          <p:cNvSpPr/>
          <p:nvPr>
            <p:ph idx="1"/>
          </p:nvPr>
        </p:nvSpPr>
        <p:spPr/>
        <p:txBody>
          <a:bodyPr/>
          <a:p>
            <a:r>
              <a:rPr lang="en-US" altLang="zh-CN"/>
              <a:t>Using </a:t>
            </a:r>
            <a:r>
              <a:rPr lang="en-US" altLang="zh-CN" i="1">
                <a:latin typeface="Times New Roman Italic" panose="02020503050405090304" charset="0"/>
                <a:cs typeface="Times New Roman Italic" panose="02020503050405090304" charset="0"/>
              </a:rPr>
              <a:t>Imbalance Factor</a:t>
            </a:r>
            <a:r>
              <a:rPr lang="en-US" altLang="zh-CN"/>
              <a:t> to evaluate </a:t>
            </a:r>
            <a:r>
              <a:rPr lang="en-US" altLang="zh-CN"/>
              <a:t>the balancing</a:t>
            </a:r>
            <a:endParaRPr lang="en-US" altLang="zh-CN"/>
          </a:p>
        </p:txBody>
      </p:sp>
      <p:pic>
        <p:nvPicPr>
          <p:cNvPr id="3" name="图片 2"/>
          <p:cNvPicPr>
            <a:picLocks noChangeAspect="1"/>
          </p:cNvPicPr>
          <p:nvPr/>
        </p:nvPicPr>
        <p:blipFill>
          <a:blip r:embed="rId1"/>
          <a:stretch>
            <a:fillRect/>
          </a:stretch>
        </p:blipFill>
        <p:spPr>
          <a:xfrm>
            <a:off x="2012315" y="1939925"/>
            <a:ext cx="6979285" cy="3719830"/>
          </a:xfrm>
          <a:prstGeom prst="rect">
            <a:avLst/>
          </a:prstGeom>
        </p:spPr>
      </p:pic>
      <p:sp>
        <p:nvSpPr>
          <p:cNvPr id="5" name="矩形 4"/>
          <p:cNvSpPr/>
          <p:nvPr/>
        </p:nvSpPr>
        <p:spPr>
          <a:xfrm>
            <a:off x="3140710" y="5263515"/>
            <a:ext cx="4222115" cy="43624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2842260" y="5957570"/>
            <a:ext cx="6838950" cy="521970"/>
          </a:xfrm>
          <a:prstGeom prst="rect">
            <a:avLst/>
          </a:prstGeom>
          <a:noFill/>
        </p:spPr>
        <p:txBody>
          <a:bodyPr wrap="square">
            <a:spAutoFit/>
          </a:bodyPr>
          <a:p>
            <a:pPr algn="ctr"/>
            <a:r>
              <a:rPr lang="en-US" sz="2800" i="1" dirty="0">
                <a:solidFill>
                  <a:srgbClr val="C00000"/>
                </a:solidFill>
              </a:rPr>
              <a:t>Origami is </a:t>
            </a:r>
            <a:r>
              <a:rPr lang="en-US" sz="2800" i="1" dirty="0">
                <a:solidFill>
                  <a:srgbClr val="C00000"/>
                </a:solidFill>
              </a:rPr>
              <a:t>NOT more balance than baselines</a:t>
            </a:r>
            <a:endParaRPr lang="en-US" sz="2800" i="1" dirty="0">
              <a:solidFill>
                <a:srgbClr val="C00000"/>
              </a:solidFill>
            </a:endParaRPr>
          </a:p>
        </p:txBody>
      </p:sp>
      <p:pic>
        <p:nvPicPr>
          <p:cNvPr id="38" name="图片 37" descr="错误"/>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85098" y="5659438"/>
            <a:ext cx="290830" cy="290830"/>
          </a:xfrm>
          <a:prstGeom prst="rect">
            <a:avLst/>
          </a:prstGeom>
        </p:spPr>
      </p:pic>
      <p:pic>
        <p:nvPicPr>
          <p:cNvPr id="11" name="图片 10"/>
          <p:cNvPicPr>
            <a:picLocks noChangeAspect="1"/>
          </p:cNvPicPr>
          <p:nvPr/>
        </p:nvPicPr>
        <p:blipFill>
          <a:blip r:embed="rId4"/>
          <a:stretch>
            <a:fillRect/>
          </a:stretch>
        </p:blipFill>
        <p:spPr>
          <a:xfrm>
            <a:off x="1360170" y="2867660"/>
            <a:ext cx="419100" cy="1838325"/>
          </a:xfrm>
          <a:prstGeom prst="rect">
            <a:avLst/>
          </a:prstGeom>
        </p:spPr>
      </p:pic>
      <p:sp>
        <p:nvSpPr>
          <p:cNvPr id="12" name="文本框 11"/>
          <p:cNvSpPr txBox="1"/>
          <p:nvPr/>
        </p:nvSpPr>
        <p:spPr>
          <a:xfrm>
            <a:off x="969328" y="2236470"/>
            <a:ext cx="1200785" cy="460375"/>
          </a:xfrm>
          <a:prstGeom prst="rect">
            <a:avLst/>
          </a:prstGeom>
          <a:noFill/>
        </p:spPr>
        <p:txBody>
          <a:bodyPr wrap="square" rtlCol="0" anchor="t">
            <a:spAutoFit/>
          </a:bodyPr>
          <a:p>
            <a:pPr algn="ctr"/>
            <a:r>
              <a:rPr lang="en-US" altLang="zh-CN" sz="2400" b="1" i="1">
                <a:solidFill>
                  <a:srgbClr val="C00000"/>
                </a:solidFill>
                <a:latin typeface="Arial Bold Italic" panose="020B0604020202090204" charset="0"/>
                <a:cs typeface="Arial Bold Italic" panose="020B0604020202090204" charset="0"/>
                <a:sym typeface="+mn-ea"/>
              </a:rPr>
              <a:t>Skew</a:t>
            </a:r>
            <a:endParaRPr lang="en-US" altLang="zh-CN" sz="2400" b="1" i="1">
              <a:solidFill>
                <a:srgbClr val="C00000"/>
              </a:solidFill>
              <a:latin typeface="Arial Bold Italic" panose="020B0604020202090204" charset="0"/>
              <a:cs typeface="Arial Bold Italic" panose="020B0604020202090204" charset="0"/>
              <a:sym typeface="+mn-ea"/>
            </a:endParaRPr>
          </a:p>
        </p:txBody>
      </p:sp>
      <p:sp>
        <p:nvSpPr>
          <p:cNvPr id="13" name="文本框 12"/>
          <p:cNvSpPr txBox="1"/>
          <p:nvPr/>
        </p:nvSpPr>
        <p:spPr>
          <a:xfrm>
            <a:off x="838835" y="4876800"/>
            <a:ext cx="1461770" cy="460375"/>
          </a:xfrm>
          <a:prstGeom prst="rect">
            <a:avLst/>
          </a:prstGeom>
          <a:noFill/>
        </p:spPr>
        <p:txBody>
          <a:bodyPr wrap="square" rtlCol="0" anchor="t">
            <a:spAutoFit/>
          </a:bodyPr>
          <a:p>
            <a:pPr algn="ctr"/>
            <a:r>
              <a:rPr lang="en-US" altLang="zh-CN" sz="2400" b="1" i="1">
                <a:solidFill>
                  <a:schemeClr val="accent5">
                    <a:lumMod val="75000"/>
                  </a:schemeClr>
                </a:solidFill>
                <a:latin typeface="Arial Bold Italic" panose="020B0604020202090204" charset="0"/>
                <a:cs typeface="Arial Bold Italic" panose="020B0604020202090204" charset="0"/>
                <a:sym typeface="+mn-ea"/>
              </a:rPr>
              <a:t>Balance</a:t>
            </a:r>
            <a:endParaRPr lang="en-US" altLang="zh-CN" sz="2400" b="1" i="1">
              <a:solidFill>
                <a:schemeClr val="accent5">
                  <a:lumMod val="75000"/>
                </a:schemeClr>
              </a:solidFill>
              <a:latin typeface="Arial Bold Italic" panose="020B0604020202090204" charset="0"/>
              <a:cs typeface="Arial Bold Italic" panose="020B0604020202090204" charset="0"/>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atin typeface="+mn-lt"/>
                <a:cs typeface="+mn-lt"/>
                <a:sym typeface="+mn-ea"/>
              </a:rPr>
              <a:t>Evaluation: Balance Analysis</a:t>
            </a:r>
            <a:endParaRPr lang="en-US" altLang="zh-CN"/>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
        <p:nvSpPr>
          <p:cNvPr id="6" name="内容占位符 5"/>
          <p:cNvSpPr/>
          <p:nvPr>
            <p:ph idx="1"/>
          </p:nvPr>
        </p:nvSpPr>
        <p:spPr/>
        <p:txBody>
          <a:bodyPr/>
          <a:p>
            <a:r>
              <a:rPr lang="en-US" altLang="zh-CN"/>
              <a:t>Using </a:t>
            </a:r>
            <a:r>
              <a:rPr lang="en-US" altLang="zh-CN" i="1">
                <a:latin typeface="Times New Roman Italic" panose="02020503050405090304" charset="0"/>
                <a:cs typeface="Times New Roman Italic" panose="02020503050405090304" charset="0"/>
              </a:rPr>
              <a:t>Imbalance Factor</a:t>
            </a:r>
            <a:r>
              <a:rPr lang="en-US" altLang="zh-CN"/>
              <a:t> to evaluate </a:t>
            </a:r>
            <a:r>
              <a:rPr lang="en-US" altLang="zh-CN"/>
              <a:t>the balancing</a:t>
            </a:r>
            <a:endParaRPr lang="en-US" altLang="zh-CN"/>
          </a:p>
        </p:txBody>
      </p:sp>
      <p:pic>
        <p:nvPicPr>
          <p:cNvPr id="3" name="图片 2"/>
          <p:cNvPicPr>
            <a:picLocks noChangeAspect="1"/>
          </p:cNvPicPr>
          <p:nvPr/>
        </p:nvPicPr>
        <p:blipFill>
          <a:blip r:embed="rId1"/>
          <a:stretch>
            <a:fillRect/>
          </a:stretch>
        </p:blipFill>
        <p:spPr>
          <a:xfrm>
            <a:off x="2012315" y="1939925"/>
            <a:ext cx="6979285" cy="3719830"/>
          </a:xfrm>
          <a:prstGeom prst="rect">
            <a:avLst/>
          </a:prstGeom>
        </p:spPr>
      </p:pic>
      <p:pic>
        <p:nvPicPr>
          <p:cNvPr id="34" name="图片 33" descr="对"/>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1565" y="5256530"/>
            <a:ext cx="403225" cy="403225"/>
          </a:xfrm>
          <a:prstGeom prst="rect">
            <a:avLst/>
          </a:prstGeom>
        </p:spPr>
      </p:pic>
      <p:sp>
        <p:nvSpPr>
          <p:cNvPr id="28" name="文本框 27"/>
          <p:cNvSpPr txBox="1"/>
          <p:nvPr/>
        </p:nvSpPr>
        <p:spPr>
          <a:xfrm>
            <a:off x="838835" y="5812790"/>
            <a:ext cx="10776585" cy="953135"/>
          </a:xfrm>
          <a:prstGeom prst="rect">
            <a:avLst/>
          </a:prstGeom>
          <a:noFill/>
        </p:spPr>
        <p:txBody>
          <a:bodyPr wrap="square">
            <a:spAutoFit/>
          </a:bodyPr>
          <a:p>
            <a:pPr algn="ctr"/>
            <a:r>
              <a:rPr lang="en-US" altLang="zh-CN" sz="2800" dirty="0">
                <a:latin typeface="Arial" panose="020B0604020202090204" pitchFamily="34" charset="0"/>
                <a:cs typeface="Arial" panose="020B0604020202090204" pitchFamily="34" charset="0"/>
              </a:rPr>
              <a:t>Excellent balance not means excellent perform</a:t>
            </a:r>
            <a:r>
              <a:rPr lang="en-US" altLang="zh-CN" sz="2800" dirty="0">
                <a:latin typeface="Arial" panose="020B0604020202090204" pitchFamily="34" charset="0"/>
                <a:cs typeface="Arial" panose="020B0604020202090204" pitchFamily="34" charset="0"/>
              </a:rPr>
              <a:t>ance,</a:t>
            </a:r>
            <a:endParaRPr lang="en-US" altLang="zh-CN" sz="2800" dirty="0">
              <a:latin typeface="Arial" panose="020B0604020202090204" pitchFamily="34" charset="0"/>
              <a:cs typeface="Arial" panose="020B0604020202090204" pitchFamily="34" charset="0"/>
            </a:endParaRPr>
          </a:p>
          <a:p>
            <a:pPr algn="ctr"/>
            <a:r>
              <a:rPr lang="en-US" altLang="zh-CN" sz="2800" dirty="0">
                <a:latin typeface="Arial" panose="020B0604020202090204" pitchFamily="34" charset="0"/>
                <a:cs typeface="Arial" panose="020B0604020202090204" pitchFamily="34" charset="0"/>
              </a:rPr>
              <a:t>keep all MDSs busy on the right way is the key.</a:t>
            </a:r>
            <a:endParaRPr lang="en-US" altLang="zh-CN" sz="2800" dirty="0">
              <a:latin typeface="Arial" panose="020B0604020202090204" pitchFamily="34" charset="0"/>
              <a:cs typeface="Arial" panose="020B0604020202090204" pitchFamily="34" charset="0"/>
            </a:endParaRPr>
          </a:p>
        </p:txBody>
      </p:sp>
      <p:pic>
        <p:nvPicPr>
          <p:cNvPr id="5" name="图片 4"/>
          <p:cNvPicPr>
            <a:picLocks noChangeAspect="1"/>
          </p:cNvPicPr>
          <p:nvPr/>
        </p:nvPicPr>
        <p:blipFill>
          <a:blip r:embed="rId4"/>
          <a:stretch>
            <a:fillRect/>
          </a:stretch>
        </p:blipFill>
        <p:spPr>
          <a:xfrm>
            <a:off x="1360170" y="2867660"/>
            <a:ext cx="419100" cy="1838325"/>
          </a:xfrm>
          <a:prstGeom prst="rect">
            <a:avLst/>
          </a:prstGeom>
        </p:spPr>
      </p:pic>
      <p:sp>
        <p:nvSpPr>
          <p:cNvPr id="7" name="文本框 6"/>
          <p:cNvSpPr txBox="1"/>
          <p:nvPr/>
        </p:nvSpPr>
        <p:spPr>
          <a:xfrm>
            <a:off x="969328" y="2236470"/>
            <a:ext cx="1200785" cy="460375"/>
          </a:xfrm>
          <a:prstGeom prst="rect">
            <a:avLst/>
          </a:prstGeom>
          <a:noFill/>
        </p:spPr>
        <p:txBody>
          <a:bodyPr wrap="square" rtlCol="0" anchor="t">
            <a:spAutoFit/>
          </a:bodyPr>
          <a:p>
            <a:pPr algn="ctr"/>
            <a:r>
              <a:rPr lang="en-US" altLang="zh-CN" sz="2400" b="1" i="1">
                <a:solidFill>
                  <a:srgbClr val="C00000"/>
                </a:solidFill>
                <a:latin typeface="Arial Bold Italic" panose="020B0604020202090204" charset="0"/>
                <a:cs typeface="Arial Bold Italic" panose="020B0604020202090204" charset="0"/>
                <a:sym typeface="+mn-ea"/>
              </a:rPr>
              <a:t>Skew</a:t>
            </a:r>
            <a:endParaRPr lang="en-US" altLang="zh-CN" sz="2400" b="1" i="1">
              <a:solidFill>
                <a:srgbClr val="C00000"/>
              </a:solidFill>
              <a:latin typeface="Arial Bold Italic" panose="020B0604020202090204" charset="0"/>
              <a:cs typeface="Arial Bold Italic" panose="020B0604020202090204" charset="0"/>
              <a:sym typeface="+mn-ea"/>
            </a:endParaRPr>
          </a:p>
        </p:txBody>
      </p:sp>
      <p:sp>
        <p:nvSpPr>
          <p:cNvPr id="8" name="文本框 7"/>
          <p:cNvSpPr txBox="1"/>
          <p:nvPr/>
        </p:nvSpPr>
        <p:spPr>
          <a:xfrm>
            <a:off x="838835" y="4876800"/>
            <a:ext cx="1461770" cy="460375"/>
          </a:xfrm>
          <a:prstGeom prst="rect">
            <a:avLst/>
          </a:prstGeom>
          <a:noFill/>
        </p:spPr>
        <p:txBody>
          <a:bodyPr wrap="square" rtlCol="0" anchor="t">
            <a:spAutoFit/>
          </a:bodyPr>
          <a:p>
            <a:pPr algn="ctr"/>
            <a:r>
              <a:rPr lang="en-US" altLang="zh-CN" sz="2400" b="1" i="1">
                <a:solidFill>
                  <a:schemeClr val="accent5">
                    <a:lumMod val="75000"/>
                  </a:schemeClr>
                </a:solidFill>
                <a:latin typeface="Arial Bold Italic" panose="020B0604020202090204" charset="0"/>
                <a:cs typeface="Arial Bold Italic" panose="020B0604020202090204" charset="0"/>
                <a:sym typeface="+mn-ea"/>
              </a:rPr>
              <a:t>Balance</a:t>
            </a:r>
            <a:endParaRPr lang="en-US" altLang="zh-CN" sz="2400" b="1" i="1">
              <a:solidFill>
                <a:schemeClr val="accent5">
                  <a:lumMod val="75000"/>
                </a:schemeClr>
              </a:solidFill>
              <a:latin typeface="Arial Bold Italic" panose="020B0604020202090204" charset="0"/>
              <a:cs typeface="Arial Bold Italic" panose="020B0604020202090204" charset="0"/>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8F63A3B-78C7-47BE-AE5E-E10140E04643}" type="slidenum">
              <a:rPr lang="en-US" smtClean="0"/>
            </a:fld>
            <a:endParaRPr lang="en-US" dirty="0"/>
          </a:p>
        </p:txBody>
      </p:sp>
      <p:sp>
        <p:nvSpPr>
          <p:cNvPr id="3" name="标题 2"/>
          <p:cNvSpPr>
            <a:spLocks noGrp="1"/>
          </p:cNvSpPr>
          <p:nvPr>
            <p:ph type="title"/>
          </p:nvPr>
        </p:nvSpPr>
        <p:spPr/>
        <p:txBody>
          <a:bodyPr/>
          <a:lstStyle/>
          <a:p>
            <a:r>
              <a:rPr kumimoji="1" lang="en-GB" altLang="zh-CN" dirty="0">
                <a:latin typeface="+mn-lt"/>
                <a:cs typeface="+mn-lt"/>
              </a:rPr>
              <a:t>Conclusion</a:t>
            </a:r>
            <a:endParaRPr kumimoji="1" lang="zh-CN" altLang="en-US" dirty="0">
              <a:latin typeface="+mn-lt"/>
              <a:cs typeface="+mn-lt"/>
            </a:endParaRPr>
          </a:p>
        </p:txBody>
      </p:sp>
      <p:sp>
        <p:nvSpPr>
          <p:cNvPr id="8" name="内容占位符 3"/>
          <p:cNvSpPr>
            <a:spLocks noGrp="1"/>
          </p:cNvSpPr>
          <p:nvPr>
            <p:ph idx="1"/>
          </p:nvPr>
        </p:nvSpPr>
        <p:spPr>
          <a:xfrm>
            <a:off x="631725" y="1213836"/>
            <a:ext cx="11247785" cy="5507639"/>
          </a:xfrm>
        </p:spPr>
        <p:txBody>
          <a:bodyPr>
            <a:normAutofit lnSpcReduction="20000"/>
          </a:bodyPr>
          <a:lstStyle/>
          <a:p>
            <a:r>
              <a:rPr kumimoji="1" lang="en-US" altLang="zh-CN" dirty="0">
                <a:latin typeface="Arial Regular" panose="020B0604020202090204" charset="0"/>
                <a:ea typeface="微软雅黑" panose="020B0503020204020204" pitchFamily="34" charset="-122"/>
                <a:cs typeface="Arial Regular" panose="020B0604020202090204" charset="0"/>
              </a:rPr>
              <a:t>Problem: metadata load balancing is crucial but difficult </a:t>
            </a:r>
            <a:endParaRPr kumimoji="1" lang="en-US" altLang="zh-CN" dirty="0">
              <a:latin typeface="Arial Regular" panose="020B0604020202090204" charset="0"/>
              <a:ea typeface="微软雅黑" panose="020B0503020204020204" pitchFamily="34" charset="-122"/>
              <a:cs typeface="Arial Regular" panose="020B0604020202090204" charset="0"/>
            </a:endParaRPr>
          </a:p>
          <a:p>
            <a:pPr fontAlgn="auto">
              <a:lnSpc>
                <a:spcPct val="120000"/>
              </a:lnSpc>
            </a:pPr>
            <a:r>
              <a:rPr kumimoji="1" lang="en-US" altLang="zh-CN" dirty="0">
                <a:latin typeface="Arial Regular" panose="020B0604020202090204" charset="0"/>
                <a:ea typeface="微软雅黑" panose="020B0503020204020204" pitchFamily="34" charset="-122"/>
                <a:cs typeface="Arial Regular" panose="020B0604020202090204" charset="0"/>
              </a:rPr>
              <a:t>Key insight: </a:t>
            </a:r>
            <a:r>
              <a:rPr kumimoji="1" lang="en-US" altLang="zh-CN" dirty="0">
                <a:solidFill>
                  <a:srgbClr val="C00000"/>
                </a:solidFill>
                <a:latin typeface="Arial Regular" panose="020B0604020202090204" charset="0"/>
                <a:ea typeface="微软雅黑" panose="020B0503020204020204" pitchFamily="34" charset="-122"/>
                <a:cs typeface="Arial Regular" panose="020B0604020202090204" charset="0"/>
              </a:rPr>
              <a:t>even partition</a:t>
            </a:r>
            <a:r>
              <a:rPr kumimoji="1" lang="en-US" altLang="zh-CN" dirty="0">
                <a:latin typeface="Arial Regular" panose="020B0604020202090204" charset="0"/>
                <a:ea typeface="微软雅黑" panose="020B0503020204020204" pitchFamily="34" charset="-122"/>
                <a:cs typeface="Arial Regular" panose="020B0604020202090204" charset="0"/>
              </a:rPr>
              <a:t> (no matter inodes or requests)</a:t>
            </a:r>
            <a:br>
              <a:rPr kumimoji="1" lang="en-US" altLang="zh-CN" dirty="0">
                <a:latin typeface="Arial Regular" panose="020B0604020202090204" charset="0"/>
                <a:ea typeface="微软雅黑" panose="020B0503020204020204" pitchFamily="34" charset="-122"/>
                <a:cs typeface="Arial Regular" panose="020B0604020202090204" charset="0"/>
              </a:rPr>
            </a:br>
            <a:r>
              <a:rPr kumimoji="1" lang="en-US" altLang="zh-CN" dirty="0">
                <a:latin typeface="Arial Regular" panose="020B0604020202090204" charset="0"/>
                <a:ea typeface="微软雅黑" panose="020B0503020204020204" pitchFamily="34" charset="-122"/>
                <a:cs typeface="Arial Regular" panose="020B0604020202090204" charset="0"/>
              </a:rPr>
              <a:t>                    </a:t>
            </a:r>
            <a:r>
              <a:rPr kumimoji="1" lang="en-US" altLang="zh-CN" dirty="0">
                <a:solidFill>
                  <a:srgbClr val="C00000"/>
                </a:solidFill>
                <a:latin typeface="Arial Regular" panose="020B0604020202090204" charset="0"/>
                <a:ea typeface="微软雅黑" panose="020B0503020204020204" pitchFamily="34" charset="-122"/>
                <a:cs typeface="Arial Regular" panose="020B0604020202090204" charset="0"/>
              </a:rPr>
              <a:t>is NOT suit for metadata load balancing</a:t>
            </a:r>
            <a:endParaRPr kumimoji="1" lang="en-US" altLang="zh-CN" dirty="0">
              <a:latin typeface="Arial Regular" panose="020B0604020202090204" charset="0"/>
              <a:ea typeface="微软雅黑" panose="020B0503020204020204" pitchFamily="34" charset="-122"/>
              <a:cs typeface="Arial Regular" panose="020B0604020202090204" charset="0"/>
            </a:endParaRPr>
          </a:p>
          <a:p>
            <a:pPr fontAlgn="auto">
              <a:lnSpc>
                <a:spcPct val="120000"/>
              </a:lnSpc>
            </a:pPr>
            <a:r>
              <a:rPr kumimoji="1" lang="en-US" altLang="zh-CN" sz="2800" dirty="0">
                <a:latin typeface="Arial Regular" panose="020B0604020202090204" charset="0"/>
                <a:ea typeface="微软雅黑" panose="020B0503020204020204" pitchFamily="34" charset="-122"/>
                <a:cs typeface="Arial Regular" panose="020B0604020202090204" charset="0"/>
                <a:sym typeface="+mn-ea"/>
              </a:rPr>
              <a:t>Key</a:t>
            </a:r>
            <a:r>
              <a:rPr kumimoji="1" lang="zh-CN" altLang="en-US" sz="2800" dirty="0">
                <a:latin typeface="Arial Regular" panose="020B0604020202090204" charset="0"/>
                <a:ea typeface="微软雅黑" panose="020B0503020204020204" pitchFamily="34" charset="-122"/>
                <a:cs typeface="Arial Regular" panose="020B0604020202090204" charset="0"/>
                <a:sym typeface="+mn-ea"/>
              </a:rPr>
              <a:t> </a:t>
            </a:r>
            <a:r>
              <a:rPr kumimoji="1" lang="en-US" altLang="zh-CN" sz="2800" dirty="0">
                <a:latin typeface="Arial Regular" panose="020B0604020202090204" charset="0"/>
                <a:ea typeface="微软雅黑" panose="020B0503020204020204" pitchFamily="34" charset="-122"/>
                <a:cs typeface="Arial Regular" panose="020B0604020202090204" charset="0"/>
                <a:sym typeface="+mn-ea"/>
              </a:rPr>
              <a:t>techniques of Origami</a:t>
            </a:r>
            <a:endParaRPr kumimoji="1" lang="en-US" altLang="zh-CN" sz="2800" dirty="0">
              <a:latin typeface="Arial Regular" panose="020B0604020202090204" charset="0"/>
              <a:ea typeface="微软雅黑" panose="020B0503020204020204" pitchFamily="34" charset="-122"/>
              <a:cs typeface="Arial Regular" panose="020B0604020202090204" charset="0"/>
            </a:endParaRPr>
          </a:p>
          <a:p>
            <a:pPr lvl="1" fontAlgn="auto">
              <a:lnSpc>
                <a:spcPct val="120000"/>
              </a:lnSpc>
            </a:pPr>
            <a:r>
              <a:rPr kumimoji="1" lang="en-US" altLang="zh-CN" sz="2800" b="1" dirty="0">
                <a:solidFill>
                  <a:srgbClr val="C00000"/>
                </a:solidFill>
                <a:latin typeface="+mn-lt"/>
                <a:ea typeface="微软雅黑" panose="020B0503020204020204" pitchFamily="34" charset="-122"/>
                <a:cs typeface="+mn-lt"/>
                <a:sym typeface="+mn-ea"/>
              </a:rPr>
              <a:t>MetaOPT algorithm</a:t>
            </a:r>
            <a:endParaRPr kumimoji="1" lang="en-US" altLang="zh-CN" sz="2800" b="1" dirty="0">
              <a:solidFill>
                <a:srgbClr val="C00000"/>
              </a:solidFill>
              <a:latin typeface="+mn-lt"/>
              <a:ea typeface="微软雅黑" panose="020B0503020204020204" pitchFamily="34" charset="-122"/>
              <a:cs typeface="+mn-lt"/>
              <a:sym typeface="+mn-ea"/>
            </a:endParaRPr>
          </a:p>
          <a:p>
            <a:pPr lvl="1" fontAlgn="auto">
              <a:lnSpc>
                <a:spcPct val="120000"/>
              </a:lnSpc>
            </a:pPr>
            <a:r>
              <a:rPr kumimoji="1" lang="en-US" altLang="zh-CN" sz="2800" b="1" dirty="0">
                <a:solidFill>
                  <a:srgbClr val="C00000"/>
                </a:solidFill>
                <a:latin typeface="+mn-lt"/>
                <a:ea typeface="微软雅黑" panose="020B0503020204020204" pitchFamily="34" charset="-122"/>
                <a:cs typeface="+mn-lt"/>
                <a:sym typeface="+mn-ea"/>
              </a:rPr>
              <a:t>OrigamiFS</a:t>
            </a:r>
            <a:endParaRPr kumimoji="1" lang="en-US" altLang="zh-CN" sz="2800" b="1" dirty="0">
              <a:solidFill>
                <a:srgbClr val="C00000"/>
              </a:solidFill>
              <a:latin typeface="+mn-lt"/>
              <a:ea typeface="微软雅黑" panose="020B0503020204020204" pitchFamily="34" charset="-122"/>
              <a:cs typeface="+mn-lt"/>
              <a:sym typeface="+mn-ea"/>
            </a:endParaRPr>
          </a:p>
          <a:p>
            <a:pPr lvl="0" fontAlgn="auto">
              <a:lnSpc>
                <a:spcPct val="120000"/>
              </a:lnSpc>
            </a:pPr>
            <a:r>
              <a:rPr kumimoji="1" lang="en-US" altLang="zh-CN" sz="2800" dirty="0">
                <a:latin typeface="Arial Regular" panose="020B0604020202090204" charset="0"/>
                <a:ea typeface="微软雅黑" panose="020B0503020204020204" pitchFamily="34" charset="-122"/>
                <a:cs typeface="Arial Regular" panose="020B0604020202090204" charset="0"/>
                <a:sym typeface="+mn-ea"/>
              </a:rPr>
              <a:t>Results</a:t>
            </a:r>
            <a:endParaRPr kumimoji="1" lang="en-US" altLang="zh-CN" sz="2800" dirty="0">
              <a:latin typeface="Arial Regular" panose="020B0604020202090204" charset="0"/>
              <a:ea typeface="微软雅黑" panose="020B0503020204020204" pitchFamily="34" charset="-122"/>
              <a:cs typeface="Arial Regular" panose="020B0604020202090204" charset="0"/>
            </a:endParaRPr>
          </a:p>
          <a:p>
            <a:pPr lvl="1" fontAlgn="auto">
              <a:lnSpc>
                <a:spcPct val="120000"/>
              </a:lnSpc>
            </a:pPr>
            <a:r>
              <a:rPr kumimoji="1" lang="en-US" altLang="zh-CN" sz="2800" dirty="0">
                <a:latin typeface="Arial Regular" panose="020B0604020202090204" charset="0"/>
                <a:ea typeface="微软雅黑" panose="020B0503020204020204" pitchFamily="34" charset="-122"/>
                <a:cs typeface="Arial Regular" panose="020B0604020202090204" charset="0"/>
                <a:sym typeface="+mn-ea"/>
              </a:rPr>
              <a:t>﻿Improves end-to-end performance</a:t>
            </a:r>
            <a:endParaRPr kumimoji="1" lang="en-US" altLang="zh-CN" sz="2800" dirty="0">
              <a:latin typeface="Arial Regular" panose="020B0604020202090204" charset="0"/>
              <a:ea typeface="微软雅黑" panose="020B0503020204020204" pitchFamily="34" charset="-122"/>
              <a:cs typeface="Arial Regular" panose="020B0604020202090204" charset="0"/>
              <a:sym typeface="+mn-ea"/>
            </a:endParaRPr>
          </a:p>
          <a:p>
            <a:pPr lvl="1" fontAlgn="auto">
              <a:lnSpc>
                <a:spcPct val="120000"/>
              </a:lnSpc>
            </a:pPr>
            <a:r>
              <a:rPr kumimoji="1" lang="en-US" altLang="zh-CN" sz="2800" dirty="0">
                <a:latin typeface="Arial Regular" panose="020B0604020202090204" charset="0"/>
                <a:ea typeface="微软雅黑" panose="020B0503020204020204" pitchFamily="34" charset="-122"/>
                <a:cs typeface="Arial Regular" panose="020B0604020202090204" charset="0"/>
                <a:sym typeface="+mn-ea"/>
              </a:rPr>
              <a:t>Bring minimal overhead</a:t>
            </a:r>
            <a:r>
              <a:rPr kumimoji="1" lang="en-US" altLang="zh-CN" dirty="0">
                <a:latin typeface="Arial Regular" panose="020B0604020202090204" charset="0"/>
                <a:ea typeface="微软雅黑" panose="020B0503020204020204" pitchFamily="34" charset="-122"/>
                <a:cs typeface="Arial Regular" panose="020B0604020202090204" charset="0"/>
                <a:sym typeface="+mn-ea"/>
              </a:rPr>
              <a:t> </a:t>
            </a:r>
            <a:endParaRPr kumimoji="1" lang="en-US" altLang="zh-CN" b="1" dirty="0">
              <a:solidFill>
                <a:srgbClr val="C00000"/>
              </a:solidFill>
              <a:latin typeface="Arial Regular" panose="020B0604020202090204" charset="0"/>
              <a:ea typeface="微软雅黑" panose="020B0503020204020204" pitchFamily="34" charset="-122"/>
              <a:cs typeface="Arial Regular" panose="020B0604020202090204" charset="0"/>
              <a:sym typeface="+mn-ea"/>
            </a:endParaRPr>
          </a:p>
        </p:txBody>
      </p:sp>
      <p:sp>
        <p:nvSpPr>
          <p:cNvPr id="15" name="文本框 14"/>
          <p:cNvSpPr txBox="1"/>
          <p:nvPr/>
        </p:nvSpPr>
        <p:spPr>
          <a:xfrm>
            <a:off x="5043170" y="3129280"/>
            <a:ext cx="6068695" cy="521970"/>
          </a:xfrm>
          <a:prstGeom prst="rect">
            <a:avLst/>
          </a:prstGeom>
          <a:noFill/>
        </p:spPr>
        <p:txBody>
          <a:bodyPr wrap="square">
            <a:spAutoFit/>
          </a:bodyPr>
          <a:lstStyle/>
          <a:p>
            <a:r>
              <a:rPr kumimoji="1" lang="en-US" sz="2800" b="1" dirty="0">
                <a:ea typeface="微软雅黑" panose="020B0503020204020204" pitchFamily="34" charset="-122"/>
                <a:cs typeface="+mn-lt"/>
              </a:rPr>
              <a:t>Find the near-optimal decision </a:t>
            </a:r>
            <a:r>
              <a:rPr kumimoji="1" lang="en-US" sz="2800" b="1" dirty="0">
                <a:ea typeface="微软雅黑" panose="020B0503020204020204" pitchFamily="34" charset="-122"/>
                <a:cs typeface="+mn-lt"/>
              </a:rPr>
              <a:t>quickly</a:t>
            </a:r>
            <a:endParaRPr kumimoji="1" lang="en-US" sz="2800" b="1" dirty="0">
              <a:ea typeface="微软雅黑" panose="020B0503020204020204" pitchFamily="34" charset="-122"/>
              <a:cs typeface="+mn-lt"/>
            </a:endParaRPr>
          </a:p>
        </p:txBody>
      </p:sp>
      <p:cxnSp>
        <p:nvCxnSpPr>
          <p:cNvPr id="16" name="直线箭头连接符 6"/>
          <p:cNvCxnSpPr/>
          <p:nvPr/>
        </p:nvCxnSpPr>
        <p:spPr>
          <a:xfrm>
            <a:off x="4482215" y="3390384"/>
            <a:ext cx="42438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043170" y="3625850"/>
            <a:ext cx="6837045" cy="521970"/>
          </a:xfrm>
          <a:prstGeom prst="rect">
            <a:avLst/>
          </a:prstGeom>
          <a:noFill/>
        </p:spPr>
        <p:txBody>
          <a:bodyPr wrap="square">
            <a:spAutoFit/>
          </a:bodyPr>
          <a:p>
            <a:r>
              <a:rPr kumimoji="1" lang="en-US" altLang="zh-CN" sz="2800" b="1" dirty="0">
                <a:ea typeface="微软雅黑" panose="020B0503020204020204" pitchFamily="34" charset="-122"/>
                <a:cs typeface="+mn-lt"/>
              </a:rPr>
              <a:t>Collected </a:t>
            </a:r>
            <a:r>
              <a:rPr kumimoji="1" lang="en-US" altLang="zh-CN" sz="2800" b="1" dirty="0">
                <a:ea typeface="微软雅黑" panose="020B0503020204020204" pitchFamily="34" charset="-122"/>
                <a:cs typeface="+mn-lt"/>
              </a:rPr>
              <a:t>statistic, train and validate models</a:t>
            </a:r>
            <a:endParaRPr kumimoji="1" lang="en-US" altLang="zh-CN" sz="2800" b="1" dirty="0">
              <a:ea typeface="微软雅黑" panose="020B0503020204020204" pitchFamily="34" charset="-122"/>
              <a:cs typeface="+mn-lt"/>
            </a:endParaRPr>
          </a:p>
        </p:txBody>
      </p:sp>
      <p:cxnSp>
        <p:nvCxnSpPr>
          <p:cNvPr id="18" name="直线箭头连接符 6"/>
          <p:cNvCxnSpPr/>
          <p:nvPr/>
        </p:nvCxnSpPr>
        <p:spPr>
          <a:xfrm>
            <a:off x="4482215" y="3886954"/>
            <a:ext cx="42438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8F63A3B-78C7-47BE-AE5E-E10140E04643}" type="slidenum">
              <a:rPr lang="en-US" smtClean="0"/>
            </a:fld>
            <a:endParaRPr lang="en-US" dirty="0"/>
          </a:p>
        </p:txBody>
      </p:sp>
      <p:sp>
        <p:nvSpPr>
          <p:cNvPr id="3" name="标题 2"/>
          <p:cNvSpPr>
            <a:spLocks noGrp="1"/>
          </p:cNvSpPr>
          <p:nvPr>
            <p:ph type="title"/>
          </p:nvPr>
        </p:nvSpPr>
        <p:spPr/>
        <p:txBody>
          <a:bodyPr/>
          <a:lstStyle/>
          <a:p>
            <a:r>
              <a:rPr kumimoji="1" lang="en-GB" altLang="zh-CN" dirty="0">
                <a:latin typeface="+mn-lt"/>
                <a:cs typeface="+mn-lt"/>
              </a:rPr>
              <a:t>Conclusion</a:t>
            </a:r>
            <a:endParaRPr kumimoji="1" lang="zh-CN" altLang="en-US" dirty="0">
              <a:latin typeface="+mn-lt"/>
              <a:cs typeface="+mn-lt"/>
            </a:endParaRPr>
          </a:p>
        </p:txBody>
      </p:sp>
      <p:sp>
        <p:nvSpPr>
          <p:cNvPr id="8" name="内容占位符 3"/>
          <p:cNvSpPr>
            <a:spLocks noGrp="1"/>
          </p:cNvSpPr>
          <p:nvPr>
            <p:ph idx="1"/>
          </p:nvPr>
        </p:nvSpPr>
        <p:spPr>
          <a:xfrm>
            <a:off x="631725" y="1213836"/>
            <a:ext cx="11247785" cy="5507639"/>
          </a:xfrm>
        </p:spPr>
        <p:txBody>
          <a:bodyPr>
            <a:normAutofit lnSpcReduction="20000"/>
          </a:bodyPr>
          <a:lstStyle/>
          <a:p>
            <a:r>
              <a:rPr kumimoji="1" lang="en-US" altLang="zh-CN" dirty="0">
                <a:latin typeface="Arial Regular" panose="020B0604020202090204" charset="0"/>
                <a:ea typeface="微软雅黑" panose="020B0503020204020204" pitchFamily="34" charset="-122"/>
                <a:cs typeface="Arial Regular" panose="020B0604020202090204" charset="0"/>
              </a:rPr>
              <a:t>Problem: metadata load balancing is crucial </a:t>
            </a:r>
            <a:r>
              <a:rPr kumimoji="1" lang="en-US" altLang="zh-CN" dirty="0">
                <a:latin typeface="Arial Regular" panose="020B0604020202090204" charset="0"/>
                <a:ea typeface="微软雅黑" panose="020B0503020204020204" pitchFamily="34" charset="-122"/>
                <a:cs typeface="Arial Regular" panose="020B0604020202090204" charset="0"/>
              </a:rPr>
              <a:t>but difficult </a:t>
            </a:r>
            <a:endParaRPr kumimoji="1" lang="en-US" altLang="zh-CN" dirty="0">
              <a:latin typeface="Arial Regular" panose="020B0604020202090204" charset="0"/>
              <a:ea typeface="微软雅黑" panose="020B0503020204020204" pitchFamily="34" charset="-122"/>
              <a:cs typeface="Arial Regular" panose="020B0604020202090204" charset="0"/>
            </a:endParaRPr>
          </a:p>
          <a:p>
            <a:pPr fontAlgn="auto">
              <a:lnSpc>
                <a:spcPct val="120000"/>
              </a:lnSpc>
            </a:pPr>
            <a:r>
              <a:rPr kumimoji="1" lang="en-US" altLang="zh-CN" dirty="0">
                <a:latin typeface="Arial Regular" panose="020B0604020202090204" charset="0"/>
                <a:ea typeface="微软雅黑" panose="020B0503020204020204" pitchFamily="34" charset="-122"/>
                <a:cs typeface="Arial Regular" panose="020B0604020202090204" charset="0"/>
              </a:rPr>
              <a:t>Key insight: </a:t>
            </a:r>
            <a:r>
              <a:rPr kumimoji="1" lang="en-US" altLang="zh-CN" dirty="0">
                <a:solidFill>
                  <a:srgbClr val="C00000"/>
                </a:solidFill>
                <a:latin typeface="Arial Regular" panose="020B0604020202090204" charset="0"/>
                <a:ea typeface="微软雅黑" panose="020B0503020204020204" pitchFamily="34" charset="-122"/>
                <a:cs typeface="Arial Regular" panose="020B0604020202090204" charset="0"/>
              </a:rPr>
              <a:t>even partition</a:t>
            </a:r>
            <a:r>
              <a:rPr kumimoji="1" lang="en-US" altLang="zh-CN" dirty="0">
                <a:latin typeface="Arial Regular" panose="020B0604020202090204" charset="0"/>
                <a:ea typeface="微软雅黑" panose="020B0503020204020204" pitchFamily="34" charset="-122"/>
                <a:cs typeface="Arial Regular" panose="020B0604020202090204" charset="0"/>
              </a:rPr>
              <a:t> (no matter inodes or requests)</a:t>
            </a:r>
            <a:br>
              <a:rPr kumimoji="1" lang="en-US" altLang="zh-CN" dirty="0">
                <a:latin typeface="Arial Regular" panose="020B0604020202090204" charset="0"/>
                <a:ea typeface="微软雅黑" panose="020B0503020204020204" pitchFamily="34" charset="-122"/>
                <a:cs typeface="Arial Regular" panose="020B0604020202090204" charset="0"/>
              </a:rPr>
            </a:br>
            <a:r>
              <a:rPr kumimoji="1" lang="en-US" altLang="zh-CN" dirty="0">
                <a:latin typeface="Arial Regular" panose="020B0604020202090204" charset="0"/>
                <a:ea typeface="微软雅黑" panose="020B0503020204020204" pitchFamily="34" charset="-122"/>
                <a:cs typeface="Arial Regular" panose="020B0604020202090204" charset="0"/>
              </a:rPr>
              <a:t>                    </a:t>
            </a:r>
            <a:r>
              <a:rPr kumimoji="1" lang="en-US" altLang="zh-CN" dirty="0">
                <a:solidFill>
                  <a:srgbClr val="C00000"/>
                </a:solidFill>
                <a:latin typeface="Arial Regular" panose="020B0604020202090204" charset="0"/>
                <a:ea typeface="微软雅黑" panose="020B0503020204020204" pitchFamily="34" charset="-122"/>
                <a:cs typeface="Arial Regular" panose="020B0604020202090204" charset="0"/>
              </a:rPr>
              <a:t>is NOT suit for metadata load balancing</a:t>
            </a:r>
            <a:r>
              <a:rPr kumimoji="1" lang="en-US" altLang="zh-CN" dirty="0">
                <a:latin typeface="Arial Regular" panose="020B0604020202090204" charset="0"/>
                <a:ea typeface="微软雅黑" panose="020B0503020204020204" pitchFamily="34" charset="-122"/>
                <a:cs typeface="Arial Regular" panose="020B0604020202090204" charset="0"/>
              </a:rPr>
              <a:t> </a:t>
            </a:r>
            <a:endParaRPr kumimoji="1" lang="en-US" altLang="zh-CN" dirty="0">
              <a:latin typeface="Arial Regular" panose="020B0604020202090204" charset="0"/>
              <a:ea typeface="微软雅黑" panose="020B0503020204020204" pitchFamily="34" charset="-122"/>
              <a:cs typeface="Arial Regular" panose="020B0604020202090204" charset="0"/>
            </a:endParaRPr>
          </a:p>
          <a:p>
            <a:pPr fontAlgn="auto">
              <a:lnSpc>
                <a:spcPct val="120000"/>
              </a:lnSpc>
            </a:pPr>
            <a:r>
              <a:rPr kumimoji="1" lang="en-US" altLang="zh-CN" dirty="0">
                <a:latin typeface="Arial Regular" panose="020B0604020202090204" charset="0"/>
                <a:ea typeface="微软雅黑" panose="020B0503020204020204" pitchFamily="34" charset="-122"/>
                <a:cs typeface="Arial Regular" panose="020B0604020202090204" charset="0"/>
                <a:sym typeface="+mn-ea"/>
              </a:rPr>
              <a:t>Key</a:t>
            </a:r>
            <a:r>
              <a:rPr kumimoji="1" lang="zh-CN" altLang="en-US" dirty="0">
                <a:latin typeface="Arial Regular" panose="020B0604020202090204" charset="0"/>
                <a:ea typeface="微软雅黑" panose="020B0503020204020204" pitchFamily="34" charset="-122"/>
                <a:cs typeface="Arial Regular" panose="020B0604020202090204" charset="0"/>
                <a:sym typeface="+mn-ea"/>
              </a:rPr>
              <a:t> </a:t>
            </a:r>
            <a:r>
              <a:rPr kumimoji="1" lang="en-US" altLang="zh-CN" dirty="0">
                <a:latin typeface="Arial Regular" panose="020B0604020202090204" charset="0"/>
                <a:ea typeface="微软雅黑" panose="020B0503020204020204" pitchFamily="34" charset="-122"/>
                <a:cs typeface="Arial Regular" panose="020B0604020202090204" charset="0"/>
                <a:sym typeface="+mn-ea"/>
              </a:rPr>
              <a:t>techniques of Origami</a:t>
            </a:r>
            <a:endParaRPr kumimoji="1" lang="en-US" altLang="zh-CN" sz="2800" dirty="0">
              <a:latin typeface="Arial Regular" panose="020B0604020202090204" charset="0"/>
              <a:ea typeface="微软雅黑" panose="020B0503020204020204" pitchFamily="34" charset="-122"/>
              <a:cs typeface="Arial Regular" panose="020B0604020202090204" charset="0"/>
            </a:endParaRPr>
          </a:p>
          <a:p>
            <a:pPr lvl="1" fontAlgn="auto">
              <a:lnSpc>
                <a:spcPct val="120000"/>
              </a:lnSpc>
            </a:pPr>
            <a:r>
              <a:rPr kumimoji="1" lang="en-US" altLang="zh-CN" sz="2800" b="1" dirty="0">
                <a:solidFill>
                  <a:srgbClr val="C00000"/>
                </a:solidFill>
                <a:ea typeface="微软雅黑" panose="020B0503020204020204" pitchFamily="34" charset="-122"/>
                <a:sym typeface="+mn-ea"/>
              </a:rPr>
              <a:t>MetaOPT </a:t>
            </a:r>
            <a:r>
              <a:rPr kumimoji="1" lang="en-US" altLang="zh-CN" sz="2800" b="1" dirty="0">
                <a:solidFill>
                  <a:srgbClr val="C00000"/>
                </a:solidFill>
                <a:ea typeface="微软雅黑" panose="020B0503020204020204" pitchFamily="34" charset="-122"/>
                <a:sym typeface="+mn-ea"/>
              </a:rPr>
              <a:t>algorithm</a:t>
            </a:r>
            <a:endParaRPr kumimoji="1" lang="en-US" altLang="zh-CN" sz="2800" b="1" dirty="0">
              <a:solidFill>
                <a:srgbClr val="C00000"/>
              </a:solidFill>
              <a:ea typeface="微软雅黑" panose="020B0503020204020204" pitchFamily="34" charset="-122"/>
              <a:sym typeface="+mn-ea"/>
            </a:endParaRPr>
          </a:p>
          <a:p>
            <a:pPr lvl="1" fontAlgn="auto">
              <a:lnSpc>
                <a:spcPct val="120000"/>
              </a:lnSpc>
            </a:pPr>
            <a:r>
              <a:rPr kumimoji="1" lang="en-US" altLang="zh-CN" sz="2800" b="1" dirty="0">
                <a:solidFill>
                  <a:srgbClr val="C00000"/>
                </a:solidFill>
                <a:ea typeface="微软雅黑" panose="020B0503020204020204" pitchFamily="34" charset="-122"/>
                <a:sym typeface="+mn-ea"/>
              </a:rPr>
              <a:t>OrigamiFS</a:t>
            </a:r>
            <a:endParaRPr kumimoji="1" lang="en-US" altLang="zh-CN" sz="2800" b="1" dirty="0">
              <a:solidFill>
                <a:srgbClr val="C00000"/>
              </a:solidFill>
              <a:ea typeface="微软雅黑" panose="020B0503020204020204" pitchFamily="34" charset="-122"/>
              <a:sym typeface="+mn-ea"/>
            </a:endParaRPr>
          </a:p>
          <a:p>
            <a:pPr lvl="0" fontAlgn="auto">
              <a:lnSpc>
                <a:spcPct val="120000"/>
              </a:lnSpc>
            </a:pPr>
            <a:r>
              <a:rPr kumimoji="1" lang="en-US" altLang="zh-CN" sz="2800" dirty="0">
                <a:latin typeface="Arial Regular" panose="020B0604020202090204" charset="0"/>
                <a:ea typeface="微软雅黑" panose="020B0503020204020204" pitchFamily="34" charset="-122"/>
                <a:cs typeface="Arial Regular" panose="020B0604020202090204" charset="0"/>
                <a:sym typeface="+mn-ea"/>
              </a:rPr>
              <a:t>Results</a:t>
            </a:r>
            <a:endParaRPr kumimoji="1" lang="en-US" altLang="zh-CN" sz="2800" dirty="0">
              <a:latin typeface="Arial Regular" panose="020B0604020202090204" charset="0"/>
              <a:ea typeface="微软雅黑" panose="020B0503020204020204" pitchFamily="34" charset="-122"/>
              <a:cs typeface="Arial Regular" panose="020B0604020202090204" charset="0"/>
            </a:endParaRPr>
          </a:p>
          <a:p>
            <a:pPr lvl="1" fontAlgn="auto">
              <a:lnSpc>
                <a:spcPct val="120000"/>
              </a:lnSpc>
            </a:pPr>
            <a:r>
              <a:rPr kumimoji="1" lang="en-US" altLang="zh-CN" sz="2800" dirty="0">
                <a:latin typeface="Arial Regular" panose="020B0604020202090204" charset="0"/>
                <a:ea typeface="微软雅黑" panose="020B0503020204020204" pitchFamily="34" charset="-122"/>
                <a:cs typeface="Arial Regular" panose="020B0604020202090204" charset="0"/>
                <a:sym typeface="+mn-ea"/>
              </a:rPr>
              <a:t>﻿Improves end-to-end performance</a:t>
            </a:r>
            <a:endParaRPr kumimoji="1" lang="en-US" altLang="zh-CN" sz="2800" dirty="0">
              <a:latin typeface="Arial Regular" panose="020B0604020202090204" charset="0"/>
              <a:ea typeface="微软雅黑" panose="020B0503020204020204" pitchFamily="34" charset="-122"/>
              <a:cs typeface="Arial Regular" panose="020B0604020202090204" charset="0"/>
              <a:sym typeface="+mn-ea"/>
            </a:endParaRPr>
          </a:p>
          <a:p>
            <a:pPr lvl="1" fontAlgn="auto">
              <a:lnSpc>
                <a:spcPct val="120000"/>
              </a:lnSpc>
            </a:pPr>
            <a:r>
              <a:rPr kumimoji="1" lang="en-US" altLang="zh-CN" sz="2800" dirty="0">
                <a:latin typeface="Arial Regular" panose="020B0604020202090204" charset="0"/>
                <a:ea typeface="微软雅黑" panose="020B0503020204020204" pitchFamily="34" charset="-122"/>
                <a:cs typeface="Arial Regular" panose="020B0604020202090204" charset="0"/>
                <a:sym typeface="+mn-ea"/>
              </a:rPr>
              <a:t>Bring minimal overhead </a:t>
            </a:r>
            <a:endParaRPr kumimoji="1" lang="en-US" altLang="zh-CN" sz="2800" b="1" dirty="0">
              <a:solidFill>
                <a:srgbClr val="C00000"/>
              </a:solidFill>
              <a:latin typeface="Arial Regular" panose="020B0604020202090204" charset="0"/>
              <a:ea typeface="微软雅黑" panose="020B0503020204020204" pitchFamily="34" charset="-122"/>
              <a:cs typeface="Arial Regular" panose="020B0604020202090204" charset="0"/>
              <a:sym typeface="+mn-ea"/>
            </a:endParaRPr>
          </a:p>
        </p:txBody>
      </p:sp>
      <p:sp>
        <p:nvSpPr>
          <p:cNvPr id="4" name="TextBox 8"/>
          <p:cNvSpPr txBox="1"/>
          <p:nvPr/>
        </p:nvSpPr>
        <p:spPr>
          <a:xfrm>
            <a:off x="4730750" y="4419600"/>
            <a:ext cx="7178040" cy="1691640"/>
          </a:xfrm>
          <a:prstGeom prst="rect">
            <a:avLst/>
          </a:prstGeom>
          <a:noFill/>
        </p:spPr>
        <p:txBody>
          <a:bodyPr wrap="square" rtlCol="0">
            <a:spAutoFit/>
          </a:bodyPr>
          <a:lstStyle/>
          <a:p>
            <a:pPr indent="0" algn="r" fontAlgn="auto">
              <a:lnSpc>
                <a:spcPct val="100000"/>
              </a:lnSpc>
            </a:pPr>
            <a:r>
              <a:rPr lang="en-US" sz="4400" b="1">
                <a:solidFill>
                  <a:schemeClr val="accent5">
                    <a:lumMod val="75000"/>
                  </a:schemeClr>
                </a:solidFill>
                <a:latin typeface="Arial" panose="020B0604020202090204" pitchFamily="34" charset="0"/>
                <a:ea typeface="微软雅黑" panose="020B0503020204020204" pitchFamily="34" charset="-122"/>
                <a:cs typeface="Arial" panose="020B0604020202090204" pitchFamily="34" charset="0"/>
              </a:rPr>
              <a:t>Thanks!</a:t>
            </a:r>
            <a:endParaRPr lang="en-US" sz="4400" b="1">
              <a:solidFill>
                <a:schemeClr val="accent5">
                  <a:lumMod val="75000"/>
                </a:schemeClr>
              </a:solidFill>
              <a:latin typeface="Arial" panose="020B0604020202090204" pitchFamily="34" charset="0"/>
              <a:ea typeface="微软雅黑" panose="020B0503020204020204" pitchFamily="34" charset="-122"/>
              <a:cs typeface="Arial" panose="020B0604020202090204" pitchFamily="34" charset="0"/>
            </a:endParaRPr>
          </a:p>
          <a:p>
            <a:pPr indent="0" algn="r" fontAlgn="auto">
              <a:lnSpc>
                <a:spcPct val="100000"/>
              </a:lnSpc>
            </a:pPr>
            <a:r>
              <a:rPr lang="en-US" altLang="zh-CN" sz="3200" i="1" dirty="0" err="1">
                <a:solidFill>
                  <a:schemeClr val="accent5">
                    <a:lumMod val="75000"/>
                  </a:schemeClr>
                </a:solidFill>
                <a:latin typeface="Arial" panose="020B0604020202090204" pitchFamily="34" charset="0"/>
                <a:ea typeface="微软雅黑" panose="020B0503020204020204" pitchFamily="34" charset="-122"/>
                <a:cs typeface="Arial" panose="020B0604020202090204" pitchFamily="34" charset="0"/>
              </a:rPr>
              <a:t>wangyd22@chinatelecom.cn</a:t>
            </a:r>
            <a:endParaRPr lang="en-US" altLang="zh-CN" sz="3200" i="1" dirty="0" err="1">
              <a:solidFill>
                <a:schemeClr val="accent5">
                  <a:lumMod val="75000"/>
                </a:schemeClr>
              </a:solidFill>
              <a:latin typeface="Arial" panose="020B0604020202090204" pitchFamily="34" charset="0"/>
              <a:ea typeface="微软雅黑" panose="020B0503020204020204" pitchFamily="34" charset="-122"/>
              <a:cs typeface="Arial" panose="020B0604020202090204" pitchFamily="34" charset="0"/>
            </a:endParaRPr>
          </a:p>
          <a:p>
            <a:pPr indent="0" algn="r" fontAlgn="auto">
              <a:lnSpc>
                <a:spcPct val="100000"/>
              </a:lnSpc>
            </a:pPr>
            <a:r>
              <a:rPr lang="en-US" altLang="zh-CN" sz="2800" i="1" dirty="0">
                <a:solidFill>
                  <a:schemeClr val="tx1">
                    <a:lumMod val="50000"/>
                    <a:lumOff val="50000"/>
                  </a:schemeClr>
                </a:solidFill>
                <a:latin typeface="Arial Italic" panose="020B0604020202090204" charset="0"/>
                <a:ea typeface="微软雅黑" panose="020B0503020204020204" pitchFamily="34" charset="-122"/>
                <a:cs typeface="Arial Italic" panose="020B0604020202090204" charset="0"/>
                <a:sym typeface="+mn-ea"/>
              </a:rPr>
              <a:t>some other metadata work:</a:t>
            </a:r>
            <a:r>
              <a:rPr lang="en-US" altLang="zh-CN" sz="2800" i="1" dirty="0">
                <a:solidFill>
                  <a:schemeClr val="accent5">
                    <a:lumMod val="75000"/>
                  </a:schemeClr>
                </a:solidFill>
                <a:latin typeface="Arial Italic" panose="020B0604020202090204" charset="0"/>
                <a:ea typeface="微软雅黑" panose="020B0503020204020204" pitchFamily="34" charset="-122"/>
                <a:cs typeface="Arial Italic" panose="020B0604020202090204" charset="0"/>
                <a:sym typeface="+mn-ea"/>
              </a:rPr>
              <a:t> https://yiduo.site</a:t>
            </a:r>
            <a:endParaRPr lang="en-US" altLang="zh-CN" sz="2800" i="1" dirty="0">
              <a:solidFill>
                <a:schemeClr val="accent5">
                  <a:lumMod val="75000"/>
                </a:schemeClr>
              </a:solidFill>
              <a:latin typeface="Arial Italic" panose="020B0604020202090204" charset="0"/>
              <a:ea typeface="微软雅黑" panose="020B0503020204020204" pitchFamily="34" charset="-122"/>
              <a:cs typeface="Arial Italic" panose="020B0604020202090204" charset="0"/>
              <a:sym typeface="+mn-ea"/>
            </a:endParaRPr>
          </a:p>
        </p:txBody>
      </p:sp>
      <p:sp>
        <p:nvSpPr>
          <p:cNvPr id="15" name="文本框 14"/>
          <p:cNvSpPr txBox="1"/>
          <p:nvPr/>
        </p:nvSpPr>
        <p:spPr>
          <a:xfrm>
            <a:off x="5043170" y="3129280"/>
            <a:ext cx="6311265" cy="521970"/>
          </a:xfrm>
          <a:prstGeom prst="rect">
            <a:avLst/>
          </a:prstGeom>
          <a:noFill/>
        </p:spPr>
        <p:txBody>
          <a:bodyPr wrap="square">
            <a:spAutoFit/>
          </a:bodyPr>
          <a:lstStyle/>
          <a:p>
            <a:r>
              <a:rPr kumimoji="1" lang="en-US" sz="2800" b="1" dirty="0">
                <a:latin typeface="Calibri" panose="020F0502020204030204" pitchFamily="34" charset="0"/>
                <a:ea typeface="微软雅黑" panose="020B0503020204020204" pitchFamily="34" charset="-122"/>
                <a:cs typeface="Calibri" panose="020F0502020204030204" pitchFamily="34" charset="0"/>
              </a:rPr>
              <a:t>Find the near-optimal decision </a:t>
            </a:r>
            <a:r>
              <a:rPr kumimoji="1" lang="en-US" sz="2800" b="1" dirty="0">
                <a:latin typeface="Calibri" panose="020F0502020204030204" pitchFamily="34" charset="0"/>
                <a:ea typeface="微软雅黑" panose="020B0503020204020204" pitchFamily="34" charset="-122"/>
                <a:cs typeface="Calibri" panose="020F0502020204030204" pitchFamily="34" charset="0"/>
              </a:rPr>
              <a:t>quickly</a:t>
            </a:r>
            <a:endParaRPr kumimoji="1" lang="en-US" sz="2800" b="1" dirty="0">
              <a:latin typeface="Calibri" panose="020F0502020204030204" pitchFamily="34" charset="0"/>
              <a:ea typeface="微软雅黑" panose="020B0503020204020204" pitchFamily="34" charset="-122"/>
              <a:cs typeface="Calibri" panose="020F0502020204030204" pitchFamily="34" charset="0"/>
            </a:endParaRPr>
          </a:p>
        </p:txBody>
      </p:sp>
      <p:cxnSp>
        <p:nvCxnSpPr>
          <p:cNvPr id="16" name="直线箭头连接符 6"/>
          <p:cNvCxnSpPr/>
          <p:nvPr/>
        </p:nvCxnSpPr>
        <p:spPr>
          <a:xfrm>
            <a:off x="4482215" y="3390384"/>
            <a:ext cx="42438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043170" y="3625850"/>
            <a:ext cx="6865620" cy="521970"/>
          </a:xfrm>
          <a:prstGeom prst="rect">
            <a:avLst/>
          </a:prstGeom>
          <a:noFill/>
        </p:spPr>
        <p:txBody>
          <a:bodyPr wrap="square">
            <a:spAutoFit/>
          </a:bodyPr>
          <a:p>
            <a:r>
              <a:rPr kumimoji="1" lang="en-US" altLang="zh-CN" sz="2800" b="1" dirty="0">
                <a:latin typeface="Calibri" panose="020F0502020204030204" pitchFamily="34" charset="0"/>
                <a:ea typeface="微软雅黑" panose="020B0503020204020204" pitchFamily="34" charset="-122"/>
                <a:cs typeface="Calibri" panose="020F0502020204030204" pitchFamily="34" charset="0"/>
              </a:rPr>
              <a:t>Collected </a:t>
            </a:r>
            <a:r>
              <a:rPr kumimoji="1" lang="en-US" altLang="zh-CN" sz="2800" b="1" dirty="0">
                <a:latin typeface="Calibri" panose="020F0502020204030204" pitchFamily="34" charset="0"/>
                <a:ea typeface="微软雅黑" panose="020B0503020204020204" pitchFamily="34" charset="-122"/>
                <a:cs typeface="Calibri" panose="020F0502020204030204" pitchFamily="34" charset="0"/>
              </a:rPr>
              <a:t>statistic, train and validate models</a:t>
            </a:r>
            <a:endParaRPr kumimoji="1" lang="en-US" altLang="zh-CN" sz="2800" b="1" dirty="0">
              <a:latin typeface="Calibri" panose="020F0502020204030204" pitchFamily="34" charset="0"/>
              <a:ea typeface="微软雅黑" panose="020B0503020204020204" pitchFamily="34" charset="-122"/>
              <a:cs typeface="Calibri" panose="020F0502020204030204" pitchFamily="34" charset="0"/>
            </a:endParaRPr>
          </a:p>
        </p:txBody>
      </p:sp>
      <p:cxnSp>
        <p:nvCxnSpPr>
          <p:cNvPr id="18" name="直线箭头连接符 6"/>
          <p:cNvCxnSpPr/>
          <p:nvPr/>
        </p:nvCxnSpPr>
        <p:spPr>
          <a:xfrm>
            <a:off x="4482215" y="3886954"/>
            <a:ext cx="42438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4334010" y="6181639"/>
            <a:ext cx="3523979" cy="484423"/>
          </a:xfrm>
          <a:prstGeom prst="rect">
            <a:avLst/>
          </a:prstGeom>
          <a:effectLst>
            <a:outerShdw blurRad="63500" dist="50800" dir="5400000" algn="t" rotWithShape="0">
              <a:schemeClr val="tx1">
                <a:lumMod val="75000"/>
                <a:lumOff val="25000"/>
                <a:alpha val="25000"/>
              </a:scheme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kumimoji="1" lang="en-US" altLang="zh-CN" dirty="0">
                <a:latin typeface="+mn-lt"/>
                <a:cs typeface="+mn-lt"/>
              </a:rPr>
              <a:t>File System and Metadata</a:t>
            </a:r>
            <a:endParaRPr kumimoji="1" lang="en-US" altLang="zh-CN" dirty="0">
              <a:latin typeface="+mn-lt"/>
              <a:cs typeface="+mn-lt"/>
            </a:endParaRPr>
          </a:p>
        </p:txBody>
      </p:sp>
      <p:sp>
        <p:nvSpPr>
          <p:cNvPr id="3" name="内容占位符 2"/>
          <p:cNvSpPr>
            <a:spLocks noGrp="1"/>
          </p:cNvSpPr>
          <p:nvPr>
            <p:ph idx="1"/>
          </p:nvPr>
        </p:nvSpPr>
        <p:spPr>
          <a:xfrm>
            <a:off x="838200" y="1214120"/>
            <a:ext cx="10777220" cy="792480"/>
          </a:xfrm>
        </p:spPr>
        <p:txBody>
          <a:bodyPr/>
          <a:p>
            <a:r>
              <a:rPr lang="en-US" altLang="zh-CN"/>
              <a:t>The logic structure of file system: </a:t>
            </a:r>
            <a:r>
              <a:rPr lang="en-US" altLang="zh-CN">
                <a:solidFill>
                  <a:srgbClr val="C00000"/>
                </a:solidFill>
              </a:rPr>
              <a:t>metadata and data</a:t>
            </a:r>
            <a:r>
              <a:rPr lang="en-US" altLang="zh-CN"/>
              <a:t> </a:t>
            </a:r>
            <a:endParaRPr lang="en-US" altLang="zh-CN"/>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88" name="图形 8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106295" y="2289175"/>
            <a:ext cx="529590" cy="582295"/>
          </a:xfrm>
          <a:prstGeom prst="rect">
            <a:avLst/>
          </a:prstGeom>
        </p:spPr>
      </p:pic>
      <p:sp>
        <p:nvSpPr>
          <p:cNvPr id="93" name="文本框 92"/>
          <p:cNvSpPr txBox="1"/>
          <p:nvPr/>
        </p:nvSpPr>
        <p:spPr>
          <a:xfrm>
            <a:off x="2134870" y="2456180"/>
            <a:ext cx="480060" cy="337185"/>
          </a:xfrm>
          <a:prstGeom prst="rect">
            <a:avLst/>
          </a:prstGeom>
          <a:noFill/>
        </p:spPr>
        <p:txBody>
          <a:bodyPr wrap="square">
            <a:spAutoFit/>
          </a:bodyPr>
          <a:p>
            <a:r>
              <a:rPr kumimoji="1" lang="en-US" altLang="zh-CN" sz="1600" b="1" dirty="0" err="1">
                <a:latin typeface="Calibri" panose="020F0502020204030204" pitchFamily="34" charset="0"/>
                <a:cs typeface="Calibri" panose="020F0502020204030204" pitchFamily="34" charset="0"/>
              </a:rPr>
              <a:t>usr</a:t>
            </a:r>
            <a:endParaRPr kumimoji="1" lang="en-US" altLang="zh-CN" sz="1600" b="1" dirty="0" err="1">
              <a:latin typeface="Calibri" panose="020F0502020204030204" pitchFamily="34" charset="0"/>
              <a:cs typeface="Calibri" panose="020F0502020204030204" pitchFamily="34" charset="0"/>
            </a:endParaRPr>
          </a:p>
        </p:txBody>
      </p:sp>
      <p:cxnSp>
        <p:nvCxnSpPr>
          <p:cNvPr id="95" name="直线连接符 94"/>
          <p:cNvCxnSpPr/>
          <p:nvPr/>
        </p:nvCxnSpPr>
        <p:spPr>
          <a:xfrm flipV="1">
            <a:off x="2635885" y="2647950"/>
            <a:ext cx="10452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p:nvPr/>
        </p:nvCxnSpPr>
        <p:spPr>
          <a:xfrm>
            <a:off x="3117215" y="2426970"/>
            <a:ext cx="0" cy="21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线箭头连接符 102"/>
          <p:cNvCxnSpPr/>
          <p:nvPr/>
        </p:nvCxnSpPr>
        <p:spPr>
          <a:xfrm>
            <a:off x="2386330" y="2804160"/>
            <a:ext cx="0" cy="432435"/>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线连接符 103"/>
          <p:cNvCxnSpPr/>
          <p:nvPr/>
        </p:nvCxnSpPr>
        <p:spPr>
          <a:xfrm>
            <a:off x="2401570" y="2941320"/>
            <a:ext cx="15176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8" name="图形 7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131695" y="3089275"/>
            <a:ext cx="610235" cy="578485"/>
          </a:xfrm>
          <a:prstGeom prst="rect">
            <a:avLst/>
          </a:prstGeom>
        </p:spPr>
      </p:pic>
      <p:sp>
        <p:nvSpPr>
          <p:cNvPr id="89" name="文本框 88"/>
          <p:cNvSpPr txBox="1"/>
          <p:nvPr/>
        </p:nvSpPr>
        <p:spPr>
          <a:xfrm>
            <a:off x="2134235" y="3256915"/>
            <a:ext cx="562610" cy="337185"/>
          </a:xfrm>
          <a:prstGeom prst="rect">
            <a:avLst/>
          </a:prstGeom>
          <a:noFill/>
        </p:spPr>
        <p:txBody>
          <a:bodyPr wrap="square">
            <a:spAutoFit/>
          </a:bodyPr>
          <a:p>
            <a:pPr algn="ctr"/>
            <a:r>
              <a:rPr kumimoji="1" lang="en-US" altLang="zh-CN" sz="1600" b="1" dirty="0">
                <a:latin typeface="Calibri" panose="020F0502020204030204" pitchFamily="34" charset="0"/>
                <a:cs typeface="Calibri" panose="020F0502020204030204" pitchFamily="34" charset="0"/>
              </a:rPr>
              <a:t>bin</a:t>
            </a:r>
            <a:endParaRPr kumimoji="1" lang="en-US" altLang="zh-CN" sz="1600" b="1" dirty="0">
              <a:latin typeface="Calibri" panose="020F0502020204030204" pitchFamily="34" charset="0"/>
              <a:cs typeface="Calibri" panose="020F0502020204030204" pitchFamily="34" charset="0"/>
            </a:endParaRPr>
          </a:p>
        </p:txBody>
      </p:sp>
      <p:pic>
        <p:nvPicPr>
          <p:cNvPr id="81" name="图形 8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656330" y="3096895"/>
            <a:ext cx="576580" cy="578485"/>
          </a:xfrm>
          <a:prstGeom prst="rect">
            <a:avLst/>
          </a:prstGeom>
        </p:spPr>
      </p:pic>
      <p:pic>
        <p:nvPicPr>
          <p:cNvPr id="115" name="图形 11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131695" y="4032885"/>
            <a:ext cx="610235" cy="510540"/>
          </a:xfrm>
          <a:prstGeom prst="rect">
            <a:avLst/>
          </a:prstGeom>
        </p:spPr>
      </p:pic>
      <p:sp>
        <p:nvSpPr>
          <p:cNvPr id="120" name="文本框 119"/>
          <p:cNvSpPr txBox="1"/>
          <p:nvPr/>
        </p:nvSpPr>
        <p:spPr>
          <a:xfrm>
            <a:off x="2131695" y="4153535"/>
            <a:ext cx="610870" cy="337185"/>
          </a:xfrm>
          <a:prstGeom prst="rect">
            <a:avLst/>
          </a:prstGeom>
          <a:noFill/>
        </p:spPr>
        <p:txBody>
          <a:bodyPr wrap="square">
            <a:spAutoFit/>
          </a:bodyPr>
          <a:p>
            <a:pPr algn="ctr"/>
            <a:r>
              <a:rPr kumimoji="1" lang="en-US" altLang="zh-CN" sz="1600" b="1" dirty="0" err="1">
                <a:latin typeface="Calibri" panose="020F0502020204030204" pitchFamily="34" charset="0"/>
                <a:cs typeface="Calibri" panose="020F0502020204030204" pitchFamily="34" charset="0"/>
              </a:rPr>
              <a:t>dir</a:t>
            </a:r>
            <a:endParaRPr kumimoji="1" lang="en-US" altLang="zh-CN" sz="1600" b="1" dirty="0" err="1">
              <a:latin typeface="Calibri" panose="020F0502020204030204" pitchFamily="34" charset="0"/>
              <a:cs typeface="Calibri" panose="020F0502020204030204" pitchFamily="34" charset="0"/>
            </a:endParaRPr>
          </a:p>
        </p:txBody>
      </p:sp>
      <p:cxnSp>
        <p:nvCxnSpPr>
          <p:cNvPr id="124" name="直线箭头连接符 123"/>
          <p:cNvCxnSpPr/>
          <p:nvPr/>
        </p:nvCxnSpPr>
        <p:spPr>
          <a:xfrm>
            <a:off x="2401570" y="3602355"/>
            <a:ext cx="0" cy="50673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线连接符 128"/>
          <p:cNvCxnSpPr/>
          <p:nvPr/>
        </p:nvCxnSpPr>
        <p:spPr>
          <a:xfrm>
            <a:off x="2407920" y="4534535"/>
            <a:ext cx="15170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线连接符 132"/>
          <p:cNvCxnSpPr/>
          <p:nvPr/>
        </p:nvCxnSpPr>
        <p:spPr>
          <a:xfrm>
            <a:off x="3918585" y="4528185"/>
            <a:ext cx="0" cy="7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线连接符 127"/>
          <p:cNvCxnSpPr/>
          <p:nvPr/>
        </p:nvCxnSpPr>
        <p:spPr>
          <a:xfrm>
            <a:off x="2409190" y="4486910"/>
            <a:ext cx="0" cy="107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线箭头连接符 135"/>
          <p:cNvCxnSpPr/>
          <p:nvPr/>
        </p:nvCxnSpPr>
        <p:spPr>
          <a:xfrm>
            <a:off x="3919220" y="2938145"/>
            <a:ext cx="0" cy="28829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2" name="图形 9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647440" y="2296795"/>
            <a:ext cx="576580" cy="582295"/>
          </a:xfrm>
          <a:prstGeom prst="rect">
            <a:avLst/>
          </a:prstGeom>
        </p:spPr>
      </p:pic>
      <p:cxnSp>
        <p:nvCxnSpPr>
          <p:cNvPr id="173" name="直线连接符 172"/>
          <p:cNvCxnSpPr/>
          <p:nvPr/>
        </p:nvCxnSpPr>
        <p:spPr>
          <a:xfrm>
            <a:off x="3194050" y="4542790"/>
            <a:ext cx="0" cy="7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4" name="图形 17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914015" y="3108325"/>
            <a:ext cx="576580" cy="578485"/>
          </a:xfrm>
          <a:prstGeom prst="rect">
            <a:avLst/>
          </a:prstGeom>
        </p:spPr>
      </p:pic>
      <p:sp>
        <p:nvSpPr>
          <p:cNvPr id="175" name="文本框 174"/>
          <p:cNvSpPr txBox="1"/>
          <p:nvPr/>
        </p:nvSpPr>
        <p:spPr>
          <a:xfrm>
            <a:off x="2941320" y="3256915"/>
            <a:ext cx="549275" cy="337185"/>
          </a:xfrm>
          <a:prstGeom prst="rect">
            <a:avLst/>
          </a:prstGeom>
          <a:noFill/>
        </p:spPr>
        <p:txBody>
          <a:bodyPr wrap="square">
            <a:spAutoFit/>
          </a:bodyPr>
          <a:p>
            <a:r>
              <a:rPr kumimoji="1" lang="en-US" altLang="zh-CN" sz="1600" dirty="0" err="1">
                <a:solidFill>
                  <a:schemeClr val="bg1">
                    <a:lumMod val="50000"/>
                  </a:schemeClr>
                </a:solidFill>
                <a:latin typeface="Calibri" panose="020F0502020204030204" pitchFamily="34" charset="0"/>
                <a:cs typeface="Calibri" panose="020F0502020204030204" pitchFamily="34" charset="0"/>
              </a:rPr>
              <a:t>sbin</a:t>
            </a:r>
            <a:endParaRPr kumimoji="1" lang="en-US" altLang="zh-CN" sz="1600" b="1" dirty="0" err="1">
              <a:solidFill>
                <a:schemeClr val="bg1">
                  <a:lumMod val="50000"/>
                </a:schemeClr>
              </a:solidFill>
              <a:latin typeface="Calibri" panose="020F0502020204030204" pitchFamily="34" charset="0"/>
              <a:cs typeface="Calibri" panose="020F0502020204030204" pitchFamily="34" charset="0"/>
            </a:endParaRPr>
          </a:p>
        </p:txBody>
      </p:sp>
      <p:cxnSp>
        <p:nvCxnSpPr>
          <p:cNvPr id="176" name="直线箭头连接符 175"/>
          <p:cNvCxnSpPr/>
          <p:nvPr/>
        </p:nvCxnSpPr>
        <p:spPr>
          <a:xfrm>
            <a:off x="3176905" y="2950210"/>
            <a:ext cx="0" cy="28829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图形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866390" y="2006600"/>
            <a:ext cx="529590" cy="492760"/>
          </a:xfrm>
          <a:prstGeom prst="rect">
            <a:avLst/>
          </a:prstGeom>
        </p:spPr>
      </p:pic>
      <p:sp>
        <p:nvSpPr>
          <p:cNvPr id="75" name="文本框 74"/>
          <p:cNvSpPr txBox="1"/>
          <p:nvPr/>
        </p:nvSpPr>
        <p:spPr>
          <a:xfrm>
            <a:off x="2888615" y="2120900"/>
            <a:ext cx="506095" cy="337185"/>
          </a:xfrm>
          <a:prstGeom prst="rect">
            <a:avLst/>
          </a:prstGeom>
          <a:noFill/>
        </p:spPr>
        <p:txBody>
          <a:bodyPr wrap="square">
            <a:spAutoFit/>
          </a:bodyPr>
          <a:p>
            <a:pPr algn="ctr"/>
            <a:r>
              <a:rPr kumimoji="1" lang="en-US" altLang="zh-CN" sz="1600" dirty="0">
                <a:latin typeface="Arial" panose="020B0604020202090204" pitchFamily="34" charset="0"/>
                <a:cs typeface="Arial" panose="020B0604020202090204" pitchFamily="34" charset="0"/>
              </a:rPr>
              <a:t>/</a:t>
            </a:r>
            <a:endParaRPr kumimoji="1" lang="en-US" altLang="zh-CN" sz="1600" dirty="0">
              <a:latin typeface="Arial" panose="020B0604020202090204" pitchFamily="34" charset="0"/>
              <a:cs typeface="Arial" panose="020B0604020202090204" pitchFamily="34" charset="0"/>
            </a:endParaRPr>
          </a:p>
        </p:txBody>
      </p:sp>
      <p:sp>
        <p:nvSpPr>
          <p:cNvPr id="41" name="文本框 40"/>
          <p:cNvSpPr txBox="1"/>
          <p:nvPr/>
        </p:nvSpPr>
        <p:spPr>
          <a:xfrm>
            <a:off x="2957830" y="4607560"/>
            <a:ext cx="4718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bar</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9" name="文本框 38"/>
          <p:cNvSpPr txBox="1"/>
          <p:nvPr/>
        </p:nvSpPr>
        <p:spPr>
          <a:xfrm>
            <a:off x="2225040" y="4607560"/>
            <a:ext cx="529590" cy="337185"/>
          </a:xfrm>
          <a:prstGeom prst="rect">
            <a:avLst/>
          </a:prstGeom>
          <a:noFill/>
        </p:spPr>
        <p:txBody>
          <a:bodyPr wrap="square">
            <a:spAutoFit/>
          </a:bodyPr>
          <a:p>
            <a:pPr algn="ctr"/>
            <a:r>
              <a:rPr kumimoji="1" lang="en-US" altLang="zh-CN" sz="1600" b="1" dirty="0">
                <a:latin typeface="Calibri" panose="020F0502020204030204" pitchFamily="34" charset="0"/>
                <a:cs typeface="Calibri" panose="020F0502020204030204" pitchFamily="34" charset="0"/>
              </a:rPr>
              <a:t>foo</a:t>
            </a:r>
            <a:endParaRPr kumimoji="1" lang="en-US" altLang="zh-CN" sz="1600" b="1" dirty="0">
              <a:latin typeface="Calibri" panose="020F0502020204030204" pitchFamily="34" charset="0"/>
              <a:cs typeface="Calibri" panose="020F0502020204030204" pitchFamily="34" charset="0"/>
            </a:endParaRPr>
          </a:p>
        </p:txBody>
      </p:sp>
      <p:pic>
        <p:nvPicPr>
          <p:cNvPr id="53" name="图形 5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4594860"/>
            <a:ext cx="430530" cy="430530"/>
          </a:xfrm>
          <a:prstGeom prst="rect">
            <a:avLst/>
          </a:prstGeom>
        </p:spPr>
      </p:pic>
      <p:pic>
        <p:nvPicPr>
          <p:cNvPr id="54" name="图形 5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2595" y="4594860"/>
            <a:ext cx="430530" cy="430530"/>
          </a:xfrm>
          <a:prstGeom prst="rect">
            <a:avLst/>
          </a:prstGeom>
        </p:spPr>
      </p:pic>
      <p:pic>
        <p:nvPicPr>
          <p:cNvPr id="55" name="图形 5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1575" y="4594860"/>
            <a:ext cx="430530" cy="430530"/>
          </a:xfrm>
          <a:prstGeom prst="rect">
            <a:avLst/>
          </a:prstGeom>
        </p:spPr>
      </p:pic>
      <p:sp>
        <p:nvSpPr>
          <p:cNvPr id="9" name="文本框 8"/>
          <p:cNvSpPr txBox="1"/>
          <p:nvPr/>
        </p:nvSpPr>
        <p:spPr>
          <a:xfrm>
            <a:off x="3673475" y="4607560"/>
            <a:ext cx="50609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bar</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文本框 9"/>
          <p:cNvSpPr txBox="1"/>
          <p:nvPr/>
        </p:nvSpPr>
        <p:spPr>
          <a:xfrm>
            <a:off x="3576320" y="3256915"/>
            <a:ext cx="7385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share</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文本框 10"/>
          <p:cNvSpPr txBox="1"/>
          <p:nvPr/>
        </p:nvSpPr>
        <p:spPr>
          <a:xfrm>
            <a:off x="3668395" y="2456180"/>
            <a:ext cx="549275" cy="337185"/>
          </a:xfrm>
          <a:prstGeom prst="rect">
            <a:avLst/>
          </a:prstGeom>
          <a:noFill/>
        </p:spPr>
        <p:txBody>
          <a:bodyPr wrap="square">
            <a:spAutoFit/>
          </a:bodyPr>
          <a:p>
            <a:pPr algn="ctr"/>
            <a:r>
              <a:rPr kumimoji="1" lang="en-US" altLang="zh-CN" sz="1600" dirty="0" err="1">
                <a:solidFill>
                  <a:schemeClr val="bg1">
                    <a:lumMod val="50000"/>
                  </a:schemeClr>
                </a:solidFill>
                <a:latin typeface="Calibri" panose="020F0502020204030204" pitchFamily="34" charset="0"/>
                <a:cs typeface="Calibri" panose="020F0502020204030204" pitchFamily="34" charset="0"/>
              </a:rPr>
              <a:t>etc</a:t>
            </a:r>
            <a:endParaRPr kumimoji="1" lang="en-US" altLang="zh-CN" sz="1600" b="1" dirty="0" err="1">
              <a:solidFill>
                <a:schemeClr val="bg1">
                  <a:lumMod val="50000"/>
                </a:schemeClr>
              </a:solidFill>
              <a:latin typeface="Calibri" panose="020F0502020204030204" pitchFamily="34" charset="0"/>
              <a:cs typeface="Calibri" panose="020F0502020204030204" pitchFamily="34" charset="0"/>
            </a:endParaRPr>
          </a:p>
        </p:txBody>
      </p:sp>
      <p:cxnSp>
        <p:nvCxnSpPr>
          <p:cNvPr id="21" name="直线箭头连接符 175"/>
          <p:cNvCxnSpPr/>
          <p:nvPr>
            <p:custDataLst>
              <p:tags r:id="rId5"/>
            </p:custDataLst>
          </p:nvPr>
        </p:nvCxnSpPr>
        <p:spPr>
          <a:xfrm flipH="1">
            <a:off x="2289175" y="5026025"/>
            <a:ext cx="147955" cy="208915"/>
          </a:xfrm>
          <a:prstGeom prst="straightConnector1">
            <a:avLst/>
          </a:prstGeom>
          <a:ln w="12700">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平行四边形 21"/>
          <p:cNvSpPr/>
          <p:nvPr/>
        </p:nvSpPr>
        <p:spPr>
          <a:xfrm>
            <a:off x="1897380" y="5234940"/>
            <a:ext cx="812165" cy="788670"/>
          </a:xfrm>
          <a:prstGeom prst="parallelogram">
            <a:avLst/>
          </a:prstGeom>
          <a:solidFill>
            <a:schemeClr val="bg1">
              <a:lumMod val="95000"/>
            </a:schemeClr>
          </a:solidFill>
          <a:ln>
            <a:solidFill>
              <a:schemeClr val="tx1">
                <a:lumMod val="50000"/>
                <a:lumOff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custDataLst>
              <p:tags r:id="rId6"/>
            </p:custDataLst>
          </p:nvPr>
        </p:nvSpPr>
        <p:spPr>
          <a:xfrm>
            <a:off x="1943100" y="5429250"/>
            <a:ext cx="693420"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data</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29" name="直线箭头连接符 175"/>
          <p:cNvCxnSpPr/>
          <p:nvPr>
            <p:custDataLst>
              <p:tags r:id="rId7"/>
            </p:custDataLst>
          </p:nvPr>
        </p:nvCxnSpPr>
        <p:spPr>
          <a:xfrm flipH="1">
            <a:off x="3042920" y="5026025"/>
            <a:ext cx="147955" cy="208915"/>
          </a:xfrm>
          <a:prstGeom prst="straightConnector1">
            <a:avLst/>
          </a:prstGeom>
          <a:ln w="12700">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平行四边形 29"/>
          <p:cNvSpPr/>
          <p:nvPr>
            <p:custDataLst>
              <p:tags r:id="rId8"/>
            </p:custDataLst>
          </p:nvPr>
        </p:nvSpPr>
        <p:spPr>
          <a:xfrm>
            <a:off x="2651125" y="5234940"/>
            <a:ext cx="812165" cy="788670"/>
          </a:xfrm>
          <a:prstGeom prst="parallelogram">
            <a:avLst/>
          </a:prstGeom>
          <a:solidFill>
            <a:schemeClr val="bg1">
              <a:lumMod val="95000"/>
            </a:schemeClr>
          </a:solidFill>
          <a:ln>
            <a:solidFill>
              <a:schemeClr val="tx1">
                <a:lumMod val="50000"/>
                <a:lumOff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文本框 30"/>
          <p:cNvSpPr txBox="1"/>
          <p:nvPr>
            <p:custDataLst>
              <p:tags r:id="rId9"/>
            </p:custDataLst>
          </p:nvPr>
        </p:nvSpPr>
        <p:spPr>
          <a:xfrm>
            <a:off x="2696845" y="5429250"/>
            <a:ext cx="693420"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data</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32" name="直线箭头连接符 175"/>
          <p:cNvCxnSpPr/>
          <p:nvPr>
            <p:custDataLst>
              <p:tags r:id="rId10"/>
            </p:custDataLst>
          </p:nvPr>
        </p:nvCxnSpPr>
        <p:spPr>
          <a:xfrm flipH="1">
            <a:off x="3759200" y="5026025"/>
            <a:ext cx="147955" cy="208915"/>
          </a:xfrm>
          <a:prstGeom prst="straightConnector1">
            <a:avLst/>
          </a:prstGeom>
          <a:ln w="12700">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平行四边形 32"/>
          <p:cNvSpPr/>
          <p:nvPr>
            <p:custDataLst>
              <p:tags r:id="rId11"/>
            </p:custDataLst>
          </p:nvPr>
        </p:nvSpPr>
        <p:spPr>
          <a:xfrm>
            <a:off x="3367405" y="5234940"/>
            <a:ext cx="812165" cy="788670"/>
          </a:xfrm>
          <a:prstGeom prst="parallelogram">
            <a:avLst/>
          </a:prstGeom>
          <a:solidFill>
            <a:schemeClr val="bg1">
              <a:lumMod val="95000"/>
            </a:schemeClr>
          </a:solidFill>
          <a:ln>
            <a:solidFill>
              <a:schemeClr val="tx1">
                <a:lumMod val="50000"/>
                <a:lumOff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文本框 33"/>
          <p:cNvSpPr txBox="1"/>
          <p:nvPr>
            <p:custDataLst>
              <p:tags r:id="rId12"/>
            </p:custDataLst>
          </p:nvPr>
        </p:nvSpPr>
        <p:spPr>
          <a:xfrm>
            <a:off x="3413125" y="5429250"/>
            <a:ext cx="693420"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data</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文本框 5"/>
          <p:cNvSpPr txBox="1"/>
          <p:nvPr>
            <p:custDataLst>
              <p:tags r:id="rId13"/>
            </p:custDataLst>
          </p:nvPr>
        </p:nvSpPr>
        <p:spPr>
          <a:xfrm>
            <a:off x="4396105" y="3172460"/>
            <a:ext cx="2004060" cy="792480"/>
          </a:xfrm>
          <a:prstGeom prst="rect">
            <a:avLst/>
          </a:prstGeom>
          <a:noFill/>
        </p:spPr>
        <p:txBody>
          <a:bodyPr wrap="square">
            <a:noAutofit/>
          </a:bodyPr>
          <a:p>
            <a:pPr algn="ctr"/>
            <a:r>
              <a:rPr kumimoji="1" lang="en-US" altLang="zh-CN" sz="1400" dirty="0">
                <a:latin typeface="Arial" panose="020B0604020202090204" pitchFamily="34" charset="0"/>
                <a:cs typeface="Arial" panose="020B0604020202090204" pitchFamily="34" charset="0"/>
              </a:rPr>
              <a:t>Namespace </a:t>
            </a:r>
            <a:r>
              <a:rPr kumimoji="1" lang="en-US" altLang="zh-CN" sz="1400" dirty="0">
                <a:latin typeface="Arial" panose="020B0604020202090204" pitchFamily="34" charset="0"/>
                <a:cs typeface="Arial" panose="020B0604020202090204" pitchFamily="34" charset="0"/>
              </a:rPr>
              <a:t>Structure</a:t>
            </a:r>
            <a:endParaRPr kumimoji="1" lang="en-US" altLang="zh-CN" sz="1400" dirty="0">
              <a:latin typeface="Arial" panose="020B0604020202090204" pitchFamily="34" charset="0"/>
              <a:cs typeface="Arial" panose="020B0604020202090204" pitchFamily="34" charset="0"/>
            </a:endParaRPr>
          </a:p>
          <a:p>
            <a:pPr algn="ctr"/>
            <a:r>
              <a:rPr kumimoji="1" lang="en-US" altLang="zh-CN" sz="1400" dirty="0">
                <a:latin typeface="Arial" panose="020B0604020202090204" pitchFamily="34" charset="0"/>
                <a:cs typeface="Arial" panose="020B0604020202090204" pitchFamily="34" charset="0"/>
              </a:rPr>
              <a:t>File/Dir </a:t>
            </a:r>
            <a:r>
              <a:rPr kumimoji="1" lang="en-US" altLang="zh-CN" sz="1400" dirty="0">
                <a:latin typeface="Arial" panose="020B0604020202090204" pitchFamily="34" charset="0"/>
                <a:cs typeface="Arial" panose="020B0604020202090204" pitchFamily="34" charset="0"/>
              </a:rPr>
              <a:t>Attribute</a:t>
            </a:r>
            <a:endParaRPr kumimoji="1" lang="en-US" altLang="zh-CN" sz="1400" dirty="0">
              <a:latin typeface="Arial" panose="020B0604020202090204" pitchFamily="34" charset="0"/>
              <a:cs typeface="Arial" panose="020B0604020202090204" pitchFamily="34" charset="0"/>
            </a:endParaRPr>
          </a:p>
          <a:p>
            <a:pPr algn="ctr"/>
            <a:r>
              <a:rPr kumimoji="1" lang="en-US" altLang="zh-CN" sz="1400" dirty="0">
                <a:latin typeface="Arial" panose="020B0604020202090204" pitchFamily="34" charset="0"/>
                <a:cs typeface="Arial" panose="020B0604020202090204" pitchFamily="34" charset="0"/>
              </a:rPr>
              <a:t>...</a:t>
            </a:r>
            <a:endParaRPr kumimoji="1" lang="en-US" altLang="zh-CN" sz="1400" dirty="0">
              <a:latin typeface="Arial" panose="020B0604020202090204" pitchFamily="34" charset="0"/>
              <a:cs typeface="Arial" panose="020B0604020202090204" pitchFamily="34" charset="0"/>
            </a:endParaRPr>
          </a:p>
        </p:txBody>
      </p:sp>
      <p:sp>
        <p:nvSpPr>
          <p:cNvPr id="7" name="文本框 6"/>
          <p:cNvSpPr txBox="1"/>
          <p:nvPr>
            <p:custDataLst>
              <p:tags r:id="rId14"/>
            </p:custDataLst>
          </p:nvPr>
        </p:nvSpPr>
        <p:spPr>
          <a:xfrm>
            <a:off x="4795520" y="5373370"/>
            <a:ext cx="1205230" cy="577850"/>
          </a:xfrm>
          <a:prstGeom prst="rect">
            <a:avLst/>
          </a:prstGeom>
          <a:noFill/>
        </p:spPr>
        <p:txBody>
          <a:bodyPr wrap="square">
            <a:noAutofit/>
          </a:bodyPr>
          <a:p>
            <a:pPr algn="ctr"/>
            <a:r>
              <a:rPr kumimoji="1" lang="en-US" altLang="zh-CN" sz="1400" dirty="0">
                <a:latin typeface="Arial" panose="020B0604020202090204" pitchFamily="34" charset="0"/>
                <a:cs typeface="Arial" panose="020B0604020202090204" pitchFamily="34" charset="0"/>
              </a:rPr>
              <a:t>File Data</a:t>
            </a:r>
            <a:endParaRPr kumimoji="1" lang="en-US" altLang="zh-CN" sz="1400" dirty="0">
              <a:latin typeface="Arial" panose="020B0604020202090204" pitchFamily="34" charset="0"/>
              <a:cs typeface="Arial" panose="020B0604020202090204" pitchFamily="34" charset="0"/>
            </a:endParaRPr>
          </a:p>
        </p:txBody>
      </p:sp>
      <p:sp>
        <p:nvSpPr>
          <p:cNvPr id="8" name="文本框 7"/>
          <p:cNvSpPr txBox="1"/>
          <p:nvPr>
            <p:custDataLst>
              <p:tags r:id="rId15"/>
            </p:custDataLst>
          </p:nvPr>
        </p:nvSpPr>
        <p:spPr>
          <a:xfrm>
            <a:off x="4396105" y="2550160"/>
            <a:ext cx="2004060" cy="782955"/>
          </a:xfrm>
          <a:prstGeom prst="rect">
            <a:avLst/>
          </a:prstGeom>
          <a:noFill/>
        </p:spPr>
        <p:txBody>
          <a:bodyPr wrap="square">
            <a:noAutofit/>
          </a:bodyPr>
          <a:p>
            <a:pPr algn="ctr"/>
            <a:r>
              <a:rPr kumimoji="1" lang="en-US" altLang="zh-CN" b="1" dirty="0">
                <a:solidFill>
                  <a:schemeClr val="accent6">
                    <a:lumMod val="75000"/>
                  </a:schemeClr>
                </a:solidFill>
                <a:latin typeface="Arial" panose="020B0604020202090204" pitchFamily="34" charset="0"/>
                <a:cs typeface="Arial" panose="020B0604020202090204" pitchFamily="34" charset="0"/>
              </a:rPr>
              <a:t>Metadata:</a:t>
            </a:r>
            <a:endParaRPr kumimoji="1" lang="en-US" altLang="zh-CN" b="1" dirty="0">
              <a:solidFill>
                <a:schemeClr val="accent6">
                  <a:lumMod val="75000"/>
                </a:schemeClr>
              </a:solidFill>
              <a:latin typeface="Arial" panose="020B0604020202090204" pitchFamily="34" charset="0"/>
              <a:cs typeface="Arial" panose="020B0604020202090204" pitchFamily="34" charset="0"/>
            </a:endParaRPr>
          </a:p>
          <a:p>
            <a:pPr algn="ctr"/>
            <a:r>
              <a:rPr kumimoji="1" lang="en-US" altLang="zh-CN" b="1" dirty="0">
                <a:solidFill>
                  <a:schemeClr val="accent6">
                    <a:lumMod val="75000"/>
                  </a:schemeClr>
                </a:solidFill>
                <a:latin typeface="Arial" panose="020B0604020202090204" pitchFamily="34" charset="0"/>
                <a:cs typeface="Arial" panose="020B0604020202090204" pitchFamily="34" charset="0"/>
              </a:rPr>
              <a:t>a tree/DAG</a:t>
            </a:r>
            <a:endParaRPr kumimoji="1" lang="en-US" altLang="zh-CN" b="1" dirty="0">
              <a:solidFill>
                <a:schemeClr val="accent6">
                  <a:lumMod val="75000"/>
                </a:schemeClr>
              </a:solidFill>
              <a:latin typeface="Arial" panose="020B0604020202090204" pitchFamily="34" charset="0"/>
              <a:cs typeface="Arial" panose="020B0604020202090204" pitchFamily="34" charset="0"/>
            </a:endParaRPr>
          </a:p>
        </p:txBody>
      </p:sp>
      <p:sp>
        <p:nvSpPr>
          <p:cNvPr id="12" name="文本框 11"/>
          <p:cNvSpPr txBox="1"/>
          <p:nvPr>
            <p:custDataLst>
              <p:tags r:id="rId16"/>
            </p:custDataLst>
          </p:nvPr>
        </p:nvSpPr>
        <p:spPr>
          <a:xfrm>
            <a:off x="4396105" y="4944745"/>
            <a:ext cx="2004060" cy="424815"/>
          </a:xfrm>
          <a:prstGeom prst="rect">
            <a:avLst/>
          </a:prstGeom>
          <a:noFill/>
        </p:spPr>
        <p:txBody>
          <a:bodyPr wrap="square">
            <a:noAutofit/>
          </a:bodyPr>
          <a:p>
            <a:pPr algn="ctr"/>
            <a:r>
              <a:rPr kumimoji="1" lang="en-US" altLang="zh-CN" b="1" dirty="0">
                <a:solidFill>
                  <a:schemeClr val="accent5">
                    <a:lumMod val="75000"/>
                  </a:schemeClr>
                </a:solidFill>
                <a:latin typeface="Arial" panose="020B0604020202090204" pitchFamily="34" charset="0"/>
                <a:cs typeface="Arial" panose="020B0604020202090204" pitchFamily="34" charset="0"/>
              </a:rPr>
              <a:t>Data</a:t>
            </a:r>
            <a:endParaRPr kumimoji="1" lang="en-US" altLang="zh-CN" b="1" dirty="0">
              <a:solidFill>
                <a:schemeClr val="accent5">
                  <a:lumMod val="75000"/>
                </a:schemeClr>
              </a:solidFill>
              <a:latin typeface="Arial" panose="020B0604020202090204" pitchFamily="34" charset="0"/>
              <a:cs typeface="Arial" panose="020B0604020202090204" pitchFamily="34" charset="0"/>
            </a:endParaRPr>
          </a:p>
        </p:txBody>
      </p:sp>
      <p:sp>
        <p:nvSpPr>
          <p:cNvPr id="13" name="文本框 12"/>
          <p:cNvSpPr txBox="1"/>
          <p:nvPr>
            <p:custDataLst>
              <p:tags r:id="rId17"/>
            </p:custDataLst>
          </p:nvPr>
        </p:nvSpPr>
        <p:spPr>
          <a:xfrm>
            <a:off x="5513070" y="3172460"/>
            <a:ext cx="3422015" cy="792480"/>
          </a:xfrm>
          <a:prstGeom prst="rect">
            <a:avLst/>
          </a:prstGeom>
          <a:noFill/>
        </p:spPr>
        <p:txBody>
          <a:bodyPr wrap="square" anchor="t" anchorCtr="0">
            <a:noAutofit/>
          </a:bodyPr>
          <a:p>
            <a:pPr indent="457200" algn="l"/>
            <a:r>
              <a:rPr kumimoji="1" lang="en-US" altLang="zh-CN" sz="1400" dirty="0">
                <a:latin typeface="Arial" panose="020B0604020202090204" pitchFamily="34" charset="0"/>
                <a:cs typeface="Arial" panose="020B0604020202090204" pitchFamily="34" charset="0"/>
              </a:rPr>
              <a:t>     (name, parent inode...)</a:t>
            </a:r>
            <a:endParaRPr kumimoji="1" lang="en-US" altLang="zh-CN" sz="1400" dirty="0">
              <a:latin typeface="Arial" panose="020B0604020202090204" pitchFamily="34" charset="0"/>
              <a:cs typeface="Arial" panose="020B0604020202090204" pitchFamily="34" charset="0"/>
            </a:endParaRPr>
          </a:p>
          <a:p>
            <a:pPr indent="457200" algn="l"/>
            <a:r>
              <a:rPr kumimoji="1" lang="en-US" altLang="zh-CN" sz="1400" dirty="0">
                <a:latin typeface="Arial" panose="020B0604020202090204" pitchFamily="34" charset="0"/>
                <a:cs typeface="Arial" panose="020B0604020202090204" pitchFamily="34" charset="0"/>
                <a:sym typeface="+mn-ea"/>
              </a:rPr>
              <a:t> (access time, permission...)</a:t>
            </a:r>
            <a:endParaRPr kumimoji="1" lang="en-US" altLang="zh-CN" sz="1400" dirty="0">
              <a:latin typeface="Arial" panose="020B0604020202090204" pitchFamily="34" charset="0"/>
              <a:cs typeface="Arial" panose="020B060402020209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kumimoji="1" lang="en-US" altLang="zh-CN" b="0" dirty="0">
                <a:latin typeface="+mn-lt"/>
                <a:cs typeface="+mn-lt"/>
              </a:rPr>
              <a:t>Modern Architecture of DFS</a:t>
            </a:r>
            <a:endParaRPr kumimoji="1" lang="en-US" altLang="zh-CN" b="0" dirty="0">
              <a:latin typeface="+mn-lt"/>
              <a:cs typeface="+mn-lt"/>
            </a:endParaRPr>
          </a:p>
        </p:txBody>
      </p:sp>
      <p:sp>
        <p:nvSpPr>
          <p:cNvPr id="3" name="内容占位符 2"/>
          <p:cNvSpPr>
            <a:spLocks noGrp="1"/>
          </p:cNvSpPr>
          <p:nvPr>
            <p:ph idx="1"/>
          </p:nvPr>
        </p:nvSpPr>
        <p:spPr>
          <a:xfrm>
            <a:off x="838200" y="1214120"/>
            <a:ext cx="10777220" cy="792480"/>
          </a:xfrm>
        </p:spPr>
        <p:txBody>
          <a:bodyPr/>
          <a:p>
            <a:r>
              <a:rPr lang="en-US" altLang="zh-CN"/>
              <a:t>Common architecture: </a:t>
            </a:r>
            <a:r>
              <a:rPr lang="en-US" altLang="zh-CN">
                <a:solidFill>
                  <a:srgbClr val="C00000"/>
                </a:solidFill>
              </a:rPr>
              <a:t>metadata and data decoupled</a:t>
            </a:r>
            <a:endParaRPr lang="en-US" altLang="zh-CN">
              <a:solidFill>
                <a:srgbClr val="C00000"/>
              </a:solidFill>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88" name="图形 8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106295" y="2289175"/>
            <a:ext cx="529590" cy="582295"/>
          </a:xfrm>
          <a:prstGeom prst="rect">
            <a:avLst/>
          </a:prstGeom>
        </p:spPr>
      </p:pic>
      <p:sp>
        <p:nvSpPr>
          <p:cNvPr id="93" name="文本框 92"/>
          <p:cNvSpPr txBox="1"/>
          <p:nvPr/>
        </p:nvSpPr>
        <p:spPr>
          <a:xfrm>
            <a:off x="2134870" y="2456180"/>
            <a:ext cx="480060" cy="337185"/>
          </a:xfrm>
          <a:prstGeom prst="rect">
            <a:avLst/>
          </a:prstGeom>
          <a:noFill/>
        </p:spPr>
        <p:txBody>
          <a:bodyPr wrap="square">
            <a:spAutoFit/>
          </a:bodyPr>
          <a:p>
            <a:r>
              <a:rPr kumimoji="1" lang="en-US" altLang="zh-CN" sz="1600" b="1" dirty="0" err="1">
                <a:latin typeface="Calibri" panose="020F0502020204030204" pitchFamily="34" charset="0"/>
                <a:cs typeface="Calibri" panose="020F0502020204030204" pitchFamily="34" charset="0"/>
              </a:rPr>
              <a:t>usr</a:t>
            </a:r>
            <a:endParaRPr kumimoji="1" lang="en-US" altLang="zh-CN" sz="1600" b="1" dirty="0" err="1">
              <a:latin typeface="Calibri" panose="020F0502020204030204" pitchFamily="34" charset="0"/>
              <a:cs typeface="Calibri" panose="020F0502020204030204" pitchFamily="34" charset="0"/>
            </a:endParaRPr>
          </a:p>
        </p:txBody>
      </p:sp>
      <p:cxnSp>
        <p:nvCxnSpPr>
          <p:cNvPr id="95" name="直线连接符 94"/>
          <p:cNvCxnSpPr/>
          <p:nvPr/>
        </p:nvCxnSpPr>
        <p:spPr>
          <a:xfrm flipV="1">
            <a:off x="2635885" y="2647950"/>
            <a:ext cx="10452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p:nvPr/>
        </p:nvCxnSpPr>
        <p:spPr>
          <a:xfrm>
            <a:off x="3117215" y="2426970"/>
            <a:ext cx="0" cy="21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线箭头连接符 102"/>
          <p:cNvCxnSpPr/>
          <p:nvPr/>
        </p:nvCxnSpPr>
        <p:spPr>
          <a:xfrm>
            <a:off x="2386330" y="2804160"/>
            <a:ext cx="0" cy="432435"/>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线连接符 103"/>
          <p:cNvCxnSpPr/>
          <p:nvPr/>
        </p:nvCxnSpPr>
        <p:spPr>
          <a:xfrm>
            <a:off x="2401570" y="2941320"/>
            <a:ext cx="15176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8" name="图形 7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131695" y="3089275"/>
            <a:ext cx="610235" cy="578485"/>
          </a:xfrm>
          <a:prstGeom prst="rect">
            <a:avLst/>
          </a:prstGeom>
        </p:spPr>
      </p:pic>
      <p:sp>
        <p:nvSpPr>
          <p:cNvPr id="89" name="文本框 88"/>
          <p:cNvSpPr txBox="1"/>
          <p:nvPr/>
        </p:nvSpPr>
        <p:spPr>
          <a:xfrm>
            <a:off x="2134235" y="3256915"/>
            <a:ext cx="562610" cy="337185"/>
          </a:xfrm>
          <a:prstGeom prst="rect">
            <a:avLst/>
          </a:prstGeom>
          <a:noFill/>
        </p:spPr>
        <p:txBody>
          <a:bodyPr wrap="square">
            <a:spAutoFit/>
          </a:bodyPr>
          <a:p>
            <a:pPr algn="ctr"/>
            <a:r>
              <a:rPr kumimoji="1" lang="en-US" altLang="zh-CN" sz="1600" b="1" dirty="0">
                <a:latin typeface="Calibri" panose="020F0502020204030204" pitchFamily="34" charset="0"/>
                <a:cs typeface="Calibri" panose="020F0502020204030204" pitchFamily="34" charset="0"/>
              </a:rPr>
              <a:t>bin</a:t>
            </a:r>
            <a:endParaRPr kumimoji="1" lang="en-US" altLang="zh-CN" sz="1600" b="1" dirty="0">
              <a:latin typeface="Calibri" panose="020F0502020204030204" pitchFamily="34" charset="0"/>
              <a:cs typeface="Calibri" panose="020F0502020204030204" pitchFamily="34" charset="0"/>
            </a:endParaRPr>
          </a:p>
        </p:txBody>
      </p:sp>
      <p:pic>
        <p:nvPicPr>
          <p:cNvPr id="81" name="图形 80"/>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656330" y="3096895"/>
            <a:ext cx="576580" cy="578485"/>
          </a:xfrm>
          <a:prstGeom prst="rect">
            <a:avLst/>
          </a:prstGeom>
        </p:spPr>
      </p:pic>
      <p:pic>
        <p:nvPicPr>
          <p:cNvPr id="115" name="图形 11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131695" y="4032885"/>
            <a:ext cx="610235" cy="510540"/>
          </a:xfrm>
          <a:prstGeom prst="rect">
            <a:avLst/>
          </a:prstGeom>
        </p:spPr>
      </p:pic>
      <p:sp>
        <p:nvSpPr>
          <p:cNvPr id="120" name="文本框 119"/>
          <p:cNvSpPr txBox="1"/>
          <p:nvPr/>
        </p:nvSpPr>
        <p:spPr>
          <a:xfrm>
            <a:off x="2131695" y="4153535"/>
            <a:ext cx="610870" cy="337185"/>
          </a:xfrm>
          <a:prstGeom prst="rect">
            <a:avLst/>
          </a:prstGeom>
          <a:noFill/>
        </p:spPr>
        <p:txBody>
          <a:bodyPr wrap="square">
            <a:spAutoFit/>
          </a:bodyPr>
          <a:p>
            <a:pPr algn="ctr"/>
            <a:r>
              <a:rPr kumimoji="1" lang="en-US" altLang="zh-CN" sz="1600" b="1" dirty="0" err="1">
                <a:latin typeface="Calibri" panose="020F0502020204030204" pitchFamily="34" charset="0"/>
                <a:cs typeface="Calibri" panose="020F0502020204030204" pitchFamily="34" charset="0"/>
              </a:rPr>
              <a:t>dir</a:t>
            </a:r>
            <a:endParaRPr kumimoji="1" lang="en-US" altLang="zh-CN" sz="1600" b="1" dirty="0" err="1">
              <a:latin typeface="Calibri" panose="020F0502020204030204" pitchFamily="34" charset="0"/>
              <a:cs typeface="Calibri" panose="020F0502020204030204" pitchFamily="34" charset="0"/>
            </a:endParaRPr>
          </a:p>
        </p:txBody>
      </p:sp>
      <p:cxnSp>
        <p:nvCxnSpPr>
          <p:cNvPr id="124" name="直线箭头连接符 123"/>
          <p:cNvCxnSpPr/>
          <p:nvPr/>
        </p:nvCxnSpPr>
        <p:spPr>
          <a:xfrm>
            <a:off x="2401570" y="3602355"/>
            <a:ext cx="0" cy="50673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线连接符 128"/>
          <p:cNvCxnSpPr/>
          <p:nvPr/>
        </p:nvCxnSpPr>
        <p:spPr>
          <a:xfrm>
            <a:off x="2407920" y="4534535"/>
            <a:ext cx="15170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线连接符 132"/>
          <p:cNvCxnSpPr/>
          <p:nvPr/>
        </p:nvCxnSpPr>
        <p:spPr>
          <a:xfrm>
            <a:off x="3918585" y="4528185"/>
            <a:ext cx="0" cy="7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线连接符 127"/>
          <p:cNvCxnSpPr/>
          <p:nvPr/>
        </p:nvCxnSpPr>
        <p:spPr>
          <a:xfrm>
            <a:off x="2409190" y="4486910"/>
            <a:ext cx="0" cy="107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线箭头连接符 135"/>
          <p:cNvCxnSpPr/>
          <p:nvPr/>
        </p:nvCxnSpPr>
        <p:spPr>
          <a:xfrm>
            <a:off x="3919220" y="2938145"/>
            <a:ext cx="0" cy="28829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2" name="图形 9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647440" y="2296795"/>
            <a:ext cx="576580" cy="582295"/>
          </a:xfrm>
          <a:prstGeom prst="rect">
            <a:avLst/>
          </a:prstGeom>
        </p:spPr>
      </p:pic>
      <p:cxnSp>
        <p:nvCxnSpPr>
          <p:cNvPr id="173" name="直线连接符 172"/>
          <p:cNvCxnSpPr/>
          <p:nvPr/>
        </p:nvCxnSpPr>
        <p:spPr>
          <a:xfrm>
            <a:off x="3194050" y="4542790"/>
            <a:ext cx="0" cy="7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4" name="图形 17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914015" y="3108325"/>
            <a:ext cx="576580" cy="578485"/>
          </a:xfrm>
          <a:prstGeom prst="rect">
            <a:avLst/>
          </a:prstGeom>
        </p:spPr>
      </p:pic>
      <p:sp>
        <p:nvSpPr>
          <p:cNvPr id="175" name="文本框 174"/>
          <p:cNvSpPr txBox="1"/>
          <p:nvPr/>
        </p:nvSpPr>
        <p:spPr>
          <a:xfrm>
            <a:off x="2941320" y="3256915"/>
            <a:ext cx="549275" cy="337185"/>
          </a:xfrm>
          <a:prstGeom prst="rect">
            <a:avLst/>
          </a:prstGeom>
          <a:noFill/>
        </p:spPr>
        <p:txBody>
          <a:bodyPr wrap="square">
            <a:spAutoFit/>
          </a:bodyPr>
          <a:p>
            <a:r>
              <a:rPr kumimoji="1" lang="en-US" altLang="zh-CN" sz="1600" dirty="0" err="1">
                <a:solidFill>
                  <a:schemeClr val="bg1">
                    <a:lumMod val="50000"/>
                  </a:schemeClr>
                </a:solidFill>
                <a:latin typeface="Calibri" panose="020F0502020204030204" pitchFamily="34" charset="0"/>
                <a:cs typeface="Calibri" panose="020F0502020204030204" pitchFamily="34" charset="0"/>
              </a:rPr>
              <a:t>sbin</a:t>
            </a:r>
            <a:endParaRPr kumimoji="1" lang="en-US" altLang="zh-CN" sz="1600" b="1" dirty="0" err="1">
              <a:solidFill>
                <a:schemeClr val="bg1">
                  <a:lumMod val="50000"/>
                </a:schemeClr>
              </a:solidFill>
              <a:latin typeface="Calibri" panose="020F0502020204030204" pitchFamily="34" charset="0"/>
              <a:cs typeface="Calibri" panose="020F0502020204030204" pitchFamily="34" charset="0"/>
            </a:endParaRPr>
          </a:p>
        </p:txBody>
      </p:sp>
      <p:cxnSp>
        <p:nvCxnSpPr>
          <p:cNvPr id="176" name="直线箭头连接符 175"/>
          <p:cNvCxnSpPr/>
          <p:nvPr/>
        </p:nvCxnSpPr>
        <p:spPr>
          <a:xfrm>
            <a:off x="3176905" y="2950210"/>
            <a:ext cx="0" cy="28829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图形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866390" y="2006600"/>
            <a:ext cx="529590" cy="492760"/>
          </a:xfrm>
          <a:prstGeom prst="rect">
            <a:avLst/>
          </a:prstGeom>
        </p:spPr>
      </p:pic>
      <p:sp>
        <p:nvSpPr>
          <p:cNvPr id="75" name="文本框 74"/>
          <p:cNvSpPr txBox="1"/>
          <p:nvPr/>
        </p:nvSpPr>
        <p:spPr>
          <a:xfrm>
            <a:off x="2888615" y="2120900"/>
            <a:ext cx="506095" cy="337185"/>
          </a:xfrm>
          <a:prstGeom prst="rect">
            <a:avLst/>
          </a:prstGeom>
          <a:noFill/>
        </p:spPr>
        <p:txBody>
          <a:bodyPr wrap="square">
            <a:spAutoFit/>
          </a:bodyPr>
          <a:p>
            <a:pPr algn="ctr"/>
            <a:r>
              <a:rPr kumimoji="1" lang="en-US" altLang="zh-CN" sz="1600" dirty="0">
                <a:latin typeface="Arial" panose="020B0604020202090204" pitchFamily="34" charset="0"/>
                <a:cs typeface="Arial" panose="020B0604020202090204" pitchFamily="34" charset="0"/>
              </a:rPr>
              <a:t>/</a:t>
            </a:r>
            <a:endParaRPr kumimoji="1" lang="en-US" altLang="zh-CN" sz="1600" dirty="0">
              <a:latin typeface="Arial" panose="020B0604020202090204" pitchFamily="34" charset="0"/>
              <a:cs typeface="Arial" panose="020B0604020202090204" pitchFamily="34" charset="0"/>
            </a:endParaRPr>
          </a:p>
        </p:txBody>
      </p:sp>
      <p:sp>
        <p:nvSpPr>
          <p:cNvPr id="41" name="文本框 40"/>
          <p:cNvSpPr txBox="1"/>
          <p:nvPr/>
        </p:nvSpPr>
        <p:spPr>
          <a:xfrm>
            <a:off x="2957830" y="4607560"/>
            <a:ext cx="4718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bar</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9" name="文本框 38"/>
          <p:cNvSpPr txBox="1"/>
          <p:nvPr/>
        </p:nvSpPr>
        <p:spPr>
          <a:xfrm>
            <a:off x="2225040" y="4607560"/>
            <a:ext cx="529590" cy="337185"/>
          </a:xfrm>
          <a:prstGeom prst="rect">
            <a:avLst/>
          </a:prstGeom>
          <a:noFill/>
        </p:spPr>
        <p:txBody>
          <a:bodyPr wrap="square">
            <a:spAutoFit/>
          </a:bodyPr>
          <a:p>
            <a:pPr algn="ctr"/>
            <a:r>
              <a:rPr kumimoji="1" lang="en-US" altLang="zh-CN" sz="1600" b="1" dirty="0">
                <a:latin typeface="Calibri" panose="020F0502020204030204" pitchFamily="34" charset="0"/>
                <a:cs typeface="Calibri" panose="020F0502020204030204" pitchFamily="34" charset="0"/>
              </a:rPr>
              <a:t>foo</a:t>
            </a:r>
            <a:endParaRPr kumimoji="1" lang="en-US" altLang="zh-CN" sz="1600" b="1" dirty="0">
              <a:latin typeface="Calibri" panose="020F0502020204030204" pitchFamily="34" charset="0"/>
              <a:cs typeface="Calibri" panose="020F0502020204030204" pitchFamily="34" charset="0"/>
            </a:endParaRPr>
          </a:p>
        </p:txBody>
      </p:sp>
      <p:pic>
        <p:nvPicPr>
          <p:cNvPr id="53" name="图形 5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0760" y="4594860"/>
            <a:ext cx="430530" cy="430530"/>
          </a:xfrm>
          <a:prstGeom prst="rect">
            <a:avLst/>
          </a:prstGeom>
        </p:spPr>
      </p:pic>
      <p:pic>
        <p:nvPicPr>
          <p:cNvPr id="54" name="图形 5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2595" y="4594860"/>
            <a:ext cx="430530" cy="430530"/>
          </a:xfrm>
          <a:prstGeom prst="rect">
            <a:avLst/>
          </a:prstGeom>
        </p:spPr>
      </p:pic>
      <p:pic>
        <p:nvPicPr>
          <p:cNvPr id="55" name="图形 5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1575" y="4594860"/>
            <a:ext cx="430530" cy="430530"/>
          </a:xfrm>
          <a:prstGeom prst="rect">
            <a:avLst/>
          </a:prstGeom>
        </p:spPr>
      </p:pic>
      <p:sp>
        <p:nvSpPr>
          <p:cNvPr id="9" name="文本框 8"/>
          <p:cNvSpPr txBox="1"/>
          <p:nvPr/>
        </p:nvSpPr>
        <p:spPr>
          <a:xfrm>
            <a:off x="3673475" y="4607560"/>
            <a:ext cx="50609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bar</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文本框 9"/>
          <p:cNvSpPr txBox="1"/>
          <p:nvPr/>
        </p:nvSpPr>
        <p:spPr>
          <a:xfrm>
            <a:off x="3576320" y="3256915"/>
            <a:ext cx="7385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share</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文本框 10"/>
          <p:cNvSpPr txBox="1"/>
          <p:nvPr/>
        </p:nvSpPr>
        <p:spPr>
          <a:xfrm>
            <a:off x="3668395" y="2456180"/>
            <a:ext cx="549275" cy="337185"/>
          </a:xfrm>
          <a:prstGeom prst="rect">
            <a:avLst/>
          </a:prstGeom>
          <a:noFill/>
        </p:spPr>
        <p:txBody>
          <a:bodyPr wrap="square">
            <a:spAutoFit/>
          </a:bodyPr>
          <a:p>
            <a:pPr algn="ctr"/>
            <a:r>
              <a:rPr kumimoji="1" lang="en-US" altLang="zh-CN" sz="1600" dirty="0" err="1">
                <a:solidFill>
                  <a:schemeClr val="bg1">
                    <a:lumMod val="50000"/>
                  </a:schemeClr>
                </a:solidFill>
                <a:latin typeface="Calibri" panose="020F0502020204030204" pitchFamily="34" charset="0"/>
                <a:cs typeface="Calibri" panose="020F0502020204030204" pitchFamily="34" charset="0"/>
              </a:rPr>
              <a:t>etc</a:t>
            </a:r>
            <a:endParaRPr kumimoji="1" lang="en-US" altLang="zh-CN" sz="1600" b="1" dirty="0" err="1">
              <a:solidFill>
                <a:schemeClr val="bg1">
                  <a:lumMod val="50000"/>
                </a:schemeClr>
              </a:solidFill>
              <a:latin typeface="Calibri" panose="020F0502020204030204" pitchFamily="34" charset="0"/>
              <a:cs typeface="Calibri" panose="020F0502020204030204" pitchFamily="34" charset="0"/>
            </a:endParaRPr>
          </a:p>
        </p:txBody>
      </p:sp>
      <p:sp>
        <p:nvSpPr>
          <p:cNvPr id="23" name="圆角矩形 22"/>
          <p:cNvSpPr/>
          <p:nvPr/>
        </p:nvSpPr>
        <p:spPr>
          <a:xfrm>
            <a:off x="6400165" y="2569845"/>
            <a:ext cx="3369945" cy="285115"/>
          </a:xfrm>
          <a:prstGeom prst="roundRect">
            <a:avLst>
              <a:gd name="adj" fmla="val 7165"/>
            </a:avLst>
          </a:prstGeom>
          <a:noFill/>
          <a:ln w="19050">
            <a:noFill/>
          </a:ln>
        </p:spPr>
        <p:style>
          <a:lnRef idx="2">
            <a:schemeClr val="dk1"/>
          </a:lnRef>
          <a:fillRef idx="1">
            <a:schemeClr val="lt1"/>
          </a:fillRef>
          <a:effectRef idx="0">
            <a:schemeClr val="dk1"/>
          </a:effectRef>
          <a:fontRef idx="minor">
            <a:schemeClr val="dk1"/>
          </a:fontRef>
        </p:style>
        <p:txBody>
          <a:bodyPr rtlCol="0" anchor="ctr"/>
          <a:p>
            <a:pPr algn="ctr"/>
            <a:r>
              <a:rPr kumimoji="1" lang="en-US" altLang="zh-CN" b="1" dirty="0">
                <a:latin typeface="Arial" panose="020B0604020202090204" pitchFamily="34" charset="0"/>
                <a:cs typeface="Arial" panose="020B0604020202090204" pitchFamily="34" charset="0"/>
              </a:rPr>
              <a:t>Distributed</a:t>
            </a:r>
            <a:r>
              <a:rPr kumimoji="1" lang="zh-CN" altLang="en-US" b="1" dirty="0">
                <a:latin typeface="Arial" panose="020B0604020202090204" pitchFamily="34" charset="0"/>
                <a:cs typeface="Arial" panose="020B0604020202090204" pitchFamily="34" charset="0"/>
              </a:rPr>
              <a:t> </a:t>
            </a:r>
            <a:r>
              <a:rPr kumimoji="1" lang="en-US" altLang="zh-CN" b="1" dirty="0">
                <a:latin typeface="Arial" panose="020B0604020202090204" pitchFamily="34" charset="0"/>
                <a:cs typeface="Arial" panose="020B0604020202090204" pitchFamily="34" charset="0"/>
              </a:rPr>
              <a:t>File</a:t>
            </a:r>
            <a:r>
              <a:rPr kumimoji="1" lang="zh-CN" altLang="en-US" b="1" dirty="0">
                <a:latin typeface="Arial" panose="020B0604020202090204" pitchFamily="34" charset="0"/>
                <a:cs typeface="Arial" panose="020B0604020202090204" pitchFamily="34" charset="0"/>
              </a:rPr>
              <a:t> </a:t>
            </a:r>
            <a:r>
              <a:rPr kumimoji="1" lang="en-US" altLang="zh-CN" b="1" dirty="0">
                <a:latin typeface="Arial" panose="020B0604020202090204" pitchFamily="34" charset="0"/>
                <a:cs typeface="Arial" panose="020B0604020202090204" pitchFamily="34" charset="0"/>
              </a:rPr>
              <a:t>System</a:t>
            </a:r>
            <a:endParaRPr kumimoji="1" lang="zh-CN" altLang="en-US" b="1" dirty="0">
              <a:latin typeface="Arial" panose="020B0604020202090204" pitchFamily="34" charset="0"/>
              <a:cs typeface="Arial" panose="020B0604020202090204" pitchFamily="34" charset="0"/>
            </a:endParaRPr>
          </a:p>
        </p:txBody>
      </p:sp>
      <p:sp>
        <p:nvSpPr>
          <p:cNvPr id="35" name="圆角矩形 34"/>
          <p:cNvSpPr/>
          <p:nvPr/>
        </p:nvSpPr>
        <p:spPr>
          <a:xfrm>
            <a:off x="6419215" y="4486910"/>
            <a:ext cx="3368040" cy="1537335"/>
          </a:xfrm>
          <a:prstGeom prst="roundRect">
            <a:avLst>
              <a:gd name="adj" fmla="val 0"/>
            </a:avLst>
          </a:prstGeom>
          <a:solidFill>
            <a:schemeClr val="accent5">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51" name="文本框 50"/>
          <p:cNvSpPr txBox="1"/>
          <p:nvPr/>
        </p:nvSpPr>
        <p:spPr>
          <a:xfrm>
            <a:off x="6419215" y="5639435"/>
            <a:ext cx="3370580" cy="368300"/>
          </a:xfrm>
          <a:prstGeom prst="rect">
            <a:avLst/>
          </a:prstGeom>
          <a:noFill/>
        </p:spPr>
        <p:txBody>
          <a:bodyPr wrap="square">
            <a:spAutoFit/>
          </a:bodyPr>
          <a:p>
            <a:pPr algn="ctr"/>
            <a:r>
              <a:rPr kumimoji="1" lang="en-US" altLang="zh-CN" i="1" dirty="0">
                <a:latin typeface="Calibri" panose="020F0502020204030204" pitchFamily="34" charset="0"/>
                <a:cs typeface="Calibri" panose="020F0502020204030204" pitchFamily="34" charset="0"/>
              </a:rPr>
              <a:t>Data</a:t>
            </a:r>
            <a:endParaRPr kumimoji="1" lang="en-US" altLang="zh-CN" i="1" dirty="0">
              <a:latin typeface="Calibri" panose="020F0502020204030204" pitchFamily="34" charset="0"/>
              <a:cs typeface="Calibri" panose="020F0502020204030204" pitchFamily="34" charset="0"/>
            </a:endParaRPr>
          </a:p>
        </p:txBody>
      </p:sp>
      <p:sp>
        <p:nvSpPr>
          <p:cNvPr id="25" name="圆角矩形 24"/>
          <p:cNvSpPr/>
          <p:nvPr/>
        </p:nvSpPr>
        <p:spPr>
          <a:xfrm>
            <a:off x="6503035" y="3324860"/>
            <a:ext cx="1428750" cy="764540"/>
          </a:xfrm>
          <a:prstGeom prst="roundRect">
            <a:avLst>
              <a:gd name="adj" fmla="val 10307"/>
            </a:avLst>
          </a:prstGeom>
          <a:solidFill>
            <a:schemeClr val="accent6">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52" name="圆角矩形 51"/>
          <p:cNvSpPr/>
          <p:nvPr/>
        </p:nvSpPr>
        <p:spPr>
          <a:xfrm>
            <a:off x="6414770" y="2906395"/>
            <a:ext cx="3355340" cy="1172845"/>
          </a:xfrm>
          <a:prstGeom prst="roundRect">
            <a:avLst>
              <a:gd name="adj" fmla="val 0"/>
            </a:avLst>
          </a:prstGeom>
          <a:solidFill>
            <a:schemeClr val="accent6">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57" name="圆柱体 15"/>
          <p:cNvSpPr/>
          <p:nvPr/>
        </p:nvSpPr>
        <p:spPr>
          <a:xfrm>
            <a:off x="6811010" y="333375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8" name="圆柱体 16"/>
          <p:cNvSpPr/>
          <p:nvPr/>
        </p:nvSpPr>
        <p:spPr>
          <a:xfrm>
            <a:off x="7412990" y="333375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9" name="圆柱体 17"/>
          <p:cNvSpPr/>
          <p:nvPr/>
        </p:nvSpPr>
        <p:spPr>
          <a:xfrm>
            <a:off x="8014970" y="333883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60" name="文本框 59"/>
          <p:cNvSpPr txBox="1"/>
          <p:nvPr/>
        </p:nvSpPr>
        <p:spPr>
          <a:xfrm>
            <a:off x="6400165" y="2906395"/>
            <a:ext cx="3368040" cy="368300"/>
          </a:xfrm>
          <a:prstGeom prst="rect">
            <a:avLst/>
          </a:prstGeom>
          <a:noFill/>
        </p:spPr>
        <p:txBody>
          <a:bodyPr wrap="square">
            <a:noAutofit/>
          </a:bodyPr>
          <a:p>
            <a:pPr algn="ctr"/>
            <a:r>
              <a:rPr kumimoji="1" lang="en-US" altLang="zh-CN" i="1" dirty="0">
                <a:latin typeface="Calibri" panose="020F0502020204030204" pitchFamily="34" charset="0"/>
                <a:cs typeface="Calibri" panose="020F0502020204030204" pitchFamily="34" charset="0"/>
              </a:rPr>
              <a:t>Metadata</a:t>
            </a:r>
            <a:endParaRPr kumimoji="1" lang="en-US" altLang="zh-CN" i="1" dirty="0">
              <a:latin typeface="Calibri" panose="020F0502020204030204" pitchFamily="34" charset="0"/>
              <a:cs typeface="Calibri" panose="020F0502020204030204" pitchFamily="34" charset="0"/>
            </a:endParaRPr>
          </a:p>
        </p:txBody>
      </p:sp>
      <p:sp>
        <p:nvSpPr>
          <p:cNvPr id="61" name="圆角矩形 60"/>
          <p:cNvSpPr/>
          <p:nvPr/>
        </p:nvSpPr>
        <p:spPr>
          <a:xfrm>
            <a:off x="6401435" y="2385695"/>
            <a:ext cx="3368675" cy="3637915"/>
          </a:xfrm>
          <a:prstGeom prst="roundRect">
            <a:avLst>
              <a:gd name="adj" fmla="val 2156"/>
            </a:avLst>
          </a:prstGeom>
          <a:noFill/>
          <a:ln w="19050"/>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63" name="圆柱体 15"/>
          <p:cNvSpPr/>
          <p:nvPr/>
        </p:nvSpPr>
        <p:spPr>
          <a:xfrm>
            <a:off x="8616950" y="332867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64" name="圆柱体 16"/>
          <p:cNvSpPr/>
          <p:nvPr/>
        </p:nvSpPr>
        <p:spPr>
          <a:xfrm>
            <a:off x="9218930" y="332867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grpSp>
        <p:nvGrpSpPr>
          <p:cNvPr id="8" name="组合 7"/>
          <p:cNvGrpSpPr/>
          <p:nvPr/>
        </p:nvGrpSpPr>
        <p:grpSpPr>
          <a:xfrm>
            <a:off x="7915910" y="4695190"/>
            <a:ext cx="1695450" cy="886460"/>
            <a:chOff x="10814" y="8426"/>
            <a:chExt cx="1929" cy="809"/>
          </a:xfrm>
        </p:grpSpPr>
        <p:sp>
          <p:nvSpPr>
            <p:cNvPr id="12" name="圆柱体 9"/>
            <p:cNvSpPr/>
            <p:nvPr>
              <p:custDataLst>
                <p:tags r:id="rId5"/>
              </p:custDataLst>
            </p:nvPr>
          </p:nvSpPr>
          <p:spPr>
            <a:xfrm>
              <a:off x="11799" y="8426"/>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3" name="圆柱体 10"/>
            <p:cNvSpPr/>
            <p:nvPr>
              <p:custDataLst>
                <p:tags r:id="rId6"/>
              </p:custDataLst>
            </p:nvPr>
          </p:nvSpPr>
          <p:spPr>
            <a:xfrm>
              <a:off x="12046" y="8633"/>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4" name="圆柱体 11"/>
            <p:cNvSpPr/>
            <p:nvPr>
              <p:custDataLst>
                <p:tags r:id="rId7"/>
              </p:custDataLst>
            </p:nvPr>
          </p:nvSpPr>
          <p:spPr>
            <a:xfrm>
              <a:off x="12337" y="8840"/>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5" name="圆柱体 18"/>
            <p:cNvSpPr/>
            <p:nvPr>
              <p:custDataLst>
                <p:tags r:id="rId8"/>
              </p:custDataLst>
            </p:nvPr>
          </p:nvSpPr>
          <p:spPr>
            <a:xfrm>
              <a:off x="11303" y="8435"/>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6" name="圆柱体 19"/>
            <p:cNvSpPr/>
            <p:nvPr>
              <p:custDataLst>
                <p:tags r:id="rId9"/>
              </p:custDataLst>
            </p:nvPr>
          </p:nvSpPr>
          <p:spPr>
            <a:xfrm>
              <a:off x="11550" y="8642"/>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7" name="圆柱体 20"/>
            <p:cNvSpPr/>
            <p:nvPr>
              <p:custDataLst>
                <p:tags r:id="rId10"/>
              </p:custDataLst>
            </p:nvPr>
          </p:nvSpPr>
          <p:spPr>
            <a:xfrm>
              <a:off x="11841" y="884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8" name="圆柱体 25"/>
            <p:cNvSpPr/>
            <p:nvPr>
              <p:custDataLst>
                <p:tags r:id="rId11"/>
              </p:custDataLst>
            </p:nvPr>
          </p:nvSpPr>
          <p:spPr>
            <a:xfrm>
              <a:off x="10814" y="8454"/>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9" name="圆柱体 26"/>
            <p:cNvSpPr/>
            <p:nvPr>
              <p:custDataLst>
                <p:tags r:id="rId12"/>
              </p:custDataLst>
            </p:nvPr>
          </p:nvSpPr>
          <p:spPr>
            <a:xfrm>
              <a:off x="11061" y="8661"/>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20" name="圆柱体 27"/>
            <p:cNvSpPr/>
            <p:nvPr>
              <p:custDataLst>
                <p:tags r:id="rId13"/>
              </p:custDataLst>
            </p:nvPr>
          </p:nvSpPr>
          <p:spPr>
            <a:xfrm>
              <a:off x="11352" y="886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grpSp>
      <p:grpSp>
        <p:nvGrpSpPr>
          <p:cNvPr id="66" name="组合 65"/>
          <p:cNvGrpSpPr/>
          <p:nvPr/>
        </p:nvGrpSpPr>
        <p:grpSpPr>
          <a:xfrm>
            <a:off x="6577965" y="4695190"/>
            <a:ext cx="1695450" cy="886460"/>
            <a:chOff x="10814" y="8426"/>
            <a:chExt cx="1929" cy="809"/>
          </a:xfrm>
        </p:grpSpPr>
        <p:sp>
          <p:nvSpPr>
            <p:cNvPr id="36" name="圆柱体 9"/>
            <p:cNvSpPr/>
            <p:nvPr/>
          </p:nvSpPr>
          <p:spPr>
            <a:xfrm>
              <a:off x="11799" y="8426"/>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37" name="圆柱体 10"/>
            <p:cNvSpPr/>
            <p:nvPr/>
          </p:nvSpPr>
          <p:spPr>
            <a:xfrm>
              <a:off x="12046" y="8633"/>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38" name="圆柱体 11"/>
            <p:cNvSpPr/>
            <p:nvPr/>
          </p:nvSpPr>
          <p:spPr>
            <a:xfrm>
              <a:off x="12337" y="8840"/>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0" name="圆柱体 18"/>
            <p:cNvSpPr/>
            <p:nvPr/>
          </p:nvSpPr>
          <p:spPr>
            <a:xfrm>
              <a:off x="11303" y="8435"/>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2" name="圆柱体 19"/>
            <p:cNvSpPr/>
            <p:nvPr/>
          </p:nvSpPr>
          <p:spPr>
            <a:xfrm>
              <a:off x="11550" y="8642"/>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7" name="圆柱体 20"/>
            <p:cNvSpPr/>
            <p:nvPr/>
          </p:nvSpPr>
          <p:spPr>
            <a:xfrm>
              <a:off x="11841" y="884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8" name="圆柱体 25"/>
            <p:cNvSpPr/>
            <p:nvPr/>
          </p:nvSpPr>
          <p:spPr>
            <a:xfrm>
              <a:off x="10814" y="8454"/>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9" name="圆柱体 26"/>
            <p:cNvSpPr/>
            <p:nvPr/>
          </p:nvSpPr>
          <p:spPr>
            <a:xfrm>
              <a:off x="11061" y="8661"/>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0" name="圆柱体 27"/>
            <p:cNvSpPr/>
            <p:nvPr/>
          </p:nvSpPr>
          <p:spPr>
            <a:xfrm>
              <a:off x="11352" y="886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grpSp>
      <p:cxnSp>
        <p:nvCxnSpPr>
          <p:cNvPr id="21" name="直线箭头连接符 175"/>
          <p:cNvCxnSpPr/>
          <p:nvPr>
            <p:custDataLst>
              <p:tags r:id="rId14"/>
            </p:custDataLst>
          </p:nvPr>
        </p:nvCxnSpPr>
        <p:spPr>
          <a:xfrm flipH="1">
            <a:off x="2289175" y="5026025"/>
            <a:ext cx="147955" cy="208915"/>
          </a:xfrm>
          <a:prstGeom prst="straightConnector1">
            <a:avLst/>
          </a:prstGeom>
          <a:ln w="12700">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平行四边形 21"/>
          <p:cNvSpPr/>
          <p:nvPr/>
        </p:nvSpPr>
        <p:spPr>
          <a:xfrm>
            <a:off x="1897380" y="5234940"/>
            <a:ext cx="812165" cy="788670"/>
          </a:xfrm>
          <a:prstGeom prst="parallelogram">
            <a:avLst/>
          </a:prstGeom>
          <a:solidFill>
            <a:schemeClr val="bg1">
              <a:lumMod val="95000"/>
            </a:schemeClr>
          </a:solidFill>
          <a:ln>
            <a:solidFill>
              <a:schemeClr val="tx1">
                <a:lumMod val="50000"/>
                <a:lumOff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custDataLst>
              <p:tags r:id="rId15"/>
            </p:custDataLst>
          </p:nvPr>
        </p:nvSpPr>
        <p:spPr>
          <a:xfrm>
            <a:off x="1943100" y="5429250"/>
            <a:ext cx="693420"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data</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29" name="直线箭头连接符 175"/>
          <p:cNvCxnSpPr/>
          <p:nvPr>
            <p:custDataLst>
              <p:tags r:id="rId16"/>
            </p:custDataLst>
          </p:nvPr>
        </p:nvCxnSpPr>
        <p:spPr>
          <a:xfrm flipH="1">
            <a:off x="3042920" y="5026025"/>
            <a:ext cx="147955" cy="208915"/>
          </a:xfrm>
          <a:prstGeom prst="straightConnector1">
            <a:avLst/>
          </a:prstGeom>
          <a:ln w="12700">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平行四边形 29"/>
          <p:cNvSpPr/>
          <p:nvPr>
            <p:custDataLst>
              <p:tags r:id="rId17"/>
            </p:custDataLst>
          </p:nvPr>
        </p:nvSpPr>
        <p:spPr>
          <a:xfrm>
            <a:off x="2651125" y="5234940"/>
            <a:ext cx="812165" cy="788670"/>
          </a:xfrm>
          <a:prstGeom prst="parallelogram">
            <a:avLst/>
          </a:prstGeom>
          <a:solidFill>
            <a:schemeClr val="bg1">
              <a:lumMod val="95000"/>
            </a:schemeClr>
          </a:solidFill>
          <a:ln>
            <a:solidFill>
              <a:schemeClr val="tx1">
                <a:lumMod val="50000"/>
                <a:lumOff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文本框 30"/>
          <p:cNvSpPr txBox="1"/>
          <p:nvPr>
            <p:custDataLst>
              <p:tags r:id="rId18"/>
            </p:custDataLst>
          </p:nvPr>
        </p:nvSpPr>
        <p:spPr>
          <a:xfrm>
            <a:off x="2696845" y="5429250"/>
            <a:ext cx="693420"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data</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32" name="直线箭头连接符 175"/>
          <p:cNvCxnSpPr/>
          <p:nvPr>
            <p:custDataLst>
              <p:tags r:id="rId19"/>
            </p:custDataLst>
          </p:nvPr>
        </p:nvCxnSpPr>
        <p:spPr>
          <a:xfrm flipH="1">
            <a:off x="3759200" y="5026025"/>
            <a:ext cx="147955" cy="208915"/>
          </a:xfrm>
          <a:prstGeom prst="straightConnector1">
            <a:avLst/>
          </a:prstGeom>
          <a:ln w="12700">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平行四边形 32"/>
          <p:cNvSpPr/>
          <p:nvPr>
            <p:custDataLst>
              <p:tags r:id="rId20"/>
            </p:custDataLst>
          </p:nvPr>
        </p:nvSpPr>
        <p:spPr>
          <a:xfrm>
            <a:off x="3367405" y="5234940"/>
            <a:ext cx="812165" cy="788670"/>
          </a:xfrm>
          <a:prstGeom prst="parallelogram">
            <a:avLst/>
          </a:prstGeom>
          <a:solidFill>
            <a:schemeClr val="bg1">
              <a:lumMod val="95000"/>
            </a:schemeClr>
          </a:solidFill>
          <a:ln>
            <a:solidFill>
              <a:schemeClr val="tx1">
                <a:lumMod val="50000"/>
                <a:lumOff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文本框 33"/>
          <p:cNvSpPr txBox="1"/>
          <p:nvPr>
            <p:custDataLst>
              <p:tags r:id="rId21"/>
            </p:custDataLst>
          </p:nvPr>
        </p:nvSpPr>
        <p:spPr>
          <a:xfrm>
            <a:off x="3413125" y="5429250"/>
            <a:ext cx="693420"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data</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156" name="直线连接符 155"/>
          <p:cNvCxnSpPr>
            <a:endCxn id="11" idx="3"/>
          </p:cNvCxnSpPr>
          <p:nvPr>
            <p:custDataLst>
              <p:tags r:id="rId22"/>
            </p:custDataLst>
          </p:nvPr>
        </p:nvCxnSpPr>
        <p:spPr>
          <a:xfrm flipH="1" flipV="1">
            <a:off x="4217707" y="2625272"/>
            <a:ext cx="2157730" cy="281305"/>
          </a:xfrm>
          <a:prstGeom prst="line">
            <a:avLst/>
          </a:prstGeom>
          <a:ln w="25400" cap="flat" cmpd="sng">
            <a:solidFill>
              <a:schemeClr val="accent6">
                <a:lumMod val="75000"/>
              </a:schemeClr>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直线连接符 126"/>
          <p:cNvCxnSpPr>
            <a:stCxn id="9" idx="3"/>
          </p:cNvCxnSpPr>
          <p:nvPr>
            <p:custDataLst>
              <p:tags r:id="rId23"/>
            </p:custDataLst>
          </p:nvPr>
        </p:nvCxnSpPr>
        <p:spPr>
          <a:xfrm flipV="1">
            <a:off x="4179848" y="4063083"/>
            <a:ext cx="2235200" cy="713105"/>
          </a:xfrm>
          <a:prstGeom prst="line">
            <a:avLst/>
          </a:prstGeom>
          <a:ln w="25400" cap="flat" cmpd="sng">
            <a:solidFill>
              <a:schemeClr val="accent6">
                <a:lumMod val="75000"/>
              </a:schemeClr>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文本框 42"/>
          <p:cNvSpPr txBox="1"/>
          <p:nvPr>
            <p:custDataLst>
              <p:tags r:id="rId24"/>
            </p:custDataLst>
          </p:nvPr>
        </p:nvSpPr>
        <p:spPr>
          <a:xfrm>
            <a:off x="6401435" y="3742055"/>
            <a:ext cx="3355340"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Metadata Servers(MDSs)</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44" name="直线连接符 155"/>
          <p:cNvCxnSpPr/>
          <p:nvPr>
            <p:custDataLst>
              <p:tags r:id="rId25"/>
            </p:custDataLst>
          </p:nvPr>
        </p:nvCxnSpPr>
        <p:spPr>
          <a:xfrm flipH="1">
            <a:off x="4217707" y="4478837"/>
            <a:ext cx="2191385" cy="772795"/>
          </a:xfrm>
          <a:prstGeom prst="line">
            <a:avLst/>
          </a:prstGeom>
          <a:ln w="254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线连接符 126"/>
          <p:cNvCxnSpPr/>
          <p:nvPr>
            <p:custDataLst>
              <p:tags r:id="rId26"/>
            </p:custDataLst>
          </p:nvPr>
        </p:nvCxnSpPr>
        <p:spPr>
          <a:xfrm>
            <a:off x="4051578" y="5999198"/>
            <a:ext cx="2418715" cy="0"/>
          </a:xfrm>
          <a:prstGeom prst="line">
            <a:avLst/>
          </a:prstGeom>
          <a:ln w="254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27"/>
            </p:custDataLst>
          </p:nvPr>
        </p:nvSpPr>
        <p:spPr>
          <a:xfrm>
            <a:off x="4396105" y="3172460"/>
            <a:ext cx="2004060" cy="792480"/>
          </a:xfrm>
          <a:prstGeom prst="rect">
            <a:avLst/>
          </a:prstGeom>
          <a:noFill/>
        </p:spPr>
        <p:txBody>
          <a:bodyPr wrap="square">
            <a:noAutofit/>
          </a:bodyPr>
          <a:p>
            <a:pPr algn="ctr"/>
            <a:r>
              <a:rPr kumimoji="1" lang="en-US" altLang="zh-CN" sz="1400" dirty="0">
                <a:latin typeface="Arial" panose="020B0604020202090204" pitchFamily="34" charset="0"/>
                <a:cs typeface="Arial" panose="020B0604020202090204" pitchFamily="34" charset="0"/>
              </a:rPr>
              <a:t>Namespace </a:t>
            </a:r>
            <a:r>
              <a:rPr kumimoji="1" lang="en-US" altLang="zh-CN" sz="1400" dirty="0">
                <a:latin typeface="Arial" panose="020B0604020202090204" pitchFamily="34" charset="0"/>
                <a:cs typeface="Arial" panose="020B0604020202090204" pitchFamily="34" charset="0"/>
              </a:rPr>
              <a:t>Structure</a:t>
            </a:r>
            <a:endParaRPr kumimoji="1" lang="en-US" altLang="zh-CN" sz="1400" dirty="0">
              <a:latin typeface="Arial" panose="020B0604020202090204" pitchFamily="34" charset="0"/>
              <a:cs typeface="Arial" panose="020B0604020202090204" pitchFamily="34" charset="0"/>
            </a:endParaRPr>
          </a:p>
          <a:p>
            <a:pPr algn="ctr"/>
            <a:r>
              <a:rPr kumimoji="1" lang="en-US" altLang="zh-CN" sz="1400" dirty="0">
                <a:latin typeface="Arial" panose="020B0604020202090204" pitchFamily="34" charset="0"/>
                <a:cs typeface="Arial" panose="020B0604020202090204" pitchFamily="34" charset="0"/>
              </a:rPr>
              <a:t>File/Dir </a:t>
            </a:r>
            <a:r>
              <a:rPr kumimoji="1" lang="en-US" altLang="zh-CN" sz="1400" dirty="0">
                <a:latin typeface="Arial" panose="020B0604020202090204" pitchFamily="34" charset="0"/>
                <a:cs typeface="Arial" panose="020B0604020202090204" pitchFamily="34" charset="0"/>
              </a:rPr>
              <a:t>Attribute</a:t>
            </a:r>
            <a:endParaRPr kumimoji="1" lang="en-US" altLang="zh-CN" sz="1400" dirty="0">
              <a:latin typeface="Arial" panose="020B0604020202090204" pitchFamily="34" charset="0"/>
              <a:cs typeface="Arial" panose="020B0604020202090204" pitchFamily="34" charset="0"/>
            </a:endParaRPr>
          </a:p>
          <a:p>
            <a:pPr algn="ctr"/>
            <a:r>
              <a:rPr kumimoji="1" lang="en-US" altLang="zh-CN" sz="1400" dirty="0">
                <a:latin typeface="Arial" panose="020B0604020202090204" pitchFamily="34" charset="0"/>
                <a:cs typeface="Arial" panose="020B0604020202090204" pitchFamily="34" charset="0"/>
              </a:rPr>
              <a:t>...</a:t>
            </a:r>
            <a:endParaRPr kumimoji="1" lang="en-US" altLang="zh-CN" sz="1400" dirty="0">
              <a:latin typeface="Arial" panose="020B0604020202090204" pitchFamily="34" charset="0"/>
              <a:cs typeface="Arial" panose="020B0604020202090204" pitchFamily="34" charset="0"/>
            </a:endParaRPr>
          </a:p>
        </p:txBody>
      </p:sp>
      <p:sp>
        <p:nvSpPr>
          <p:cNvPr id="26" name="文本框 25"/>
          <p:cNvSpPr txBox="1"/>
          <p:nvPr>
            <p:custDataLst>
              <p:tags r:id="rId28"/>
            </p:custDataLst>
          </p:nvPr>
        </p:nvSpPr>
        <p:spPr>
          <a:xfrm>
            <a:off x="10183787" y="2922534"/>
            <a:ext cx="1105960" cy="923330"/>
          </a:xfrm>
          <a:prstGeom prst="rect">
            <a:avLst/>
          </a:prstGeom>
          <a:noFill/>
        </p:spPr>
        <p:txBody>
          <a:bodyPr wrap="square">
            <a:spAutoFit/>
          </a:bodyPr>
          <a:p>
            <a:pPr algn="ctr"/>
            <a:r>
              <a:rPr lang="en-US" altLang="zh-CN" sz="18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create()</a:t>
            </a:r>
            <a:endParaRPr lang="en-US" altLang="zh-CN" sz="18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err="1">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mkdir</a:t>
            </a:r>
            <a:r>
              <a:rPr lang="en-US" altLang="zh-CN" sz="18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a:t>
            </a:r>
            <a:endParaRPr lang="en-US" altLang="zh-CN" sz="18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a:t>
            </a:r>
            <a:endParaRPr lang="en-US" altLang="zh-CN" sz="18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7" name="文本框 26"/>
          <p:cNvSpPr txBox="1"/>
          <p:nvPr>
            <p:custDataLst>
              <p:tags r:id="rId29"/>
            </p:custDataLst>
          </p:nvPr>
        </p:nvSpPr>
        <p:spPr>
          <a:xfrm>
            <a:off x="10035197" y="4486825"/>
            <a:ext cx="1105960" cy="923330"/>
          </a:xfrm>
          <a:prstGeom prst="rect">
            <a:avLst/>
          </a:prstGeom>
          <a:noFill/>
        </p:spPr>
        <p:txBody>
          <a:bodyPr wrap="square">
            <a:spAutoFit/>
          </a:bodyPr>
          <a:p>
            <a:pPr algn="ctr"/>
            <a:r>
              <a:rPr lang="en-US" altLang="zh-CN" sz="1800" dirty="0">
                <a:solidFill>
                  <a:schemeClr val="accent5">
                    <a:lumMod val="75000"/>
                  </a:schemeClr>
                </a:solidFill>
                <a:latin typeface="Calibri" panose="020F0502020204030204" pitchFamily="34" charset="0"/>
                <a:ea typeface="微软雅黑" panose="020B0503020204020204" pitchFamily="34" charset="-122"/>
                <a:cs typeface="Calibri" panose="020F0502020204030204" pitchFamily="34" charset="0"/>
              </a:rPr>
              <a:t>read()</a:t>
            </a:r>
            <a:endParaRPr lang="en-US" altLang="zh-CN" sz="1800" dirty="0">
              <a:solidFill>
                <a:schemeClr val="accent5">
                  <a:lumMod val="75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a:solidFill>
                  <a:schemeClr val="accent5">
                    <a:lumMod val="75000"/>
                  </a:schemeClr>
                </a:solidFill>
                <a:latin typeface="Calibri" panose="020F0502020204030204" pitchFamily="34" charset="0"/>
                <a:ea typeface="微软雅黑" panose="020B0503020204020204" pitchFamily="34" charset="-122"/>
                <a:cs typeface="Calibri" panose="020F0502020204030204" pitchFamily="34" charset="0"/>
              </a:rPr>
              <a:t>write()</a:t>
            </a:r>
            <a:endParaRPr lang="en-US" altLang="zh-CN" sz="1800" dirty="0">
              <a:solidFill>
                <a:schemeClr val="accent5">
                  <a:lumMod val="75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a:solidFill>
                  <a:schemeClr val="accent5">
                    <a:lumMod val="75000"/>
                  </a:schemeClr>
                </a:solidFill>
                <a:latin typeface="Calibri" panose="020F0502020204030204" pitchFamily="34" charset="0"/>
                <a:ea typeface="微软雅黑" panose="020B0503020204020204" pitchFamily="34" charset="-122"/>
                <a:cs typeface="Calibri" panose="020F0502020204030204" pitchFamily="34" charset="0"/>
              </a:rPr>
              <a:t>…</a:t>
            </a:r>
            <a:endParaRPr lang="zh-CN" altLang="en-US" sz="1800" dirty="0">
              <a:solidFill>
                <a:schemeClr val="accent5">
                  <a:lumMod val="75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8" name="文本框 27"/>
          <p:cNvSpPr txBox="1"/>
          <p:nvPr>
            <p:custDataLst>
              <p:tags r:id="rId30"/>
            </p:custDataLst>
          </p:nvPr>
        </p:nvSpPr>
        <p:spPr>
          <a:xfrm>
            <a:off x="9906000" y="3771900"/>
            <a:ext cx="17672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Metadata </a:t>
            </a: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requests</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6" name="文本框 45"/>
          <p:cNvSpPr txBox="1"/>
          <p:nvPr>
            <p:custDataLst>
              <p:tags r:id="rId31"/>
            </p:custDataLst>
          </p:nvPr>
        </p:nvSpPr>
        <p:spPr>
          <a:xfrm>
            <a:off x="9789795" y="5410200"/>
            <a:ext cx="17672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Data </a:t>
            </a: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requests</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5" name="文本框 64"/>
          <p:cNvSpPr txBox="1"/>
          <p:nvPr>
            <p:custDataLst>
              <p:tags r:id="rId32"/>
            </p:custDataLst>
          </p:nvPr>
        </p:nvSpPr>
        <p:spPr>
          <a:xfrm>
            <a:off x="4795520" y="5373370"/>
            <a:ext cx="1205230" cy="577850"/>
          </a:xfrm>
          <a:prstGeom prst="rect">
            <a:avLst/>
          </a:prstGeom>
          <a:noFill/>
        </p:spPr>
        <p:txBody>
          <a:bodyPr wrap="square">
            <a:noAutofit/>
          </a:bodyPr>
          <a:p>
            <a:pPr algn="ctr"/>
            <a:r>
              <a:rPr kumimoji="1" lang="en-US" altLang="zh-CN" sz="1400" dirty="0">
                <a:latin typeface="Arial" panose="020B0604020202090204" pitchFamily="34" charset="0"/>
                <a:cs typeface="Arial" panose="020B0604020202090204" pitchFamily="34" charset="0"/>
              </a:rPr>
              <a:t>File Data</a:t>
            </a:r>
            <a:endParaRPr kumimoji="1" lang="en-US" altLang="zh-CN" sz="1400" dirty="0">
              <a:latin typeface="Arial" panose="020B0604020202090204" pitchFamily="34" charset="0"/>
              <a:cs typeface="Arial" panose="020B060402020209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0">
                <a:sym typeface="+mn-ea"/>
              </a:rPr>
              <a:t>Modern Architecture of DFS</a:t>
            </a:r>
            <a:endParaRPr lang="en-US" altLang="zh-CN" b="0"/>
          </a:p>
        </p:txBody>
      </p:sp>
      <p:sp>
        <p:nvSpPr>
          <p:cNvPr id="3" name="内容占位符 2"/>
          <p:cNvSpPr>
            <a:spLocks noGrp="1"/>
          </p:cNvSpPr>
          <p:nvPr>
            <p:ph idx="1"/>
          </p:nvPr>
        </p:nvSpPr>
        <p:spPr>
          <a:xfrm>
            <a:off x="838200" y="1214120"/>
            <a:ext cx="10777220" cy="792480"/>
          </a:xfrm>
        </p:spPr>
        <p:txBody>
          <a:bodyPr/>
          <a:p>
            <a:r>
              <a:rPr lang="en-US" altLang="zh-CN">
                <a:solidFill>
                  <a:schemeClr val="tx1"/>
                </a:solidFill>
              </a:rPr>
              <a:t>Distributed file system meets </a:t>
            </a:r>
            <a:r>
              <a:rPr lang="en-US" altLang="zh-CN">
                <a:solidFill>
                  <a:srgbClr val="C00000"/>
                </a:solidFill>
              </a:rPr>
              <a:t>new challenges</a:t>
            </a:r>
            <a:endParaRPr lang="en-US" altLang="zh-CN">
              <a:solidFill>
                <a:srgbClr val="C00000"/>
              </a:solidFill>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grpSp>
        <p:nvGrpSpPr>
          <p:cNvPr id="90" name="组合 89"/>
          <p:cNvGrpSpPr/>
          <p:nvPr/>
        </p:nvGrpSpPr>
        <p:grpSpPr>
          <a:xfrm>
            <a:off x="1163955" y="1908175"/>
            <a:ext cx="4803140" cy="1465580"/>
            <a:chOff x="1833" y="3005"/>
            <a:chExt cx="7564" cy="2308"/>
          </a:xfrm>
        </p:grpSpPr>
        <p:sp>
          <p:nvSpPr>
            <p:cNvPr id="56" name="直角三角形 55"/>
            <p:cNvSpPr/>
            <p:nvPr>
              <p:custDataLst>
                <p:tags r:id="rId1"/>
              </p:custDataLst>
            </p:nvPr>
          </p:nvSpPr>
          <p:spPr>
            <a:xfrm>
              <a:off x="7370" y="3005"/>
              <a:ext cx="111" cy="734"/>
            </a:xfrm>
            <a:prstGeom prst="rtTriangle">
              <a:avLst/>
            </a:prstGeom>
            <a:solidFill>
              <a:schemeClr val="accent1">
                <a:lumMod val="50000"/>
              </a:schemeClr>
            </a:solidFill>
            <a:ln w="19050">
              <a:noFill/>
              <a:prstDash val="solid"/>
            </a:ln>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spcAft>
                  <a:spcPts val="600"/>
                </a:spcAft>
              </a:pPr>
              <a:endParaRPr lang="zh-CN" altLang="en-US" sz="2000" b="1" dirty="0">
                <a:solidFill>
                  <a:srgbClr val="FFFFFF"/>
                </a:solidFill>
                <a:latin typeface="黑体" panose="02010609060101010101" pitchFamily="49" charset="-122"/>
                <a:ea typeface="黑体" panose="02010609060101010101" pitchFamily="49" charset="-122"/>
              </a:endParaRPr>
            </a:p>
          </p:txBody>
        </p:sp>
        <p:sp>
          <p:nvSpPr>
            <p:cNvPr id="62" name="圆角矩形 2"/>
            <p:cNvSpPr/>
            <p:nvPr>
              <p:custDataLst>
                <p:tags r:id="rId2"/>
              </p:custDataLst>
            </p:nvPr>
          </p:nvSpPr>
          <p:spPr>
            <a:xfrm>
              <a:off x="1833" y="3467"/>
              <a:ext cx="7565" cy="1846"/>
            </a:xfrm>
            <a:prstGeom prst="roundRect">
              <a:avLst>
                <a:gd name="adj" fmla="val 2837"/>
              </a:avLst>
            </a:prstGeom>
            <a:solidFill>
              <a:schemeClr val="bg1"/>
            </a:solidFill>
            <a:ln>
              <a:solidFill>
                <a:srgbClr val="03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65" name="对角圆角矩形 80"/>
            <p:cNvSpPr/>
            <p:nvPr>
              <p:custDataLst>
                <p:tags r:id="rId3"/>
              </p:custDataLst>
            </p:nvPr>
          </p:nvSpPr>
          <p:spPr>
            <a:xfrm>
              <a:off x="3420" y="3023"/>
              <a:ext cx="3958" cy="734"/>
            </a:xfrm>
            <a:prstGeom prst="rect">
              <a:avLst/>
            </a:prstGeom>
            <a:solidFill>
              <a:srgbClr val="034EA1"/>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p>
              <a:pPr algn="ctr">
                <a:defRPr/>
              </a:pPr>
              <a:r>
                <a:rPr lang="en-US" altLang="zh-CN" sz="2400" b="1" dirty="0">
                  <a:solidFill>
                    <a:schemeClr val="bg1"/>
                  </a:solidFill>
                  <a:ea typeface="黑体" panose="02010609060101010101" pitchFamily="49" charset="-122"/>
                  <a:cs typeface="+mn-lt"/>
                </a:rPr>
                <a:t>New Scale</a:t>
              </a:r>
              <a:endParaRPr lang="en-US" altLang="zh-CN" sz="2400" b="1" dirty="0">
                <a:solidFill>
                  <a:schemeClr val="bg1"/>
                </a:solidFill>
                <a:ea typeface="黑体" panose="02010609060101010101" pitchFamily="49" charset="-122"/>
                <a:cs typeface="+mn-lt"/>
              </a:endParaRPr>
            </a:p>
          </p:txBody>
        </p:sp>
        <p:sp>
          <p:nvSpPr>
            <p:cNvPr id="67" name="文本框 66"/>
            <p:cNvSpPr txBox="1"/>
            <p:nvPr>
              <p:custDataLst>
                <p:tags r:id="rId4"/>
              </p:custDataLst>
            </p:nvPr>
          </p:nvSpPr>
          <p:spPr>
            <a:xfrm>
              <a:off x="2195" y="3687"/>
              <a:ext cx="7203" cy="1549"/>
            </a:xfrm>
            <a:prstGeom prst="rect">
              <a:avLst/>
            </a:prstGeom>
            <a:noFill/>
          </p:spPr>
          <p:txBody>
            <a:bodyPr wrap="square" rtlCol="0">
              <a:noAutofit/>
            </a:bodyPr>
            <a:p>
              <a:pPr indent="0" algn="l" fontAlgn="auto">
                <a:lnSpc>
                  <a:spcPct val="120000"/>
                </a:lnSpc>
              </a:pPr>
              <a:r>
                <a:rPr lang="en-US" altLang="zh-CN" sz="2400" dirty="0"/>
                <a:t>DFS capacity:  hundreds of billions</a:t>
              </a:r>
              <a:endParaRPr lang="en-US" altLang="zh-CN" sz="2400" dirty="0"/>
            </a:p>
            <a:p>
              <a:pPr indent="0" algn="l" fontAlgn="auto">
                <a:lnSpc>
                  <a:spcPct val="120000"/>
                </a:lnSpc>
              </a:pPr>
              <a:r>
                <a:rPr lang="en-US" altLang="zh-CN" sz="2400" dirty="0"/>
                <a:t>DFS QPS: millions per </a:t>
              </a:r>
              <a:r>
                <a:rPr lang="en-US" altLang="zh-CN" sz="2400" dirty="0"/>
                <a:t>second</a:t>
              </a:r>
              <a:endParaRPr lang="en-US" altLang="zh-CN" sz="2400" dirty="0"/>
            </a:p>
          </p:txBody>
        </p:sp>
      </p:grpSp>
      <p:grpSp>
        <p:nvGrpSpPr>
          <p:cNvPr id="91" name="组合 90"/>
          <p:cNvGrpSpPr/>
          <p:nvPr/>
        </p:nvGrpSpPr>
        <p:grpSpPr>
          <a:xfrm>
            <a:off x="1163955" y="3500755"/>
            <a:ext cx="4803140" cy="1465580"/>
            <a:chOff x="1833" y="3005"/>
            <a:chExt cx="7564" cy="2308"/>
          </a:xfrm>
        </p:grpSpPr>
        <p:sp>
          <p:nvSpPr>
            <p:cNvPr id="94" name="直角三角形 93"/>
            <p:cNvSpPr/>
            <p:nvPr>
              <p:custDataLst>
                <p:tags r:id="rId5"/>
              </p:custDataLst>
            </p:nvPr>
          </p:nvSpPr>
          <p:spPr>
            <a:xfrm>
              <a:off x="7370" y="3005"/>
              <a:ext cx="111" cy="734"/>
            </a:xfrm>
            <a:prstGeom prst="rtTriangle">
              <a:avLst/>
            </a:prstGeom>
            <a:solidFill>
              <a:schemeClr val="accent1">
                <a:lumMod val="50000"/>
              </a:schemeClr>
            </a:solidFill>
            <a:ln w="19050">
              <a:noFill/>
              <a:prstDash val="solid"/>
            </a:ln>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spcAft>
                  <a:spcPts val="600"/>
                </a:spcAft>
              </a:pPr>
              <a:endParaRPr lang="zh-CN" altLang="en-US" sz="2000" b="1" dirty="0">
                <a:solidFill>
                  <a:srgbClr val="FFFFFF"/>
                </a:solidFill>
                <a:latin typeface="黑体" panose="02010609060101010101" pitchFamily="49" charset="-122"/>
                <a:ea typeface="黑体" panose="02010609060101010101" pitchFamily="49" charset="-122"/>
              </a:endParaRPr>
            </a:p>
          </p:txBody>
        </p:sp>
        <p:sp>
          <p:nvSpPr>
            <p:cNvPr id="96" name="圆角矩形 2"/>
            <p:cNvSpPr/>
            <p:nvPr>
              <p:custDataLst>
                <p:tags r:id="rId6"/>
              </p:custDataLst>
            </p:nvPr>
          </p:nvSpPr>
          <p:spPr>
            <a:xfrm>
              <a:off x="1833" y="3467"/>
              <a:ext cx="7565" cy="1846"/>
            </a:xfrm>
            <a:prstGeom prst="roundRect">
              <a:avLst>
                <a:gd name="adj" fmla="val 2837"/>
              </a:avLst>
            </a:prstGeom>
            <a:solidFill>
              <a:schemeClr val="bg1"/>
            </a:solidFill>
            <a:ln>
              <a:solidFill>
                <a:srgbClr val="03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7" name="对角圆角矩形 80"/>
            <p:cNvSpPr/>
            <p:nvPr>
              <p:custDataLst>
                <p:tags r:id="rId7"/>
              </p:custDataLst>
            </p:nvPr>
          </p:nvSpPr>
          <p:spPr>
            <a:xfrm>
              <a:off x="3420" y="3023"/>
              <a:ext cx="3958" cy="734"/>
            </a:xfrm>
            <a:prstGeom prst="rect">
              <a:avLst/>
            </a:prstGeom>
            <a:solidFill>
              <a:srgbClr val="034EA1"/>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p>
              <a:pPr algn="ctr">
                <a:defRPr/>
              </a:pPr>
              <a:r>
                <a:rPr lang="en-US" altLang="zh-CN" sz="2400" b="1" dirty="0">
                  <a:solidFill>
                    <a:schemeClr val="bg1"/>
                  </a:solidFill>
                  <a:ea typeface="黑体" panose="02010609060101010101" pitchFamily="49" charset="-122"/>
                  <a:cs typeface="+mn-lt"/>
                </a:rPr>
                <a:t>New Hardware</a:t>
              </a:r>
              <a:endParaRPr lang="en-US" altLang="zh-CN" sz="2400" b="1" dirty="0">
                <a:solidFill>
                  <a:schemeClr val="bg1"/>
                </a:solidFill>
                <a:ea typeface="黑体" panose="02010609060101010101" pitchFamily="49" charset="-122"/>
                <a:cs typeface="+mn-lt"/>
              </a:endParaRPr>
            </a:p>
          </p:txBody>
        </p:sp>
        <p:sp>
          <p:nvSpPr>
            <p:cNvPr id="98" name="文本框 97"/>
            <p:cNvSpPr txBox="1"/>
            <p:nvPr>
              <p:custDataLst>
                <p:tags r:id="rId8"/>
              </p:custDataLst>
            </p:nvPr>
          </p:nvSpPr>
          <p:spPr>
            <a:xfrm>
              <a:off x="2195" y="3687"/>
              <a:ext cx="7203" cy="1549"/>
            </a:xfrm>
            <a:prstGeom prst="rect">
              <a:avLst/>
            </a:prstGeom>
            <a:noFill/>
          </p:spPr>
          <p:txBody>
            <a:bodyPr wrap="square" rtlCol="0">
              <a:noAutofit/>
            </a:bodyPr>
            <a:p>
              <a:pPr indent="0" algn="ctr" fontAlgn="auto">
                <a:lnSpc>
                  <a:spcPct val="120000"/>
                </a:lnSpc>
              </a:pPr>
              <a:r>
                <a:rPr lang="en-US" altLang="zh-CN" sz="2400" dirty="0"/>
                <a:t>SSD Bandwidth: ~15GB/s</a:t>
              </a:r>
              <a:endParaRPr lang="en-US" altLang="zh-CN" sz="2400" dirty="0"/>
            </a:p>
            <a:p>
              <a:pPr indent="0" algn="ctr" fontAlgn="auto">
                <a:lnSpc>
                  <a:spcPct val="120000"/>
                </a:lnSpc>
              </a:pPr>
              <a:r>
                <a:rPr lang="en-US" altLang="zh-CN" sz="2400" dirty="0"/>
                <a:t>N</a:t>
              </a:r>
              <a:r>
                <a:rPr lang="en-US" altLang="zh-CN" sz="2400" dirty="0"/>
                <a:t>IC Bandwidth: 400</a:t>
              </a:r>
              <a:r>
                <a:rPr lang="en-US" altLang="zh-CN" sz="2400" dirty="0"/>
                <a:t>Gb+</a:t>
              </a:r>
              <a:endParaRPr lang="en-US" altLang="zh-CN" sz="2400" dirty="0"/>
            </a:p>
          </p:txBody>
        </p:sp>
      </p:grpSp>
      <p:grpSp>
        <p:nvGrpSpPr>
          <p:cNvPr id="99" name="组合 98"/>
          <p:cNvGrpSpPr/>
          <p:nvPr/>
        </p:nvGrpSpPr>
        <p:grpSpPr>
          <a:xfrm>
            <a:off x="1163955" y="5158740"/>
            <a:ext cx="4803140" cy="1465580"/>
            <a:chOff x="1833" y="3005"/>
            <a:chExt cx="7564" cy="2308"/>
          </a:xfrm>
        </p:grpSpPr>
        <p:sp>
          <p:nvSpPr>
            <p:cNvPr id="101" name="直角三角形 100"/>
            <p:cNvSpPr/>
            <p:nvPr>
              <p:custDataLst>
                <p:tags r:id="rId9"/>
              </p:custDataLst>
            </p:nvPr>
          </p:nvSpPr>
          <p:spPr>
            <a:xfrm>
              <a:off x="7370" y="3005"/>
              <a:ext cx="111" cy="734"/>
            </a:xfrm>
            <a:prstGeom prst="rtTriangle">
              <a:avLst/>
            </a:prstGeom>
            <a:solidFill>
              <a:schemeClr val="accent1">
                <a:lumMod val="50000"/>
              </a:schemeClr>
            </a:solidFill>
            <a:ln w="19050">
              <a:noFill/>
              <a:prstDash val="solid"/>
            </a:ln>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spcAft>
                  <a:spcPts val="600"/>
                </a:spcAft>
              </a:pPr>
              <a:endParaRPr lang="zh-CN" altLang="en-US" sz="2000" b="1" dirty="0">
                <a:solidFill>
                  <a:srgbClr val="FFFFFF"/>
                </a:solidFill>
                <a:latin typeface="黑体" panose="02010609060101010101" pitchFamily="49" charset="-122"/>
                <a:ea typeface="黑体" panose="02010609060101010101" pitchFamily="49" charset="-122"/>
              </a:endParaRPr>
            </a:p>
          </p:txBody>
        </p:sp>
        <p:sp>
          <p:nvSpPr>
            <p:cNvPr id="102" name="圆角矩形 2"/>
            <p:cNvSpPr/>
            <p:nvPr>
              <p:custDataLst>
                <p:tags r:id="rId10"/>
              </p:custDataLst>
            </p:nvPr>
          </p:nvSpPr>
          <p:spPr>
            <a:xfrm>
              <a:off x="1833" y="3467"/>
              <a:ext cx="7565" cy="1846"/>
            </a:xfrm>
            <a:prstGeom prst="roundRect">
              <a:avLst>
                <a:gd name="adj" fmla="val 2837"/>
              </a:avLst>
            </a:prstGeom>
            <a:solidFill>
              <a:schemeClr val="bg1"/>
            </a:solidFill>
            <a:ln>
              <a:solidFill>
                <a:srgbClr val="03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05" name="对角圆角矩形 80"/>
            <p:cNvSpPr/>
            <p:nvPr>
              <p:custDataLst>
                <p:tags r:id="rId11"/>
              </p:custDataLst>
            </p:nvPr>
          </p:nvSpPr>
          <p:spPr>
            <a:xfrm>
              <a:off x="3420" y="3023"/>
              <a:ext cx="3958" cy="734"/>
            </a:xfrm>
            <a:prstGeom prst="rect">
              <a:avLst/>
            </a:prstGeom>
            <a:solidFill>
              <a:srgbClr val="034EA1"/>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p>
              <a:pPr algn="ctr">
                <a:defRPr/>
              </a:pPr>
              <a:r>
                <a:rPr lang="en-US" altLang="zh-CN" sz="2400" b="1" dirty="0">
                  <a:solidFill>
                    <a:schemeClr val="bg1"/>
                  </a:solidFill>
                  <a:ea typeface="黑体" panose="02010609060101010101" pitchFamily="49" charset="-122"/>
                  <a:cs typeface="+mn-lt"/>
                </a:rPr>
                <a:t>New Pattern</a:t>
              </a:r>
              <a:endParaRPr lang="en-US" altLang="zh-CN" sz="2400" b="1" dirty="0">
                <a:solidFill>
                  <a:schemeClr val="bg1"/>
                </a:solidFill>
                <a:ea typeface="黑体" panose="02010609060101010101" pitchFamily="49" charset="-122"/>
                <a:cs typeface="+mn-lt"/>
              </a:endParaRPr>
            </a:p>
          </p:txBody>
        </p:sp>
        <p:sp>
          <p:nvSpPr>
            <p:cNvPr id="106" name="文本框 105"/>
            <p:cNvSpPr txBox="1"/>
            <p:nvPr>
              <p:custDataLst>
                <p:tags r:id="rId12"/>
              </p:custDataLst>
            </p:nvPr>
          </p:nvSpPr>
          <p:spPr>
            <a:xfrm>
              <a:off x="2195" y="3687"/>
              <a:ext cx="7203" cy="1549"/>
            </a:xfrm>
            <a:prstGeom prst="rect">
              <a:avLst/>
            </a:prstGeom>
            <a:noFill/>
          </p:spPr>
          <p:txBody>
            <a:bodyPr wrap="square" rtlCol="0">
              <a:noAutofit/>
            </a:bodyPr>
            <a:p>
              <a:pPr indent="0" algn="ctr" fontAlgn="auto">
                <a:lnSpc>
                  <a:spcPct val="120000"/>
                </a:lnSpc>
              </a:pPr>
              <a:r>
                <a:rPr lang="en-US" altLang="zh-CN" sz="2400" dirty="0"/>
                <a:t>Average file size: &lt; 1MB</a:t>
              </a:r>
              <a:endParaRPr lang="en-US" altLang="zh-CN" sz="2400" dirty="0"/>
            </a:p>
            <a:p>
              <a:pPr indent="0" algn="ctr" fontAlgn="auto">
                <a:lnSpc>
                  <a:spcPct val="120000"/>
                </a:lnSpc>
              </a:pPr>
              <a:r>
                <a:rPr lang="en-US" altLang="zh-CN" sz="2400" dirty="0"/>
                <a:t>Metadata operation </a:t>
              </a:r>
              <a:r>
                <a:rPr lang="en-US" altLang="zh-CN" sz="2400" dirty="0"/>
                <a:t>ratio: &gt;90%</a:t>
              </a:r>
              <a:endParaRPr lang="en-US" altLang="zh-CN" sz="2400" dirty="0"/>
            </a:p>
          </p:txBody>
        </p:sp>
      </p:grpSp>
      <p:sp>
        <p:nvSpPr>
          <p:cNvPr id="5" name="圆角矩形 4"/>
          <p:cNvSpPr/>
          <p:nvPr/>
        </p:nvSpPr>
        <p:spPr>
          <a:xfrm>
            <a:off x="6400165" y="2569845"/>
            <a:ext cx="3369945" cy="285115"/>
          </a:xfrm>
          <a:prstGeom prst="roundRect">
            <a:avLst>
              <a:gd name="adj" fmla="val 7165"/>
            </a:avLst>
          </a:prstGeom>
          <a:noFill/>
          <a:ln w="19050">
            <a:noFill/>
          </a:ln>
        </p:spPr>
        <p:style>
          <a:lnRef idx="2">
            <a:schemeClr val="dk1"/>
          </a:lnRef>
          <a:fillRef idx="1">
            <a:schemeClr val="lt1"/>
          </a:fillRef>
          <a:effectRef idx="0">
            <a:schemeClr val="dk1"/>
          </a:effectRef>
          <a:fontRef idx="minor">
            <a:schemeClr val="dk1"/>
          </a:fontRef>
        </p:style>
        <p:txBody>
          <a:bodyPr rtlCol="0" anchor="ctr"/>
          <a:p>
            <a:pPr algn="ctr"/>
            <a:r>
              <a:rPr kumimoji="1" lang="en-US" altLang="zh-CN" b="1" dirty="0">
                <a:solidFill>
                  <a:schemeClr val="tx1">
                    <a:lumMod val="50000"/>
                    <a:lumOff val="50000"/>
                  </a:schemeClr>
                </a:solidFill>
                <a:latin typeface="Arial" panose="020B0604020202090204" pitchFamily="34" charset="0"/>
                <a:cs typeface="Arial" panose="020B0604020202090204" pitchFamily="34" charset="0"/>
              </a:rPr>
              <a:t>Distributed</a:t>
            </a:r>
            <a:r>
              <a:rPr kumimoji="1" lang="zh-CN" altLang="en-US" b="1" dirty="0">
                <a:solidFill>
                  <a:schemeClr val="tx1">
                    <a:lumMod val="50000"/>
                    <a:lumOff val="50000"/>
                  </a:schemeClr>
                </a:solidFill>
                <a:latin typeface="Arial" panose="020B0604020202090204" pitchFamily="34" charset="0"/>
                <a:cs typeface="Arial" panose="020B0604020202090204" pitchFamily="34" charset="0"/>
              </a:rPr>
              <a:t> </a:t>
            </a:r>
            <a:r>
              <a:rPr kumimoji="1" lang="en-US" altLang="zh-CN" b="1" dirty="0">
                <a:solidFill>
                  <a:schemeClr val="tx1">
                    <a:lumMod val="50000"/>
                    <a:lumOff val="50000"/>
                  </a:schemeClr>
                </a:solidFill>
                <a:latin typeface="Arial" panose="020B0604020202090204" pitchFamily="34" charset="0"/>
                <a:cs typeface="Arial" panose="020B0604020202090204" pitchFamily="34" charset="0"/>
              </a:rPr>
              <a:t>File</a:t>
            </a:r>
            <a:r>
              <a:rPr kumimoji="1" lang="zh-CN" altLang="en-US" b="1" dirty="0">
                <a:solidFill>
                  <a:schemeClr val="tx1">
                    <a:lumMod val="50000"/>
                    <a:lumOff val="50000"/>
                  </a:schemeClr>
                </a:solidFill>
                <a:latin typeface="Arial" panose="020B0604020202090204" pitchFamily="34" charset="0"/>
                <a:cs typeface="Arial" panose="020B0604020202090204" pitchFamily="34" charset="0"/>
              </a:rPr>
              <a:t> </a:t>
            </a:r>
            <a:r>
              <a:rPr kumimoji="1" lang="en-US" altLang="zh-CN" b="1" dirty="0">
                <a:solidFill>
                  <a:schemeClr val="tx1">
                    <a:lumMod val="50000"/>
                    <a:lumOff val="50000"/>
                  </a:schemeClr>
                </a:solidFill>
                <a:latin typeface="Arial" panose="020B0604020202090204" pitchFamily="34" charset="0"/>
                <a:cs typeface="Arial" panose="020B0604020202090204" pitchFamily="34" charset="0"/>
              </a:rPr>
              <a:t>System</a:t>
            </a:r>
            <a:endParaRPr kumimoji="1" lang="en-US" altLang="zh-CN" b="1"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6" name="圆角矩形 5"/>
          <p:cNvSpPr/>
          <p:nvPr/>
        </p:nvSpPr>
        <p:spPr>
          <a:xfrm>
            <a:off x="6419215" y="4486910"/>
            <a:ext cx="3368040" cy="1537335"/>
          </a:xfrm>
          <a:prstGeom prst="roundRect">
            <a:avLst>
              <a:gd name="adj" fmla="val 0"/>
            </a:avLst>
          </a:prstGeom>
          <a:solidFill>
            <a:schemeClr val="accent5">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7" name="文本框 6"/>
          <p:cNvSpPr txBox="1"/>
          <p:nvPr/>
        </p:nvSpPr>
        <p:spPr>
          <a:xfrm>
            <a:off x="6419215" y="5639435"/>
            <a:ext cx="3370580" cy="368300"/>
          </a:xfrm>
          <a:prstGeom prst="rect">
            <a:avLst/>
          </a:prstGeom>
          <a:noFill/>
        </p:spPr>
        <p:txBody>
          <a:bodyPr wrap="square">
            <a:spAutoFit/>
          </a:bodyPr>
          <a:p>
            <a:pPr algn="ctr"/>
            <a:r>
              <a:rPr kumimoji="1" lang="en-US" altLang="zh-CN" i="1" dirty="0">
                <a:solidFill>
                  <a:schemeClr val="tx1">
                    <a:lumMod val="50000"/>
                    <a:lumOff val="50000"/>
                  </a:schemeClr>
                </a:solidFill>
                <a:latin typeface="Calibri" panose="020F0502020204030204" pitchFamily="34" charset="0"/>
                <a:cs typeface="Calibri" panose="020F0502020204030204" pitchFamily="34" charset="0"/>
              </a:rPr>
              <a:t>Data</a:t>
            </a:r>
            <a:endParaRPr kumimoji="1" lang="en-US" altLang="zh-CN" i="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圆角矩形 8"/>
          <p:cNvSpPr/>
          <p:nvPr/>
        </p:nvSpPr>
        <p:spPr>
          <a:xfrm>
            <a:off x="6503035" y="3324860"/>
            <a:ext cx="1428750" cy="764540"/>
          </a:xfrm>
          <a:prstGeom prst="roundRect">
            <a:avLst>
              <a:gd name="adj" fmla="val 10307"/>
            </a:avLst>
          </a:prstGeom>
          <a:solidFill>
            <a:schemeClr val="accent6">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10" name="圆角矩形 9"/>
          <p:cNvSpPr/>
          <p:nvPr/>
        </p:nvSpPr>
        <p:spPr>
          <a:xfrm>
            <a:off x="6414770" y="2906395"/>
            <a:ext cx="3355340" cy="1172845"/>
          </a:xfrm>
          <a:prstGeom prst="roundRect">
            <a:avLst>
              <a:gd name="adj" fmla="val 0"/>
            </a:avLst>
          </a:prstGeom>
          <a:solidFill>
            <a:schemeClr val="accent6">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11" name="圆柱体 15"/>
          <p:cNvSpPr/>
          <p:nvPr/>
        </p:nvSpPr>
        <p:spPr>
          <a:xfrm>
            <a:off x="6811010" y="333375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21" name="圆柱体 16"/>
          <p:cNvSpPr/>
          <p:nvPr/>
        </p:nvSpPr>
        <p:spPr>
          <a:xfrm>
            <a:off x="7412990" y="333375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22" name="圆柱体 17"/>
          <p:cNvSpPr/>
          <p:nvPr/>
        </p:nvSpPr>
        <p:spPr>
          <a:xfrm>
            <a:off x="8014970" y="333883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24" name="文本框 23"/>
          <p:cNvSpPr txBox="1"/>
          <p:nvPr/>
        </p:nvSpPr>
        <p:spPr>
          <a:xfrm>
            <a:off x="6400165" y="2906395"/>
            <a:ext cx="3368040" cy="368300"/>
          </a:xfrm>
          <a:prstGeom prst="rect">
            <a:avLst/>
          </a:prstGeom>
          <a:noFill/>
        </p:spPr>
        <p:txBody>
          <a:bodyPr wrap="square">
            <a:noAutofit/>
          </a:bodyPr>
          <a:p>
            <a:pPr algn="ctr"/>
            <a:r>
              <a:rPr kumimoji="1" lang="en-US" altLang="zh-CN" i="1" dirty="0">
                <a:solidFill>
                  <a:schemeClr val="tx1">
                    <a:lumMod val="50000"/>
                    <a:lumOff val="50000"/>
                  </a:schemeClr>
                </a:solidFill>
                <a:latin typeface="Calibri" panose="020F0502020204030204" pitchFamily="34" charset="0"/>
                <a:cs typeface="Calibri" panose="020F0502020204030204" pitchFamily="34" charset="0"/>
              </a:rPr>
              <a:t>Metadata</a:t>
            </a:r>
            <a:endParaRPr kumimoji="1" lang="en-US" altLang="zh-CN" i="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9" name="圆角矩形 28"/>
          <p:cNvSpPr/>
          <p:nvPr/>
        </p:nvSpPr>
        <p:spPr>
          <a:xfrm>
            <a:off x="6401435" y="2385695"/>
            <a:ext cx="3368675" cy="3637915"/>
          </a:xfrm>
          <a:prstGeom prst="roundRect">
            <a:avLst>
              <a:gd name="adj" fmla="val 2156"/>
            </a:avLst>
          </a:prstGeom>
          <a:noFill/>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30" name="圆柱体 15"/>
          <p:cNvSpPr/>
          <p:nvPr/>
        </p:nvSpPr>
        <p:spPr>
          <a:xfrm>
            <a:off x="8616950" y="332867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31" name="圆柱体 16"/>
          <p:cNvSpPr/>
          <p:nvPr/>
        </p:nvSpPr>
        <p:spPr>
          <a:xfrm>
            <a:off x="9218930" y="332867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grpSp>
        <p:nvGrpSpPr>
          <p:cNvPr id="32" name="组合 31"/>
          <p:cNvGrpSpPr/>
          <p:nvPr/>
        </p:nvGrpSpPr>
        <p:grpSpPr>
          <a:xfrm>
            <a:off x="7915910" y="4695190"/>
            <a:ext cx="1695450" cy="886460"/>
            <a:chOff x="10814" y="8426"/>
            <a:chExt cx="1929" cy="809"/>
          </a:xfrm>
        </p:grpSpPr>
        <p:sp>
          <p:nvSpPr>
            <p:cNvPr id="33" name="圆柱体 9"/>
            <p:cNvSpPr/>
            <p:nvPr>
              <p:custDataLst>
                <p:tags r:id="rId13"/>
              </p:custDataLst>
            </p:nvPr>
          </p:nvSpPr>
          <p:spPr>
            <a:xfrm>
              <a:off x="11799" y="8426"/>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34" name="圆柱体 10"/>
            <p:cNvSpPr/>
            <p:nvPr>
              <p:custDataLst>
                <p:tags r:id="rId14"/>
              </p:custDataLst>
            </p:nvPr>
          </p:nvSpPr>
          <p:spPr>
            <a:xfrm>
              <a:off x="12046" y="8633"/>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39" name="圆柱体 11"/>
            <p:cNvSpPr/>
            <p:nvPr>
              <p:custDataLst>
                <p:tags r:id="rId15"/>
              </p:custDataLst>
            </p:nvPr>
          </p:nvSpPr>
          <p:spPr>
            <a:xfrm>
              <a:off x="12337" y="8840"/>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1" name="圆柱体 18"/>
            <p:cNvSpPr/>
            <p:nvPr>
              <p:custDataLst>
                <p:tags r:id="rId16"/>
              </p:custDataLst>
            </p:nvPr>
          </p:nvSpPr>
          <p:spPr>
            <a:xfrm>
              <a:off x="11303" y="8435"/>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4" name="圆柱体 19"/>
            <p:cNvSpPr/>
            <p:nvPr>
              <p:custDataLst>
                <p:tags r:id="rId17"/>
              </p:custDataLst>
            </p:nvPr>
          </p:nvSpPr>
          <p:spPr>
            <a:xfrm>
              <a:off x="11550" y="8642"/>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5" name="圆柱体 20"/>
            <p:cNvSpPr/>
            <p:nvPr>
              <p:custDataLst>
                <p:tags r:id="rId18"/>
              </p:custDataLst>
            </p:nvPr>
          </p:nvSpPr>
          <p:spPr>
            <a:xfrm>
              <a:off x="11841" y="884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3" name="圆柱体 25"/>
            <p:cNvSpPr/>
            <p:nvPr>
              <p:custDataLst>
                <p:tags r:id="rId19"/>
              </p:custDataLst>
            </p:nvPr>
          </p:nvSpPr>
          <p:spPr>
            <a:xfrm>
              <a:off x="10814" y="8454"/>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4" name="圆柱体 26"/>
            <p:cNvSpPr/>
            <p:nvPr>
              <p:custDataLst>
                <p:tags r:id="rId20"/>
              </p:custDataLst>
            </p:nvPr>
          </p:nvSpPr>
          <p:spPr>
            <a:xfrm>
              <a:off x="11061" y="8661"/>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5" name="圆柱体 27"/>
            <p:cNvSpPr/>
            <p:nvPr>
              <p:custDataLst>
                <p:tags r:id="rId21"/>
              </p:custDataLst>
            </p:nvPr>
          </p:nvSpPr>
          <p:spPr>
            <a:xfrm>
              <a:off x="11352" y="886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grpSp>
      <p:grpSp>
        <p:nvGrpSpPr>
          <p:cNvPr id="68" name="组合 67"/>
          <p:cNvGrpSpPr/>
          <p:nvPr/>
        </p:nvGrpSpPr>
        <p:grpSpPr>
          <a:xfrm>
            <a:off x="6577965" y="4695190"/>
            <a:ext cx="1695450" cy="886460"/>
            <a:chOff x="10814" y="8426"/>
            <a:chExt cx="1929" cy="809"/>
          </a:xfrm>
        </p:grpSpPr>
        <p:sp>
          <p:nvSpPr>
            <p:cNvPr id="69" name="圆柱体 9"/>
            <p:cNvSpPr/>
            <p:nvPr/>
          </p:nvSpPr>
          <p:spPr>
            <a:xfrm>
              <a:off x="11799" y="8426"/>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70" name="圆柱体 10"/>
            <p:cNvSpPr/>
            <p:nvPr/>
          </p:nvSpPr>
          <p:spPr>
            <a:xfrm>
              <a:off x="12046" y="8633"/>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71" name="圆柱体 11"/>
            <p:cNvSpPr/>
            <p:nvPr/>
          </p:nvSpPr>
          <p:spPr>
            <a:xfrm>
              <a:off x="12337" y="8840"/>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72" name="圆柱体 18"/>
            <p:cNvSpPr/>
            <p:nvPr/>
          </p:nvSpPr>
          <p:spPr>
            <a:xfrm>
              <a:off x="11303" y="8435"/>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73" name="圆柱体 19"/>
            <p:cNvSpPr/>
            <p:nvPr/>
          </p:nvSpPr>
          <p:spPr>
            <a:xfrm>
              <a:off x="11550" y="8642"/>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74" name="圆柱体 20"/>
            <p:cNvSpPr/>
            <p:nvPr/>
          </p:nvSpPr>
          <p:spPr>
            <a:xfrm>
              <a:off x="11841" y="884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75" name="圆柱体 25"/>
            <p:cNvSpPr/>
            <p:nvPr/>
          </p:nvSpPr>
          <p:spPr>
            <a:xfrm>
              <a:off x="10814" y="8454"/>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76" name="圆柱体 26"/>
            <p:cNvSpPr/>
            <p:nvPr/>
          </p:nvSpPr>
          <p:spPr>
            <a:xfrm>
              <a:off x="11061" y="8661"/>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77" name="圆柱体 27"/>
            <p:cNvSpPr/>
            <p:nvPr/>
          </p:nvSpPr>
          <p:spPr>
            <a:xfrm>
              <a:off x="11352" y="886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grpSp>
      <p:sp>
        <p:nvSpPr>
          <p:cNvPr id="78" name="文本框 77"/>
          <p:cNvSpPr txBox="1"/>
          <p:nvPr>
            <p:custDataLst>
              <p:tags r:id="rId22"/>
            </p:custDataLst>
          </p:nvPr>
        </p:nvSpPr>
        <p:spPr>
          <a:xfrm>
            <a:off x="6401435" y="3742055"/>
            <a:ext cx="3355340"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Metadata Servers(MDSs)</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79" name="文本框 78"/>
          <p:cNvSpPr txBox="1"/>
          <p:nvPr>
            <p:custDataLst>
              <p:tags r:id="rId23"/>
            </p:custDataLst>
          </p:nvPr>
        </p:nvSpPr>
        <p:spPr>
          <a:xfrm>
            <a:off x="10183787" y="2922534"/>
            <a:ext cx="1105960" cy="923330"/>
          </a:xfrm>
          <a:prstGeom prst="rect">
            <a:avLst/>
          </a:prstGeom>
          <a:noFill/>
        </p:spPr>
        <p:txBody>
          <a:bodyPr wrap="square">
            <a:spAutoFit/>
          </a:bodyPr>
          <a:p>
            <a:pPr algn="ct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create()</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err="1">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mkdir</a:t>
            </a: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80" name="文本框 79"/>
          <p:cNvSpPr txBox="1"/>
          <p:nvPr>
            <p:custDataLst>
              <p:tags r:id="rId24"/>
            </p:custDataLst>
          </p:nvPr>
        </p:nvSpPr>
        <p:spPr>
          <a:xfrm>
            <a:off x="10035197" y="4486825"/>
            <a:ext cx="1105960" cy="923330"/>
          </a:xfrm>
          <a:prstGeom prst="rect">
            <a:avLst/>
          </a:prstGeom>
          <a:noFill/>
        </p:spPr>
        <p:txBody>
          <a:bodyPr wrap="square">
            <a:spAutoFit/>
          </a:bodyPr>
          <a:p>
            <a:pPr algn="ct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read()</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write()</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81" name="文本框 80"/>
          <p:cNvSpPr txBox="1"/>
          <p:nvPr>
            <p:custDataLst>
              <p:tags r:id="rId25"/>
            </p:custDataLst>
          </p:nvPr>
        </p:nvSpPr>
        <p:spPr>
          <a:xfrm>
            <a:off x="9906000" y="3771900"/>
            <a:ext cx="17672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Metadata </a:t>
            </a: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requests</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2" name="文本框 81"/>
          <p:cNvSpPr txBox="1"/>
          <p:nvPr>
            <p:custDataLst>
              <p:tags r:id="rId26"/>
            </p:custDataLst>
          </p:nvPr>
        </p:nvSpPr>
        <p:spPr>
          <a:xfrm>
            <a:off x="9789795" y="5410200"/>
            <a:ext cx="17672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Data </a:t>
            </a: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requests</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0">
                <a:latin typeface="+mn-lt"/>
                <a:cs typeface="+mn-lt"/>
                <a:sym typeface="+mn-ea"/>
              </a:rPr>
              <a:t>Modern Architecture of DFS</a:t>
            </a:r>
            <a:endParaRPr lang="en-US" altLang="zh-CN" b="0">
              <a:latin typeface="+mn-lt"/>
              <a:cs typeface="+mn-lt"/>
              <a:sym typeface="+mn-ea"/>
            </a:endParaRPr>
          </a:p>
        </p:txBody>
      </p:sp>
      <p:sp>
        <p:nvSpPr>
          <p:cNvPr id="3" name="内容占位符 2"/>
          <p:cNvSpPr>
            <a:spLocks noGrp="1"/>
          </p:cNvSpPr>
          <p:nvPr>
            <p:ph idx="1"/>
          </p:nvPr>
        </p:nvSpPr>
        <p:spPr>
          <a:xfrm>
            <a:off x="838200" y="1214120"/>
            <a:ext cx="10777220" cy="792480"/>
          </a:xfrm>
        </p:spPr>
        <p:txBody>
          <a:bodyPr/>
          <a:p>
            <a:r>
              <a:rPr lang="en-US" altLang="zh-CN">
                <a:solidFill>
                  <a:schemeClr val="tx1"/>
                </a:solidFill>
              </a:rPr>
              <a:t>Distributed file system meets </a:t>
            </a:r>
            <a:r>
              <a:rPr lang="en-US" altLang="zh-CN">
                <a:solidFill>
                  <a:srgbClr val="C00000"/>
                </a:solidFill>
              </a:rPr>
              <a:t>new challenges</a:t>
            </a:r>
            <a:endParaRPr lang="en-US" altLang="zh-CN">
              <a:solidFill>
                <a:srgbClr val="C00000"/>
              </a:solidFill>
            </a:endParaRPr>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sp>
        <p:nvSpPr>
          <p:cNvPr id="23" name="圆角矩形 22"/>
          <p:cNvSpPr/>
          <p:nvPr/>
        </p:nvSpPr>
        <p:spPr>
          <a:xfrm>
            <a:off x="6400165" y="2569845"/>
            <a:ext cx="3369945" cy="285115"/>
          </a:xfrm>
          <a:prstGeom prst="roundRect">
            <a:avLst>
              <a:gd name="adj" fmla="val 7165"/>
            </a:avLst>
          </a:prstGeom>
          <a:noFill/>
          <a:ln w="19050">
            <a:noFill/>
          </a:ln>
        </p:spPr>
        <p:style>
          <a:lnRef idx="2">
            <a:schemeClr val="dk1"/>
          </a:lnRef>
          <a:fillRef idx="1">
            <a:schemeClr val="lt1"/>
          </a:fillRef>
          <a:effectRef idx="0">
            <a:schemeClr val="dk1"/>
          </a:effectRef>
          <a:fontRef idx="minor">
            <a:schemeClr val="dk1"/>
          </a:fontRef>
        </p:style>
        <p:txBody>
          <a:bodyPr rtlCol="0" anchor="ctr"/>
          <a:p>
            <a:pPr algn="ctr"/>
            <a:r>
              <a:rPr kumimoji="1" lang="en-US" altLang="zh-CN" b="1" dirty="0">
                <a:solidFill>
                  <a:schemeClr val="tx1">
                    <a:lumMod val="50000"/>
                    <a:lumOff val="50000"/>
                  </a:schemeClr>
                </a:solidFill>
                <a:latin typeface="Arial" panose="020B0604020202090204" pitchFamily="34" charset="0"/>
                <a:cs typeface="Arial" panose="020B0604020202090204" pitchFamily="34" charset="0"/>
              </a:rPr>
              <a:t>Distributed</a:t>
            </a:r>
            <a:r>
              <a:rPr kumimoji="1" lang="zh-CN" altLang="en-US" b="1" dirty="0">
                <a:solidFill>
                  <a:schemeClr val="tx1">
                    <a:lumMod val="50000"/>
                    <a:lumOff val="50000"/>
                  </a:schemeClr>
                </a:solidFill>
                <a:latin typeface="Arial" panose="020B0604020202090204" pitchFamily="34" charset="0"/>
                <a:cs typeface="Arial" panose="020B0604020202090204" pitchFamily="34" charset="0"/>
              </a:rPr>
              <a:t> </a:t>
            </a:r>
            <a:r>
              <a:rPr kumimoji="1" lang="en-US" altLang="zh-CN" b="1" dirty="0">
                <a:solidFill>
                  <a:schemeClr val="tx1">
                    <a:lumMod val="50000"/>
                    <a:lumOff val="50000"/>
                  </a:schemeClr>
                </a:solidFill>
                <a:latin typeface="Arial" panose="020B0604020202090204" pitchFamily="34" charset="0"/>
                <a:cs typeface="Arial" panose="020B0604020202090204" pitchFamily="34" charset="0"/>
              </a:rPr>
              <a:t>File</a:t>
            </a:r>
            <a:r>
              <a:rPr kumimoji="1" lang="zh-CN" altLang="en-US" b="1" dirty="0">
                <a:solidFill>
                  <a:schemeClr val="tx1">
                    <a:lumMod val="50000"/>
                    <a:lumOff val="50000"/>
                  </a:schemeClr>
                </a:solidFill>
                <a:latin typeface="Arial" panose="020B0604020202090204" pitchFamily="34" charset="0"/>
                <a:cs typeface="Arial" panose="020B0604020202090204" pitchFamily="34" charset="0"/>
              </a:rPr>
              <a:t> </a:t>
            </a:r>
            <a:r>
              <a:rPr kumimoji="1" lang="en-US" altLang="zh-CN" b="1" dirty="0">
                <a:solidFill>
                  <a:schemeClr val="tx1">
                    <a:lumMod val="50000"/>
                    <a:lumOff val="50000"/>
                  </a:schemeClr>
                </a:solidFill>
                <a:latin typeface="Arial" panose="020B0604020202090204" pitchFamily="34" charset="0"/>
                <a:cs typeface="Arial" panose="020B0604020202090204" pitchFamily="34" charset="0"/>
              </a:rPr>
              <a:t>System</a:t>
            </a:r>
            <a:endParaRPr kumimoji="1" lang="en-US" altLang="zh-CN" b="1" dirty="0">
              <a:solidFill>
                <a:schemeClr val="tx1">
                  <a:lumMod val="50000"/>
                  <a:lumOff val="50000"/>
                </a:schemeClr>
              </a:solidFill>
              <a:latin typeface="Arial" panose="020B0604020202090204" pitchFamily="34" charset="0"/>
              <a:cs typeface="Arial" panose="020B0604020202090204" pitchFamily="34" charset="0"/>
            </a:endParaRPr>
          </a:p>
        </p:txBody>
      </p:sp>
      <p:sp>
        <p:nvSpPr>
          <p:cNvPr id="35" name="圆角矩形 34"/>
          <p:cNvSpPr/>
          <p:nvPr/>
        </p:nvSpPr>
        <p:spPr>
          <a:xfrm>
            <a:off x="6419215" y="4486910"/>
            <a:ext cx="3368040" cy="1537335"/>
          </a:xfrm>
          <a:prstGeom prst="roundRect">
            <a:avLst>
              <a:gd name="adj" fmla="val 0"/>
            </a:avLst>
          </a:prstGeom>
          <a:solidFill>
            <a:schemeClr val="accent5">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51" name="文本框 50"/>
          <p:cNvSpPr txBox="1"/>
          <p:nvPr/>
        </p:nvSpPr>
        <p:spPr>
          <a:xfrm>
            <a:off x="6419215" y="5639435"/>
            <a:ext cx="3370580" cy="368300"/>
          </a:xfrm>
          <a:prstGeom prst="rect">
            <a:avLst/>
          </a:prstGeom>
          <a:noFill/>
        </p:spPr>
        <p:txBody>
          <a:bodyPr wrap="square">
            <a:spAutoFit/>
          </a:bodyPr>
          <a:p>
            <a:pPr algn="ctr"/>
            <a:r>
              <a:rPr kumimoji="1" lang="en-US" altLang="zh-CN" i="1" dirty="0">
                <a:latin typeface="Calibri" panose="020F0502020204030204" pitchFamily="34" charset="0"/>
                <a:cs typeface="Calibri" panose="020F0502020204030204" pitchFamily="34" charset="0"/>
              </a:rPr>
              <a:t>Data</a:t>
            </a:r>
            <a:endParaRPr kumimoji="1" lang="en-US" altLang="zh-CN" i="1" dirty="0">
              <a:latin typeface="Calibri" panose="020F0502020204030204" pitchFamily="34" charset="0"/>
              <a:cs typeface="Calibri" panose="020F0502020204030204" pitchFamily="34" charset="0"/>
            </a:endParaRPr>
          </a:p>
        </p:txBody>
      </p:sp>
      <p:sp>
        <p:nvSpPr>
          <p:cNvPr id="25" name="圆角矩形 24"/>
          <p:cNvSpPr/>
          <p:nvPr/>
        </p:nvSpPr>
        <p:spPr>
          <a:xfrm>
            <a:off x="6503035" y="3324860"/>
            <a:ext cx="1428750" cy="764540"/>
          </a:xfrm>
          <a:prstGeom prst="roundRect">
            <a:avLst>
              <a:gd name="adj" fmla="val 10307"/>
            </a:avLst>
          </a:prstGeom>
          <a:solidFill>
            <a:schemeClr val="accent6">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52" name="圆角矩形 51"/>
          <p:cNvSpPr/>
          <p:nvPr/>
        </p:nvSpPr>
        <p:spPr>
          <a:xfrm>
            <a:off x="6414770" y="2906395"/>
            <a:ext cx="3355340" cy="1172845"/>
          </a:xfrm>
          <a:prstGeom prst="roundRect">
            <a:avLst>
              <a:gd name="adj" fmla="val 0"/>
            </a:avLst>
          </a:prstGeom>
          <a:solidFill>
            <a:schemeClr val="accent6">
              <a:lumMod val="20000"/>
              <a:lumOff val="80000"/>
            </a:schemeClr>
          </a:solidFill>
          <a:ln w="1905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57" name="圆柱体 15"/>
          <p:cNvSpPr/>
          <p:nvPr/>
        </p:nvSpPr>
        <p:spPr>
          <a:xfrm>
            <a:off x="6811010" y="333375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8" name="圆柱体 16"/>
          <p:cNvSpPr/>
          <p:nvPr/>
        </p:nvSpPr>
        <p:spPr>
          <a:xfrm>
            <a:off x="7412990" y="333375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9" name="圆柱体 17"/>
          <p:cNvSpPr/>
          <p:nvPr/>
        </p:nvSpPr>
        <p:spPr>
          <a:xfrm>
            <a:off x="8014970" y="333883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60" name="文本框 59"/>
          <p:cNvSpPr txBox="1"/>
          <p:nvPr/>
        </p:nvSpPr>
        <p:spPr>
          <a:xfrm>
            <a:off x="6400165" y="2906395"/>
            <a:ext cx="3368040" cy="368300"/>
          </a:xfrm>
          <a:prstGeom prst="rect">
            <a:avLst/>
          </a:prstGeom>
          <a:noFill/>
        </p:spPr>
        <p:txBody>
          <a:bodyPr wrap="square">
            <a:noAutofit/>
          </a:bodyPr>
          <a:p>
            <a:pPr algn="ctr"/>
            <a:r>
              <a:rPr kumimoji="1" lang="en-US" altLang="zh-CN" i="1" dirty="0">
                <a:solidFill>
                  <a:schemeClr val="tx1">
                    <a:lumMod val="50000"/>
                    <a:lumOff val="50000"/>
                  </a:schemeClr>
                </a:solidFill>
                <a:latin typeface="Calibri" panose="020F0502020204030204" pitchFamily="34" charset="0"/>
                <a:cs typeface="Calibri" panose="020F0502020204030204" pitchFamily="34" charset="0"/>
              </a:rPr>
              <a:t>Metadata</a:t>
            </a:r>
            <a:endParaRPr kumimoji="1" lang="en-US" altLang="zh-CN" i="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1" name="圆角矩形 60"/>
          <p:cNvSpPr/>
          <p:nvPr/>
        </p:nvSpPr>
        <p:spPr>
          <a:xfrm>
            <a:off x="6401435" y="2385695"/>
            <a:ext cx="3368675" cy="3637915"/>
          </a:xfrm>
          <a:prstGeom prst="roundRect">
            <a:avLst>
              <a:gd name="adj" fmla="val 2156"/>
            </a:avLst>
          </a:prstGeom>
          <a:noFill/>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63" name="圆柱体 15"/>
          <p:cNvSpPr/>
          <p:nvPr/>
        </p:nvSpPr>
        <p:spPr>
          <a:xfrm>
            <a:off x="8616950" y="332867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64" name="圆柱体 16"/>
          <p:cNvSpPr/>
          <p:nvPr/>
        </p:nvSpPr>
        <p:spPr>
          <a:xfrm>
            <a:off x="9218930" y="3328670"/>
            <a:ext cx="324485" cy="336550"/>
          </a:xfrm>
          <a:prstGeom prst="can">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grpSp>
        <p:nvGrpSpPr>
          <p:cNvPr id="8" name="组合 7"/>
          <p:cNvGrpSpPr/>
          <p:nvPr/>
        </p:nvGrpSpPr>
        <p:grpSpPr>
          <a:xfrm>
            <a:off x="7915910" y="4695190"/>
            <a:ext cx="1695450" cy="886460"/>
            <a:chOff x="10814" y="8426"/>
            <a:chExt cx="1929" cy="809"/>
          </a:xfrm>
        </p:grpSpPr>
        <p:sp>
          <p:nvSpPr>
            <p:cNvPr id="12" name="圆柱体 9"/>
            <p:cNvSpPr/>
            <p:nvPr>
              <p:custDataLst>
                <p:tags r:id="rId1"/>
              </p:custDataLst>
            </p:nvPr>
          </p:nvSpPr>
          <p:spPr>
            <a:xfrm>
              <a:off x="11799" y="8426"/>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3" name="圆柱体 10"/>
            <p:cNvSpPr/>
            <p:nvPr>
              <p:custDataLst>
                <p:tags r:id="rId2"/>
              </p:custDataLst>
            </p:nvPr>
          </p:nvSpPr>
          <p:spPr>
            <a:xfrm>
              <a:off x="12046" y="8633"/>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4" name="圆柱体 11"/>
            <p:cNvSpPr/>
            <p:nvPr>
              <p:custDataLst>
                <p:tags r:id="rId3"/>
              </p:custDataLst>
            </p:nvPr>
          </p:nvSpPr>
          <p:spPr>
            <a:xfrm>
              <a:off x="12337" y="8840"/>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5" name="圆柱体 18"/>
            <p:cNvSpPr/>
            <p:nvPr>
              <p:custDataLst>
                <p:tags r:id="rId4"/>
              </p:custDataLst>
            </p:nvPr>
          </p:nvSpPr>
          <p:spPr>
            <a:xfrm>
              <a:off x="11303" y="8435"/>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6" name="圆柱体 19"/>
            <p:cNvSpPr/>
            <p:nvPr>
              <p:custDataLst>
                <p:tags r:id="rId5"/>
              </p:custDataLst>
            </p:nvPr>
          </p:nvSpPr>
          <p:spPr>
            <a:xfrm>
              <a:off x="11550" y="8642"/>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7" name="圆柱体 20"/>
            <p:cNvSpPr/>
            <p:nvPr>
              <p:custDataLst>
                <p:tags r:id="rId6"/>
              </p:custDataLst>
            </p:nvPr>
          </p:nvSpPr>
          <p:spPr>
            <a:xfrm>
              <a:off x="11841" y="884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8" name="圆柱体 25"/>
            <p:cNvSpPr/>
            <p:nvPr>
              <p:custDataLst>
                <p:tags r:id="rId7"/>
              </p:custDataLst>
            </p:nvPr>
          </p:nvSpPr>
          <p:spPr>
            <a:xfrm>
              <a:off x="10814" y="8454"/>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19" name="圆柱体 26"/>
            <p:cNvSpPr/>
            <p:nvPr>
              <p:custDataLst>
                <p:tags r:id="rId8"/>
              </p:custDataLst>
            </p:nvPr>
          </p:nvSpPr>
          <p:spPr>
            <a:xfrm>
              <a:off x="11061" y="8661"/>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20" name="圆柱体 27"/>
            <p:cNvSpPr/>
            <p:nvPr>
              <p:custDataLst>
                <p:tags r:id="rId9"/>
              </p:custDataLst>
            </p:nvPr>
          </p:nvSpPr>
          <p:spPr>
            <a:xfrm>
              <a:off x="11352" y="886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grpSp>
      <p:grpSp>
        <p:nvGrpSpPr>
          <p:cNvPr id="66" name="组合 65"/>
          <p:cNvGrpSpPr/>
          <p:nvPr/>
        </p:nvGrpSpPr>
        <p:grpSpPr>
          <a:xfrm>
            <a:off x="6577965" y="4695190"/>
            <a:ext cx="1695450" cy="886460"/>
            <a:chOff x="10814" y="8426"/>
            <a:chExt cx="1929" cy="809"/>
          </a:xfrm>
        </p:grpSpPr>
        <p:sp>
          <p:nvSpPr>
            <p:cNvPr id="36" name="圆柱体 9"/>
            <p:cNvSpPr/>
            <p:nvPr/>
          </p:nvSpPr>
          <p:spPr>
            <a:xfrm>
              <a:off x="11799" y="8426"/>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37" name="圆柱体 10"/>
            <p:cNvSpPr/>
            <p:nvPr/>
          </p:nvSpPr>
          <p:spPr>
            <a:xfrm>
              <a:off x="12046" y="8633"/>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38" name="圆柱体 11"/>
            <p:cNvSpPr/>
            <p:nvPr/>
          </p:nvSpPr>
          <p:spPr>
            <a:xfrm>
              <a:off x="12337" y="8840"/>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0" name="圆柱体 18"/>
            <p:cNvSpPr/>
            <p:nvPr/>
          </p:nvSpPr>
          <p:spPr>
            <a:xfrm>
              <a:off x="11303" y="8435"/>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2" name="圆柱体 19"/>
            <p:cNvSpPr/>
            <p:nvPr/>
          </p:nvSpPr>
          <p:spPr>
            <a:xfrm>
              <a:off x="11550" y="8642"/>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7" name="圆柱体 20"/>
            <p:cNvSpPr/>
            <p:nvPr/>
          </p:nvSpPr>
          <p:spPr>
            <a:xfrm>
              <a:off x="11841" y="884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8" name="圆柱体 25"/>
            <p:cNvSpPr/>
            <p:nvPr/>
          </p:nvSpPr>
          <p:spPr>
            <a:xfrm>
              <a:off x="10814" y="8454"/>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49" name="圆柱体 26"/>
            <p:cNvSpPr/>
            <p:nvPr/>
          </p:nvSpPr>
          <p:spPr>
            <a:xfrm>
              <a:off x="11061" y="8661"/>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sp>
          <p:nvSpPr>
            <p:cNvPr id="50" name="圆柱体 27"/>
            <p:cNvSpPr/>
            <p:nvPr/>
          </p:nvSpPr>
          <p:spPr>
            <a:xfrm>
              <a:off x="11352" y="8869"/>
              <a:ext cx="407" cy="366"/>
            </a:xfrm>
            <a:prstGeom prst="can">
              <a:avLst/>
            </a:prstGeom>
            <a:solidFill>
              <a:schemeClr val="accent5">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000"/>
            </a:p>
          </p:txBody>
        </p:sp>
      </p:grpSp>
      <p:sp>
        <p:nvSpPr>
          <p:cNvPr id="43" name="文本框 42"/>
          <p:cNvSpPr txBox="1"/>
          <p:nvPr>
            <p:custDataLst>
              <p:tags r:id="rId10"/>
            </p:custDataLst>
          </p:nvPr>
        </p:nvSpPr>
        <p:spPr>
          <a:xfrm>
            <a:off x="6401435" y="3742055"/>
            <a:ext cx="3355340"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Metadata Servers(MDSs)</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6" name="文本框 25"/>
          <p:cNvSpPr txBox="1"/>
          <p:nvPr>
            <p:custDataLst>
              <p:tags r:id="rId11"/>
            </p:custDataLst>
          </p:nvPr>
        </p:nvSpPr>
        <p:spPr>
          <a:xfrm>
            <a:off x="10183787" y="2922534"/>
            <a:ext cx="1105960" cy="923330"/>
          </a:xfrm>
          <a:prstGeom prst="rect">
            <a:avLst/>
          </a:prstGeom>
          <a:noFill/>
        </p:spPr>
        <p:txBody>
          <a:bodyPr wrap="square">
            <a:spAutoFit/>
          </a:bodyPr>
          <a:p>
            <a:pPr algn="ct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create()</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err="1">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mkdir</a:t>
            </a: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7" name="文本框 26"/>
          <p:cNvSpPr txBox="1"/>
          <p:nvPr>
            <p:custDataLst>
              <p:tags r:id="rId12"/>
            </p:custDataLst>
          </p:nvPr>
        </p:nvSpPr>
        <p:spPr>
          <a:xfrm>
            <a:off x="10035197" y="4486825"/>
            <a:ext cx="1105960" cy="923330"/>
          </a:xfrm>
          <a:prstGeom prst="rect">
            <a:avLst/>
          </a:prstGeom>
          <a:noFill/>
        </p:spPr>
        <p:txBody>
          <a:bodyPr wrap="square">
            <a:spAutoFit/>
          </a:bodyPr>
          <a:p>
            <a:pPr algn="ct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read()</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write()</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a:p>
            <a:pPr algn="ctr"/>
            <a:r>
              <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rPr>
              <a:t>…</a:t>
            </a:r>
            <a:endParaRPr lang="en-US" altLang="zh-CN" sz="1800" dirty="0">
              <a:solidFill>
                <a:schemeClr val="tx1">
                  <a:lumMod val="50000"/>
                  <a:lumOff val="5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8" name="文本框 27"/>
          <p:cNvSpPr txBox="1"/>
          <p:nvPr>
            <p:custDataLst>
              <p:tags r:id="rId13"/>
            </p:custDataLst>
          </p:nvPr>
        </p:nvSpPr>
        <p:spPr>
          <a:xfrm>
            <a:off x="9906000" y="3771900"/>
            <a:ext cx="17672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Metadata </a:t>
            </a: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requests</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6" name="文本框 45"/>
          <p:cNvSpPr txBox="1"/>
          <p:nvPr>
            <p:custDataLst>
              <p:tags r:id="rId14"/>
            </p:custDataLst>
          </p:nvPr>
        </p:nvSpPr>
        <p:spPr>
          <a:xfrm>
            <a:off x="9789795" y="5410200"/>
            <a:ext cx="17672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Data </a:t>
            </a: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requests</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56" name="直角三角形 55"/>
          <p:cNvSpPr/>
          <p:nvPr>
            <p:custDataLst>
              <p:tags r:id="rId15"/>
            </p:custDataLst>
          </p:nvPr>
        </p:nvSpPr>
        <p:spPr>
          <a:xfrm>
            <a:off x="4679950" y="1908175"/>
            <a:ext cx="70485" cy="466090"/>
          </a:xfrm>
          <a:prstGeom prst="rtTriangle">
            <a:avLst/>
          </a:prstGeom>
          <a:solidFill>
            <a:schemeClr val="accent1">
              <a:lumMod val="60000"/>
              <a:lumOff val="40000"/>
            </a:schemeClr>
          </a:solidFill>
          <a:ln w="19050">
            <a:noFill/>
            <a:prstDash val="solid"/>
          </a:ln>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spcAft>
                <a:spcPts val="600"/>
              </a:spcAft>
            </a:pPr>
            <a:endParaRPr lang="zh-CN" altLang="en-US" sz="2000" b="1" dirty="0">
              <a:solidFill>
                <a:srgbClr val="FFFFFF"/>
              </a:solidFill>
              <a:latin typeface="黑体" panose="02010609060101010101" pitchFamily="49" charset="-122"/>
              <a:ea typeface="黑体" panose="02010609060101010101" pitchFamily="49" charset="-122"/>
            </a:endParaRPr>
          </a:p>
        </p:txBody>
      </p:sp>
      <p:sp>
        <p:nvSpPr>
          <p:cNvPr id="62" name="圆角矩形 2"/>
          <p:cNvSpPr/>
          <p:nvPr>
            <p:custDataLst>
              <p:tags r:id="rId16"/>
            </p:custDataLst>
          </p:nvPr>
        </p:nvSpPr>
        <p:spPr>
          <a:xfrm>
            <a:off x="1163955" y="2201545"/>
            <a:ext cx="4803775" cy="1172210"/>
          </a:xfrm>
          <a:prstGeom prst="roundRect">
            <a:avLst>
              <a:gd name="adj" fmla="val 2837"/>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65" name="对角圆角矩形 80"/>
          <p:cNvSpPr/>
          <p:nvPr>
            <p:custDataLst>
              <p:tags r:id="rId17"/>
            </p:custDataLst>
          </p:nvPr>
        </p:nvSpPr>
        <p:spPr>
          <a:xfrm>
            <a:off x="2171700" y="1919605"/>
            <a:ext cx="2513330" cy="46609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p>
            <a:pPr algn="ctr">
              <a:defRPr/>
            </a:pPr>
            <a:r>
              <a:rPr lang="en-US" altLang="zh-CN" sz="2400" b="1" dirty="0">
                <a:solidFill>
                  <a:schemeClr val="bg1">
                    <a:lumMod val="95000"/>
                  </a:schemeClr>
                </a:solidFill>
                <a:ea typeface="黑体" panose="02010609060101010101" pitchFamily="49" charset="-122"/>
                <a:cs typeface="+mn-lt"/>
              </a:rPr>
              <a:t>New Scale</a:t>
            </a:r>
            <a:endParaRPr lang="en-US" altLang="zh-CN" sz="2400" b="1" dirty="0">
              <a:solidFill>
                <a:schemeClr val="bg1">
                  <a:lumMod val="95000"/>
                </a:schemeClr>
              </a:solidFill>
              <a:ea typeface="黑体" panose="02010609060101010101" pitchFamily="49" charset="-122"/>
              <a:cs typeface="+mn-lt"/>
            </a:endParaRPr>
          </a:p>
        </p:txBody>
      </p:sp>
      <p:sp>
        <p:nvSpPr>
          <p:cNvPr id="67" name="文本框 66"/>
          <p:cNvSpPr txBox="1"/>
          <p:nvPr>
            <p:custDataLst>
              <p:tags r:id="rId18"/>
            </p:custDataLst>
          </p:nvPr>
        </p:nvSpPr>
        <p:spPr>
          <a:xfrm>
            <a:off x="1393825" y="2341245"/>
            <a:ext cx="4573905" cy="983615"/>
          </a:xfrm>
          <a:prstGeom prst="rect">
            <a:avLst/>
          </a:prstGeom>
          <a:noFill/>
        </p:spPr>
        <p:txBody>
          <a:bodyPr wrap="square" rtlCol="0">
            <a:noAutofit/>
          </a:bodyPr>
          <a:p>
            <a:pPr indent="0" algn="l" fontAlgn="auto">
              <a:lnSpc>
                <a:spcPct val="120000"/>
              </a:lnSpc>
            </a:pPr>
            <a:r>
              <a:rPr lang="en-US" altLang="zh-CN" sz="2400" dirty="0">
                <a:solidFill>
                  <a:schemeClr val="tx1">
                    <a:lumMod val="50000"/>
                    <a:lumOff val="50000"/>
                  </a:schemeClr>
                </a:solidFill>
              </a:rPr>
              <a:t>DFS capacity:  hundreds of billions</a:t>
            </a:r>
            <a:endParaRPr lang="en-US" altLang="zh-CN" sz="2400" dirty="0">
              <a:solidFill>
                <a:schemeClr val="tx1">
                  <a:lumMod val="50000"/>
                  <a:lumOff val="50000"/>
                </a:schemeClr>
              </a:solidFill>
            </a:endParaRPr>
          </a:p>
          <a:p>
            <a:pPr indent="0" algn="l" fontAlgn="auto">
              <a:lnSpc>
                <a:spcPct val="120000"/>
              </a:lnSpc>
            </a:pPr>
            <a:r>
              <a:rPr lang="en-US" altLang="zh-CN" sz="2400" dirty="0">
                <a:solidFill>
                  <a:schemeClr val="tx1">
                    <a:lumMod val="50000"/>
                    <a:lumOff val="50000"/>
                  </a:schemeClr>
                </a:solidFill>
              </a:rPr>
              <a:t>DFS QPS: millions per second</a:t>
            </a:r>
            <a:endParaRPr lang="en-US" altLang="zh-CN" sz="2400" dirty="0">
              <a:solidFill>
                <a:schemeClr val="tx1">
                  <a:lumMod val="50000"/>
                  <a:lumOff val="50000"/>
                </a:schemeClr>
              </a:solidFill>
            </a:endParaRPr>
          </a:p>
        </p:txBody>
      </p:sp>
      <p:sp>
        <p:nvSpPr>
          <p:cNvPr id="94" name="直角三角形 93"/>
          <p:cNvSpPr/>
          <p:nvPr>
            <p:custDataLst>
              <p:tags r:id="rId19"/>
            </p:custDataLst>
          </p:nvPr>
        </p:nvSpPr>
        <p:spPr>
          <a:xfrm>
            <a:off x="4679950" y="3500755"/>
            <a:ext cx="70485" cy="466090"/>
          </a:xfrm>
          <a:prstGeom prst="rtTriangle">
            <a:avLst/>
          </a:prstGeom>
          <a:solidFill>
            <a:schemeClr val="accent1">
              <a:lumMod val="60000"/>
              <a:lumOff val="40000"/>
            </a:schemeClr>
          </a:solidFill>
          <a:ln w="19050">
            <a:noFill/>
            <a:prstDash val="solid"/>
          </a:ln>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spcAft>
                <a:spcPts val="600"/>
              </a:spcAft>
            </a:pPr>
            <a:endParaRPr lang="zh-CN" altLang="en-US" sz="2000" b="1" dirty="0">
              <a:solidFill>
                <a:srgbClr val="FFFFFF"/>
              </a:solidFill>
              <a:latin typeface="黑体" panose="02010609060101010101" pitchFamily="49" charset="-122"/>
              <a:ea typeface="黑体" panose="02010609060101010101" pitchFamily="49" charset="-122"/>
            </a:endParaRPr>
          </a:p>
        </p:txBody>
      </p:sp>
      <p:sp>
        <p:nvSpPr>
          <p:cNvPr id="96" name="圆角矩形 2"/>
          <p:cNvSpPr/>
          <p:nvPr>
            <p:custDataLst>
              <p:tags r:id="rId20"/>
            </p:custDataLst>
          </p:nvPr>
        </p:nvSpPr>
        <p:spPr>
          <a:xfrm>
            <a:off x="1163955" y="3794125"/>
            <a:ext cx="4803775" cy="1172210"/>
          </a:xfrm>
          <a:prstGeom prst="roundRect">
            <a:avLst>
              <a:gd name="adj" fmla="val 2837"/>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97" name="对角圆角矩形 80"/>
          <p:cNvSpPr/>
          <p:nvPr>
            <p:custDataLst>
              <p:tags r:id="rId21"/>
            </p:custDataLst>
          </p:nvPr>
        </p:nvSpPr>
        <p:spPr>
          <a:xfrm>
            <a:off x="2171700" y="3512185"/>
            <a:ext cx="2513330" cy="46609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p>
            <a:pPr algn="ctr">
              <a:defRPr/>
            </a:pPr>
            <a:r>
              <a:rPr lang="en-US" altLang="zh-CN" sz="2400" b="1" dirty="0">
                <a:solidFill>
                  <a:schemeClr val="bg1">
                    <a:lumMod val="95000"/>
                  </a:schemeClr>
                </a:solidFill>
                <a:ea typeface="黑体" panose="02010609060101010101" pitchFamily="49" charset="-122"/>
                <a:cs typeface="+mn-lt"/>
              </a:rPr>
              <a:t>New Hardware</a:t>
            </a:r>
            <a:endParaRPr lang="en-US" altLang="zh-CN" sz="2400" b="1" dirty="0">
              <a:solidFill>
                <a:schemeClr val="bg1">
                  <a:lumMod val="95000"/>
                </a:schemeClr>
              </a:solidFill>
              <a:ea typeface="黑体" panose="02010609060101010101" pitchFamily="49" charset="-122"/>
              <a:cs typeface="+mn-lt"/>
            </a:endParaRPr>
          </a:p>
        </p:txBody>
      </p:sp>
      <p:sp>
        <p:nvSpPr>
          <p:cNvPr id="98" name="文本框 97"/>
          <p:cNvSpPr txBox="1"/>
          <p:nvPr>
            <p:custDataLst>
              <p:tags r:id="rId22"/>
            </p:custDataLst>
          </p:nvPr>
        </p:nvSpPr>
        <p:spPr>
          <a:xfrm>
            <a:off x="1393825" y="3933825"/>
            <a:ext cx="4573905" cy="983615"/>
          </a:xfrm>
          <a:prstGeom prst="rect">
            <a:avLst/>
          </a:prstGeom>
          <a:noFill/>
        </p:spPr>
        <p:txBody>
          <a:bodyPr wrap="square" rtlCol="0">
            <a:noAutofit/>
          </a:bodyPr>
          <a:p>
            <a:pPr indent="0" algn="ctr" fontAlgn="auto">
              <a:lnSpc>
                <a:spcPct val="120000"/>
              </a:lnSpc>
            </a:pPr>
            <a:r>
              <a:rPr lang="en-US" altLang="zh-CN" sz="2400" dirty="0">
                <a:solidFill>
                  <a:schemeClr val="tx1">
                    <a:lumMod val="50000"/>
                    <a:lumOff val="50000"/>
                  </a:schemeClr>
                </a:solidFill>
              </a:rPr>
              <a:t>SSD Bandwidth: ~15GB/s</a:t>
            </a:r>
            <a:endParaRPr lang="en-US" altLang="zh-CN" sz="2400" dirty="0">
              <a:solidFill>
                <a:schemeClr val="tx1">
                  <a:lumMod val="50000"/>
                  <a:lumOff val="50000"/>
                </a:schemeClr>
              </a:solidFill>
            </a:endParaRPr>
          </a:p>
          <a:p>
            <a:pPr indent="0" algn="ctr" fontAlgn="auto">
              <a:lnSpc>
                <a:spcPct val="120000"/>
              </a:lnSpc>
            </a:pPr>
            <a:r>
              <a:rPr lang="en-US" altLang="zh-CN" sz="2400" dirty="0">
                <a:solidFill>
                  <a:schemeClr val="tx1">
                    <a:lumMod val="50000"/>
                    <a:lumOff val="50000"/>
                  </a:schemeClr>
                </a:solidFill>
              </a:rPr>
              <a:t>NIC Bandwidth: 400Gb+</a:t>
            </a:r>
            <a:endParaRPr lang="en-US" altLang="zh-CN" sz="2400" dirty="0">
              <a:solidFill>
                <a:schemeClr val="tx1">
                  <a:lumMod val="50000"/>
                  <a:lumOff val="50000"/>
                </a:schemeClr>
              </a:solidFill>
            </a:endParaRPr>
          </a:p>
        </p:txBody>
      </p:sp>
      <p:sp>
        <p:nvSpPr>
          <p:cNvPr id="101" name="直角三角形 100"/>
          <p:cNvSpPr/>
          <p:nvPr>
            <p:custDataLst>
              <p:tags r:id="rId23"/>
            </p:custDataLst>
          </p:nvPr>
        </p:nvSpPr>
        <p:spPr>
          <a:xfrm>
            <a:off x="4679950" y="5158740"/>
            <a:ext cx="70485" cy="466090"/>
          </a:xfrm>
          <a:prstGeom prst="rtTriangle">
            <a:avLst/>
          </a:prstGeom>
          <a:solidFill>
            <a:schemeClr val="accent1">
              <a:lumMod val="60000"/>
              <a:lumOff val="40000"/>
            </a:schemeClr>
          </a:solidFill>
          <a:ln w="19050">
            <a:noFill/>
            <a:prstDash val="solid"/>
          </a:ln>
        </p:spPr>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spcAft>
                <a:spcPts val="600"/>
              </a:spcAft>
            </a:pPr>
            <a:endParaRPr lang="zh-CN" altLang="en-US" sz="2000" b="1" dirty="0">
              <a:solidFill>
                <a:srgbClr val="FFFFFF"/>
              </a:solidFill>
              <a:latin typeface="黑体" panose="02010609060101010101" pitchFamily="49" charset="-122"/>
              <a:ea typeface="黑体" panose="02010609060101010101" pitchFamily="49" charset="-122"/>
            </a:endParaRPr>
          </a:p>
        </p:txBody>
      </p:sp>
      <p:sp>
        <p:nvSpPr>
          <p:cNvPr id="102" name="圆角矩形 2"/>
          <p:cNvSpPr/>
          <p:nvPr>
            <p:custDataLst>
              <p:tags r:id="rId24"/>
            </p:custDataLst>
          </p:nvPr>
        </p:nvSpPr>
        <p:spPr>
          <a:xfrm>
            <a:off x="1163955" y="5452110"/>
            <a:ext cx="4803775" cy="1172210"/>
          </a:xfrm>
          <a:prstGeom prst="roundRect">
            <a:avLst>
              <a:gd name="adj" fmla="val 2837"/>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05" name="对角圆角矩形 80"/>
          <p:cNvSpPr/>
          <p:nvPr>
            <p:custDataLst>
              <p:tags r:id="rId25"/>
            </p:custDataLst>
          </p:nvPr>
        </p:nvSpPr>
        <p:spPr>
          <a:xfrm>
            <a:off x="2171700" y="5170170"/>
            <a:ext cx="2513330" cy="46609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p>
            <a:pPr algn="ctr">
              <a:defRPr/>
            </a:pPr>
            <a:r>
              <a:rPr lang="en-US" altLang="zh-CN" sz="2400" b="1" dirty="0">
                <a:solidFill>
                  <a:schemeClr val="bg1">
                    <a:lumMod val="95000"/>
                  </a:schemeClr>
                </a:solidFill>
                <a:ea typeface="黑体" panose="02010609060101010101" pitchFamily="49" charset="-122"/>
                <a:cs typeface="+mn-lt"/>
              </a:rPr>
              <a:t>New Pattern</a:t>
            </a:r>
            <a:endParaRPr lang="en-US" altLang="zh-CN" sz="2400" b="1" dirty="0">
              <a:solidFill>
                <a:schemeClr val="bg1">
                  <a:lumMod val="95000"/>
                </a:schemeClr>
              </a:solidFill>
              <a:ea typeface="黑体" panose="02010609060101010101" pitchFamily="49" charset="-122"/>
              <a:cs typeface="+mn-lt"/>
            </a:endParaRPr>
          </a:p>
        </p:txBody>
      </p:sp>
      <p:sp>
        <p:nvSpPr>
          <p:cNvPr id="106" name="文本框 105"/>
          <p:cNvSpPr txBox="1"/>
          <p:nvPr>
            <p:custDataLst>
              <p:tags r:id="rId26"/>
            </p:custDataLst>
          </p:nvPr>
        </p:nvSpPr>
        <p:spPr>
          <a:xfrm>
            <a:off x="1393825" y="5591810"/>
            <a:ext cx="4573905" cy="983615"/>
          </a:xfrm>
          <a:prstGeom prst="rect">
            <a:avLst/>
          </a:prstGeom>
          <a:noFill/>
        </p:spPr>
        <p:txBody>
          <a:bodyPr wrap="square" rtlCol="0">
            <a:noAutofit/>
          </a:bodyPr>
          <a:p>
            <a:pPr indent="0" algn="ctr" fontAlgn="auto">
              <a:lnSpc>
                <a:spcPct val="120000"/>
              </a:lnSpc>
            </a:pPr>
            <a:r>
              <a:rPr lang="en-US" altLang="zh-CN" sz="2400" dirty="0">
                <a:solidFill>
                  <a:schemeClr val="tx1">
                    <a:lumMod val="50000"/>
                    <a:lumOff val="50000"/>
                  </a:schemeClr>
                </a:solidFill>
              </a:rPr>
              <a:t>Average file size: &lt; 1MB</a:t>
            </a:r>
            <a:endParaRPr lang="en-US" altLang="zh-CN" sz="2400" dirty="0">
              <a:solidFill>
                <a:schemeClr val="tx1">
                  <a:lumMod val="50000"/>
                  <a:lumOff val="50000"/>
                </a:schemeClr>
              </a:solidFill>
            </a:endParaRPr>
          </a:p>
          <a:p>
            <a:pPr indent="0" algn="ctr" fontAlgn="auto">
              <a:lnSpc>
                <a:spcPct val="120000"/>
              </a:lnSpc>
            </a:pPr>
            <a:r>
              <a:rPr lang="en-US" altLang="zh-CN" sz="2400" dirty="0">
                <a:solidFill>
                  <a:schemeClr val="tx1">
                    <a:lumMod val="50000"/>
                    <a:lumOff val="50000"/>
                  </a:schemeClr>
                </a:solidFill>
              </a:rPr>
              <a:t>Metadata operation ratio: &gt;90%</a:t>
            </a:r>
            <a:endParaRPr lang="en-US" altLang="zh-CN" sz="2400" dirty="0">
              <a:solidFill>
                <a:schemeClr val="tx1">
                  <a:lumMod val="50000"/>
                  <a:lumOff val="50000"/>
                </a:schemeClr>
              </a:solidFill>
            </a:endParaRPr>
          </a:p>
        </p:txBody>
      </p:sp>
      <p:sp>
        <p:nvSpPr>
          <p:cNvPr id="7" name="矩形 6"/>
          <p:cNvSpPr/>
          <p:nvPr>
            <p:custDataLst>
              <p:tags r:id="rId27"/>
            </p:custDataLst>
          </p:nvPr>
        </p:nvSpPr>
        <p:spPr>
          <a:xfrm>
            <a:off x="486410" y="5039360"/>
            <a:ext cx="11219815" cy="1172845"/>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a:solidFill>
                  <a:srgbClr val="C00000"/>
                </a:solidFill>
                <a:latin typeface="Calibri" panose="020F0502020204030204" pitchFamily="34" charset="0"/>
                <a:ea typeface="黑体" panose="02010609060101010101" pitchFamily="49" charset="-122"/>
                <a:cs typeface="Calibri" panose="020F0502020204030204" pitchFamily="34" charset="0"/>
              </a:rPr>
              <a:t>Metadata becomes the primary bottleneck of modren DFS</a:t>
            </a:r>
            <a:endParaRPr lang="en-US" altLang="zh-CN" sz="3200" dirty="0">
              <a:solidFill>
                <a:srgbClr val="C00000"/>
              </a:solidFill>
              <a:latin typeface="Calibri" panose="020F0502020204030204" pitchFamily="34" charset="0"/>
              <a:ea typeface="黑体" panose="02010609060101010101" pitchFamily="49" charset="-122"/>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圆角矩形 7"/>
          <p:cNvSpPr/>
          <p:nvPr>
            <p:custDataLst>
              <p:tags r:id="rId1"/>
            </p:custDataLst>
          </p:nvPr>
        </p:nvSpPr>
        <p:spPr>
          <a:xfrm>
            <a:off x="1549400" y="4518660"/>
            <a:ext cx="3060065" cy="1065530"/>
          </a:xfrm>
          <a:prstGeom prst="roundRect">
            <a:avLst>
              <a:gd name="adj" fmla="val 0"/>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12" name="文本框 11"/>
          <p:cNvSpPr txBox="1"/>
          <p:nvPr>
            <p:custDataLst>
              <p:tags r:id="rId2"/>
            </p:custDataLst>
          </p:nvPr>
        </p:nvSpPr>
        <p:spPr>
          <a:xfrm rot="16200000">
            <a:off x="3782695" y="4881880"/>
            <a:ext cx="1057275" cy="332740"/>
          </a:xfrm>
          <a:prstGeom prst="rect">
            <a:avLst/>
          </a:prstGeom>
          <a:noFill/>
        </p:spPr>
        <p:txBody>
          <a:bodyPr wrap="square">
            <a:noAutofit/>
          </a:bodyPr>
          <a:p>
            <a:pPr algn="ctr"/>
            <a:r>
              <a:rPr kumimoji="1" lang="en-US" altLang="zh-CN" dirty="0">
                <a:latin typeface="Arial" panose="020B0604020202090204" pitchFamily="34" charset="0"/>
                <a:cs typeface="Arial" panose="020B0604020202090204" pitchFamily="34" charset="0"/>
              </a:rPr>
              <a:t>MDS-0</a:t>
            </a:r>
            <a:endParaRPr kumimoji="1" lang="en-US" altLang="zh-CN" dirty="0">
              <a:latin typeface="Arial" panose="020B0604020202090204" pitchFamily="34" charset="0"/>
              <a:cs typeface="Arial" panose="020B0604020202090204" pitchFamily="34" charset="0"/>
            </a:endParaRPr>
          </a:p>
        </p:txBody>
      </p:sp>
      <p:sp>
        <p:nvSpPr>
          <p:cNvPr id="6" name="圆角矩形 5"/>
          <p:cNvSpPr/>
          <p:nvPr>
            <p:custDataLst>
              <p:tags r:id="rId3"/>
            </p:custDataLst>
          </p:nvPr>
        </p:nvSpPr>
        <p:spPr>
          <a:xfrm>
            <a:off x="1549400" y="3538220"/>
            <a:ext cx="3060065" cy="887095"/>
          </a:xfrm>
          <a:prstGeom prst="roundRect">
            <a:avLst>
              <a:gd name="adj" fmla="val 0"/>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7" name="文本框 6"/>
          <p:cNvSpPr txBox="1"/>
          <p:nvPr>
            <p:custDataLst>
              <p:tags r:id="rId4"/>
            </p:custDataLst>
          </p:nvPr>
        </p:nvSpPr>
        <p:spPr>
          <a:xfrm rot="16200000">
            <a:off x="3837305" y="3808095"/>
            <a:ext cx="947420" cy="332740"/>
          </a:xfrm>
          <a:prstGeom prst="rect">
            <a:avLst/>
          </a:prstGeom>
          <a:noFill/>
        </p:spPr>
        <p:txBody>
          <a:bodyPr wrap="square">
            <a:noAutofit/>
          </a:bodyPr>
          <a:p>
            <a:pPr algn="ctr"/>
            <a:r>
              <a:rPr kumimoji="1" lang="en-US" altLang="zh-CN" dirty="0">
                <a:latin typeface="Arial" panose="020B0604020202090204" pitchFamily="34" charset="0"/>
                <a:cs typeface="Arial" panose="020B0604020202090204" pitchFamily="34" charset="0"/>
              </a:rPr>
              <a:t>MDS-1</a:t>
            </a:r>
            <a:endParaRPr kumimoji="1" lang="en-US" altLang="zh-CN" dirty="0">
              <a:latin typeface="Arial" panose="020B0604020202090204" pitchFamily="34" charset="0"/>
              <a:cs typeface="Arial" panose="020B0604020202090204" pitchFamily="34" charset="0"/>
            </a:endParaRPr>
          </a:p>
        </p:txBody>
      </p:sp>
      <p:sp>
        <p:nvSpPr>
          <p:cNvPr id="163" name="圆角矩形 162"/>
          <p:cNvSpPr/>
          <p:nvPr>
            <p:custDataLst>
              <p:tags r:id="rId5"/>
            </p:custDataLst>
          </p:nvPr>
        </p:nvSpPr>
        <p:spPr>
          <a:xfrm>
            <a:off x="1549400" y="2418715"/>
            <a:ext cx="3060065" cy="955040"/>
          </a:xfrm>
          <a:prstGeom prst="roundRect">
            <a:avLst>
              <a:gd name="adj" fmla="val 0"/>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tlCol="0" anchor="ctr"/>
          <a:p>
            <a:pPr algn="ctr"/>
            <a:endParaRPr kumimoji="1" lang="zh-CN" altLang="en-US" sz="2000" dirty="0">
              <a:latin typeface="Arial" panose="020B0604020202090204" pitchFamily="34" charset="0"/>
              <a:cs typeface="Arial" panose="020B0604020202090204" pitchFamily="34" charset="0"/>
            </a:endParaRPr>
          </a:p>
        </p:txBody>
      </p:sp>
      <p:sp>
        <p:nvSpPr>
          <p:cNvPr id="2" name="标题 1"/>
          <p:cNvSpPr>
            <a:spLocks noGrp="1"/>
          </p:cNvSpPr>
          <p:nvPr>
            <p:ph type="title"/>
          </p:nvPr>
        </p:nvSpPr>
        <p:spPr/>
        <p:txBody>
          <a:bodyPr/>
          <a:p>
            <a:r>
              <a:rPr lang="en-US" altLang="zh-CN" b="0">
                <a:latin typeface="+mn-lt"/>
                <a:cs typeface="+mn-lt"/>
              </a:rPr>
              <a:t>Scaling Metadata of DFS</a:t>
            </a:r>
            <a:endParaRPr lang="en-US" altLang="zh-CN" b="0">
              <a:latin typeface="+mn-lt"/>
              <a:cs typeface="+mn-lt"/>
            </a:endParaRPr>
          </a:p>
        </p:txBody>
      </p:sp>
      <p:sp>
        <p:nvSpPr>
          <p:cNvPr id="3" name="内容占位符 2"/>
          <p:cNvSpPr>
            <a:spLocks noGrp="1"/>
          </p:cNvSpPr>
          <p:nvPr>
            <p:ph idx="1"/>
          </p:nvPr>
        </p:nvSpPr>
        <p:spPr>
          <a:xfrm>
            <a:off x="838200" y="1214120"/>
            <a:ext cx="10777220" cy="792480"/>
          </a:xfrm>
        </p:spPr>
        <p:txBody>
          <a:bodyPr/>
          <a:p>
            <a:r>
              <a:rPr lang="en-US" altLang="zh-CN"/>
              <a:t>Breaking the metadata bottleneck: multi-MDS</a:t>
            </a:r>
            <a:r>
              <a:rPr lang="en-US" altLang="zh-CN"/>
              <a:t>s collaboration </a:t>
            </a:r>
            <a:endParaRPr lang="en-US" altLang="zh-CN"/>
          </a:p>
        </p:txBody>
      </p:sp>
      <p:sp>
        <p:nvSpPr>
          <p:cNvPr id="4" name="灯片编号占位符 3"/>
          <p:cNvSpPr>
            <a:spLocks noGrp="1"/>
          </p:cNvSpPr>
          <p:nvPr>
            <p:ph type="sldNum" sz="quarter" idx="12"/>
          </p:nvPr>
        </p:nvSpPr>
        <p:spPr/>
        <p:txBody>
          <a:bodyPr/>
          <a:p>
            <a:fld id="{48F63A3B-78C7-47BE-AE5E-E10140E04643}" type="slidenum">
              <a:rPr lang="en-US" smtClean="0"/>
            </a:fld>
            <a:endParaRPr lang="en-US" dirty="0"/>
          </a:p>
        </p:txBody>
      </p:sp>
      <p:pic>
        <p:nvPicPr>
          <p:cNvPr id="88" name="图形 8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2595" y="2783840"/>
            <a:ext cx="529590" cy="582295"/>
          </a:xfrm>
          <a:prstGeom prst="rect">
            <a:avLst/>
          </a:prstGeom>
        </p:spPr>
      </p:pic>
      <p:sp>
        <p:nvSpPr>
          <p:cNvPr id="93" name="文本框 92"/>
          <p:cNvSpPr txBox="1"/>
          <p:nvPr/>
        </p:nvSpPr>
        <p:spPr>
          <a:xfrm>
            <a:off x="1741170" y="2950845"/>
            <a:ext cx="480060" cy="337185"/>
          </a:xfrm>
          <a:prstGeom prst="rect">
            <a:avLst/>
          </a:prstGeom>
          <a:noFill/>
        </p:spPr>
        <p:txBody>
          <a:bodyPr wrap="square">
            <a:spAutoFit/>
          </a:bodyPr>
          <a:p>
            <a:r>
              <a:rPr kumimoji="1" lang="en-US" altLang="zh-CN" sz="1600" b="1" dirty="0" err="1">
                <a:latin typeface="Calibri" panose="020F0502020204030204" pitchFamily="34" charset="0"/>
                <a:cs typeface="Calibri" panose="020F0502020204030204" pitchFamily="34" charset="0"/>
              </a:rPr>
              <a:t>usr</a:t>
            </a:r>
            <a:endParaRPr kumimoji="1" lang="en-US" altLang="zh-CN" sz="1600" b="1" dirty="0" err="1">
              <a:latin typeface="Calibri" panose="020F0502020204030204" pitchFamily="34" charset="0"/>
              <a:cs typeface="Calibri" panose="020F0502020204030204" pitchFamily="34" charset="0"/>
            </a:endParaRPr>
          </a:p>
        </p:txBody>
      </p:sp>
      <p:cxnSp>
        <p:nvCxnSpPr>
          <p:cNvPr id="95" name="直线连接符 94"/>
          <p:cNvCxnSpPr/>
          <p:nvPr/>
        </p:nvCxnSpPr>
        <p:spPr>
          <a:xfrm flipV="1">
            <a:off x="2242185" y="3142615"/>
            <a:ext cx="10452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p:nvPr/>
        </p:nvCxnSpPr>
        <p:spPr>
          <a:xfrm>
            <a:off x="2723515" y="2921635"/>
            <a:ext cx="0" cy="2165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线箭头连接符 102"/>
          <p:cNvCxnSpPr/>
          <p:nvPr/>
        </p:nvCxnSpPr>
        <p:spPr>
          <a:xfrm>
            <a:off x="1992630" y="3298825"/>
            <a:ext cx="0" cy="432435"/>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线连接符 103"/>
          <p:cNvCxnSpPr/>
          <p:nvPr/>
        </p:nvCxnSpPr>
        <p:spPr>
          <a:xfrm>
            <a:off x="2007870" y="3435985"/>
            <a:ext cx="15176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8" name="图形 7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37995" y="3583940"/>
            <a:ext cx="610235" cy="578485"/>
          </a:xfrm>
          <a:prstGeom prst="rect">
            <a:avLst/>
          </a:prstGeom>
        </p:spPr>
      </p:pic>
      <p:sp>
        <p:nvSpPr>
          <p:cNvPr id="89" name="文本框 88"/>
          <p:cNvSpPr txBox="1"/>
          <p:nvPr/>
        </p:nvSpPr>
        <p:spPr>
          <a:xfrm>
            <a:off x="1740535" y="3751580"/>
            <a:ext cx="562610" cy="337185"/>
          </a:xfrm>
          <a:prstGeom prst="rect">
            <a:avLst/>
          </a:prstGeom>
          <a:noFill/>
        </p:spPr>
        <p:txBody>
          <a:bodyPr wrap="square">
            <a:spAutoFit/>
          </a:bodyPr>
          <a:p>
            <a:pPr algn="ctr"/>
            <a:r>
              <a:rPr kumimoji="1" lang="en-US" altLang="zh-CN" sz="1600" b="1" dirty="0">
                <a:latin typeface="Calibri" panose="020F0502020204030204" pitchFamily="34" charset="0"/>
                <a:cs typeface="Calibri" panose="020F0502020204030204" pitchFamily="34" charset="0"/>
              </a:rPr>
              <a:t>bin</a:t>
            </a:r>
            <a:endParaRPr kumimoji="1" lang="en-US" altLang="zh-CN" sz="1600" b="1" dirty="0">
              <a:latin typeface="Calibri" panose="020F0502020204030204" pitchFamily="34" charset="0"/>
              <a:cs typeface="Calibri" panose="020F0502020204030204" pitchFamily="34" charset="0"/>
            </a:endParaRPr>
          </a:p>
        </p:txBody>
      </p:sp>
      <p:pic>
        <p:nvPicPr>
          <p:cNvPr id="81" name="图形 8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2630" y="3591560"/>
            <a:ext cx="576580" cy="578485"/>
          </a:xfrm>
          <a:prstGeom prst="rect">
            <a:avLst/>
          </a:prstGeom>
        </p:spPr>
      </p:pic>
      <p:pic>
        <p:nvPicPr>
          <p:cNvPr id="115" name="图形 1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37995" y="4527550"/>
            <a:ext cx="610235" cy="510540"/>
          </a:xfrm>
          <a:prstGeom prst="rect">
            <a:avLst/>
          </a:prstGeom>
        </p:spPr>
      </p:pic>
      <p:sp>
        <p:nvSpPr>
          <p:cNvPr id="120" name="文本框 119"/>
          <p:cNvSpPr txBox="1"/>
          <p:nvPr/>
        </p:nvSpPr>
        <p:spPr>
          <a:xfrm>
            <a:off x="1737995" y="4648200"/>
            <a:ext cx="610870" cy="337185"/>
          </a:xfrm>
          <a:prstGeom prst="rect">
            <a:avLst/>
          </a:prstGeom>
          <a:noFill/>
        </p:spPr>
        <p:txBody>
          <a:bodyPr wrap="square">
            <a:spAutoFit/>
          </a:bodyPr>
          <a:p>
            <a:pPr algn="ctr"/>
            <a:r>
              <a:rPr kumimoji="1" lang="en-US" altLang="zh-CN" sz="1600" b="1" dirty="0" err="1">
                <a:latin typeface="Calibri" panose="020F0502020204030204" pitchFamily="34" charset="0"/>
                <a:cs typeface="Calibri" panose="020F0502020204030204" pitchFamily="34" charset="0"/>
              </a:rPr>
              <a:t>dir</a:t>
            </a:r>
            <a:endParaRPr kumimoji="1" lang="en-US" altLang="zh-CN" sz="1600" b="1" dirty="0" err="1">
              <a:latin typeface="Calibri" panose="020F0502020204030204" pitchFamily="34" charset="0"/>
              <a:cs typeface="Calibri" panose="020F0502020204030204" pitchFamily="34" charset="0"/>
            </a:endParaRPr>
          </a:p>
        </p:txBody>
      </p:sp>
      <p:cxnSp>
        <p:nvCxnSpPr>
          <p:cNvPr id="124" name="直线箭头连接符 123"/>
          <p:cNvCxnSpPr/>
          <p:nvPr/>
        </p:nvCxnSpPr>
        <p:spPr>
          <a:xfrm>
            <a:off x="2007870" y="4097020"/>
            <a:ext cx="0" cy="50673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线连接符 128"/>
          <p:cNvCxnSpPr/>
          <p:nvPr/>
        </p:nvCxnSpPr>
        <p:spPr>
          <a:xfrm>
            <a:off x="2014220" y="5029200"/>
            <a:ext cx="15170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线连接符 132"/>
          <p:cNvCxnSpPr/>
          <p:nvPr/>
        </p:nvCxnSpPr>
        <p:spPr>
          <a:xfrm>
            <a:off x="3524885" y="5022850"/>
            <a:ext cx="0" cy="7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线连接符 127"/>
          <p:cNvCxnSpPr/>
          <p:nvPr/>
        </p:nvCxnSpPr>
        <p:spPr>
          <a:xfrm>
            <a:off x="2015490" y="4981575"/>
            <a:ext cx="0" cy="107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线箭头连接符 135"/>
          <p:cNvCxnSpPr/>
          <p:nvPr/>
        </p:nvCxnSpPr>
        <p:spPr>
          <a:xfrm>
            <a:off x="3525520" y="3432810"/>
            <a:ext cx="0" cy="28829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2" name="图形 9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53740" y="2791460"/>
            <a:ext cx="576580" cy="582295"/>
          </a:xfrm>
          <a:prstGeom prst="rect">
            <a:avLst/>
          </a:prstGeom>
        </p:spPr>
      </p:pic>
      <p:cxnSp>
        <p:nvCxnSpPr>
          <p:cNvPr id="173" name="直线连接符 172"/>
          <p:cNvCxnSpPr/>
          <p:nvPr/>
        </p:nvCxnSpPr>
        <p:spPr>
          <a:xfrm>
            <a:off x="2800350" y="5037455"/>
            <a:ext cx="0" cy="7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4" name="图形 17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20315" y="3602990"/>
            <a:ext cx="576580" cy="578485"/>
          </a:xfrm>
          <a:prstGeom prst="rect">
            <a:avLst/>
          </a:prstGeom>
        </p:spPr>
      </p:pic>
      <p:sp>
        <p:nvSpPr>
          <p:cNvPr id="175" name="文本框 174"/>
          <p:cNvSpPr txBox="1"/>
          <p:nvPr/>
        </p:nvSpPr>
        <p:spPr>
          <a:xfrm>
            <a:off x="2547620" y="3751580"/>
            <a:ext cx="549275" cy="337185"/>
          </a:xfrm>
          <a:prstGeom prst="rect">
            <a:avLst/>
          </a:prstGeom>
          <a:noFill/>
        </p:spPr>
        <p:txBody>
          <a:bodyPr wrap="square">
            <a:spAutoFit/>
          </a:bodyPr>
          <a:p>
            <a:r>
              <a:rPr kumimoji="1" lang="en-US" altLang="zh-CN" sz="1600" dirty="0" err="1">
                <a:solidFill>
                  <a:schemeClr val="bg1">
                    <a:lumMod val="50000"/>
                  </a:schemeClr>
                </a:solidFill>
                <a:latin typeface="Calibri" panose="020F0502020204030204" pitchFamily="34" charset="0"/>
                <a:cs typeface="Calibri" panose="020F0502020204030204" pitchFamily="34" charset="0"/>
              </a:rPr>
              <a:t>sbin</a:t>
            </a:r>
            <a:endParaRPr kumimoji="1" lang="en-US" altLang="zh-CN" sz="1600" b="1" dirty="0" err="1">
              <a:solidFill>
                <a:schemeClr val="bg1">
                  <a:lumMod val="50000"/>
                </a:schemeClr>
              </a:solidFill>
              <a:latin typeface="Calibri" panose="020F0502020204030204" pitchFamily="34" charset="0"/>
              <a:cs typeface="Calibri" panose="020F0502020204030204" pitchFamily="34" charset="0"/>
            </a:endParaRPr>
          </a:p>
        </p:txBody>
      </p:sp>
      <p:cxnSp>
        <p:nvCxnSpPr>
          <p:cNvPr id="176" name="直线箭头连接符 175"/>
          <p:cNvCxnSpPr/>
          <p:nvPr/>
        </p:nvCxnSpPr>
        <p:spPr>
          <a:xfrm>
            <a:off x="2783205" y="3444875"/>
            <a:ext cx="0" cy="28829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图形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2690" y="2501265"/>
            <a:ext cx="529590" cy="492760"/>
          </a:xfrm>
          <a:prstGeom prst="rect">
            <a:avLst/>
          </a:prstGeom>
        </p:spPr>
      </p:pic>
      <p:sp>
        <p:nvSpPr>
          <p:cNvPr id="75" name="文本框 74"/>
          <p:cNvSpPr txBox="1"/>
          <p:nvPr/>
        </p:nvSpPr>
        <p:spPr>
          <a:xfrm>
            <a:off x="2494915" y="2615565"/>
            <a:ext cx="506095" cy="337185"/>
          </a:xfrm>
          <a:prstGeom prst="rect">
            <a:avLst/>
          </a:prstGeom>
          <a:noFill/>
        </p:spPr>
        <p:txBody>
          <a:bodyPr wrap="square">
            <a:spAutoFit/>
          </a:bodyPr>
          <a:p>
            <a:pPr algn="ctr"/>
            <a:r>
              <a:rPr kumimoji="1" lang="en-US" altLang="zh-CN" sz="1600" dirty="0">
                <a:latin typeface="Arial" panose="020B0604020202090204" pitchFamily="34" charset="0"/>
                <a:cs typeface="Arial" panose="020B0604020202090204" pitchFamily="34" charset="0"/>
              </a:rPr>
              <a:t>/</a:t>
            </a:r>
            <a:endParaRPr kumimoji="1" lang="en-US" altLang="zh-CN" sz="1600" dirty="0">
              <a:latin typeface="Arial" panose="020B0604020202090204" pitchFamily="34" charset="0"/>
              <a:cs typeface="Arial" panose="020B0604020202090204" pitchFamily="34" charset="0"/>
            </a:endParaRPr>
          </a:p>
        </p:txBody>
      </p:sp>
      <p:sp>
        <p:nvSpPr>
          <p:cNvPr id="41" name="文本框 40"/>
          <p:cNvSpPr txBox="1"/>
          <p:nvPr/>
        </p:nvSpPr>
        <p:spPr>
          <a:xfrm>
            <a:off x="2564130" y="5102225"/>
            <a:ext cx="4718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bar</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9" name="文本框 38"/>
          <p:cNvSpPr txBox="1"/>
          <p:nvPr/>
        </p:nvSpPr>
        <p:spPr>
          <a:xfrm>
            <a:off x="1831340" y="5102225"/>
            <a:ext cx="529590" cy="337185"/>
          </a:xfrm>
          <a:prstGeom prst="rect">
            <a:avLst/>
          </a:prstGeom>
          <a:noFill/>
        </p:spPr>
        <p:txBody>
          <a:bodyPr wrap="square">
            <a:spAutoFit/>
          </a:bodyPr>
          <a:p>
            <a:pPr algn="ctr"/>
            <a:r>
              <a:rPr kumimoji="1" lang="en-US" altLang="zh-CN" sz="1600" b="1" dirty="0">
                <a:latin typeface="Calibri" panose="020F0502020204030204" pitchFamily="34" charset="0"/>
                <a:cs typeface="Calibri" panose="020F0502020204030204" pitchFamily="34" charset="0"/>
              </a:rPr>
              <a:t>foo</a:t>
            </a:r>
            <a:endParaRPr kumimoji="1" lang="en-US" altLang="zh-CN" sz="1600" b="1" dirty="0">
              <a:latin typeface="Calibri" panose="020F0502020204030204" pitchFamily="34" charset="0"/>
              <a:cs typeface="Calibri" panose="020F0502020204030204" pitchFamily="34" charset="0"/>
            </a:endParaRPr>
          </a:p>
        </p:txBody>
      </p:sp>
      <p:pic>
        <p:nvPicPr>
          <p:cNvPr id="53" name="图形 5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77060" y="5089525"/>
            <a:ext cx="430530" cy="430530"/>
          </a:xfrm>
          <a:prstGeom prst="rect">
            <a:avLst/>
          </a:prstGeom>
        </p:spPr>
      </p:pic>
      <p:pic>
        <p:nvPicPr>
          <p:cNvPr id="54" name="图形 5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8895" y="5089525"/>
            <a:ext cx="430530" cy="430530"/>
          </a:xfrm>
          <a:prstGeom prst="rect">
            <a:avLst/>
          </a:prstGeom>
        </p:spPr>
      </p:pic>
      <p:pic>
        <p:nvPicPr>
          <p:cNvPr id="55" name="图形 5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17875" y="5089525"/>
            <a:ext cx="430530" cy="430530"/>
          </a:xfrm>
          <a:prstGeom prst="rect">
            <a:avLst/>
          </a:prstGeom>
        </p:spPr>
      </p:pic>
      <p:sp>
        <p:nvSpPr>
          <p:cNvPr id="9" name="文本框 8"/>
          <p:cNvSpPr txBox="1"/>
          <p:nvPr/>
        </p:nvSpPr>
        <p:spPr>
          <a:xfrm>
            <a:off x="3279775" y="5102225"/>
            <a:ext cx="50609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bar</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文本框 9"/>
          <p:cNvSpPr txBox="1"/>
          <p:nvPr/>
        </p:nvSpPr>
        <p:spPr>
          <a:xfrm>
            <a:off x="3182620" y="3751580"/>
            <a:ext cx="738505" cy="337185"/>
          </a:xfrm>
          <a:prstGeom prst="rect">
            <a:avLst/>
          </a:prstGeom>
          <a:noFill/>
        </p:spPr>
        <p:txBody>
          <a:bodyPr wrap="square">
            <a:spAutoFit/>
          </a:bodyPr>
          <a:p>
            <a:pPr algn="ctr"/>
            <a:r>
              <a:rPr kumimoji="1" lang="en-US" altLang="zh-CN" sz="1600" dirty="0">
                <a:solidFill>
                  <a:schemeClr val="tx1">
                    <a:lumMod val="50000"/>
                    <a:lumOff val="50000"/>
                  </a:schemeClr>
                </a:solidFill>
                <a:latin typeface="Calibri" panose="020F0502020204030204" pitchFamily="34" charset="0"/>
                <a:cs typeface="Calibri" panose="020F0502020204030204" pitchFamily="34" charset="0"/>
              </a:rPr>
              <a:t>share</a:t>
            </a:r>
            <a:endParaRPr kumimoji="1" lang="en-US" altLang="zh-CN"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文本框 10"/>
          <p:cNvSpPr txBox="1"/>
          <p:nvPr/>
        </p:nvSpPr>
        <p:spPr>
          <a:xfrm>
            <a:off x="3274695" y="2950845"/>
            <a:ext cx="549275" cy="337185"/>
          </a:xfrm>
          <a:prstGeom prst="rect">
            <a:avLst/>
          </a:prstGeom>
          <a:noFill/>
        </p:spPr>
        <p:txBody>
          <a:bodyPr wrap="square">
            <a:spAutoFit/>
          </a:bodyPr>
          <a:p>
            <a:pPr algn="ctr"/>
            <a:r>
              <a:rPr kumimoji="1" lang="en-US" altLang="zh-CN" sz="1600" dirty="0" err="1">
                <a:solidFill>
                  <a:schemeClr val="bg1">
                    <a:lumMod val="50000"/>
                  </a:schemeClr>
                </a:solidFill>
                <a:latin typeface="Calibri" panose="020F0502020204030204" pitchFamily="34" charset="0"/>
                <a:cs typeface="Calibri" panose="020F0502020204030204" pitchFamily="34" charset="0"/>
              </a:rPr>
              <a:t>etc</a:t>
            </a:r>
            <a:endParaRPr kumimoji="1" lang="en-US" altLang="zh-CN" sz="1600" b="1" dirty="0" err="1">
              <a:solidFill>
                <a:schemeClr val="bg1">
                  <a:lumMod val="50000"/>
                </a:schemeClr>
              </a:solidFill>
              <a:latin typeface="Calibri" panose="020F0502020204030204" pitchFamily="34" charset="0"/>
              <a:cs typeface="Calibri" panose="020F0502020204030204" pitchFamily="34" charset="0"/>
            </a:endParaRPr>
          </a:p>
        </p:txBody>
      </p:sp>
      <p:sp>
        <p:nvSpPr>
          <p:cNvPr id="170" name="文本框 169"/>
          <p:cNvSpPr txBox="1"/>
          <p:nvPr>
            <p:custDataLst>
              <p:tags r:id="rId10"/>
            </p:custDataLst>
          </p:nvPr>
        </p:nvSpPr>
        <p:spPr>
          <a:xfrm rot="16200000">
            <a:off x="3837305" y="2726690"/>
            <a:ext cx="947420" cy="332740"/>
          </a:xfrm>
          <a:prstGeom prst="rect">
            <a:avLst/>
          </a:prstGeom>
          <a:noFill/>
        </p:spPr>
        <p:txBody>
          <a:bodyPr wrap="square">
            <a:noAutofit/>
          </a:bodyPr>
          <a:p>
            <a:pPr algn="ctr"/>
            <a:r>
              <a:rPr kumimoji="1" lang="en-US" altLang="zh-CN" dirty="0">
                <a:latin typeface="Arial" panose="020B0604020202090204" pitchFamily="34" charset="0"/>
                <a:cs typeface="Arial" panose="020B0604020202090204" pitchFamily="34" charset="0"/>
              </a:rPr>
              <a:t>MDS-0</a:t>
            </a:r>
            <a:endParaRPr kumimoji="1" lang="en-US" altLang="zh-CN" dirty="0">
              <a:latin typeface="Arial" panose="020B0604020202090204" pitchFamily="34" charset="0"/>
              <a:cs typeface="Arial" panose="020B0604020202090204" pitchFamily="34" charset="0"/>
            </a:endParaRPr>
          </a:p>
        </p:txBody>
      </p:sp>
      <p:grpSp>
        <p:nvGrpSpPr>
          <p:cNvPr id="19" name="组合 18"/>
          <p:cNvGrpSpPr/>
          <p:nvPr/>
        </p:nvGrpSpPr>
        <p:grpSpPr>
          <a:xfrm>
            <a:off x="5461000" y="2735580"/>
            <a:ext cx="5229860" cy="403225"/>
            <a:chOff x="8899" y="4699"/>
            <a:chExt cx="8236" cy="635"/>
          </a:xfrm>
        </p:grpSpPr>
        <p:pic>
          <p:nvPicPr>
            <p:cNvPr id="13" name="图片 12" descr="对"/>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99" y="4699"/>
              <a:ext cx="635" cy="635"/>
            </a:xfrm>
            <a:prstGeom prst="rect">
              <a:avLst/>
            </a:prstGeom>
          </p:spPr>
        </p:pic>
        <p:sp>
          <p:nvSpPr>
            <p:cNvPr id="16" name="文本框 15"/>
            <p:cNvSpPr txBox="1"/>
            <p:nvPr>
              <p:custDataLst>
                <p:tags r:id="rId13"/>
              </p:custDataLst>
            </p:nvPr>
          </p:nvSpPr>
          <p:spPr>
            <a:xfrm>
              <a:off x="9771" y="4717"/>
              <a:ext cx="7364" cy="599"/>
            </a:xfrm>
            <a:prstGeom prst="rect">
              <a:avLst/>
            </a:prstGeom>
            <a:noFill/>
          </p:spPr>
          <p:txBody>
            <a:bodyPr wrap="square">
              <a:noAutofit/>
            </a:bodyPr>
            <a:p>
              <a:pPr algn="l"/>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Overcoming Single-MDS Capacity Limits</a:t>
              </a:r>
              <a:endPar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p:txBody>
        </p:sp>
      </p:grpSp>
      <p:grpSp>
        <p:nvGrpSpPr>
          <p:cNvPr id="20" name="组合 19"/>
          <p:cNvGrpSpPr/>
          <p:nvPr/>
        </p:nvGrpSpPr>
        <p:grpSpPr>
          <a:xfrm>
            <a:off x="5461000" y="3671570"/>
            <a:ext cx="5197475" cy="403225"/>
            <a:chOff x="8899" y="4699"/>
            <a:chExt cx="8185" cy="635"/>
          </a:xfrm>
        </p:grpSpPr>
        <p:pic>
          <p:nvPicPr>
            <p:cNvPr id="21" name="图片 20" descr="对"/>
            <p:cNvPicPr>
              <a:picLocks noChangeAspect="1"/>
            </p:cNvPicPr>
            <p:nvPr/>
          </p:nvPicPr>
          <p:blipFill>
            <a:blip r:embed="rId11">
              <a:extLst>
                <a:ext uri="{96DAC541-7B7A-43D3-8B79-37D633B846F1}">
                  <asvg:svgBlip xmlns:asvg="http://schemas.microsoft.com/office/drawing/2016/SVG/main" r:embed="rId14"/>
                </a:ext>
              </a:extLst>
            </a:blip>
            <a:stretch>
              <a:fillRect/>
            </a:stretch>
          </p:blipFill>
          <p:spPr>
            <a:xfrm>
              <a:off x="8899" y="4699"/>
              <a:ext cx="635" cy="635"/>
            </a:xfrm>
            <a:prstGeom prst="rect">
              <a:avLst/>
            </a:prstGeom>
          </p:spPr>
        </p:pic>
        <p:sp>
          <p:nvSpPr>
            <p:cNvPr id="22" name="文本框 21"/>
            <p:cNvSpPr txBox="1"/>
            <p:nvPr>
              <p:custDataLst>
                <p:tags r:id="rId15"/>
              </p:custDataLst>
            </p:nvPr>
          </p:nvSpPr>
          <p:spPr>
            <a:xfrm>
              <a:off x="9771" y="4717"/>
              <a:ext cx="7313" cy="599"/>
            </a:xfrm>
            <a:prstGeom prst="rect">
              <a:avLst/>
            </a:prstGeom>
            <a:noFill/>
          </p:spPr>
          <p:txBody>
            <a:bodyPr wrap="square">
              <a:noAutofit/>
            </a:bodyPr>
            <a:p>
              <a:pPr algn="l"/>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Enabling Multi-MDS Parallel Processing</a:t>
              </a:r>
              <a:endPar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a:p>
              <a:pPr algn="l"/>
              <a:endPar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p:txBody>
        </p:sp>
      </p:grpSp>
      <p:grpSp>
        <p:nvGrpSpPr>
          <p:cNvPr id="23" name="组合 22"/>
          <p:cNvGrpSpPr/>
          <p:nvPr/>
        </p:nvGrpSpPr>
        <p:grpSpPr>
          <a:xfrm>
            <a:off x="5461000" y="4626610"/>
            <a:ext cx="4400550" cy="402590"/>
            <a:chOff x="8899" y="4699"/>
            <a:chExt cx="6930" cy="634"/>
          </a:xfrm>
        </p:grpSpPr>
        <p:pic>
          <p:nvPicPr>
            <p:cNvPr id="24" name="图片 23" descr="对"/>
            <p:cNvPicPr>
              <a:picLocks noChangeAspect="1"/>
            </p:cNvPicPr>
            <p:nvPr/>
          </p:nvPicPr>
          <p:blipFill>
            <a:blip r:embed="rId11">
              <a:extLst>
                <a:ext uri="{96DAC541-7B7A-43D3-8B79-37D633B846F1}">
                  <asvg:svgBlip xmlns:asvg="http://schemas.microsoft.com/office/drawing/2016/SVG/main" r:embed="rId14"/>
                </a:ext>
              </a:extLst>
            </a:blip>
            <a:stretch>
              <a:fillRect/>
            </a:stretch>
          </p:blipFill>
          <p:spPr>
            <a:xfrm>
              <a:off x="8899" y="4699"/>
              <a:ext cx="635" cy="635"/>
            </a:xfrm>
            <a:prstGeom prst="rect">
              <a:avLst/>
            </a:prstGeom>
          </p:spPr>
        </p:pic>
        <p:sp>
          <p:nvSpPr>
            <p:cNvPr id="25" name="文本框 24"/>
            <p:cNvSpPr txBox="1"/>
            <p:nvPr>
              <p:custDataLst>
                <p:tags r:id="rId16"/>
              </p:custDataLst>
            </p:nvPr>
          </p:nvSpPr>
          <p:spPr>
            <a:xfrm>
              <a:off x="9771" y="4717"/>
              <a:ext cx="6059" cy="599"/>
            </a:xfrm>
            <a:prstGeom prst="rect">
              <a:avLst/>
            </a:prstGeom>
            <a:noFill/>
          </p:spPr>
          <p:txBody>
            <a:bodyPr wrap="square">
              <a:noAutofit/>
            </a:bodyPr>
            <a:p>
              <a:pPr algn="l"/>
              <a:r>
                <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rPr>
                <a:t>Realizing Full In-Memory Metadata</a:t>
              </a:r>
              <a:endParaRPr lang="en-US" altLang="zh-CN" sz="2000" dirty="0">
                <a:solidFill>
                  <a:schemeClr val="accent6">
                    <a:lumMod val="75000"/>
                  </a:schemeClr>
                </a:solidFill>
                <a:latin typeface="Calibri" panose="020F0502020204030204" pitchFamily="34" charset="0"/>
                <a:ea typeface="微软雅黑" panose="020B0503020204020204" pitchFamily="34" charset="-122"/>
                <a:cs typeface="Calibri" panose="020F050202020403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txBox="1"/>
          <p:nvPr/>
        </p:nvSpPr>
        <p:spPr>
          <a:xfrm>
            <a:off x="-8255" y="2129155"/>
            <a:ext cx="12212955" cy="13309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pPr algn="ctr">
              <a:lnSpc>
                <a:spcPct val="100000"/>
              </a:lnSpc>
              <a:spcBef>
                <a:spcPts val="600"/>
              </a:spcBef>
            </a:pPr>
            <a:r>
              <a:rPr lang="en-US" altLang="zh-CN" sz="4800" b="0" dirty="0">
                <a:solidFill>
                  <a:srgbClr val="C00000"/>
                </a:solidFill>
              </a:rPr>
              <a:t>And, what must we give in return?</a:t>
            </a:r>
            <a:endParaRPr lang="en-US" altLang="zh-CN" sz="4800" b="0" dirty="0">
              <a:solidFill>
                <a:srgbClr val="C00000"/>
              </a:solidFill>
            </a:endParaRPr>
          </a:p>
        </p:txBody>
      </p:sp>
      <p:sp>
        <p:nvSpPr>
          <p:cNvPr id="30" name="内容占位符 2"/>
          <p:cNvSpPr txBox="1"/>
          <p:nvPr/>
        </p:nvSpPr>
        <p:spPr>
          <a:xfrm>
            <a:off x="2219960" y="3460115"/>
            <a:ext cx="8211820" cy="13563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q"/>
              <a:defRPr sz="2400" b="1" i="0" kern="1200" baseline="0">
                <a:solidFill>
                  <a:schemeClr val="tx1"/>
                </a:solidFill>
                <a:latin typeface="Times New Roman" panose="02020503050405090304" pitchFamily="18" charset="0"/>
                <a:ea typeface="微软雅黑" panose="020B0503020204020204" pitchFamily="34" charset="-122"/>
                <a:cs typeface="+mn-cs"/>
              </a:defRPr>
            </a:lvl1pPr>
            <a:lvl2pPr marL="685800" indent="-228600" algn="l" defTabSz="914400" rtl="0" eaLnBrk="1" latinLnBrk="0" hangingPunct="1">
              <a:lnSpc>
                <a:spcPct val="100000"/>
              </a:lnSpc>
              <a:spcBef>
                <a:spcPts val="500"/>
              </a:spcBef>
              <a:buFont typeface="Wingdings" panose="05000000000000000000" pitchFamily="2" charset="2"/>
              <a:buChar char="v"/>
              <a:defRPr sz="2000" b="1" i="0" kern="1200" baseline="0">
                <a:solidFill>
                  <a:schemeClr val="tx1"/>
                </a:solidFill>
                <a:latin typeface="Times New Roman" panose="02020503050405090304" pitchFamily="18" charset="0"/>
                <a:ea typeface="楷体" panose="02010609060101010101" pitchFamily="49" charset="-122"/>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Ø"/>
              <a:defRPr sz="1800" b="1" i="0" kern="1200" baseline="0">
                <a:solidFill>
                  <a:schemeClr val="tx1"/>
                </a:solidFill>
                <a:latin typeface="Times New Roman" panose="02020503050405090304" pitchFamily="18" charset="0"/>
                <a:ea typeface="楷体" panose="02010609060101010101" pitchFamily="49" charset="-122"/>
                <a:cs typeface="+mn-cs"/>
              </a:defRPr>
            </a:lvl3pPr>
            <a:lvl4pPr marL="16002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4pPr>
            <a:lvl5pPr marL="2057400" indent="-228600" algn="l" defTabSz="914400" rtl="0" eaLnBrk="1" latinLnBrk="0" hangingPunct="1">
              <a:lnSpc>
                <a:spcPct val="100000"/>
              </a:lnSpc>
              <a:spcBef>
                <a:spcPts val="500"/>
              </a:spcBef>
              <a:buFont typeface="Arial" panose="020B0604020202090204" pitchFamily="34" charset="0"/>
              <a:buChar char="•"/>
              <a:defRPr sz="1600" b="1" i="0" kern="1200" baseline="0">
                <a:solidFill>
                  <a:schemeClr val="tx1"/>
                </a:solidFill>
                <a:latin typeface="Times New Roman" panose="02020503050405090304" pitchFamily="18"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algn="r">
              <a:lnSpc>
                <a:spcPct val="120000"/>
              </a:lnSpc>
              <a:buNone/>
            </a:pPr>
            <a:r>
              <a:rPr lang="en-US" altLang="zh-CN" sz="2800" b="0" i="1" dirty="0">
                <a:solidFill>
                  <a:schemeClr val="tx1">
                    <a:lumMod val="65000"/>
                    <a:lumOff val="35000"/>
                  </a:schemeClr>
                </a:solidFill>
                <a:ea typeface="+mn-ea"/>
                <a:cs typeface="Times New Roman" panose="02020503050405090304" pitchFamily="18" charset="0"/>
              </a:rPr>
              <a:t>“It promises great power, but it exacts a terrible price.”</a:t>
            </a:r>
            <a:endParaRPr lang="en-US" altLang="zh-CN" sz="2800" b="0" i="1" dirty="0">
              <a:solidFill>
                <a:schemeClr val="tx1">
                  <a:lumMod val="65000"/>
                  <a:lumOff val="35000"/>
                </a:schemeClr>
              </a:solidFill>
              <a:ea typeface="+mn-ea"/>
              <a:cs typeface="Times New Roman" panose="02020503050405090304" pitchFamily="18" charset="0"/>
            </a:endParaRPr>
          </a:p>
          <a:p>
            <a:pPr marL="0" lvl="1" indent="0" algn="r">
              <a:lnSpc>
                <a:spcPct val="120000"/>
              </a:lnSpc>
              <a:buNone/>
            </a:pPr>
            <a:r>
              <a:rPr lang="en-US" altLang="zh-CN" sz="2800" b="0" i="1" dirty="0">
                <a:solidFill>
                  <a:schemeClr val="tx1">
                    <a:lumMod val="65000"/>
                    <a:lumOff val="35000"/>
                  </a:schemeClr>
                </a:solidFill>
                <a:ea typeface="+mn-ea"/>
                <a:cs typeface="Times New Roman" panose="02020503050405090304" pitchFamily="18" charset="0"/>
              </a:rPr>
              <a:t>—Medivh</a:t>
            </a:r>
            <a:endParaRPr lang="en-US" altLang="zh-CN" sz="2800" b="0" i="1" dirty="0">
              <a:solidFill>
                <a:schemeClr val="tx1">
                  <a:lumMod val="65000"/>
                  <a:lumOff val="35000"/>
                </a:schemeClr>
              </a:solidFill>
              <a:ea typeface="+mn-ea"/>
              <a:cs typeface="Times New Roman" panose="02020503050405090304" pitchFamily="18"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commondata" val="eyJoZGlkIjoiNmYxNjVmMWUwYTVmMDIzMWZjYmQyOGMzNjMyMzA1YjkifQ=="/>
  <p:tag name="resource_record_key" val="{&quot;10&quot;:[3644795,21600390,21600372,21600391,21600624,21600617,3641650]}"/>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汉仪帅线体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汉仪帅线体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汉仪帅线体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10527</Words>
  <Application>WPS 表格</Application>
  <PresentationFormat>宽屏</PresentationFormat>
  <Paragraphs>870</Paragraphs>
  <Slides>37</Slides>
  <Notes>37</Notes>
  <HiddenSlides>0</HiddenSlides>
  <MMClips>0</MMClips>
  <ScaleCrop>false</ScaleCrop>
  <HeadingPairs>
    <vt:vector size="6" baseType="variant">
      <vt:variant>
        <vt:lpstr>已用的字体</vt:lpstr>
      </vt:variant>
      <vt:variant>
        <vt:i4>30</vt:i4>
      </vt:variant>
      <vt:variant>
        <vt:lpstr>主题</vt:lpstr>
      </vt:variant>
      <vt:variant>
        <vt:i4>3</vt:i4>
      </vt:variant>
      <vt:variant>
        <vt:lpstr>幻灯片标题</vt:lpstr>
      </vt:variant>
      <vt:variant>
        <vt:i4>37</vt:i4>
      </vt:variant>
    </vt:vector>
  </HeadingPairs>
  <TitlesOfParts>
    <vt:vector size="70" baseType="lpstr">
      <vt:lpstr>Arial</vt:lpstr>
      <vt:lpstr>宋体</vt:lpstr>
      <vt:lpstr>Wingdings</vt:lpstr>
      <vt:lpstr>Calibri</vt:lpstr>
      <vt:lpstr>汉仪帅线体简</vt:lpstr>
      <vt:lpstr>Arial Regular</vt:lpstr>
      <vt:lpstr>微软雅黑</vt:lpstr>
      <vt:lpstr>汉仪旗黑</vt:lpstr>
      <vt:lpstr>PingFang SC</vt:lpstr>
      <vt:lpstr>Times New Roman</vt:lpstr>
      <vt:lpstr>黑体</vt:lpstr>
      <vt:lpstr>汉仪中黑KW</vt:lpstr>
      <vt:lpstr>等线</vt:lpstr>
      <vt:lpstr>汉仪中等线KW</vt:lpstr>
      <vt:lpstr>楷体</vt:lpstr>
      <vt:lpstr>汉仪楷体KW</vt:lpstr>
      <vt:lpstr>汉仪书宋二KW</vt:lpstr>
      <vt:lpstr>儷宋 Pro</vt:lpstr>
      <vt:lpstr>宋体</vt:lpstr>
      <vt:lpstr>Arial Unicode MS</vt:lpstr>
      <vt:lpstr>Arial Bold</vt:lpstr>
      <vt:lpstr>Times New Roman Italic</vt:lpstr>
      <vt:lpstr>Wingdings</vt:lpstr>
      <vt:lpstr>Times New Roman Bold Italic</vt:lpstr>
      <vt:lpstr>Arial Bold Italic</vt:lpstr>
      <vt:lpstr>Arial Italic</vt:lpstr>
      <vt:lpstr>微软雅黑</vt:lpstr>
      <vt:lpstr>等线</vt:lpstr>
      <vt:lpstr>黑体</vt:lpstr>
      <vt:lpstr>PingFang SC Regular</vt:lpstr>
      <vt:lpstr>Office 主题​​</vt:lpstr>
      <vt:lpstr>1_Office 主题​​</vt:lpstr>
      <vt:lpstr>2_Office 主题​​</vt:lpstr>
      <vt:lpstr>PowerPoint 演示文稿</vt:lpstr>
      <vt:lpstr>PowerPoint 演示文稿</vt:lpstr>
      <vt:lpstr>Distributed File System (DFS)</vt:lpstr>
      <vt:lpstr>File System and Metadata</vt:lpstr>
      <vt:lpstr>Modern Architecture of DFS</vt:lpstr>
      <vt:lpstr>Modern Architecture of DFS</vt:lpstr>
      <vt:lpstr>Modern Architecture of DFS</vt:lpstr>
      <vt:lpstr>Scaling Metadata of DFS</vt:lpstr>
      <vt:lpstr>PowerPoint 演示文稿</vt:lpstr>
      <vt:lpstr>Scaling Out—But Not Efficiently</vt:lpstr>
      <vt:lpstr>Scaling Out—But Not Efficiently</vt:lpstr>
      <vt:lpstr>The Cost of Scaling: Degraded Locality</vt:lpstr>
      <vt:lpstr>The Cost of Scaling: Degraded Locality</vt:lpstr>
      <vt:lpstr>The Cost of Scaling: Degraded Locality</vt:lpstr>
      <vt:lpstr>Existing Work for Metadata Partitioning</vt:lpstr>
      <vt:lpstr>Goal and Challengs</vt:lpstr>
      <vt:lpstr>PowerPoint 演示文稿</vt:lpstr>
      <vt:lpstr>What is the Best?</vt:lpstr>
      <vt:lpstr>What is the Best?</vt:lpstr>
      <vt:lpstr>Measure RCT Instead of Balance</vt:lpstr>
      <vt:lpstr>Measure RCT Instead of Balance</vt:lpstr>
      <vt:lpstr>Measure RCT Instead of Balance</vt:lpstr>
      <vt:lpstr>Estimating the Benefits of Migration</vt:lpstr>
      <vt:lpstr>Estimating the Benefits of Migration</vt:lpstr>
      <vt:lpstr>Origami Overview and Workflow</vt:lpstr>
      <vt:lpstr>OrigamiFS Architecture</vt:lpstr>
      <vt:lpstr>Origami Overview and Workflow</vt:lpstr>
      <vt:lpstr>About the Models</vt:lpstr>
      <vt:lpstr>Questions to Answer</vt:lpstr>
      <vt:lpstr>Evaluation Setup</vt:lpstr>
      <vt:lpstr>Evaluation Setup</vt:lpstr>
      <vt:lpstr>Evaluation: Overall Performance</vt:lpstr>
      <vt:lpstr>Evaluation: Overall Performance</vt:lpstr>
      <vt:lpstr>Evaluation: Balance Analysis</vt:lpstr>
      <vt:lpstr>Evaluation: Balance Analysis</vt:lpstr>
      <vt:lpstr>Conclusion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Cheng Li</dc:creator>
  <cp:lastModifiedBy>wangyiduo</cp:lastModifiedBy>
  <cp:revision>1705</cp:revision>
  <cp:lastPrinted>2025-09-29T02:48:51Z</cp:lastPrinted>
  <dcterms:created xsi:type="dcterms:W3CDTF">2025-09-29T02:48:51Z</dcterms:created>
  <dcterms:modified xsi:type="dcterms:W3CDTF">2025-09-29T02:48:51Z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30F5D8666A0EB09DAA2DBD68D02F7BFA_43</vt:lpwstr>
  </property>
  <property fmtid="{D5CDD505-2E9C-101B-9397-08002B2CF9AE}" pid="3" name="KSOProductBuildVer">
    <vt:lpwstr>2052-6.11.0.8885</vt:lpwstr>
  </property>
</Properties>
</file>