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1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32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845" r:id="rId3"/>
    <p:sldId id="857" r:id="rId5"/>
    <p:sldId id="846" r:id="rId6"/>
    <p:sldId id="847" r:id="rId7"/>
    <p:sldId id="848" r:id="rId8"/>
    <p:sldId id="804" r:id="rId9"/>
    <p:sldId id="850" r:id="rId10"/>
    <p:sldId id="856" r:id="rId11"/>
    <p:sldId id="861" r:id="rId12"/>
    <p:sldId id="862" r:id="rId13"/>
    <p:sldId id="805" r:id="rId14"/>
    <p:sldId id="853" r:id="rId15"/>
    <p:sldId id="838" r:id="rId16"/>
    <p:sldId id="867" r:id="rId17"/>
    <p:sldId id="858" r:id="rId18"/>
    <p:sldId id="866" r:id="rId19"/>
    <p:sldId id="859" r:id="rId20"/>
    <p:sldId id="868" r:id="rId21"/>
    <p:sldId id="806" r:id="rId22"/>
    <p:sldId id="854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沈 莉娟" initials="沈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841"/>
    <a:srgbClr val="55A2DA"/>
    <a:srgbClr val="FF8142"/>
    <a:srgbClr val="FFB16F"/>
    <a:srgbClr val="4472C4"/>
    <a:srgbClr val="D81E06"/>
    <a:srgbClr val="E2F0D9"/>
    <a:srgbClr val="8FAADC"/>
    <a:srgbClr val="F5F5F5"/>
    <a:srgbClr val="64A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4" autoAdjust="0"/>
    <p:restoredTop sz="77835" autoAdjust="0"/>
  </p:normalViewPr>
  <p:slideViewPr>
    <p:cSldViewPr snapToGrid="0">
      <p:cViewPr varScale="1">
        <p:scale>
          <a:sx n="105" d="100"/>
          <a:sy n="105" d="100"/>
        </p:scale>
        <p:origin x="1111" y="45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A8159-521F-47D5-8370-DF728E45D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anose="05000000000000000000" pitchFamily="2" charset="2"/>
              <a:buNone/>
              <a:defRPr/>
            </a:pPr>
            <a:endParaRPr lang="en-US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99538C-E8D6-4CCC-8812-AAE7275A9B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Now let me explain what LAMP does at a high level.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LAMP takes four inputs: compute utilization and available memory — the inter-device bandwidth, and the current batch size.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Based on these inputs, LAMP assigns model layers to devices in a load-aware manner. Devices with higher compute capacity and more free memory receive more layers. The assignment is designed so that all pipeline stages complete at roughly the same time — eliminating idle waiting and pipeline bubbles.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As shown on the slide, the result is a well-balanced layer distribution across the device cluster.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Now let me explain what LAMP does at a high level.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LAMP takes four inputs: compute utilization and available memory — the inter-device bandwidth, and the current batch size.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Based on these inputs, LAMP assigns model layers to devices in a load-aware manner. Devices with higher compute capacity and more free memory receive more layers. The assignment is designed so that all pipeline stages complete at roughly the same time — eliminating idle waiting and pipeline bubbles.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As shown on the slide, the result is a well-balanced layer distribution across the device cluster.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F62A6-A8EF-4BD5-8010-02FFC3868A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6F8CB-10A0-4595-B757-4BE1B193E4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9FC82-772C-4C2D-B7AE-1C6E9A21909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sv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image" Target="../media/image5.svg"/><Relationship Id="rId21" Type="http://schemas.openxmlformats.org/officeDocument/2006/relationships/notesSlide" Target="../notesSlides/notesSlide3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9" Type="http://schemas.openxmlformats.org/officeDocument/2006/relationships/image" Target="../media/image21.svg"/><Relationship Id="rId18" Type="http://schemas.openxmlformats.org/officeDocument/2006/relationships/image" Target="../media/image20.png"/><Relationship Id="rId17" Type="http://schemas.openxmlformats.org/officeDocument/2006/relationships/image" Target="../media/image19.svg"/><Relationship Id="rId16" Type="http://schemas.openxmlformats.org/officeDocument/2006/relationships/image" Target="../media/image18.png"/><Relationship Id="rId15" Type="http://schemas.openxmlformats.org/officeDocument/2006/relationships/image" Target="../media/image17.svg"/><Relationship Id="rId14" Type="http://schemas.openxmlformats.org/officeDocument/2006/relationships/image" Target="../media/image16.png"/><Relationship Id="rId13" Type="http://schemas.openxmlformats.org/officeDocument/2006/relationships/image" Target="../media/image15.svg"/><Relationship Id="rId12" Type="http://schemas.openxmlformats.org/officeDocument/2006/relationships/image" Target="../media/image14.pn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5.svg"/><Relationship Id="rId7" Type="http://schemas.openxmlformats.org/officeDocument/2006/relationships/image" Target="../media/image24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9.png"/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sv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6" name="图片 7" descr="屏幕剪辑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827577" y="218809"/>
            <a:ext cx="2580415" cy="90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250190" y="1772285"/>
            <a:ext cx="1177925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eaLnBrk="1" fontAlgn="base" hangingPunct="1">
              <a:spcBef>
                <a:spcPts val="2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3600" b="1" dirty="0">
                <a:solidFill>
                  <a:srgbClr val="0028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IHS-LM: Intra-batch Hybrid Scheduling and Layer Migration   for VLM Pipeline Inference Acceleration on Edge Devices</a:t>
            </a:r>
            <a:endParaRPr lang="en-US" altLang="zh-CN" sz="3600" b="1" dirty="0">
              <a:solidFill>
                <a:srgbClr val="00285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 txBox="1"/>
          <p:nvPr/>
        </p:nvSpPr>
        <p:spPr>
          <a:xfrm>
            <a:off x="250825" y="3641090"/>
            <a:ext cx="11581130" cy="485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Yun Li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Tianfu Pang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Zhiyu Cai</a:t>
            </a:r>
            <a:r>
              <a:rPr lang="en-US" altLang="zh-CN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Zhenxiang Pan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Yingchi Mao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Jie Wu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2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  <a:endParaRPr lang="en-US" sz="24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/>
          <p:cNvSpPr txBox="1"/>
          <p:nvPr/>
        </p:nvSpPr>
        <p:spPr>
          <a:xfrm>
            <a:off x="4741265" y="5336440"/>
            <a:ext cx="2770809" cy="3725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September 29, 2026</a:t>
            </a:r>
            <a:b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/>
          <p:cNvSpPr txBox="1"/>
          <p:nvPr/>
        </p:nvSpPr>
        <p:spPr>
          <a:xfrm>
            <a:off x="936383" y="4345103"/>
            <a:ext cx="10378986" cy="1179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00"/>
              </a:lnSpc>
              <a:buNone/>
            </a:pPr>
            <a:r>
              <a:rPr lang="en-US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College of Computer Science and Software Engineering, Hohai University, Nanjing, China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ts val="1000"/>
              </a:lnSpc>
              <a:buNone/>
            </a:pPr>
            <a:r>
              <a:rPr lang="en-US" altLang="zh-CN" sz="2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2</a:t>
            </a: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Center for Networked Computing, Temple University, Philadelphia, USA</a:t>
            </a:r>
            <a:endParaRPr lang="en-US" altLang="zh-CN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/>
          <p:cNvSpPr txBox="1"/>
          <p:nvPr/>
        </p:nvSpPr>
        <p:spPr>
          <a:xfrm>
            <a:off x="0" y="292100"/>
            <a:ext cx="8827135" cy="904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2856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55th International Conference on Parallel Processing(ICPP 2026)</a:t>
            </a:r>
            <a:endParaRPr lang="en-US" altLang="zh-CN" sz="2400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36" y="129410"/>
            <a:ext cx="11758803" cy="587672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Bandwidth-Aware Layer Migration</a:t>
            </a:r>
            <a:endParaRPr lang="en-US" altLang="zh-CN" sz="24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: 圆角 72"/>
          <p:cNvSpPr/>
          <p:nvPr/>
        </p:nvSpPr>
        <p:spPr>
          <a:xfrm>
            <a:off x="586764" y="7042491"/>
            <a:ext cx="850550" cy="31528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28879" y="619100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图片 44" descr="Migrat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7015" y="1416050"/>
            <a:ext cx="6327775" cy="4275455"/>
          </a:xfrm>
          <a:prstGeom prst="rect">
            <a:avLst/>
          </a:prstGeom>
        </p:spPr>
      </p:pic>
      <p:sp>
        <p:nvSpPr>
          <p:cNvPr id="756" name="文本框 755"/>
          <p:cNvSpPr txBox="1"/>
          <p:nvPr/>
        </p:nvSpPr>
        <p:spPr>
          <a:xfrm>
            <a:off x="228600" y="953135"/>
            <a:ext cx="55473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Monitor Stage Latency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charset="0"/>
              <a:buChar char="Ø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Smooth noisy latency with sliding windows 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" name="文本框 756"/>
          <p:cNvSpPr txBox="1"/>
          <p:nvPr/>
        </p:nvSpPr>
        <p:spPr>
          <a:xfrm>
            <a:off x="253365" y="3004185"/>
            <a:ext cx="50736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Detect Persistent Imbalance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 fontAlgn="auto">
              <a:buFont typeface="Wingdings" panose="05000000000000000000" charset="0"/>
              <a:buChar char="Ø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Trigger migration when latency gap exceeds threshold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9" name="直接箭头连接符 758"/>
          <p:cNvCxnSpPr/>
          <p:nvPr/>
        </p:nvCxnSpPr>
        <p:spPr>
          <a:xfrm>
            <a:off x="2590800" y="2224405"/>
            <a:ext cx="0" cy="6191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0" name="直接箭头连接符 759"/>
          <p:cNvCxnSpPr/>
          <p:nvPr/>
        </p:nvCxnSpPr>
        <p:spPr>
          <a:xfrm>
            <a:off x="2590800" y="3959860"/>
            <a:ext cx="0" cy="6191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228600" y="4749165"/>
            <a:ext cx="4976495" cy="860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Shift Boundary Layers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 fontAlgn="auto">
              <a:buFont typeface="Wingdings" panose="05000000000000000000" charset="0"/>
              <a:buChar char="Ø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Activate / freeze preloaded candidate layers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3657" y="129410"/>
            <a:ext cx="1637708" cy="58767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Outline</a:t>
            </a:r>
            <a:endParaRPr lang="en-US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5367" y="1208550"/>
            <a:ext cx="10881265" cy="44409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Introduction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Approach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Experimental Evaluation</a:t>
            </a:r>
            <a:endParaRPr lang="en-US" altLang="zh-CN" sz="3000" dirty="0">
              <a:solidFill>
                <a:srgbClr val="0028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Conclusion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0" y="6213109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6" y="129410"/>
            <a:ext cx="11758803" cy="587672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Experimental Settings</a:t>
            </a:r>
            <a:endParaRPr lang="en-US" altLang="zh-CN" sz="24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01100" y="1442085"/>
            <a:ext cx="3036570" cy="2640965"/>
          </a:xfrm>
          <a:prstGeom prst="rect">
            <a:avLst/>
          </a:prstGeom>
        </p:spPr>
      </p:pic>
      <p:graphicFrame>
        <p:nvGraphicFramePr>
          <p:cNvPr id="12" name="表格 11"/>
          <p:cNvGraphicFramePr/>
          <p:nvPr>
            <p:custDataLst>
              <p:tags r:id="rId2"/>
            </p:custDataLst>
          </p:nvPr>
        </p:nvGraphicFramePr>
        <p:xfrm>
          <a:off x="824865" y="1075055"/>
          <a:ext cx="6461760" cy="330327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615440"/>
                <a:gridCol w="1615440"/>
                <a:gridCol w="1615440"/>
                <a:gridCol w="1615440"/>
              </a:tblGrid>
              <a:tr h="739775"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Device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CPU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Memory Capacity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  <a:tr h="854710"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Jetson Orin Nano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6-core Arm Cortex-A78AE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GB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  <a:tr h="854710"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Jetson Orin NX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8-core Arm Cortex-A78AE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GB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  <a:tr h="854075"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Jetson AGX Orin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12-core Arm Cortex-A78AE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GB</a:t>
                      </a:r>
                      <a:endParaRPr lang="en-US" altLang="zh-CN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  <p:graphicFrame>
        <p:nvGraphicFramePr>
          <p:cNvPr id="4" name="表格 3"/>
          <p:cNvGraphicFramePr/>
          <p:nvPr/>
        </p:nvGraphicFramePr>
        <p:xfrm>
          <a:off x="267335" y="5039360"/>
          <a:ext cx="10993755" cy="164592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512695"/>
                <a:gridCol w="2096770"/>
                <a:gridCol w="2096770"/>
                <a:gridCol w="2096770"/>
                <a:gridCol w="2190750"/>
              </a:tblGrid>
              <a:tr h="0"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Dataset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Task Type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Characteristics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Samples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Validation Samples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  <a:tr h="0"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GYU-DET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Classification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Six Typical Surface Defect Categories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11,123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1,112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  <a:tr h="0"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VizWiz-VQA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Visual Question Answering (VQA)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Open-ended Daily-Life Scenarios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31,173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r>
                        <a:rPr lang="en-US" altLang="zh-C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4,319</a:t>
                      </a:r>
                      <a:endParaRPr lang="en-US" altLang="zh-CN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Experimental Settings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41275" y="1036320"/>
            <a:ext cx="2752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Metrics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299720" y="1708785"/>
            <a:ext cx="11264900" cy="4027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Average Inference Latency (AIL):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 defined as the average time to generate a single token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Inference Accuracy: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 representing the proportion of correctly predicted samples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Peak GPU Memory Usage: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denoting the maximum consumption across all devices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Time to First Token (TTFT):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elapsed time from request arrival to the generation of the first output token. TTFT mainly reflects queuing, prefill, image encoding, and initial pipeline execution latency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Time Per Output Token (TPOT):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average decoding time per output token after the first token is generated. For a request with 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𝐿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generated tokens, TPOT is computed as 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(𝑡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finish − 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𝑡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first)/(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𝐿 − 1)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Experimental Settings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13055" y="931545"/>
            <a:ext cx="11228070" cy="31343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FasterTransformer[1]: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static batching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Orca[2]: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iteration-level scheduling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Sarathi-Serve[3]: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chunked prefill + hybrid batching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LinguaLinked[4]: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offline overlap-based edge partitioning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DynaPipe[5]: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computation-aware dynamic layer assignment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9715" y="4478020"/>
            <a:ext cx="11656060" cy="217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[1] NVIDIA Corporation. 2019. FasterTransformer. https://github.com/NVIDIA/FasterTransformer. 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[2</a:t>
            </a:r>
            <a:r>
              <a:rPr lang="en-US" altLang="zh-CN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 Yu, Gyeong-In, et al. "Orca: A distributed serving system for {Transformer-Based} generative models." 16th USENIX symposium on operating systems design and implementation (OSDI 22). 2022. 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[3] Agrawal, Amey, et al. "Taming {Throughput-Latency} tradeoff in {LLM} inference with {Sarathi-Serve}." 18th USENIX symposium on operating systems design and implementation (OSDI 24). 2024.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[4] Zhao, Junchen, et al. "LinguaLinked: Distributed large language model inference on mobile devices." Proceedings of the 62nd Annual Meeting of the Association for Computational Linguistics (Volume 3: System Demonstrations). 2024.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[5] Jiang, Chenyu, et al. "DynaPipe: Optimizing multi-task training through dynamic pipelines." Proceedings of the Nineteenth European Conference on Computer Systems. 2024.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6654" y="4412369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 fontScale="90000"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Analysis of Intra-Batch Scheduling (IHS) Performance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0" y="1071880"/>
            <a:ext cx="9671050" cy="504571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58140" y="6169025"/>
            <a:ext cx="110724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</a:rPr>
              <a:t>Figure 1:Performance Variation of Different Scheduling Methods Under Dynamic Load</a:t>
            </a:r>
            <a:endParaRPr lang="en-US" altLang="zh-CN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Sensitivity Analysis of Migration Threshold γ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215" y="1220470"/>
            <a:ext cx="8056245" cy="4279900"/>
          </a:xfrm>
          <a:prstGeom prst="rect">
            <a:avLst/>
          </a:prstGeom>
        </p:spPr>
      </p:pic>
      <p:sp>
        <p:nvSpPr>
          <p:cNvPr id="11" name="圆角矩形 10"/>
          <p:cNvSpPr/>
          <p:nvPr/>
        </p:nvSpPr>
        <p:spPr>
          <a:xfrm>
            <a:off x="7438390" y="3552190"/>
            <a:ext cx="740410" cy="169418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对话气泡: 圆角矩形 13"/>
          <p:cNvSpPr/>
          <p:nvPr/>
        </p:nvSpPr>
        <p:spPr>
          <a:xfrm>
            <a:off x="2827655" y="5605145"/>
            <a:ext cx="5953760" cy="568960"/>
          </a:xfrm>
          <a:prstGeom prst="wedgeRoundRectCallout">
            <a:avLst>
              <a:gd name="adj1" fmla="val 28822"/>
              <a:gd name="adj2" fmla="val -109470"/>
              <a:gd name="adj3" fmla="val 16667"/>
            </a:avLst>
          </a:prstGeom>
          <a:noFill/>
          <a:ln w="38100">
            <a:solidFill>
              <a:srgbClr val="549A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We set γ = 0.15 to balance responsiveness and stability.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52115" y="5788025"/>
            <a:ext cx="52273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We set γ = 0.15 to balance responsiveness and stability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Analysis of BAMLM Performance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700530" y="5944870"/>
            <a:ext cx="10137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BAMLM achieves the lowest latency while preserving accuracy with acceptable memory overhead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0530" y="931545"/>
            <a:ext cx="7858760" cy="4506595"/>
          </a:xfrm>
          <a:prstGeom prst="rect">
            <a:avLst/>
          </a:prstGeom>
        </p:spPr>
      </p:pic>
      <p:sp>
        <p:nvSpPr>
          <p:cNvPr id="14" name="对话气泡: 圆角矩形 13"/>
          <p:cNvSpPr/>
          <p:nvPr/>
        </p:nvSpPr>
        <p:spPr>
          <a:xfrm>
            <a:off x="1143635" y="5802630"/>
            <a:ext cx="10694670" cy="668020"/>
          </a:xfrm>
          <a:prstGeom prst="wedgeRoundRectCallout">
            <a:avLst>
              <a:gd name="adj1" fmla="val -7202"/>
              <a:gd name="adj2" fmla="val -115209"/>
              <a:gd name="adj3" fmla="val 16667"/>
            </a:avLst>
          </a:prstGeom>
          <a:noFill/>
          <a:ln w="38100">
            <a:solidFill>
              <a:srgbClr val="549A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5055235" y="5074285"/>
            <a:ext cx="1149985" cy="25463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077460" y="4001135"/>
            <a:ext cx="1149985" cy="25463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8595" y="893445"/>
            <a:ext cx="7164705" cy="48190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Overall Performance Evaluation of IHS-LM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616710" y="6157595"/>
            <a:ext cx="10137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IHS-LM achieves the lowest latency while preserving accuracy, with moderate memory overhead</a:t>
            </a:r>
            <a:endParaRPr lang="en-US" altLang="zh-CN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对话气泡: 圆角矩形 13"/>
          <p:cNvSpPr/>
          <p:nvPr/>
        </p:nvSpPr>
        <p:spPr>
          <a:xfrm>
            <a:off x="1503680" y="6055995"/>
            <a:ext cx="10321925" cy="515620"/>
          </a:xfrm>
          <a:prstGeom prst="wedgeRoundRectCallout">
            <a:avLst>
              <a:gd name="adj1" fmla="val -4280"/>
              <a:gd name="adj2" fmla="val -137807"/>
              <a:gd name="adj3" fmla="val 16667"/>
            </a:avLst>
          </a:prstGeom>
          <a:noFill/>
          <a:ln w="38100">
            <a:solidFill>
              <a:srgbClr val="549A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735955" y="5328920"/>
            <a:ext cx="1149985" cy="25463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735955" y="4038600"/>
            <a:ext cx="1149985" cy="25463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1" name="直接箭头连接符 20"/>
          <p:cNvCxnSpPr/>
          <p:nvPr/>
        </p:nvCxnSpPr>
        <p:spPr>
          <a:xfrm flipH="1" flipV="1">
            <a:off x="2736855" y="3173490"/>
            <a:ext cx="1790700" cy="1371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109220" y="3004185"/>
            <a:ext cx="2558415" cy="30670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LinLibertineT"/>
                <a:cs typeface="Arial" panose="020B0604020202020204" pitchFamily="34" charset="0"/>
              </a:rPr>
              <a:t>Sarathi-Serve and DynaPipe</a:t>
            </a:r>
            <a:endParaRPr lang="en-US" altLang="zh-CN" sz="1400">
              <a:solidFill>
                <a:srgbClr val="000000"/>
              </a:solidFill>
              <a:latin typeface="Arial" panose="020B0604020202020204" pitchFamily="34" charset="0"/>
              <a:ea typeface="LinLibertineT"/>
              <a:cs typeface="Arial" panose="020B0604020202020204" pitchFamily="34" charset="0"/>
            </a:endParaRPr>
          </a:p>
        </p:txBody>
      </p:sp>
      <p:sp>
        <p:nvSpPr>
          <p:cNvPr id="27" name="矩形: 圆角 26"/>
          <p:cNvSpPr/>
          <p:nvPr/>
        </p:nvSpPr>
        <p:spPr>
          <a:xfrm>
            <a:off x="109220" y="3004185"/>
            <a:ext cx="2425065" cy="39433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2523495" y="3894850"/>
            <a:ext cx="2004060" cy="2159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341630" y="3895090"/>
            <a:ext cx="2093595" cy="30670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LinLibertineT"/>
                <a:cs typeface="Arial" panose="020B0604020202020204" pitchFamily="34" charset="0"/>
              </a:rPr>
              <a:t>IHS with</a:t>
            </a: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LinLibertineT"/>
                <a:cs typeface="Arial" panose="020B0604020202020204" pitchFamily="34" charset="0"/>
              </a:rPr>
              <a:t> Sarathi-Serve</a:t>
            </a:r>
            <a:endParaRPr lang="en-US" altLang="zh-CN" sz="1400">
              <a:solidFill>
                <a:srgbClr val="000000"/>
              </a:solidFill>
              <a:latin typeface="Arial" panose="020B0604020202020204" pitchFamily="34" charset="0"/>
              <a:ea typeface="LinLibertineT"/>
              <a:cs typeface="Arial" panose="020B0604020202020204" pitchFamily="34" charset="0"/>
            </a:endParaRPr>
          </a:p>
        </p:txBody>
      </p:sp>
      <p:sp>
        <p:nvSpPr>
          <p:cNvPr id="18" name="矩形: 圆角 26"/>
          <p:cNvSpPr/>
          <p:nvPr/>
        </p:nvSpPr>
        <p:spPr>
          <a:xfrm>
            <a:off x="252730" y="3895090"/>
            <a:ext cx="2182495" cy="39433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 flipH="1" flipV="1">
            <a:off x="2382525" y="4857510"/>
            <a:ext cx="2183130" cy="228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252730" y="4698365"/>
            <a:ext cx="2093595" cy="30670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LinLibertineT"/>
                <a:cs typeface="Arial" panose="020B0604020202020204" pitchFamily="34" charset="0"/>
              </a:rPr>
              <a:t>BAMLM with DynaPipe</a:t>
            </a:r>
            <a:endParaRPr lang="en-US" altLang="zh-CN" sz="1400">
              <a:solidFill>
                <a:srgbClr val="000000"/>
              </a:solidFill>
              <a:latin typeface="Arial" panose="020B0604020202020204" pitchFamily="34" charset="0"/>
              <a:ea typeface="LinLibertineT"/>
              <a:cs typeface="Arial" panose="020B0604020202020204" pitchFamily="34" charset="0"/>
            </a:endParaRPr>
          </a:p>
        </p:txBody>
      </p:sp>
      <p:sp>
        <p:nvSpPr>
          <p:cNvPr id="22" name="矩形: 圆角 26"/>
          <p:cNvSpPr/>
          <p:nvPr/>
        </p:nvSpPr>
        <p:spPr>
          <a:xfrm>
            <a:off x="253365" y="4610735"/>
            <a:ext cx="2082165" cy="39433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3657" y="129410"/>
            <a:ext cx="1637708" cy="58767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Outline</a:t>
            </a:r>
            <a:endParaRPr lang="en-US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5367" y="1208550"/>
            <a:ext cx="10881265" cy="44409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Introduction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Approach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Experimental Evaluation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Conclusion</a:t>
            </a:r>
            <a:endParaRPr lang="en-US" altLang="zh-CN" sz="3000" dirty="0">
              <a:solidFill>
                <a:srgbClr val="0028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0" y="6213109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9072880" y="348361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3657" y="129410"/>
            <a:ext cx="1637708" cy="58767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Outline</a:t>
            </a:r>
            <a:endParaRPr lang="en-US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5367" y="1208550"/>
            <a:ext cx="10881265" cy="44409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zh-CN" altLang="en-US" sz="3000" dirty="0">
                <a:solidFill>
                  <a:srgbClr val="0028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altLang="zh-CN" sz="3000" dirty="0">
              <a:solidFill>
                <a:srgbClr val="0028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Approach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Experimental Evaluation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Conclusion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0" y="6213109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4" y="129410"/>
            <a:ext cx="8161683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Conclusion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54" y="82398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55575" y="1190625"/>
            <a:ext cx="11906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IHS balances prefill/decode workloads with KV-aware token scheduling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0520" y="5349875"/>
            <a:ext cx="472503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5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微软雅黑" panose="020B0503020204020204" pitchFamily="34" charset="-122"/>
              </a:rPr>
              <a:t>    Thank You!</a:t>
            </a:r>
            <a:endParaRPr lang="en-US" altLang="zh-CN" sz="4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47004" y="5442655"/>
            <a:ext cx="588645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3600" b="1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3113679296@qq.com</a:t>
            </a:r>
            <a:endParaRPr lang="zh-CN" altLang="en-US" sz="3600" b="1" dirty="0">
              <a:solidFill>
                <a:srgbClr val="00285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5575" y="2078990"/>
            <a:ext cx="1203706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BAMLM mitigates bandwidth-induced stage imbalance via dynamic layer migration</a:t>
            </a:r>
            <a:b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Real Jetson-cluster experiments show lower latency with preserved accuracy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Ø"/>
            </a:pP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0" y="129540"/>
            <a:ext cx="9074785" cy="587375"/>
          </a:xfrm>
        </p:spPr>
        <p:txBody>
          <a:bodyPr>
            <a:normAutofit fontScale="90000"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Collaborative VLM Inference On Edge D</a:t>
            </a:r>
            <a:r>
              <a:rPr lang="en-US" altLang="zh-CN" sz="3000" b="1" dirty="0">
                <a:solidFill>
                  <a:srgbClr val="0028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evices?</a:t>
            </a:r>
            <a:endParaRPr lang="en-US" altLang="zh-CN" sz="3000" b="1" dirty="0">
              <a:solidFill>
                <a:srgbClr val="00285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7570" y="2092960"/>
            <a:ext cx="1450975" cy="92202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98145" y="953135"/>
            <a:ext cx="11361420" cy="5677535"/>
            <a:chOff x="2724538" y="1601312"/>
            <a:chExt cx="6649618" cy="4116399"/>
          </a:xfrm>
        </p:grpSpPr>
        <p:sp>
          <p:nvSpPr>
            <p:cNvPr id="392" name="矩形: 圆角 391"/>
            <p:cNvSpPr/>
            <p:nvPr/>
          </p:nvSpPr>
          <p:spPr>
            <a:xfrm>
              <a:off x="2724538" y="4106302"/>
              <a:ext cx="6649618" cy="161140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95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矩形: 圆角 383"/>
            <p:cNvSpPr/>
            <p:nvPr/>
          </p:nvSpPr>
          <p:spPr>
            <a:xfrm>
              <a:off x="2724538" y="1601312"/>
              <a:ext cx="6649618" cy="224911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95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0" name="图形 2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16100" y="1782092"/>
              <a:ext cx="1501140" cy="1074302"/>
            </a:xfrm>
            <a:prstGeom prst="rect">
              <a:avLst/>
            </a:prstGeom>
          </p:spPr>
        </p:pic>
        <p:grpSp>
          <p:nvGrpSpPr>
            <p:cNvPr id="4" name="组合 3"/>
            <p:cNvGrpSpPr/>
            <p:nvPr/>
          </p:nvGrpSpPr>
          <p:grpSpPr>
            <a:xfrm>
              <a:off x="2883260" y="2937430"/>
              <a:ext cx="1583666" cy="300566"/>
              <a:chOff x="9298474" y="5517969"/>
              <a:chExt cx="1583666" cy="300566"/>
            </a:xfrm>
          </p:grpSpPr>
          <p:sp>
            <p:nvSpPr>
              <p:cNvPr id="231" name="矩形: 圆角 230"/>
              <p:cNvSpPr/>
              <p:nvPr/>
            </p:nvSpPr>
            <p:spPr>
              <a:xfrm>
                <a:off x="9298474" y="5517969"/>
                <a:ext cx="1583666" cy="30056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文本框 231"/>
              <p:cNvSpPr txBox="1"/>
              <p:nvPr/>
            </p:nvSpPr>
            <p:spPr>
              <a:xfrm>
                <a:off x="9298474" y="5541449"/>
                <a:ext cx="1583614" cy="26749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14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Large </a:t>
                </a:r>
                <a:r>
                  <a:rPr lang="en-US" altLang="zh-CN" sz="12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Model </a:t>
                </a:r>
                <a:r>
                  <a:rPr lang="en-US" altLang="zh-CN" sz="14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Parameter Sizes</a:t>
                </a:r>
                <a:endParaRPr lang="en-US" altLang="zh-CN" sz="14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3" name="矩形: 圆角 232"/>
            <p:cNvSpPr/>
            <p:nvPr/>
          </p:nvSpPr>
          <p:spPr>
            <a:xfrm>
              <a:off x="2820192" y="1676736"/>
              <a:ext cx="1692956" cy="209817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771022" y="3376502"/>
              <a:ext cx="1778360" cy="300638"/>
              <a:chOff x="9000112" y="2401748"/>
              <a:chExt cx="1778360" cy="300638"/>
            </a:xfrm>
          </p:grpSpPr>
          <p:sp>
            <p:nvSpPr>
              <p:cNvPr id="237" name="矩形: 圆角 236"/>
              <p:cNvSpPr/>
              <p:nvPr/>
            </p:nvSpPr>
            <p:spPr>
              <a:xfrm>
                <a:off x="9082619" y="2401748"/>
                <a:ext cx="1613346" cy="300638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文本框 238"/>
              <p:cNvSpPr txBox="1"/>
              <p:nvPr/>
            </p:nvSpPr>
            <p:spPr>
              <a:xfrm>
                <a:off x="9000112" y="2415560"/>
                <a:ext cx="1778360" cy="22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Remarkable </a:t>
                </a:r>
                <a:r>
                  <a:rPr lang="en-US" altLang="zh-CN" sz="12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Reasonig </a:t>
                </a:r>
                <a:r>
                  <a:rPr lang="en-US" altLang="zh-CN" sz="1400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Capability</a:t>
                </a:r>
                <a:endParaRPr lang="en-US" altLang="zh-CN" sz="14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40" name="直接箭头连接符 239"/>
            <p:cNvCxnSpPr/>
            <p:nvPr/>
          </p:nvCxnSpPr>
          <p:spPr>
            <a:xfrm>
              <a:off x="3666670" y="3228288"/>
              <a:ext cx="0" cy="16175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2" name="图形 2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91749" y="2593925"/>
              <a:ext cx="319622" cy="311688"/>
            </a:xfrm>
            <a:prstGeom prst="rect">
              <a:avLst/>
            </a:prstGeom>
          </p:spPr>
        </p:pic>
        <p:sp>
          <p:nvSpPr>
            <p:cNvPr id="244" name="矩形: 圆角 243"/>
            <p:cNvSpPr/>
            <p:nvPr/>
          </p:nvSpPr>
          <p:spPr>
            <a:xfrm>
              <a:off x="7181767" y="1725126"/>
              <a:ext cx="2031107" cy="1055142"/>
            </a:xfrm>
            <a:prstGeom prst="roundRect">
              <a:avLst>
                <a:gd name="adj" fmla="val 2606"/>
              </a:avLst>
            </a:prstGeom>
            <a:gradFill>
              <a:gsLst>
                <a:gs pos="17000">
                  <a:srgbClr val="C7D7CC"/>
                </a:gs>
                <a:gs pos="17000">
                  <a:srgbClr val="FFFFFF"/>
                </a:gs>
              </a:gsLst>
              <a:lin ang="5400000" scaled="1"/>
            </a:gradFill>
            <a:ln w="12700">
              <a:solidFill>
                <a:srgbClr val="C7D7CC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矩形: 圆角 244"/>
            <p:cNvSpPr/>
            <p:nvPr/>
          </p:nvSpPr>
          <p:spPr>
            <a:xfrm>
              <a:off x="4882109" y="1782091"/>
              <a:ext cx="2031107" cy="740368"/>
            </a:xfrm>
            <a:prstGeom prst="roundRect">
              <a:avLst>
                <a:gd name="adj" fmla="val 2606"/>
              </a:avLst>
            </a:prstGeom>
            <a:gradFill>
              <a:gsLst>
                <a:gs pos="25000">
                  <a:srgbClr val="E3D8CA"/>
                </a:gs>
                <a:gs pos="25000">
                  <a:srgbClr val="FFFFFF"/>
                </a:gs>
              </a:gsLst>
              <a:lin ang="5400000" scaled="1"/>
            </a:gradFill>
            <a:ln w="12700">
              <a:solidFill>
                <a:srgbClr val="E3D8CA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6" name="图片 245" descr="Gemini_Generated_Image_jpmkvzjpmkvzjpmk"/>
            <p:cNvPicPr>
              <a:picLocks noChangeAspect="1"/>
            </p:cNvPicPr>
            <p:nvPr/>
          </p:nvPicPr>
          <p:blipFill rotWithShape="1">
            <a:blip r:embed="rId6"/>
            <a:srcRect l="19970" t="33989" r="13476" b="11586"/>
            <a:stretch>
              <a:fillRect/>
            </a:stretch>
          </p:blipFill>
          <p:spPr>
            <a:xfrm>
              <a:off x="4880688" y="2614323"/>
              <a:ext cx="2031106" cy="1095983"/>
            </a:xfrm>
            <a:prstGeom prst="rect">
              <a:avLst/>
            </a:prstGeom>
          </p:spPr>
        </p:pic>
        <p:cxnSp>
          <p:nvCxnSpPr>
            <p:cNvPr id="247" name="直接箭头连接符 246"/>
            <p:cNvCxnSpPr/>
            <p:nvPr/>
          </p:nvCxnSpPr>
          <p:spPr>
            <a:xfrm>
              <a:off x="5167960" y="2484431"/>
              <a:ext cx="614981" cy="56904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接箭头连接符 247"/>
            <p:cNvCxnSpPr/>
            <p:nvPr/>
          </p:nvCxnSpPr>
          <p:spPr>
            <a:xfrm>
              <a:off x="5897662" y="2433126"/>
              <a:ext cx="113825" cy="52016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文本框 248"/>
            <p:cNvSpPr txBox="1"/>
            <p:nvPr/>
          </p:nvSpPr>
          <p:spPr>
            <a:xfrm>
              <a:off x="5592398" y="1755023"/>
              <a:ext cx="810156" cy="222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edge devices</a:t>
              </a:r>
              <a:endPara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cxnSp>
          <p:nvCxnSpPr>
            <p:cNvPr id="250" name="直接箭头连接符 249"/>
            <p:cNvCxnSpPr/>
            <p:nvPr/>
          </p:nvCxnSpPr>
          <p:spPr>
            <a:xfrm flipH="1">
              <a:off x="6173670" y="2369406"/>
              <a:ext cx="487472" cy="1099893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1" name="箭头: 右 250"/>
            <p:cNvSpPr/>
            <p:nvPr/>
          </p:nvSpPr>
          <p:spPr>
            <a:xfrm>
              <a:off x="6949379" y="2007694"/>
              <a:ext cx="207049" cy="269204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3" name="组合 252"/>
            <p:cNvGrpSpPr/>
            <p:nvPr/>
          </p:nvGrpSpPr>
          <p:grpSpPr>
            <a:xfrm>
              <a:off x="4904628" y="2044888"/>
              <a:ext cx="1930302" cy="477570"/>
              <a:chOff x="6765680" y="4489285"/>
              <a:chExt cx="1930302" cy="477570"/>
            </a:xfrm>
          </p:grpSpPr>
          <p:pic>
            <p:nvPicPr>
              <p:cNvPr id="254" name="图片 25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2715" y="4500064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55" name="图形 25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263982" y="4534855"/>
                <a:ext cx="432000" cy="432000"/>
              </a:xfrm>
              <a:prstGeom prst="rect">
                <a:avLst/>
              </a:prstGeom>
            </p:spPr>
          </p:pic>
          <p:cxnSp>
            <p:nvCxnSpPr>
              <p:cNvPr id="256" name="直接箭头连接符 255"/>
              <p:cNvCxnSpPr/>
              <p:nvPr/>
            </p:nvCxnSpPr>
            <p:spPr>
              <a:xfrm>
                <a:off x="7211146" y="4819988"/>
                <a:ext cx="24267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7" name="图片 25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246319" y="4632888"/>
                <a:ext cx="179557" cy="179557"/>
              </a:xfrm>
              <a:prstGeom prst="rect">
                <a:avLst/>
              </a:prstGeom>
            </p:spPr>
          </p:pic>
          <p:cxnSp>
            <p:nvCxnSpPr>
              <p:cNvPr id="258" name="直接箭头连接符 257"/>
              <p:cNvCxnSpPr/>
              <p:nvPr/>
            </p:nvCxnSpPr>
            <p:spPr>
              <a:xfrm>
                <a:off x="7999549" y="4827531"/>
                <a:ext cx="24267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9" name="图片 25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034722" y="4640431"/>
                <a:ext cx="179557" cy="179557"/>
              </a:xfrm>
              <a:prstGeom prst="rect">
                <a:avLst/>
              </a:prstGeom>
            </p:spPr>
          </p:pic>
          <p:pic>
            <p:nvPicPr>
              <p:cNvPr id="260" name="图片 259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5680" y="4489285"/>
                <a:ext cx="432000" cy="432000"/>
              </a:xfrm>
              <a:prstGeom prst="rect">
                <a:avLst/>
              </a:prstGeom>
            </p:spPr>
          </p:pic>
        </p:grpSp>
        <p:sp>
          <p:nvSpPr>
            <p:cNvPr id="261" name="文本框 260"/>
            <p:cNvSpPr txBox="1"/>
            <p:nvPr/>
          </p:nvSpPr>
          <p:spPr>
            <a:xfrm>
              <a:off x="7182171" y="1690961"/>
              <a:ext cx="2162782" cy="17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collaborative inference across multiple edge devices</a:t>
              </a:r>
              <a:endParaRPr lang="en-US" altLang="zh-CN" sz="1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66" name="矩形: 圆角 365"/>
            <p:cNvSpPr/>
            <p:nvPr/>
          </p:nvSpPr>
          <p:spPr>
            <a:xfrm>
              <a:off x="7181767" y="2918038"/>
              <a:ext cx="2031107" cy="799575"/>
            </a:xfrm>
            <a:prstGeom prst="roundRect">
              <a:avLst>
                <a:gd name="adj" fmla="val 2606"/>
              </a:avLst>
            </a:prstGeom>
            <a:gradFill>
              <a:gsLst>
                <a:gs pos="20000">
                  <a:schemeClr val="accent5">
                    <a:lumMod val="40000"/>
                    <a:lumOff val="60000"/>
                  </a:schemeClr>
                </a:gs>
                <a:gs pos="20000">
                  <a:srgbClr val="FFFFFF"/>
                </a:gs>
              </a:gsLst>
              <a:lin ang="5400000" scaled="1"/>
            </a:gradFill>
            <a:ln w="12700">
              <a:solidFill>
                <a:schemeClr val="accent5">
                  <a:lumMod val="40000"/>
                  <a:lumOff val="60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文本框 369"/>
            <p:cNvSpPr txBox="1"/>
            <p:nvPr/>
          </p:nvSpPr>
          <p:spPr>
            <a:xfrm>
              <a:off x="7181735" y="2937585"/>
              <a:ext cx="2097838" cy="111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the evolution of edge intelligence requirements</a:t>
              </a:r>
              <a:endParaRPr lang="en-US" altLang="zh-CN" sz="1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75" name="图形 37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03923" y="3138859"/>
              <a:ext cx="216000" cy="216000"/>
            </a:xfrm>
            <a:prstGeom prst="rect">
              <a:avLst/>
            </a:prstGeom>
          </p:spPr>
        </p:pic>
        <p:sp>
          <p:nvSpPr>
            <p:cNvPr id="376" name="流程图: 可选过程 375"/>
            <p:cNvSpPr/>
            <p:nvPr/>
          </p:nvSpPr>
          <p:spPr>
            <a:xfrm>
              <a:off x="7612892" y="3126143"/>
              <a:ext cx="1569491" cy="238485"/>
            </a:xfrm>
            <a:prstGeom prst="flowChartAlternateProcess">
              <a:avLst/>
            </a:pr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文本框 376"/>
            <p:cNvSpPr txBox="1"/>
            <p:nvPr/>
          </p:nvSpPr>
          <p:spPr>
            <a:xfrm>
              <a:off x="7601913" y="3145852"/>
              <a:ext cx="1743476" cy="17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Please perform road and bridge inspection</a:t>
              </a:r>
              <a:endParaRPr lang="en-US" altLang="zh-CN" sz="1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78" name="图形 37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285923" y="3412167"/>
              <a:ext cx="252000" cy="252000"/>
            </a:xfrm>
            <a:prstGeom prst="rect">
              <a:avLst/>
            </a:prstGeom>
          </p:spPr>
        </p:pic>
        <p:sp>
          <p:nvSpPr>
            <p:cNvPr id="380" name="文本框 379"/>
            <p:cNvSpPr txBox="1"/>
            <p:nvPr/>
          </p:nvSpPr>
          <p:spPr>
            <a:xfrm>
              <a:off x="7612809" y="3439319"/>
              <a:ext cx="1569564" cy="17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The inspection report is as follows ......</a:t>
              </a:r>
              <a:endParaRPr lang="en-US" altLang="zh-CN" sz="1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7278334" y="1921613"/>
              <a:ext cx="1797131" cy="892870"/>
              <a:chOff x="7901037" y="2240328"/>
              <a:chExt cx="1797131" cy="892870"/>
            </a:xfrm>
          </p:grpSpPr>
          <p:sp>
            <p:nvSpPr>
              <p:cNvPr id="252" name="椭圆 251"/>
              <p:cNvSpPr/>
              <p:nvPr/>
            </p:nvSpPr>
            <p:spPr>
              <a:xfrm>
                <a:off x="8053122" y="2240328"/>
                <a:ext cx="1469398" cy="716004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50000"/>
                  </a:schemeClr>
                </a:solidFill>
                <a:prstDash val="sysDash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矩形: 圆角 261"/>
              <p:cNvSpPr/>
              <p:nvPr/>
            </p:nvSpPr>
            <p:spPr>
              <a:xfrm>
                <a:off x="8469228" y="2295732"/>
                <a:ext cx="637186" cy="495890"/>
              </a:xfrm>
              <a:prstGeom prst="roundRect">
                <a:avLst>
                  <a:gd name="adj" fmla="val 26336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95000"/>
                  </a:schemeClr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文本框 262"/>
              <p:cNvSpPr txBox="1"/>
              <p:nvPr/>
            </p:nvSpPr>
            <p:spPr>
              <a:xfrm>
                <a:off x="8469228" y="2240328"/>
                <a:ext cx="637186" cy="199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Model</a:t>
                </a:r>
                <a:endPara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64" name="图形 26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8602336" y="2432248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65" name="图片 26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8168" y="2335224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66" name="图形 26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601195" y="2773198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74" name="图片 27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01037" y="2335224"/>
                <a:ext cx="360000" cy="360000"/>
              </a:xfrm>
              <a:prstGeom prst="rect">
                <a:avLst/>
              </a:prstGeom>
            </p:spPr>
          </p:pic>
        </p:grpSp>
        <p:sp>
          <p:nvSpPr>
            <p:cNvPr id="381" name="流程图: 可选过程 380"/>
            <p:cNvSpPr/>
            <p:nvPr/>
          </p:nvSpPr>
          <p:spPr>
            <a:xfrm>
              <a:off x="7612809" y="3421194"/>
              <a:ext cx="1600511" cy="238567"/>
            </a:xfrm>
            <a:prstGeom prst="flowChartAlternateProcess">
              <a:avLst/>
            </a:pr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箭头: 右 364"/>
            <p:cNvSpPr/>
            <p:nvPr/>
          </p:nvSpPr>
          <p:spPr>
            <a:xfrm rot="5400000">
              <a:off x="8144909" y="2714319"/>
              <a:ext cx="94298" cy="269204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矩形: 圆角 382"/>
            <p:cNvSpPr/>
            <p:nvPr/>
          </p:nvSpPr>
          <p:spPr>
            <a:xfrm>
              <a:off x="4809822" y="1671786"/>
              <a:ext cx="4469886" cy="210312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5" name="图形 38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724538" y="3849725"/>
              <a:ext cx="6649618" cy="256577"/>
            </a:xfrm>
            <a:prstGeom prst="rect">
              <a:avLst/>
            </a:prstGeom>
          </p:spPr>
        </p:pic>
        <p:sp>
          <p:nvSpPr>
            <p:cNvPr id="386" name="文本框 385"/>
            <p:cNvSpPr txBox="1"/>
            <p:nvPr/>
          </p:nvSpPr>
          <p:spPr>
            <a:xfrm>
              <a:off x="3180170" y="3849808"/>
              <a:ext cx="6002352" cy="199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Deployment: Large Model Weights    </a:t>
              </a:r>
              <a:r>
                <a:rPr lang="zh-CN" altLang="en-US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</a:t>
              </a:r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      </a:t>
              </a:r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Mismatch    </a:t>
              </a:r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          Edge Devices with Limited Memory Resources</a:t>
              </a:r>
              <a:endPara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cxnSp>
          <p:nvCxnSpPr>
            <p:cNvPr id="389" name="直接箭头连接符 388"/>
            <p:cNvCxnSpPr/>
            <p:nvPr/>
          </p:nvCxnSpPr>
          <p:spPr>
            <a:xfrm flipV="1">
              <a:off x="5388706" y="3943352"/>
              <a:ext cx="293410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直接箭头连接符 390"/>
            <p:cNvCxnSpPr/>
            <p:nvPr/>
          </p:nvCxnSpPr>
          <p:spPr>
            <a:xfrm flipV="1">
              <a:off x="6138420" y="3943352"/>
              <a:ext cx="293410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6" name="矩形: 圆角 485"/>
            <p:cNvSpPr/>
            <p:nvPr/>
          </p:nvSpPr>
          <p:spPr>
            <a:xfrm>
              <a:off x="3200450" y="5347024"/>
              <a:ext cx="2326554" cy="28514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7" name="文本框 486"/>
            <p:cNvSpPr txBox="1"/>
            <p:nvPr/>
          </p:nvSpPr>
          <p:spPr>
            <a:xfrm>
              <a:off x="3275156" y="5382823"/>
              <a:ext cx="2173191" cy="199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Single-Device Inference: Limited GPU Memory</a:t>
              </a:r>
              <a:endPara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23" name="组合 22"/>
            <p:cNvGrpSpPr>
              <a:grpSpLocks noChangeAspect="1"/>
            </p:cNvGrpSpPr>
            <p:nvPr/>
          </p:nvGrpSpPr>
          <p:grpSpPr>
            <a:xfrm>
              <a:off x="3200037" y="4209113"/>
              <a:ext cx="2326940" cy="1080000"/>
              <a:chOff x="627084" y="4681881"/>
              <a:chExt cx="2668632" cy="1238589"/>
            </a:xfrm>
          </p:grpSpPr>
          <p:grpSp>
            <p:nvGrpSpPr>
              <p:cNvPr id="394" name="组合 393"/>
              <p:cNvGrpSpPr/>
              <p:nvPr/>
            </p:nvGrpSpPr>
            <p:grpSpPr>
              <a:xfrm>
                <a:off x="773971" y="4876332"/>
                <a:ext cx="385519" cy="382067"/>
                <a:chOff x="8004048" y="4233014"/>
                <a:chExt cx="695712" cy="689482"/>
              </a:xfrm>
            </p:grpSpPr>
            <p:sp>
              <p:nvSpPr>
                <p:cNvPr id="395" name="椭圆 394"/>
                <p:cNvSpPr/>
                <p:nvPr/>
              </p:nvSpPr>
              <p:spPr>
                <a:xfrm>
                  <a:off x="8004048" y="4233014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6" name="椭圆 395"/>
                <p:cNvSpPr/>
                <p:nvPr/>
              </p:nvSpPr>
              <p:spPr>
                <a:xfrm>
                  <a:off x="8004048" y="4487755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7" name="椭圆 396"/>
                <p:cNvSpPr/>
                <p:nvPr/>
              </p:nvSpPr>
              <p:spPr>
                <a:xfrm>
                  <a:off x="8004048" y="4742496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8" name="椭圆 397"/>
                <p:cNvSpPr/>
                <p:nvPr/>
              </p:nvSpPr>
              <p:spPr>
                <a:xfrm>
                  <a:off x="8261904" y="4233014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9" name="椭圆 398"/>
                <p:cNvSpPr/>
                <p:nvPr/>
              </p:nvSpPr>
              <p:spPr>
                <a:xfrm>
                  <a:off x="8261904" y="4487755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椭圆 399"/>
                <p:cNvSpPr/>
                <p:nvPr/>
              </p:nvSpPr>
              <p:spPr>
                <a:xfrm>
                  <a:off x="8261904" y="4742496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01" name="直接连接符 400"/>
                <p:cNvCxnSpPr>
                  <a:stCxn id="395" idx="6"/>
                  <a:endCxn id="398" idx="2"/>
                </p:cNvCxnSpPr>
                <p:nvPr/>
              </p:nvCxnSpPr>
              <p:spPr>
                <a:xfrm>
                  <a:off x="8184048" y="4323014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直接连接符 401"/>
                <p:cNvCxnSpPr>
                  <a:stCxn id="397" idx="6"/>
                  <a:endCxn id="400" idx="2"/>
                </p:cNvCxnSpPr>
                <p:nvPr/>
              </p:nvCxnSpPr>
              <p:spPr>
                <a:xfrm>
                  <a:off x="8184048" y="4832496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直接连接符 402"/>
                <p:cNvCxnSpPr>
                  <a:stCxn id="396" idx="6"/>
                  <a:endCxn id="399" idx="2"/>
                </p:cNvCxnSpPr>
                <p:nvPr/>
              </p:nvCxnSpPr>
              <p:spPr>
                <a:xfrm>
                  <a:off x="8184048" y="4577755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直接连接符 403"/>
                <p:cNvCxnSpPr>
                  <a:stCxn id="395" idx="6"/>
                  <a:endCxn id="399" idx="2"/>
                </p:cNvCxnSpPr>
                <p:nvPr/>
              </p:nvCxnSpPr>
              <p:spPr>
                <a:xfrm>
                  <a:off x="8184048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直接连接符 404"/>
                <p:cNvCxnSpPr>
                  <a:stCxn id="396" idx="6"/>
                  <a:endCxn id="400" idx="2"/>
                </p:cNvCxnSpPr>
                <p:nvPr/>
              </p:nvCxnSpPr>
              <p:spPr>
                <a:xfrm>
                  <a:off x="8184048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直接连接符 405"/>
                <p:cNvCxnSpPr>
                  <a:stCxn id="397" idx="6"/>
                  <a:endCxn id="399" idx="2"/>
                </p:cNvCxnSpPr>
                <p:nvPr/>
              </p:nvCxnSpPr>
              <p:spPr>
                <a:xfrm flipV="1">
                  <a:off x="8184048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直接连接符 406"/>
                <p:cNvCxnSpPr>
                  <a:stCxn id="397" idx="6"/>
                  <a:endCxn id="398" idx="2"/>
                </p:cNvCxnSpPr>
                <p:nvPr/>
              </p:nvCxnSpPr>
              <p:spPr>
                <a:xfrm flipV="1">
                  <a:off x="8184048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直接连接符 407"/>
                <p:cNvCxnSpPr>
                  <a:stCxn id="396" idx="6"/>
                  <a:endCxn id="398" idx="2"/>
                </p:cNvCxnSpPr>
                <p:nvPr/>
              </p:nvCxnSpPr>
              <p:spPr>
                <a:xfrm flipV="1">
                  <a:off x="8184048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直接连接符 408"/>
                <p:cNvCxnSpPr>
                  <a:stCxn id="395" idx="6"/>
                  <a:endCxn id="400" idx="2"/>
                </p:cNvCxnSpPr>
                <p:nvPr/>
              </p:nvCxnSpPr>
              <p:spPr>
                <a:xfrm>
                  <a:off x="8184048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0" name="椭圆 409"/>
                <p:cNvSpPr/>
                <p:nvPr/>
              </p:nvSpPr>
              <p:spPr>
                <a:xfrm>
                  <a:off x="8519760" y="4233014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1" name="椭圆 410"/>
                <p:cNvSpPr/>
                <p:nvPr/>
              </p:nvSpPr>
              <p:spPr>
                <a:xfrm>
                  <a:off x="8519760" y="4487755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2" name="椭圆 411"/>
                <p:cNvSpPr/>
                <p:nvPr/>
              </p:nvSpPr>
              <p:spPr>
                <a:xfrm>
                  <a:off x="8519760" y="4742496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13" name="直接连接符 412"/>
                <p:cNvCxnSpPr>
                  <a:endCxn id="410" idx="2"/>
                </p:cNvCxnSpPr>
                <p:nvPr/>
              </p:nvCxnSpPr>
              <p:spPr>
                <a:xfrm>
                  <a:off x="8441904" y="4323014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直接连接符 413"/>
                <p:cNvCxnSpPr>
                  <a:endCxn id="412" idx="2"/>
                </p:cNvCxnSpPr>
                <p:nvPr/>
              </p:nvCxnSpPr>
              <p:spPr>
                <a:xfrm>
                  <a:off x="8441904" y="4832496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直接连接符 414"/>
                <p:cNvCxnSpPr>
                  <a:endCxn id="411" idx="2"/>
                </p:cNvCxnSpPr>
                <p:nvPr/>
              </p:nvCxnSpPr>
              <p:spPr>
                <a:xfrm>
                  <a:off x="8441904" y="4577755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直接连接符 415"/>
                <p:cNvCxnSpPr>
                  <a:endCxn id="411" idx="2"/>
                </p:cNvCxnSpPr>
                <p:nvPr/>
              </p:nvCxnSpPr>
              <p:spPr>
                <a:xfrm>
                  <a:off x="8441904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直接连接符 416"/>
                <p:cNvCxnSpPr>
                  <a:endCxn id="412" idx="2"/>
                </p:cNvCxnSpPr>
                <p:nvPr/>
              </p:nvCxnSpPr>
              <p:spPr>
                <a:xfrm>
                  <a:off x="8441904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直接连接符 417"/>
                <p:cNvCxnSpPr>
                  <a:endCxn id="411" idx="2"/>
                </p:cNvCxnSpPr>
                <p:nvPr/>
              </p:nvCxnSpPr>
              <p:spPr>
                <a:xfrm flipV="1">
                  <a:off x="8441904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直接连接符 418"/>
                <p:cNvCxnSpPr>
                  <a:endCxn id="410" idx="2"/>
                </p:cNvCxnSpPr>
                <p:nvPr/>
              </p:nvCxnSpPr>
              <p:spPr>
                <a:xfrm flipV="1">
                  <a:off x="8441904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直接连接符 419"/>
                <p:cNvCxnSpPr>
                  <a:endCxn id="410" idx="2"/>
                </p:cNvCxnSpPr>
                <p:nvPr/>
              </p:nvCxnSpPr>
              <p:spPr>
                <a:xfrm flipV="1">
                  <a:off x="8441904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直接连接符 420"/>
                <p:cNvCxnSpPr>
                  <a:endCxn id="412" idx="2"/>
                </p:cNvCxnSpPr>
                <p:nvPr/>
              </p:nvCxnSpPr>
              <p:spPr>
                <a:xfrm>
                  <a:off x="8441904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2" name="组合 421"/>
              <p:cNvGrpSpPr/>
              <p:nvPr/>
            </p:nvGrpSpPr>
            <p:grpSpPr>
              <a:xfrm>
                <a:off x="1621903" y="4876331"/>
                <a:ext cx="385519" cy="382067"/>
                <a:chOff x="8979408" y="4223328"/>
                <a:chExt cx="695712" cy="689482"/>
              </a:xfrm>
            </p:grpSpPr>
            <p:sp>
              <p:nvSpPr>
                <p:cNvPr id="423" name="椭圆 422"/>
                <p:cNvSpPr/>
                <p:nvPr/>
              </p:nvSpPr>
              <p:spPr>
                <a:xfrm>
                  <a:off x="8979408" y="422332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4" name="椭圆 423"/>
                <p:cNvSpPr/>
                <p:nvPr/>
              </p:nvSpPr>
              <p:spPr>
                <a:xfrm>
                  <a:off x="8979408" y="447806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5" name="椭圆 424"/>
                <p:cNvSpPr/>
                <p:nvPr/>
              </p:nvSpPr>
              <p:spPr>
                <a:xfrm>
                  <a:off x="8979408" y="473281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6" name="椭圆 425"/>
                <p:cNvSpPr/>
                <p:nvPr/>
              </p:nvSpPr>
              <p:spPr>
                <a:xfrm>
                  <a:off x="9237264" y="4223328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7" name="椭圆 426"/>
                <p:cNvSpPr/>
                <p:nvPr/>
              </p:nvSpPr>
              <p:spPr>
                <a:xfrm>
                  <a:off x="9237264" y="4478069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8" name="椭圆 427"/>
                <p:cNvSpPr/>
                <p:nvPr/>
              </p:nvSpPr>
              <p:spPr>
                <a:xfrm>
                  <a:off x="9237264" y="4732810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29" name="直接连接符 428"/>
                <p:cNvCxnSpPr>
                  <a:stCxn id="423" idx="6"/>
                  <a:endCxn id="426" idx="2"/>
                </p:cNvCxnSpPr>
                <p:nvPr/>
              </p:nvCxnSpPr>
              <p:spPr>
                <a:xfrm>
                  <a:off x="9159408" y="431332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直接连接符 429"/>
                <p:cNvCxnSpPr>
                  <a:stCxn id="425" idx="6"/>
                  <a:endCxn id="428" idx="2"/>
                </p:cNvCxnSpPr>
                <p:nvPr/>
              </p:nvCxnSpPr>
              <p:spPr>
                <a:xfrm>
                  <a:off x="9159408" y="482281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直接连接符 430"/>
                <p:cNvCxnSpPr>
                  <a:stCxn id="424" idx="6"/>
                  <a:endCxn id="427" idx="2"/>
                </p:cNvCxnSpPr>
                <p:nvPr/>
              </p:nvCxnSpPr>
              <p:spPr>
                <a:xfrm>
                  <a:off x="9159408" y="456806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直接连接符 431"/>
                <p:cNvCxnSpPr>
                  <a:stCxn id="423" idx="6"/>
                  <a:endCxn id="427" idx="2"/>
                </p:cNvCxnSpPr>
                <p:nvPr/>
              </p:nvCxnSpPr>
              <p:spPr>
                <a:xfrm>
                  <a:off x="9159408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直接连接符 432"/>
                <p:cNvCxnSpPr>
                  <a:stCxn id="424" idx="6"/>
                  <a:endCxn id="428" idx="2"/>
                </p:cNvCxnSpPr>
                <p:nvPr/>
              </p:nvCxnSpPr>
              <p:spPr>
                <a:xfrm>
                  <a:off x="9159408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直接连接符 433"/>
                <p:cNvCxnSpPr>
                  <a:stCxn id="425" idx="6"/>
                  <a:endCxn id="427" idx="2"/>
                </p:cNvCxnSpPr>
                <p:nvPr/>
              </p:nvCxnSpPr>
              <p:spPr>
                <a:xfrm flipV="1">
                  <a:off x="9159408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直接连接符 434"/>
                <p:cNvCxnSpPr>
                  <a:stCxn id="425" idx="6"/>
                  <a:endCxn id="426" idx="2"/>
                </p:cNvCxnSpPr>
                <p:nvPr/>
              </p:nvCxnSpPr>
              <p:spPr>
                <a:xfrm flipV="1">
                  <a:off x="9159408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直接连接符 435"/>
                <p:cNvCxnSpPr>
                  <a:stCxn id="424" idx="6"/>
                  <a:endCxn id="426" idx="2"/>
                </p:cNvCxnSpPr>
                <p:nvPr/>
              </p:nvCxnSpPr>
              <p:spPr>
                <a:xfrm flipV="1">
                  <a:off x="9159408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直接连接符 436"/>
                <p:cNvCxnSpPr>
                  <a:stCxn id="423" idx="6"/>
                  <a:endCxn id="428" idx="2"/>
                </p:cNvCxnSpPr>
                <p:nvPr/>
              </p:nvCxnSpPr>
              <p:spPr>
                <a:xfrm>
                  <a:off x="9159408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8" name="椭圆 437"/>
                <p:cNvSpPr/>
                <p:nvPr/>
              </p:nvSpPr>
              <p:spPr>
                <a:xfrm>
                  <a:off x="9495120" y="422332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9" name="椭圆 438"/>
                <p:cNvSpPr/>
                <p:nvPr/>
              </p:nvSpPr>
              <p:spPr>
                <a:xfrm>
                  <a:off x="9495120" y="447806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" name="椭圆 439"/>
                <p:cNvSpPr/>
                <p:nvPr/>
              </p:nvSpPr>
              <p:spPr>
                <a:xfrm>
                  <a:off x="9495120" y="473281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41" name="直接连接符 440"/>
                <p:cNvCxnSpPr>
                  <a:endCxn id="438" idx="2"/>
                </p:cNvCxnSpPr>
                <p:nvPr/>
              </p:nvCxnSpPr>
              <p:spPr>
                <a:xfrm>
                  <a:off x="9417264" y="431332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直接连接符 441"/>
                <p:cNvCxnSpPr>
                  <a:endCxn id="440" idx="2"/>
                </p:cNvCxnSpPr>
                <p:nvPr/>
              </p:nvCxnSpPr>
              <p:spPr>
                <a:xfrm>
                  <a:off x="9417264" y="482281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直接连接符 442"/>
                <p:cNvCxnSpPr>
                  <a:endCxn id="439" idx="2"/>
                </p:cNvCxnSpPr>
                <p:nvPr/>
              </p:nvCxnSpPr>
              <p:spPr>
                <a:xfrm>
                  <a:off x="9417264" y="456806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直接连接符 443"/>
                <p:cNvCxnSpPr>
                  <a:endCxn id="439" idx="2"/>
                </p:cNvCxnSpPr>
                <p:nvPr/>
              </p:nvCxnSpPr>
              <p:spPr>
                <a:xfrm>
                  <a:off x="9417264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直接连接符 444"/>
                <p:cNvCxnSpPr>
                  <a:endCxn id="440" idx="2"/>
                </p:cNvCxnSpPr>
                <p:nvPr/>
              </p:nvCxnSpPr>
              <p:spPr>
                <a:xfrm>
                  <a:off x="9417264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直接连接符 445"/>
                <p:cNvCxnSpPr>
                  <a:endCxn id="439" idx="2"/>
                </p:cNvCxnSpPr>
                <p:nvPr/>
              </p:nvCxnSpPr>
              <p:spPr>
                <a:xfrm flipV="1">
                  <a:off x="9417264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直接连接符 446"/>
                <p:cNvCxnSpPr>
                  <a:endCxn id="438" idx="2"/>
                </p:cNvCxnSpPr>
                <p:nvPr/>
              </p:nvCxnSpPr>
              <p:spPr>
                <a:xfrm flipV="1">
                  <a:off x="9417264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直接连接符 447"/>
                <p:cNvCxnSpPr>
                  <a:endCxn id="438" idx="2"/>
                </p:cNvCxnSpPr>
                <p:nvPr/>
              </p:nvCxnSpPr>
              <p:spPr>
                <a:xfrm flipV="1">
                  <a:off x="9417264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直接连接符 448"/>
                <p:cNvCxnSpPr>
                  <a:endCxn id="440" idx="2"/>
                </p:cNvCxnSpPr>
                <p:nvPr/>
              </p:nvCxnSpPr>
              <p:spPr>
                <a:xfrm>
                  <a:off x="9417264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" name="组合 449"/>
              <p:cNvGrpSpPr/>
              <p:nvPr/>
            </p:nvGrpSpPr>
            <p:grpSpPr>
              <a:xfrm>
                <a:off x="2490944" y="4876331"/>
                <a:ext cx="385519" cy="382067"/>
                <a:chOff x="9675120" y="5133918"/>
                <a:chExt cx="695712" cy="689482"/>
              </a:xfrm>
            </p:grpSpPr>
            <p:sp>
              <p:nvSpPr>
                <p:cNvPr id="451" name="椭圆 450"/>
                <p:cNvSpPr/>
                <p:nvPr/>
              </p:nvSpPr>
              <p:spPr>
                <a:xfrm>
                  <a:off x="9675120" y="513391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椭圆 451"/>
                <p:cNvSpPr/>
                <p:nvPr/>
              </p:nvSpPr>
              <p:spPr>
                <a:xfrm>
                  <a:off x="9675120" y="538865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3" name="椭圆 452"/>
                <p:cNvSpPr/>
                <p:nvPr/>
              </p:nvSpPr>
              <p:spPr>
                <a:xfrm>
                  <a:off x="9675120" y="564340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椭圆 453"/>
                <p:cNvSpPr/>
                <p:nvPr/>
              </p:nvSpPr>
              <p:spPr>
                <a:xfrm>
                  <a:off x="9932976" y="513391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椭圆 454"/>
                <p:cNvSpPr/>
                <p:nvPr/>
              </p:nvSpPr>
              <p:spPr>
                <a:xfrm>
                  <a:off x="9932976" y="538865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椭圆 455"/>
                <p:cNvSpPr/>
                <p:nvPr/>
              </p:nvSpPr>
              <p:spPr>
                <a:xfrm>
                  <a:off x="9932976" y="564340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57" name="直接连接符 456"/>
                <p:cNvCxnSpPr>
                  <a:stCxn id="451" idx="6"/>
                  <a:endCxn id="454" idx="2"/>
                </p:cNvCxnSpPr>
                <p:nvPr/>
              </p:nvCxnSpPr>
              <p:spPr>
                <a:xfrm>
                  <a:off x="9855120" y="522391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直接连接符 457"/>
                <p:cNvCxnSpPr>
                  <a:stCxn id="453" idx="6"/>
                  <a:endCxn id="456" idx="2"/>
                </p:cNvCxnSpPr>
                <p:nvPr/>
              </p:nvCxnSpPr>
              <p:spPr>
                <a:xfrm>
                  <a:off x="9855120" y="573340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直接连接符 458"/>
                <p:cNvCxnSpPr>
                  <a:stCxn id="452" idx="6"/>
                  <a:endCxn id="455" idx="2"/>
                </p:cNvCxnSpPr>
                <p:nvPr/>
              </p:nvCxnSpPr>
              <p:spPr>
                <a:xfrm>
                  <a:off x="9855120" y="547865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直接连接符 459"/>
                <p:cNvCxnSpPr>
                  <a:stCxn id="451" idx="6"/>
                  <a:endCxn id="455" idx="2"/>
                </p:cNvCxnSpPr>
                <p:nvPr/>
              </p:nvCxnSpPr>
              <p:spPr>
                <a:xfrm>
                  <a:off x="9855120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直接连接符 460"/>
                <p:cNvCxnSpPr>
                  <a:stCxn id="452" idx="6"/>
                  <a:endCxn id="456" idx="2"/>
                </p:cNvCxnSpPr>
                <p:nvPr/>
              </p:nvCxnSpPr>
              <p:spPr>
                <a:xfrm>
                  <a:off x="9855120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直接连接符 461"/>
                <p:cNvCxnSpPr>
                  <a:stCxn id="453" idx="6"/>
                  <a:endCxn id="455" idx="2"/>
                </p:cNvCxnSpPr>
                <p:nvPr/>
              </p:nvCxnSpPr>
              <p:spPr>
                <a:xfrm flipV="1">
                  <a:off x="9855120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直接连接符 462"/>
                <p:cNvCxnSpPr>
                  <a:stCxn id="453" idx="6"/>
                  <a:endCxn id="454" idx="2"/>
                </p:cNvCxnSpPr>
                <p:nvPr/>
              </p:nvCxnSpPr>
              <p:spPr>
                <a:xfrm flipV="1">
                  <a:off x="9855120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直接连接符 463"/>
                <p:cNvCxnSpPr>
                  <a:stCxn id="452" idx="6"/>
                  <a:endCxn id="454" idx="2"/>
                </p:cNvCxnSpPr>
                <p:nvPr/>
              </p:nvCxnSpPr>
              <p:spPr>
                <a:xfrm flipV="1">
                  <a:off x="9855120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直接连接符 464"/>
                <p:cNvCxnSpPr>
                  <a:stCxn id="451" idx="6"/>
                  <a:endCxn id="456" idx="2"/>
                </p:cNvCxnSpPr>
                <p:nvPr/>
              </p:nvCxnSpPr>
              <p:spPr>
                <a:xfrm>
                  <a:off x="9855120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6" name="椭圆 465"/>
                <p:cNvSpPr/>
                <p:nvPr/>
              </p:nvSpPr>
              <p:spPr>
                <a:xfrm>
                  <a:off x="10190832" y="5133918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7" name="椭圆 466"/>
                <p:cNvSpPr/>
                <p:nvPr/>
              </p:nvSpPr>
              <p:spPr>
                <a:xfrm>
                  <a:off x="10190832" y="5388659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8" name="椭圆 467"/>
                <p:cNvSpPr/>
                <p:nvPr/>
              </p:nvSpPr>
              <p:spPr>
                <a:xfrm>
                  <a:off x="10190832" y="5643400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69" name="直接连接符 468"/>
                <p:cNvCxnSpPr>
                  <a:endCxn id="466" idx="2"/>
                </p:cNvCxnSpPr>
                <p:nvPr/>
              </p:nvCxnSpPr>
              <p:spPr>
                <a:xfrm>
                  <a:off x="10112976" y="522391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直接连接符 469"/>
                <p:cNvCxnSpPr>
                  <a:endCxn id="468" idx="2"/>
                </p:cNvCxnSpPr>
                <p:nvPr/>
              </p:nvCxnSpPr>
              <p:spPr>
                <a:xfrm>
                  <a:off x="10112976" y="573340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直接连接符 470"/>
                <p:cNvCxnSpPr>
                  <a:endCxn id="467" idx="2"/>
                </p:cNvCxnSpPr>
                <p:nvPr/>
              </p:nvCxnSpPr>
              <p:spPr>
                <a:xfrm>
                  <a:off x="10112976" y="547865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直接连接符 471"/>
                <p:cNvCxnSpPr>
                  <a:endCxn id="467" idx="2"/>
                </p:cNvCxnSpPr>
                <p:nvPr/>
              </p:nvCxnSpPr>
              <p:spPr>
                <a:xfrm>
                  <a:off x="10112976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直接连接符 472"/>
                <p:cNvCxnSpPr>
                  <a:endCxn id="468" idx="2"/>
                </p:cNvCxnSpPr>
                <p:nvPr/>
              </p:nvCxnSpPr>
              <p:spPr>
                <a:xfrm>
                  <a:off x="10112976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直接连接符 473"/>
                <p:cNvCxnSpPr>
                  <a:endCxn id="467" idx="2"/>
                </p:cNvCxnSpPr>
                <p:nvPr/>
              </p:nvCxnSpPr>
              <p:spPr>
                <a:xfrm flipV="1">
                  <a:off x="10112976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直接连接符 474"/>
                <p:cNvCxnSpPr>
                  <a:endCxn id="466" idx="2"/>
                </p:cNvCxnSpPr>
                <p:nvPr/>
              </p:nvCxnSpPr>
              <p:spPr>
                <a:xfrm flipV="1">
                  <a:off x="10112976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直接连接符 475"/>
                <p:cNvCxnSpPr>
                  <a:endCxn id="466" idx="2"/>
                </p:cNvCxnSpPr>
                <p:nvPr/>
              </p:nvCxnSpPr>
              <p:spPr>
                <a:xfrm flipV="1">
                  <a:off x="10112976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直接连接符 476"/>
                <p:cNvCxnSpPr>
                  <a:endCxn id="468" idx="2"/>
                </p:cNvCxnSpPr>
                <p:nvPr/>
              </p:nvCxnSpPr>
              <p:spPr>
                <a:xfrm>
                  <a:off x="10112976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478" name="图形 477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133662" y="4934568"/>
                <a:ext cx="356885" cy="356885"/>
              </a:xfrm>
              <a:prstGeom prst="rect">
                <a:avLst/>
              </a:prstGeom>
            </p:spPr>
          </p:pic>
          <p:pic>
            <p:nvPicPr>
              <p:cNvPr id="480" name="图形 479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981594" y="4926204"/>
                <a:ext cx="356885" cy="356885"/>
              </a:xfrm>
              <a:prstGeom prst="rect">
                <a:avLst/>
              </a:prstGeom>
            </p:spPr>
          </p:pic>
          <p:pic>
            <p:nvPicPr>
              <p:cNvPr id="482" name="图形 48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2850431" y="4925650"/>
                <a:ext cx="356885" cy="356885"/>
              </a:xfrm>
              <a:prstGeom prst="rect">
                <a:avLst/>
              </a:prstGeom>
            </p:spPr>
          </p:pic>
          <p:cxnSp>
            <p:nvCxnSpPr>
              <p:cNvPr id="483" name="直接箭头连接符 482"/>
              <p:cNvCxnSpPr/>
              <p:nvPr/>
            </p:nvCxnSpPr>
            <p:spPr>
              <a:xfrm>
                <a:off x="1522158" y="4819209"/>
                <a:ext cx="0" cy="100119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直接箭头连接符 483"/>
              <p:cNvCxnSpPr/>
              <p:nvPr/>
            </p:nvCxnSpPr>
            <p:spPr>
              <a:xfrm>
                <a:off x="2391200" y="4819209"/>
                <a:ext cx="0" cy="100119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5" name="矩形: 圆角 484"/>
              <p:cNvSpPr/>
              <p:nvPr/>
            </p:nvSpPr>
            <p:spPr>
              <a:xfrm>
                <a:off x="627084" y="4681881"/>
                <a:ext cx="2668632" cy="1238589"/>
              </a:xfrm>
              <a:prstGeom prst="roundRect">
                <a:avLst>
                  <a:gd name="adj" fmla="val 3324"/>
                </a:avLst>
              </a:prstGeom>
              <a:noFill/>
              <a:ln w="8890">
                <a:solidFill>
                  <a:schemeClr val="tx1"/>
                </a:solidFill>
                <a:prstDash val="lgDash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90" name="图片 58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201" y="5302357"/>
                <a:ext cx="540000" cy="540000"/>
              </a:xfrm>
              <a:prstGeom prst="rect">
                <a:avLst/>
              </a:prstGeom>
            </p:spPr>
          </p:pic>
          <p:pic>
            <p:nvPicPr>
              <p:cNvPr id="591" name="图形 59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580431" y="5298189"/>
                <a:ext cx="540000" cy="540000"/>
              </a:xfrm>
              <a:prstGeom prst="rect">
                <a:avLst/>
              </a:prstGeom>
            </p:spPr>
          </p:pic>
          <p:pic>
            <p:nvPicPr>
              <p:cNvPr id="592" name="图片 591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91400" y="5306663"/>
                <a:ext cx="540000" cy="540000"/>
              </a:xfrm>
              <a:prstGeom prst="rect">
                <a:avLst/>
              </a:prstGeom>
            </p:spPr>
          </p:pic>
        </p:grpSp>
        <p:sp>
          <p:nvSpPr>
            <p:cNvPr id="785" name="矩形: 圆角 784"/>
            <p:cNvSpPr/>
            <p:nvPr/>
          </p:nvSpPr>
          <p:spPr>
            <a:xfrm>
              <a:off x="6234295" y="5347024"/>
              <a:ext cx="2809818" cy="28514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6" name="文本框 785"/>
            <p:cNvSpPr txBox="1"/>
            <p:nvPr/>
          </p:nvSpPr>
          <p:spPr>
            <a:xfrm>
              <a:off x="6178191" y="5383150"/>
              <a:ext cx="2810591" cy="3077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Collaborative Inference Across Multiple Edge Devices</a:t>
              </a:r>
              <a:endPara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96" name="矩形: 圆角 795"/>
            <p:cNvSpPr/>
            <p:nvPr/>
          </p:nvSpPr>
          <p:spPr>
            <a:xfrm>
              <a:off x="6234274" y="4208802"/>
              <a:ext cx="2841191" cy="108000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6425512" y="4378355"/>
              <a:ext cx="647266" cy="842335"/>
              <a:chOff x="6613577" y="4378355"/>
              <a:chExt cx="647266" cy="842335"/>
            </a:xfrm>
          </p:grpSpPr>
          <p:grpSp>
            <p:nvGrpSpPr>
              <p:cNvPr id="788" name="组合 787"/>
              <p:cNvGrpSpPr/>
              <p:nvPr/>
            </p:nvGrpSpPr>
            <p:grpSpPr>
              <a:xfrm>
                <a:off x="6613577" y="4378355"/>
                <a:ext cx="336157" cy="333147"/>
                <a:chOff x="8004048" y="4233014"/>
                <a:chExt cx="695712" cy="689482"/>
              </a:xfrm>
            </p:grpSpPr>
            <p:sp>
              <p:nvSpPr>
                <p:cNvPr id="854" name="椭圆 853"/>
                <p:cNvSpPr/>
                <p:nvPr/>
              </p:nvSpPr>
              <p:spPr>
                <a:xfrm>
                  <a:off x="8004048" y="4233014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5" name="椭圆 854"/>
                <p:cNvSpPr/>
                <p:nvPr/>
              </p:nvSpPr>
              <p:spPr>
                <a:xfrm>
                  <a:off x="8004048" y="4487755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6" name="椭圆 855"/>
                <p:cNvSpPr/>
                <p:nvPr/>
              </p:nvSpPr>
              <p:spPr>
                <a:xfrm>
                  <a:off x="8004048" y="4742496"/>
                  <a:ext cx="180000" cy="18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7" name="椭圆 856"/>
                <p:cNvSpPr/>
                <p:nvPr/>
              </p:nvSpPr>
              <p:spPr>
                <a:xfrm>
                  <a:off x="8261904" y="4233014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8" name="椭圆 857"/>
                <p:cNvSpPr/>
                <p:nvPr/>
              </p:nvSpPr>
              <p:spPr>
                <a:xfrm>
                  <a:off x="8261904" y="4487755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9" name="椭圆 858"/>
                <p:cNvSpPr/>
                <p:nvPr/>
              </p:nvSpPr>
              <p:spPr>
                <a:xfrm>
                  <a:off x="8261904" y="4742496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60" name="直接连接符 859"/>
                <p:cNvCxnSpPr>
                  <a:stCxn id="854" idx="6"/>
                  <a:endCxn id="857" idx="2"/>
                </p:cNvCxnSpPr>
                <p:nvPr/>
              </p:nvCxnSpPr>
              <p:spPr>
                <a:xfrm>
                  <a:off x="8184048" y="4323014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直接连接符 860"/>
                <p:cNvCxnSpPr>
                  <a:stCxn id="856" idx="6"/>
                  <a:endCxn id="859" idx="2"/>
                </p:cNvCxnSpPr>
                <p:nvPr/>
              </p:nvCxnSpPr>
              <p:spPr>
                <a:xfrm>
                  <a:off x="8184048" y="4832496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2" name="直接连接符 861"/>
                <p:cNvCxnSpPr>
                  <a:stCxn id="855" idx="6"/>
                  <a:endCxn id="858" idx="2"/>
                </p:cNvCxnSpPr>
                <p:nvPr/>
              </p:nvCxnSpPr>
              <p:spPr>
                <a:xfrm>
                  <a:off x="8184048" y="4577755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直接连接符 862"/>
                <p:cNvCxnSpPr>
                  <a:stCxn id="854" idx="6"/>
                  <a:endCxn id="858" idx="2"/>
                </p:cNvCxnSpPr>
                <p:nvPr/>
              </p:nvCxnSpPr>
              <p:spPr>
                <a:xfrm>
                  <a:off x="8184048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4" name="直接连接符 863"/>
                <p:cNvCxnSpPr>
                  <a:stCxn id="855" idx="6"/>
                  <a:endCxn id="859" idx="2"/>
                </p:cNvCxnSpPr>
                <p:nvPr/>
              </p:nvCxnSpPr>
              <p:spPr>
                <a:xfrm>
                  <a:off x="8184048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直接连接符 864"/>
                <p:cNvCxnSpPr>
                  <a:stCxn id="856" idx="6"/>
                  <a:endCxn id="858" idx="2"/>
                </p:cNvCxnSpPr>
                <p:nvPr/>
              </p:nvCxnSpPr>
              <p:spPr>
                <a:xfrm flipV="1">
                  <a:off x="8184048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6" name="直接连接符 865"/>
                <p:cNvCxnSpPr>
                  <a:stCxn id="856" idx="6"/>
                  <a:endCxn id="857" idx="2"/>
                </p:cNvCxnSpPr>
                <p:nvPr/>
              </p:nvCxnSpPr>
              <p:spPr>
                <a:xfrm flipV="1">
                  <a:off x="8184048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直接连接符 866"/>
                <p:cNvCxnSpPr>
                  <a:stCxn id="855" idx="6"/>
                  <a:endCxn id="857" idx="2"/>
                </p:cNvCxnSpPr>
                <p:nvPr/>
              </p:nvCxnSpPr>
              <p:spPr>
                <a:xfrm flipV="1">
                  <a:off x="8184048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直接连接符 867"/>
                <p:cNvCxnSpPr>
                  <a:stCxn id="854" idx="6"/>
                  <a:endCxn id="859" idx="2"/>
                </p:cNvCxnSpPr>
                <p:nvPr/>
              </p:nvCxnSpPr>
              <p:spPr>
                <a:xfrm>
                  <a:off x="8184048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9" name="椭圆 868"/>
                <p:cNvSpPr/>
                <p:nvPr/>
              </p:nvSpPr>
              <p:spPr>
                <a:xfrm>
                  <a:off x="8519760" y="4233014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0" name="椭圆 869"/>
                <p:cNvSpPr/>
                <p:nvPr/>
              </p:nvSpPr>
              <p:spPr>
                <a:xfrm>
                  <a:off x="8519760" y="4487755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1" name="椭圆 870"/>
                <p:cNvSpPr/>
                <p:nvPr/>
              </p:nvSpPr>
              <p:spPr>
                <a:xfrm>
                  <a:off x="8519760" y="4742496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72" name="直接连接符 871"/>
                <p:cNvCxnSpPr>
                  <a:endCxn id="869" idx="2"/>
                </p:cNvCxnSpPr>
                <p:nvPr/>
              </p:nvCxnSpPr>
              <p:spPr>
                <a:xfrm>
                  <a:off x="8441904" y="4323014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直接连接符 872"/>
                <p:cNvCxnSpPr>
                  <a:endCxn id="871" idx="2"/>
                </p:cNvCxnSpPr>
                <p:nvPr/>
              </p:nvCxnSpPr>
              <p:spPr>
                <a:xfrm>
                  <a:off x="8441904" y="4832496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直接连接符 873"/>
                <p:cNvCxnSpPr>
                  <a:endCxn id="870" idx="2"/>
                </p:cNvCxnSpPr>
                <p:nvPr/>
              </p:nvCxnSpPr>
              <p:spPr>
                <a:xfrm>
                  <a:off x="8441904" y="4577755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直接连接符 874"/>
                <p:cNvCxnSpPr>
                  <a:endCxn id="870" idx="2"/>
                </p:cNvCxnSpPr>
                <p:nvPr/>
              </p:nvCxnSpPr>
              <p:spPr>
                <a:xfrm>
                  <a:off x="8441904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直接连接符 875"/>
                <p:cNvCxnSpPr>
                  <a:endCxn id="871" idx="2"/>
                </p:cNvCxnSpPr>
                <p:nvPr/>
              </p:nvCxnSpPr>
              <p:spPr>
                <a:xfrm>
                  <a:off x="8441904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直接连接符 876"/>
                <p:cNvCxnSpPr>
                  <a:endCxn id="870" idx="2"/>
                </p:cNvCxnSpPr>
                <p:nvPr/>
              </p:nvCxnSpPr>
              <p:spPr>
                <a:xfrm flipV="1">
                  <a:off x="8441904" y="4577755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直接连接符 877"/>
                <p:cNvCxnSpPr>
                  <a:endCxn id="869" idx="2"/>
                </p:cNvCxnSpPr>
                <p:nvPr/>
              </p:nvCxnSpPr>
              <p:spPr>
                <a:xfrm flipV="1">
                  <a:off x="8441904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直接连接符 878"/>
                <p:cNvCxnSpPr>
                  <a:endCxn id="869" idx="2"/>
                </p:cNvCxnSpPr>
                <p:nvPr/>
              </p:nvCxnSpPr>
              <p:spPr>
                <a:xfrm flipV="1">
                  <a:off x="8441904" y="4323014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0" name="直接连接符 879"/>
                <p:cNvCxnSpPr/>
                <p:nvPr/>
              </p:nvCxnSpPr>
              <p:spPr>
                <a:xfrm>
                  <a:off x="8441904" y="4323014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91" name="图形 790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6949654" y="4378721"/>
                <a:ext cx="311189" cy="311189"/>
              </a:xfrm>
              <a:prstGeom prst="rect">
                <a:avLst/>
              </a:prstGeom>
            </p:spPr>
          </p:pic>
          <p:pic>
            <p:nvPicPr>
              <p:cNvPr id="797" name="图片 79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90510" y="4749832"/>
                <a:ext cx="470858" cy="470858"/>
              </a:xfrm>
              <a:prstGeom prst="rect">
                <a:avLst/>
              </a:prstGeom>
            </p:spPr>
          </p:pic>
        </p:grpSp>
        <p:grpSp>
          <p:nvGrpSpPr>
            <p:cNvPr id="24" name="组合 23"/>
            <p:cNvGrpSpPr/>
            <p:nvPr/>
          </p:nvGrpSpPr>
          <p:grpSpPr>
            <a:xfrm>
              <a:off x="8311743" y="4378355"/>
              <a:ext cx="624647" cy="838701"/>
              <a:chOff x="8110708" y="4378355"/>
              <a:chExt cx="624647" cy="838701"/>
            </a:xfrm>
          </p:grpSpPr>
          <p:grpSp>
            <p:nvGrpSpPr>
              <p:cNvPr id="790" name="组合 789"/>
              <p:cNvGrpSpPr/>
              <p:nvPr/>
            </p:nvGrpSpPr>
            <p:grpSpPr>
              <a:xfrm>
                <a:off x="8110708" y="4378355"/>
                <a:ext cx="336157" cy="333147"/>
                <a:chOff x="9675120" y="5133918"/>
                <a:chExt cx="695712" cy="689482"/>
              </a:xfrm>
            </p:grpSpPr>
            <p:sp>
              <p:nvSpPr>
                <p:cNvPr id="800" name="椭圆 799"/>
                <p:cNvSpPr/>
                <p:nvPr/>
              </p:nvSpPr>
              <p:spPr>
                <a:xfrm>
                  <a:off x="9675120" y="513391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1" name="椭圆 800"/>
                <p:cNvSpPr/>
                <p:nvPr/>
              </p:nvSpPr>
              <p:spPr>
                <a:xfrm>
                  <a:off x="9675120" y="538865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2" name="椭圆 801"/>
                <p:cNvSpPr/>
                <p:nvPr/>
              </p:nvSpPr>
              <p:spPr>
                <a:xfrm>
                  <a:off x="9675120" y="564340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3" name="椭圆 802"/>
                <p:cNvSpPr/>
                <p:nvPr/>
              </p:nvSpPr>
              <p:spPr>
                <a:xfrm>
                  <a:off x="9932976" y="513391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4" name="椭圆 803"/>
                <p:cNvSpPr/>
                <p:nvPr/>
              </p:nvSpPr>
              <p:spPr>
                <a:xfrm>
                  <a:off x="9932976" y="538865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5" name="椭圆 804"/>
                <p:cNvSpPr/>
                <p:nvPr/>
              </p:nvSpPr>
              <p:spPr>
                <a:xfrm>
                  <a:off x="9932976" y="564340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06" name="直接连接符 805"/>
                <p:cNvCxnSpPr>
                  <a:stCxn id="800" idx="6"/>
                  <a:endCxn id="803" idx="2"/>
                </p:cNvCxnSpPr>
                <p:nvPr/>
              </p:nvCxnSpPr>
              <p:spPr>
                <a:xfrm>
                  <a:off x="9855120" y="522391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7" name="直接连接符 806"/>
                <p:cNvCxnSpPr>
                  <a:stCxn id="802" idx="6"/>
                  <a:endCxn id="805" idx="2"/>
                </p:cNvCxnSpPr>
                <p:nvPr/>
              </p:nvCxnSpPr>
              <p:spPr>
                <a:xfrm>
                  <a:off x="9855120" y="573340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直接连接符 807"/>
                <p:cNvCxnSpPr>
                  <a:stCxn id="801" idx="6"/>
                  <a:endCxn id="804" idx="2"/>
                </p:cNvCxnSpPr>
                <p:nvPr/>
              </p:nvCxnSpPr>
              <p:spPr>
                <a:xfrm>
                  <a:off x="9855120" y="547865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9" name="直接连接符 808"/>
                <p:cNvCxnSpPr>
                  <a:stCxn id="800" idx="6"/>
                  <a:endCxn id="804" idx="2"/>
                </p:cNvCxnSpPr>
                <p:nvPr/>
              </p:nvCxnSpPr>
              <p:spPr>
                <a:xfrm>
                  <a:off x="9855120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直接连接符 809"/>
                <p:cNvCxnSpPr>
                  <a:stCxn id="801" idx="6"/>
                  <a:endCxn id="805" idx="2"/>
                </p:cNvCxnSpPr>
                <p:nvPr/>
              </p:nvCxnSpPr>
              <p:spPr>
                <a:xfrm>
                  <a:off x="9855120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1" name="直接连接符 810"/>
                <p:cNvCxnSpPr>
                  <a:stCxn id="802" idx="6"/>
                  <a:endCxn id="804" idx="2"/>
                </p:cNvCxnSpPr>
                <p:nvPr/>
              </p:nvCxnSpPr>
              <p:spPr>
                <a:xfrm flipV="1">
                  <a:off x="9855120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直接连接符 811"/>
                <p:cNvCxnSpPr>
                  <a:stCxn id="802" idx="6"/>
                  <a:endCxn id="803" idx="2"/>
                </p:cNvCxnSpPr>
                <p:nvPr/>
              </p:nvCxnSpPr>
              <p:spPr>
                <a:xfrm flipV="1">
                  <a:off x="9855120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3" name="直接连接符 812"/>
                <p:cNvCxnSpPr>
                  <a:stCxn id="801" idx="6"/>
                  <a:endCxn id="803" idx="2"/>
                </p:cNvCxnSpPr>
                <p:nvPr/>
              </p:nvCxnSpPr>
              <p:spPr>
                <a:xfrm flipV="1">
                  <a:off x="9855120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直接连接符 813"/>
                <p:cNvCxnSpPr>
                  <a:stCxn id="800" idx="6"/>
                  <a:endCxn id="805" idx="2"/>
                </p:cNvCxnSpPr>
                <p:nvPr/>
              </p:nvCxnSpPr>
              <p:spPr>
                <a:xfrm>
                  <a:off x="9855120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5" name="椭圆 814"/>
                <p:cNvSpPr/>
                <p:nvPr/>
              </p:nvSpPr>
              <p:spPr>
                <a:xfrm>
                  <a:off x="10190832" y="5133918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6" name="椭圆 815"/>
                <p:cNvSpPr/>
                <p:nvPr/>
              </p:nvSpPr>
              <p:spPr>
                <a:xfrm>
                  <a:off x="10190832" y="5388659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7" name="椭圆 816"/>
                <p:cNvSpPr/>
                <p:nvPr/>
              </p:nvSpPr>
              <p:spPr>
                <a:xfrm>
                  <a:off x="10190832" y="5643400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18" name="直接连接符 817"/>
                <p:cNvCxnSpPr>
                  <a:endCxn id="815" idx="2"/>
                </p:cNvCxnSpPr>
                <p:nvPr/>
              </p:nvCxnSpPr>
              <p:spPr>
                <a:xfrm>
                  <a:off x="10112976" y="522391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直接连接符 818"/>
                <p:cNvCxnSpPr>
                  <a:endCxn id="817" idx="2"/>
                </p:cNvCxnSpPr>
                <p:nvPr/>
              </p:nvCxnSpPr>
              <p:spPr>
                <a:xfrm>
                  <a:off x="10112976" y="573340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0" name="直接连接符 819"/>
                <p:cNvCxnSpPr>
                  <a:endCxn id="816" idx="2"/>
                </p:cNvCxnSpPr>
                <p:nvPr/>
              </p:nvCxnSpPr>
              <p:spPr>
                <a:xfrm>
                  <a:off x="10112976" y="547865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1" name="直接连接符 820"/>
                <p:cNvCxnSpPr>
                  <a:endCxn id="816" idx="2"/>
                </p:cNvCxnSpPr>
                <p:nvPr/>
              </p:nvCxnSpPr>
              <p:spPr>
                <a:xfrm>
                  <a:off x="10112976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2" name="直接连接符 821"/>
                <p:cNvCxnSpPr>
                  <a:endCxn id="817" idx="2"/>
                </p:cNvCxnSpPr>
                <p:nvPr/>
              </p:nvCxnSpPr>
              <p:spPr>
                <a:xfrm>
                  <a:off x="10112976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3" name="直接连接符 822"/>
                <p:cNvCxnSpPr>
                  <a:endCxn id="816" idx="2"/>
                </p:cNvCxnSpPr>
                <p:nvPr/>
              </p:nvCxnSpPr>
              <p:spPr>
                <a:xfrm flipV="1">
                  <a:off x="10112976" y="547865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4" name="直接连接符 823"/>
                <p:cNvCxnSpPr>
                  <a:endCxn id="815" idx="2"/>
                </p:cNvCxnSpPr>
                <p:nvPr/>
              </p:nvCxnSpPr>
              <p:spPr>
                <a:xfrm flipV="1">
                  <a:off x="10112976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直接连接符 824"/>
                <p:cNvCxnSpPr>
                  <a:endCxn id="815" idx="2"/>
                </p:cNvCxnSpPr>
                <p:nvPr/>
              </p:nvCxnSpPr>
              <p:spPr>
                <a:xfrm flipV="1">
                  <a:off x="10112976" y="522391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6" name="直接连接符 825"/>
                <p:cNvCxnSpPr>
                  <a:endCxn id="817" idx="2"/>
                </p:cNvCxnSpPr>
                <p:nvPr/>
              </p:nvCxnSpPr>
              <p:spPr>
                <a:xfrm>
                  <a:off x="10112976" y="522391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93" name="图形 792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8424166" y="4421359"/>
                <a:ext cx="311189" cy="311189"/>
              </a:xfrm>
              <a:prstGeom prst="rect">
                <a:avLst/>
              </a:prstGeom>
            </p:spPr>
          </p:pic>
          <p:pic>
            <p:nvPicPr>
              <p:cNvPr id="798" name="图形 79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188737" y="4746198"/>
                <a:ext cx="470858" cy="470858"/>
              </a:xfrm>
              <a:prstGeom prst="rect">
                <a:avLst/>
              </a:prstGeom>
            </p:spPr>
          </p:pic>
        </p:grpSp>
        <p:grpSp>
          <p:nvGrpSpPr>
            <p:cNvPr id="25" name="组合 24"/>
            <p:cNvGrpSpPr/>
            <p:nvPr/>
          </p:nvGrpSpPr>
          <p:grpSpPr>
            <a:xfrm>
              <a:off x="7352939" y="4378355"/>
              <a:ext cx="593872" cy="846090"/>
              <a:chOff x="7352939" y="4378355"/>
              <a:chExt cx="593872" cy="846090"/>
            </a:xfrm>
          </p:grpSpPr>
          <p:grpSp>
            <p:nvGrpSpPr>
              <p:cNvPr id="789" name="组合 788"/>
              <p:cNvGrpSpPr/>
              <p:nvPr/>
            </p:nvGrpSpPr>
            <p:grpSpPr>
              <a:xfrm>
                <a:off x="7352939" y="4378355"/>
                <a:ext cx="336157" cy="333147"/>
                <a:chOff x="8979408" y="4223328"/>
                <a:chExt cx="695712" cy="689482"/>
              </a:xfrm>
            </p:grpSpPr>
            <p:sp>
              <p:nvSpPr>
                <p:cNvPr id="827" name="椭圆 826"/>
                <p:cNvSpPr/>
                <p:nvPr/>
              </p:nvSpPr>
              <p:spPr>
                <a:xfrm>
                  <a:off x="8979408" y="422332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8" name="椭圆 827"/>
                <p:cNvSpPr/>
                <p:nvPr/>
              </p:nvSpPr>
              <p:spPr>
                <a:xfrm>
                  <a:off x="8979408" y="447806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9" name="椭圆 828"/>
                <p:cNvSpPr/>
                <p:nvPr/>
              </p:nvSpPr>
              <p:spPr>
                <a:xfrm>
                  <a:off x="8979408" y="473281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0" name="椭圆 829"/>
                <p:cNvSpPr/>
                <p:nvPr/>
              </p:nvSpPr>
              <p:spPr>
                <a:xfrm>
                  <a:off x="9237264" y="4223328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1" name="椭圆 830"/>
                <p:cNvSpPr/>
                <p:nvPr/>
              </p:nvSpPr>
              <p:spPr>
                <a:xfrm>
                  <a:off x="9237264" y="4478069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2" name="椭圆 831"/>
                <p:cNvSpPr/>
                <p:nvPr/>
              </p:nvSpPr>
              <p:spPr>
                <a:xfrm>
                  <a:off x="9237264" y="4732810"/>
                  <a:ext cx="180000" cy="180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33" name="直接连接符 832"/>
                <p:cNvCxnSpPr>
                  <a:stCxn id="827" idx="6"/>
                  <a:endCxn id="830" idx="2"/>
                </p:cNvCxnSpPr>
                <p:nvPr/>
              </p:nvCxnSpPr>
              <p:spPr>
                <a:xfrm>
                  <a:off x="9159408" y="431332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4" name="直接连接符 833"/>
                <p:cNvCxnSpPr>
                  <a:stCxn id="829" idx="6"/>
                  <a:endCxn id="832" idx="2"/>
                </p:cNvCxnSpPr>
                <p:nvPr/>
              </p:nvCxnSpPr>
              <p:spPr>
                <a:xfrm>
                  <a:off x="9159408" y="482281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直接连接符 834"/>
                <p:cNvCxnSpPr>
                  <a:stCxn id="828" idx="6"/>
                  <a:endCxn id="831" idx="2"/>
                </p:cNvCxnSpPr>
                <p:nvPr/>
              </p:nvCxnSpPr>
              <p:spPr>
                <a:xfrm>
                  <a:off x="9159408" y="456806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6" name="直接连接符 835"/>
                <p:cNvCxnSpPr>
                  <a:stCxn id="827" idx="6"/>
                  <a:endCxn id="831" idx="2"/>
                </p:cNvCxnSpPr>
                <p:nvPr/>
              </p:nvCxnSpPr>
              <p:spPr>
                <a:xfrm>
                  <a:off x="9159408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直接连接符 836"/>
                <p:cNvCxnSpPr>
                  <a:stCxn id="828" idx="6"/>
                  <a:endCxn id="832" idx="2"/>
                </p:cNvCxnSpPr>
                <p:nvPr/>
              </p:nvCxnSpPr>
              <p:spPr>
                <a:xfrm>
                  <a:off x="9159408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8" name="直接连接符 837"/>
                <p:cNvCxnSpPr>
                  <a:stCxn id="829" idx="6"/>
                  <a:endCxn id="831" idx="2"/>
                </p:cNvCxnSpPr>
                <p:nvPr/>
              </p:nvCxnSpPr>
              <p:spPr>
                <a:xfrm flipV="1">
                  <a:off x="9159408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9" name="直接连接符 838"/>
                <p:cNvCxnSpPr>
                  <a:stCxn id="829" idx="6"/>
                  <a:endCxn id="830" idx="2"/>
                </p:cNvCxnSpPr>
                <p:nvPr/>
              </p:nvCxnSpPr>
              <p:spPr>
                <a:xfrm flipV="1">
                  <a:off x="9159408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0" name="直接连接符 839"/>
                <p:cNvCxnSpPr>
                  <a:stCxn id="828" idx="6"/>
                  <a:endCxn id="830" idx="2"/>
                </p:cNvCxnSpPr>
                <p:nvPr/>
              </p:nvCxnSpPr>
              <p:spPr>
                <a:xfrm flipV="1">
                  <a:off x="9159408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1" name="直接连接符 840"/>
                <p:cNvCxnSpPr>
                  <a:stCxn id="827" idx="6"/>
                  <a:endCxn id="832" idx="2"/>
                </p:cNvCxnSpPr>
                <p:nvPr/>
              </p:nvCxnSpPr>
              <p:spPr>
                <a:xfrm>
                  <a:off x="9159408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2" name="椭圆 841"/>
                <p:cNvSpPr/>
                <p:nvPr/>
              </p:nvSpPr>
              <p:spPr>
                <a:xfrm>
                  <a:off x="9495120" y="4223328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3" name="椭圆 842"/>
                <p:cNvSpPr/>
                <p:nvPr/>
              </p:nvSpPr>
              <p:spPr>
                <a:xfrm>
                  <a:off x="9495120" y="4478069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4" name="椭圆 843"/>
                <p:cNvSpPr/>
                <p:nvPr/>
              </p:nvSpPr>
              <p:spPr>
                <a:xfrm>
                  <a:off x="9495120" y="4732810"/>
                  <a:ext cx="180000" cy="18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45" name="直接连接符 844"/>
                <p:cNvCxnSpPr>
                  <a:endCxn id="842" idx="2"/>
                </p:cNvCxnSpPr>
                <p:nvPr/>
              </p:nvCxnSpPr>
              <p:spPr>
                <a:xfrm>
                  <a:off x="9417264" y="4313328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6" name="直接连接符 845"/>
                <p:cNvCxnSpPr>
                  <a:endCxn id="844" idx="2"/>
                </p:cNvCxnSpPr>
                <p:nvPr/>
              </p:nvCxnSpPr>
              <p:spPr>
                <a:xfrm>
                  <a:off x="9417264" y="4822810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7" name="直接连接符 846"/>
                <p:cNvCxnSpPr>
                  <a:endCxn id="843" idx="2"/>
                </p:cNvCxnSpPr>
                <p:nvPr/>
              </p:nvCxnSpPr>
              <p:spPr>
                <a:xfrm>
                  <a:off x="9417264" y="4568069"/>
                  <a:ext cx="7785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8" name="直接连接符 847"/>
                <p:cNvCxnSpPr>
                  <a:endCxn id="843" idx="2"/>
                </p:cNvCxnSpPr>
                <p:nvPr/>
              </p:nvCxnSpPr>
              <p:spPr>
                <a:xfrm>
                  <a:off x="9417264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9" name="直接连接符 848"/>
                <p:cNvCxnSpPr>
                  <a:endCxn id="844" idx="2"/>
                </p:cNvCxnSpPr>
                <p:nvPr/>
              </p:nvCxnSpPr>
              <p:spPr>
                <a:xfrm>
                  <a:off x="9417264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0" name="直接连接符 849"/>
                <p:cNvCxnSpPr>
                  <a:endCxn id="843" idx="2"/>
                </p:cNvCxnSpPr>
                <p:nvPr/>
              </p:nvCxnSpPr>
              <p:spPr>
                <a:xfrm flipV="1">
                  <a:off x="9417264" y="4568069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直接连接符 850"/>
                <p:cNvCxnSpPr>
                  <a:endCxn id="842" idx="2"/>
                </p:cNvCxnSpPr>
                <p:nvPr/>
              </p:nvCxnSpPr>
              <p:spPr>
                <a:xfrm flipV="1">
                  <a:off x="9417264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直接连接符 851"/>
                <p:cNvCxnSpPr>
                  <a:endCxn id="842" idx="2"/>
                </p:cNvCxnSpPr>
                <p:nvPr/>
              </p:nvCxnSpPr>
              <p:spPr>
                <a:xfrm flipV="1">
                  <a:off x="9417264" y="4313328"/>
                  <a:ext cx="77856" cy="25474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3" name="直接连接符 852"/>
                <p:cNvCxnSpPr>
                  <a:endCxn id="844" idx="2"/>
                </p:cNvCxnSpPr>
                <p:nvPr/>
              </p:nvCxnSpPr>
              <p:spPr>
                <a:xfrm>
                  <a:off x="9417264" y="4313328"/>
                  <a:ext cx="77856" cy="509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92" name="图形 79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7635622" y="4400649"/>
                <a:ext cx="311189" cy="311189"/>
              </a:xfrm>
              <a:prstGeom prst="rect">
                <a:avLst/>
              </a:prstGeom>
            </p:spPr>
          </p:pic>
          <p:pic>
            <p:nvPicPr>
              <p:cNvPr id="799" name="图片 798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3538" y="4753587"/>
                <a:ext cx="470858" cy="470858"/>
              </a:xfrm>
              <a:prstGeom prst="rect">
                <a:avLst/>
              </a:prstGeom>
            </p:spPr>
          </p:pic>
        </p:grpSp>
        <p:grpSp>
          <p:nvGrpSpPr>
            <p:cNvPr id="884" name="组合 883"/>
            <p:cNvGrpSpPr/>
            <p:nvPr/>
          </p:nvGrpSpPr>
          <p:grpSpPr>
            <a:xfrm>
              <a:off x="7962296" y="4617601"/>
              <a:ext cx="295503" cy="199740"/>
              <a:chOff x="8188598" y="4472683"/>
              <a:chExt cx="295503" cy="199740"/>
            </a:xfrm>
          </p:grpSpPr>
          <p:cxnSp>
            <p:nvCxnSpPr>
              <p:cNvPr id="885" name="直接箭头连接符 884"/>
              <p:cNvCxnSpPr/>
              <p:nvPr/>
            </p:nvCxnSpPr>
            <p:spPr>
              <a:xfrm flipV="1">
                <a:off x="8188598" y="4671888"/>
                <a:ext cx="295503" cy="53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86" name="图片 88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46570" y="4472683"/>
                <a:ext cx="179557" cy="179557"/>
              </a:xfrm>
              <a:prstGeom prst="rect">
                <a:avLst/>
              </a:prstGeom>
            </p:spPr>
          </p:pic>
        </p:grpSp>
        <p:grpSp>
          <p:nvGrpSpPr>
            <p:cNvPr id="887" name="组合 886"/>
            <p:cNvGrpSpPr/>
            <p:nvPr/>
          </p:nvGrpSpPr>
          <p:grpSpPr>
            <a:xfrm>
              <a:off x="6992541" y="4617601"/>
              <a:ext cx="295503" cy="199740"/>
              <a:chOff x="8130626" y="4946770"/>
              <a:chExt cx="295503" cy="199740"/>
            </a:xfrm>
          </p:grpSpPr>
          <p:cxnSp>
            <p:nvCxnSpPr>
              <p:cNvPr id="888" name="直接箭头连接符 887"/>
              <p:cNvCxnSpPr/>
              <p:nvPr/>
            </p:nvCxnSpPr>
            <p:spPr>
              <a:xfrm flipV="1">
                <a:off x="8130626" y="5145975"/>
                <a:ext cx="295503" cy="53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89" name="图片 88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188598" y="4946770"/>
                <a:ext cx="179557" cy="179557"/>
              </a:xfrm>
              <a:prstGeom prst="rect">
                <a:avLst/>
              </a:prstGeom>
            </p:spPr>
          </p:pic>
        </p:grpSp>
        <p:sp>
          <p:nvSpPr>
            <p:cNvPr id="890" name="箭头: 右 889"/>
            <p:cNvSpPr/>
            <p:nvPr/>
          </p:nvSpPr>
          <p:spPr>
            <a:xfrm>
              <a:off x="5642387" y="4662944"/>
              <a:ext cx="452674" cy="345297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6" name="直接连接符 5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5" y="129410"/>
            <a:ext cx="9460819" cy="58767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Why Pipeline Parallelism Fits Edge VLM Inference?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4570095" y="1521460"/>
            <a:ext cx="7361555" cy="4415790"/>
            <a:chOff x="1245705" y="1480503"/>
            <a:chExt cx="6734191" cy="4171502"/>
          </a:xfrm>
        </p:grpSpPr>
        <p:sp>
          <p:nvSpPr>
            <p:cNvPr id="295" name="矩形: 圆角 294"/>
            <p:cNvSpPr/>
            <p:nvPr/>
          </p:nvSpPr>
          <p:spPr>
            <a:xfrm>
              <a:off x="2112944" y="1826214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6" name="矩形: 圆角 155"/>
            <p:cNvSpPr/>
            <p:nvPr/>
          </p:nvSpPr>
          <p:spPr>
            <a:xfrm>
              <a:off x="1245705" y="1739900"/>
              <a:ext cx="3203528" cy="181102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1279896" y="2146115"/>
              <a:ext cx="582948" cy="121736"/>
              <a:chOff x="825223" y="3688265"/>
              <a:chExt cx="582948" cy="121736"/>
            </a:xfrm>
          </p:grpSpPr>
          <p:sp>
            <p:nvSpPr>
              <p:cNvPr id="165" name="流程图: 过程 164"/>
              <p:cNvSpPr/>
              <p:nvPr/>
            </p:nvSpPr>
            <p:spPr>
              <a:xfrm>
                <a:off x="825223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流程图: 过程 170"/>
              <p:cNvSpPr/>
              <p:nvPr/>
            </p:nvSpPr>
            <p:spPr>
              <a:xfrm>
                <a:off x="922381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流程图: 过程 171"/>
              <p:cNvSpPr/>
              <p:nvPr/>
            </p:nvSpPr>
            <p:spPr>
              <a:xfrm>
                <a:off x="1019539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流程图: 过程 172"/>
              <p:cNvSpPr/>
              <p:nvPr/>
            </p:nvSpPr>
            <p:spPr>
              <a:xfrm>
                <a:off x="1116697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流程图: 过程 173"/>
              <p:cNvSpPr/>
              <p:nvPr/>
            </p:nvSpPr>
            <p:spPr>
              <a:xfrm>
                <a:off x="1213855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流程图: 过程 174"/>
              <p:cNvSpPr/>
              <p:nvPr/>
            </p:nvSpPr>
            <p:spPr>
              <a:xfrm>
                <a:off x="1311013" y="3688265"/>
                <a:ext cx="97158" cy="121736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1279896" y="3021586"/>
              <a:ext cx="576784" cy="121736"/>
              <a:chOff x="825587" y="3882575"/>
              <a:chExt cx="576784" cy="121736"/>
            </a:xfrm>
          </p:grpSpPr>
          <p:sp>
            <p:nvSpPr>
              <p:cNvPr id="176" name="流程图: 过程 175"/>
              <p:cNvSpPr/>
              <p:nvPr/>
            </p:nvSpPr>
            <p:spPr>
              <a:xfrm>
                <a:off x="825587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流程图: 过程 176"/>
              <p:cNvSpPr/>
              <p:nvPr/>
            </p:nvSpPr>
            <p:spPr>
              <a:xfrm>
                <a:off x="922745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流程图: 过程 177"/>
              <p:cNvSpPr/>
              <p:nvPr/>
            </p:nvSpPr>
            <p:spPr>
              <a:xfrm>
                <a:off x="1019903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流程图: 过程 178"/>
              <p:cNvSpPr/>
              <p:nvPr/>
            </p:nvSpPr>
            <p:spPr>
              <a:xfrm>
                <a:off x="1113979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流程图: 过程 179"/>
              <p:cNvSpPr/>
              <p:nvPr/>
            </p:nvSpPr>
            <p:spPr>
              <a:xfrm>
                <a:off x="1211137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流程图: 过程 180"/>
              <p:cNvSpPr/>
              <p:nvPr/>
            </p:nvSpPr>
            <p:spPr>
              <a:xfrm>
                <a:off x="1305213" y="3882575"/>
                <a:ext cx="97158" cy="121736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2" name="箭头: 右 181"/>
            <p:cNvSpPr/>
            <p:nvPr/>
          </p:nvSpPr>
          <p:spPr>
            <a:xfrm>
              <a:off x="1918550" y="2057550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3" name="矩形: 圆角 182"/>
            <p:cNvSpPr/>
            <p:nvPr/>
          </p:nvSpPr>
          <p:spPr>
            <a:xfrm>
              <a:off x="2112944" y="2702276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6" name="箭头: 右 185"/>
            <p:cNvSpPr/>
            <p:nvPr/>
          </p:nvSpPr>
          <p:spPr>
            <a:xfrm>
              <a:off x="3623785" y="2057550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3832095" y="2146115"/>
              <a:ext cx="582948" cy="121736"/>
              <a:chOff x="6497244" y="3194708"/>
              <a:chExt cx="582948" cy="121736"/>
            </a:xfrm>
          </p:grpSpPr>
          <p:sp>
            <p:nvSpPr>
              <p:cNvPr id="188" name="流程图: 过程 187"/>
              <p:cNvSpPr/>
              <p:nvPr/>
            </p:nvSpPr>
            <p:spPr>
              <a:xfrm>
                <a:off x="6497244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流程图: 过程 188"/>
              <p:cNvSpPr/>
              <p:nvPr/>
            </p:nvSpPr>
            <p:spPr>
              <a:xfrm>
                <a:off x="6594402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流程图: 过程 189"/>
              <p:cNvSpPr/>
              <p:nvPr/>
            </p:nvSpPr>
            <p:spPr>
              <a:xfrm>
                <a:off x="6691560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流程图: 过程 190"/>
              <p:cNvSpPr/>
              <p:nvPr/>
            </p:nvSpPr>
            <p:spPr>
              <a:xfrm>
                <a:off x="6788718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流程图: 过程 191"/>
              <p:cNvSpPr/>
              <p:nvPr/>
            </p:nvSpPr>
            <p:spPr>
              <a:xfrm>
                <a:off x="6885876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流程图: 过程 192"/>
              <p:cNvSpPr/>
              <p:nvPr/>
            </p:nvSpPr>
            <p:spPr>
              <a:xfrm>
                <a:off x="6983034" y="3194708"/>
                <a:ext cx="97158" cy="121736"/>
              </a:xfrm>
              <a:prstGeom prst="flowChartProcess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5" name="文本框 194"/>
            <p:cNvSpPr txBox="1"/>
            <p:nvPr/>
          </p:nvSpPr>
          <p:spPr>
            <a:xfrm>
              <a:off x="2368303" y="1694424"/>
              <a:ext cx="93580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Model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文本框 195"/>
            <p:cNvSpPr txBox="1"/>
            <p:nvPr/>
          </p:nvSpPr>
          <p:spPr>
            <a:xfrm>
              <a:off x="1266986" y="2267851"/>
              <a:ext cx="65132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Seq.1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文本框 196"/>
            <p:cNvSpPr txBox="1"/>
            <p:nvPr/>
          </p:nvSpPr>
          <p:spPr>
            <a:xfrm>
              <a:off x="3797904" y="2269967"/>
              <a:ext cx="65132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Seq.1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98" name="图片 197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1592" y="2310414"/>
              <a:ext cx="360000" cy="360000"/>
            </a:xfrm>
            <a:prstGeom prst="rect">
              <a:avLst/>
            </a:prstGeom>
          </p:spPr>
        </p:pic>
        <p:pic>
          <p:nvPicPr>
            <p:cNvPr id="199" name="图形 19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91592" y="3215565"/>
              <a:ext cx="360000" cy="360000"/>
            </a:xfrm>
            <a:prstGeom prst="rect">
              <a:avLst/>
            </a:prstGeom>
          </p:spPr>
        </p:pic>
        <p:sp>
          <p:nvSpPr>
            <p:cNvPr id="200" name="箭头: 右 199"/>
            <p:cNvSpPr/>
            <p:nvPr/>
          </p:nvSpPr>
          <p:spPr>
            <a:xfrm>
              <a:off x="1920644" y="293302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1" name="箭头: 右 200"/>
            <p:cNvSpPr/>
            <p:nvPr/>
          </p:nvSpPr>
          <p:spPr>
            <a:xfrm>
              <a:off x="3625879" y="293302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2" name="文本框 201"/>
            <p:cNvSpPr txBox="1"/>
            <p:nvPr/>
          </p:nvSpPr>
          <p:spPr>
            <a:xfrm>
              <a:off x="1245705" y="3123461"/>
              <a:ext cx="65132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Seq.2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文本框 202"/>
            <p:cNvSpPr txBox="1"/>
            <p:nvPr/>
          </p:nvSpPr>
          <p:spPr>
            <a:xfrm>
              <a:off x="3813865" y="3125479"/>
              <a:ext cx="65132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Seq.2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3832095" y="3021586"/>
              <a:ext cx="576784" cy="121736"/>
              <a:chOff x="3611616" y="5322826"/>
              <a:chExt cx="576784" cy="121736"/>
            </a:xfrm>
          </p:grpSpPr>
          <p:sp>
            <p:nvSpPr>
              <p:cNvPr id="205" name="流程图: 过程 204"/>
              <p:cNvSpPr/>
              <p:nvPr/>
            </p:nvSpPr>
            <p:spPr>
              <a:xfrm>
                <a:off x="3611616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流程图: 过程 205"/>
              <p:cNvSpPr/>
              <p:nvPr/>
            </p:nvSpPr>
            <p:spPr>
              <a:xfrm>
                <a:off x="3708774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流程图: 过程 206"/>
              <p:cNvSpPr/>
              <p:nvPr/>
            </p:nvSpPr>
            <p:spPr>
              <a:xfrm>
                <a:off x="3805932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流程图: 过程 207"/>
              <p:cNvSpPr/>
              <p:nvPr/>
            </p:nvSpPr>
            <p:spPr>
              <a:xfrm>
                <a:off x="3900008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流程图: 过程 208"/>
              <p:cNvSpPr/>
              <p:nvPr/>
            </p:nvSpPr>
            <p:spPr>
              <a:xfrm>
                <a:off x="3997166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流程图: 过程 209"/>
              <p:cNvSpPr/>
              <p:nvPr/>
            </p:nvSpPr>
            <p:spPr>
              <a:xfrm>
                <a:off x="4091242" y="5322826"/>
                <a:ext cx="97158" cy="121736"/>
              </a:xfrm>
              <a:prstGeom prst="flowChartProcess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2" name="矩形: 圆角 211"/>
            <p:cNvSpPr/>
            <p:nvPr/>
          </p:nvSpPr>
          <p:spPr>
            <a:xfrm>
              <a:off x="2278287" y="1955862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13" name="直接箭头连接符 212"/>
            <p:cNvCxnSpPr/>
            <p:nvPr/>
          </p:nvCxnSpPr>
          <p:spPr>
            <a:xfrm flipV="1">
              <a:off x="2449460" y="2213134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矩形: 圆角 214"/>
            <p:cNvSpPr/>
            <p:nvPr/>
          </p:nvSpPr>
          <p:spPr>
            <a:xfrm>
              <a:off x="2591700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16" name="直接箭头连接符 215"/>
            <p:cNvCxnSpPr/>
            <p:nvPr/>
          </p:nvCxnSpPr>
          <p:spPr>
            <a:xfrm flipV="1">
              <a:off x="2762873" y="221313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矩形: 圆角 216"/>
            <p:cNvSpPr/>
            <p:nvPr/>
          </p:nvSpPr>
          <p:spPr>
            <a:xfrm>
              <a:off x="2905113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18" name="直接箭头连接符 217"/>
            <p:cNvCxnSpPr/>
            <p:nvPr/>
          </p:nvCxnSpPr>
          <p:spPr>
            <a:xfrm flipV="1">
              <a:off x="3076286" y="221313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矩形: 圆角 218"/>
            <p:cNvSpPr/>
            <p:nvPr/>
          </p:nvSpPr>
          <p:spPr>
            <a:xfrm>
              <a:off x="3218526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1" name="矩形: 圆角 220"/>
            <p:cNvSpPr/>
            <p:nvPr/>
          </p:nvSpPr>
          <p:spPr>
            <a:xfrm>
              <a:off x="2283218" y="2814680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22" name="直接箭头连接符 221"/>
            <p:cNvCxnSpPr/>
            <p:nvPr/>
          </p:nvCxnSpPr>
          <p:spPr>
            <a:xfrm flipV="1">
              <a:off x="2454391" y="3071952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矩形: 圆角 222"/>
            <p:cNvSpPr/>
            <p:nvPr/>
          </p:nvSpPr>
          <p:spPr>
            <a:xfrm>
              <a:off x="2596631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24" name="直接箭头连接符 223"/>
            <p:cNvCxnSpPr/>
            <p:nvPr/>
          </p:nvCxnSpPr>
          <p:spPr>
            <a:xfrm flipV="1">
              <a:off x="2767804" y="3071953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矩形: 圆角 224"/>
            <p:cNvSpPr/>
            <p:nvPr/>
          </p:nvSpPr>
          <p:spPr>
            <a:xfrm>
              <a:off x="2910044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26" name="直接箭头连接符 225"/>
            <p:cNvCxnSpPr/>
            <p:nvPr/>
          </p:nvCxnSpPr>
          <p:spPr>
            <a:xfrm flipV="1">
              <a:off x="3081217" y="3071953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矩形: 圆角 226"/>
            <p:cNvSpPr/>
            <p:nvPr/>
          </p:nvSpPr>
          <p:spPr>
            <a:xfrm>
              <a:off x="3223457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8" name="文本框 227"/>
            <p:cNvSpPr txBox="1"/>
            <p:nvPr/>
          </p:nvSpPr>
          <p:spPr>
            <a:xfrm>
              <a:off x="2363873" y="3301188"/>
              <a:ext cx="93580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Model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9" name="矩形: 圆角 228"/>
            <p:cNvSpPr/>
            <p:nvPr/>
          </p:nvSpPr>
          <p:spPr>
            <a:xfrm>
              <a:off x="5529510" y="1826214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0" name="矩形: 圆角 229"/>
            <p:cNvSpPr/>
            <p:nvPr/>
          </p:nvSpPr>
          <p:spPr>
            <a:xfrm>
              <a:off x="4662271" y="1739900"/>
              <a:ext cx="3203528" cy="181102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2" name="流程图: 过程 231"/>
            <p:cNvSpPr/>
            <p:nvPr/>
          </p:nvSpPr>
          <p:spPr>
            <a:xfrm>
              <a:off x="4696462" y="2146115"/>
              <a:ext cx="97158" cy="121736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3" name="流程图: 过程 232"/>
            <p:cNvSpPr/>
            <p:nvPr/>
          </p:nvSpPr>
          <p:spPr>
            <a:xfrm>
              <a:off x="4793620" y="2146115"/>
              <a:ext cx="97158" cy="121736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4" name="流程图: 过程 233"/>
            <p:cNvSpPr/>
            <p:nvPr/>
          </p:nvSpPr>
          <p:spPr>
            <a:xfrm>
              <a:off x="4890778" y="2146115"/>
              <a:ext cx="97158" cy="121736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5" name="流程图: 过程 234"/>
            <p:cNvSpPr/>
            <p:nvPr/>
          </p:nvSpPr>
          <p:spPr>
            <a:xfrm>
              <a:off x="4987936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6" name="流程图: 过程 235"/>
            <p:cNvSpPr/>
            <p:nvPr/>
          </p:nvSpPr>
          <p:spPr>
            <a:xfrm>
              <a:off x="5085094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7" name="流程图: 过程 236"/>
            <p:cNvSpPr/>
            <p:nvPr/>
          </p:nvSpPr>
          <p:spPr>
            <a:xfrm>
              <a:off x="5182252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39" name="流程图: 过程 238"/>
            <p:cNvSpPr/>
            <p:nvPr/>
          </p:nvSpPr>
          <p:spPr>
            <a:xfrm>
              <a:off x="4696462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0" name="流程图: 过程 239"/>
            <p:cNvSpPr/>
            <p:nvPr/>
          </p:nvSpPr>
          <p:spPr>
            <a:xfrm>
              <a:off x="4793620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1" name="流程图: 过程 240"/>
            <p:cNvSpPr/>
            <p:nvPr/>
          </p:nvSpPr>
          <p:spPr>
            <a:xfrm>
              <a:off x="4890778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2" name="流程图: 过程 241"/>
            <p:cNvSpPr/>
            <p:nvPr/>
          </p:nvSpPr>
          <p:spPr>
            <a:xfrm>
              <a:off x="4984854" y="3021586"/>
              <a:ext cx="97158" cy="121736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3" name="流程图: 过程 242"/>
            <p:cNvSpPr/>
            <p:nvPr/>
          </p:nvSpPr>
          <p:spPr>
            <a:xfrm>
              <a:off x="5082012" y="3021586"/>
              <a:ext cx="97158" cy="121736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4" name="流程图: 过程 243"/>
            <p:cNvSpPr/>
            <p:nvPr/>
          </p:nvSpPr>
          <p:spPr>
            <a:xfrm>
              <a:off x="5176088" y="3021586"/>
              <a:ext cx="97158" cy="121736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45" name="箭头: 右 244"/>
            <p:cNvSpPr/>
            <p:nvPr/>
          </p:nvSpPr>
          <p:spPr>
            <a:xfrm>
              <a:off x="5335116" y="2057550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6" name="矩形: 圆角 245"/>
            <p:cNvSpPr/>
            <p:nvPr/>
          </p:nvSpPr>
          <p:spPr>
            <a:xfrm>
              <a:off x="5529510" y="2702276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7" name="箭头: 右 246"/>
            <p:cNvSpPr/>
            <p:nvPr/>
          </p:nvSpPr>
          <p:spPr>
            <a:xfrm>
              <a:off x="7040351" y="2057550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9" name="流程图: 过程 248"/>
            <p:cNvSpPr/>
            <p:nvPr/>
          </p:nvSpPr>
          <p:spPr>
            <a:xfrm>
              <a:off x="7248661" y="2146115"/>
              <a:ext cx="97158" cy="121736"/>
            </a:xfrm>
            <a:prstGeom prst="flowChartProcess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0" name="流程图: 过程 249"/>
            <p:cNvSpPr/>
            <p:nvPr/>
          </p:nvSpPr>
          <p:spPr>
            <a:xfrm>
              <a:off x="7345819" y="2146115"/>
              <a:ext cx="97158" cy="121736"/>
            </a:xfrm>
            <a:prstGeom prst="flowChartProcess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1" name="流程图: 过程 250"/>
            <p:cNvSpPr/>
            <p:nvPr/>
          </p:nvSpPr>
          <p:spPr>
            <a:xfrm>
              <a:off x="7442977" y="2146115"/>
              <a:ext cx="97158" cy="121736"/>
            </a:xfrm>
            <a:prstGeom prst="flowChartProcess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2" name="流程图: 过程 251"/>
            <p:cNvSpPr/>
            <p:nvPr/>
          </p:nvSpPr>
          <p:spPr>
            <a:xfrm>
              <a:off x="7540135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3" name="流程图: 过程 252"/>
            <p:cNvSpPr/>
            <p:nvPr/>
          </p:nvSpPr>
          <p:spPr>
            <a:xfrm>
              <a:off x="7637293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4" name="流程图: 过程 253"/>
            <p:cNvSpPr/>
            <p:nvPr/>
          </p:nvSpPr>
          <p:spPr>
            <a:xfrm>
              <a:off x="7734451" y="2146115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5" name="文本框 254"/>
            <p:cNvSpPr txBox="1"/>
            <p:nvPr/>
          </p:nvSpPr>
          <p:spPr>
            <a:xfrm>
              <a:off x="5784869" y="1694424"/>
              <a:ext cx="93580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Model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6" name="文本框 255"/>
            <p:cNvSpPr txBox="1"/>
            <p:nvPr/>
          </p:nvSpPr>
          <p:spPr>
            <a:xfrm>
              <a:off x="4567354" y="2270022"/>
              <a:ext cx="864130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Subseq.1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58" name="图片 257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58" y="2310414"/>
              <a:ext cx="360000" cy="360000"/>
            </a:xfrm>
            <a:prstGeom prst="rect">
              <a:avLst/>
            </a:prstGeom>
          </p:spPr>
        </p:pic>
        <p:pic>
          <p:nvPicPr>
            <p:cNvPr id="259" name="图形 2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08158" y="3215565"/>
              <a:ext cx="360000" cy="360000"/>
            </a:xfrm>
            <a:prstGeom prst="rect">
              <a:avLst/>
            </a:prstGeom>
          </p:spPr>
        </p:pic>
        <p:sp>
          <p:nvSpPr>
            <p:cNvPr id="260" name="箭头: 右 259"/>
            <p:cNvSpPr/>
            <p:nvPr/>
          </p:nvSpPr>
          <p:spPr>
            <a:xfrm>
              <a:off x="5337210" y="293302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1" name="箭头: 右 260"/>
            <p:cNvSpPr/>
            <p:nvPr/>
          </p:nvSpPr>
          <p:spPr>
            <a:xfrm>
              <a:off x="7042445" y="293302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5" name="流程图: 过程 264"/>
            <p:cNvSpPr/>
            <p:nvPr/>
          </p:nvSpPr>
          <p:spPr>
            <a:xfrm>
              <a:off x="7248661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66" name="流程图: 过程 265"/>
            <p:cNvSpPr/>
            <p:nvPr/>
          </p:nvSpPr>
          <p:spPr>
            <a:xfrm>
              <a:off x="7345819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67" name="流程图: 过程 266"/>
            <p:cNvSpPr/>
            <p:nvPr/>
          </p:nvSpPr>
          <p:spPr>
            <a:xfrm>
              <a:off x="7442977" y="3021586"/>
              <a:ext cx="97158" cy="121736"/>
            </a:xfrm>
            <a:prstGeom prst="flowChart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68" name="流程图: 过程 267"/>
            <p:cNvSpPr/>
            <p:nvPr/>
          </p:nvSpPr>
          <p:spPr>
            <a:xfrm>
              <a:off x="7537053" y="3021586"/>
              <a:ext cx="97158" cy="121736"/>
            </a:xfrm>
            <a:prstGeom prst="flowChartProcess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69" name="流程图: 过程 268"/>
            <p:cNvSpPr/>
            <p:nvPr/>
          </p:nvSpPr>
          <p:spPr>
            <a:xfrm>
              <a:off x="7634211" y="3021586"/>
              <a:ext cx="97158" cy="121736"/>
            </a:xfrm>
            <a:prstGeom prst="flowChartProcess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70" name="流程图: 过程 269"/>
            <p:cNvSpPr/>
            <p:nvPr/>
          </p:nvSpPr>
          <p:spPr>
            <a:xfrm>
              <a:off x="7728287" y="3021586"/>
              <a:ext cx="97158" cy="121736"/>
            </a:xfrm>
            <a:prstGeom prst="flowChartProcess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71" name="矩形: 圆角 270"/>
            <p:cNvSpPr/>
            <p:nvPr/>
          </p:nvSpPr>
          <p:spPr>
            <a:xfrm>
              <a:off x="5694853" y="1955862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72" name="直接箭头连接符 271"/>
            <p:cNvCxnSpPr/>
            <p:nvPr/>
          </p:nvCxnSpPr>
          <p:spPr>
            <a:xfrm flipV="1">
              <a:off x="5866026" y="2213134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3" name="矩形: 圆角 272"/>
            <p:cNvSpPr/>
            <p:nvPr/>
          </p:nvSpPr>
          <p:spPr>
            <a:xfrm>
              <a:off x="6008266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74" name="直接箭头连接符 273"/>
            <p:cNvCxnSpPr/>
            <p:nvPr/>
          </p:nvCxnSpPr>
          <p:spPr>
            <a:xfrm flipV="1">
              <a:off x="6179439" y="221313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矩形: 圆角 274"/>
            <p:cNvSpPr/>
            <p:nvPr/>
          </p:nvSpPr>
          <p:spPr>
            <a:xfrm>
              <a:off x="6321679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76" name="直接箭头连接符 275"/>
            <p:cNvCxnSpPr/>
            <p:nvPr/>
          </p:nvCxnSpPr>
          <p:spPr>
            <a:xfrm flipV="1">
              <a:off x="6492852" y="221313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矩形: 圆角 276"/>
            <p:cNvSpPr/>
            <p:nvPr/>
          </p:nvSpPr>
          <p:spPr>
            <a:xfrm>
              <a:off x="6635092" y="1955863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78" name="矩形: 圆角 277"/>
            <p:cNvSpPr/>
            <p:nvPr/>
          </p:nvSpPr>
          <p:spPr>
            <a:xfrm>
              <a:off x="5699784" y="2814680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79" name="直接箭头连接符 278"/>
            <p:cNvCxnSpPr/>
            <p:nvPr/>
          </p:nvCxnSpPr>
          <p:spPr>
            <a:xfrm flipV="1">
              <a:off x="5870957" y="3071952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矩形: 圆角 279"/>
            <p:cNvSpPr/>
            <p:nvPr/>
          </p:nvSpPr>
          <p:spPr>
            <a:xfrm>
              <a:off x="6013197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81" name="直接箭头连接符 280"/>
            <p:cNvCxnSpPr/>
            <p:nvPr/>
          </p:nvCxnSpPr>
          <p:spPr>
            <a:xfrm flipV="1">
              <a:off x="6184370" y="3071953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2" name="矩形: 圆角 281"/>
            <p:cNvSpPr/>
            <p:nvPr/>
          </p:nvSpPr>
          <p:spPr>
            <a:xfrm>
              <a:off x="6326610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83" name="直接箭头连接符 282"/>
            <p:cNvCxnSpPr/>
            <p:nvPr/>
          </p:nvCxnSpPr>
          <p:spPr>
            <a:xfrm flipV="1">
              <a:off x="6497783" y="3071953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矩形: 圆角 283"/>
            <p:cNvSpPr/>
            <p:nvPr/>
          </p:nvSpPr>
          <p:spPr>
            <a:xfrm>
              <a:off x="6640023" y="2814681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5" name="文本框 284"/>
            <p:cNvSpPr txBox="1"/>
            <p:nvPr/>
          </p:nvSpPr>
          <p:spPr>
            <a:xfrm>
              <a:off x="5787586" y="3305783"/>
              <a:ext cx="93580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Model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6" name="直接箭头连接符 285"/>
            <p:cNvCxnSpPr/>
            <p:nvPr/>
          </p:nvCxnSpPr>
          <p:spPr>
            <a:xfrm>
              <a:off x="5784350" y="2476352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直接箭头连接符 289"/>
            <p:cNvCxnSpPr/>
            <p:nvPr/>
          </p:nvCxnSpPr>
          <p:spPr>
            <a:xfrm>
              <a:off x="6093852" y="2470404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直接箭头连接符 290"/>
            <p:cNvCxnSpPr/>
            <p:nvPr/>
          </p:nvCxnSpPr>
          <p:spPr>
            <a:xfrm>
              <a:off x="6407265" y="2470404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直接箭头连接符 291"/>
            <p:cNvCxnSpPr/>
            <p:nvPr/>
          </p:nvCxnSpPr>
          <p:spPr>
            <a:xfrm>
              <a:off x="6720678" y="2472288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文本框 292"/>
            <p:cNvSpPr txBox="1"/>
            <p:nvPr/>
          </p:nvSpPr>
          <p:spPr>
            <a:xfrm>
              <a:off x="4561454" y="3125479"/>
              <a:ext cx="864130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Subseq.2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文本框 293"/>
            <p:cNvSpPr txBox="1"/>
            <p:nvPr/>
          </p:nvSpPr>
          <p:spPr>
            <a:xfrm>
              <a:off x="7115766" y="2263392"/>
              <a:ext cx="864130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Subseq.1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" name="文本框 296"/>
            <p:cNvSpPr txBox="1"/>
            <p:nvPr/>
          </p:nvSpPr>
          <p:spPr>
            <a:xfrm>
              <a:off x="7109866" y="3118849"/>
              <a:ext cx="864130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Subseq.2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8" name="矩形: 圆角 297"/>
            <p:cNvSpPr/>
            <p:nvPr/>
          </p:nvSpPr>
          <p:spPr>
            <a:xfrm>
              <a:off x="2112944" y="3902654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9" name="矩形: 圆角 298"/>
            <p:cNvSpPr/>
            <p:nvPr/>
          </p:nvSpPr>
          <p:spPr>
            <a:xfrm>
              <a:off x="1245705" y="3816340"/>
              <a:ext cx="3203528" cy="181102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0" name="矩形: 圆角 359"/>
            <p:cNvSpPr/>
            <p:nvPr/>
          </p:nvSpPr>
          <p:spPr>
            <a:xfrm>
              <a:off x="2112944" y="4778716"/>
              <a:ext cx="1453605" cy="761538"/>
            </a:xfrm>
            <a:prstGeom prst="roundRect">
              <a:avLst>
                <a:gd name="adj" fmla="val 871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9" name="文本框 368"/>
            <p:cNvSpPr txBox="1"/>
            <p:nvPr/>
          </p:nvSpPr>
          <p:spPr>
            <a:xfrm>
              <a:off x="2177122" y="1486094"/>
              <a:ext cx="1599634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Parallelism(DP)</a:t>
              </a:r>
              <a:endPara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2" name="图片 37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6032" y="4386854"/>
              <a:ext cx="360000" cy="360000"/>
            </a:xfrm>
            <a:prstGeom prst="rect">
              <a:avLst/>
            </a:prstGeom>
          </p:spPr>
        </p:pic>
        <p:pic>
          <p:nvPicPr>
            <p:cNvPr id="373" name="图形 37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56032" y="5292005"/>
              <a:ext cx="360000" cy="360000"/>
            </a:xfrm>
            <a:prstGeom prst="rect">
              <a:avLst/>
            </a:prstGeom>
          </p:spPr>
        </p:pic>
        <p:sp>
          <p:nvSpPr>
            <p:cNvPr id="374" name="箭头: 右 373"/>
            <p:cNvSpPr/>
            <p:nvPr/>
          </p:nvSpPr>
          <p:spPr>
            <a:xfrm>
              <a:off x="1920644" y="457258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5" name="箭头: 右 374"/>
            <p:cNvSpPr/>
            <p:nvPr/>
          </p:nvSpPr>
          <p:spPr>
            <a:xfrm>
              <a:off x="3676679" y="458274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245705" y="4661146"/>
              <a:ext cx="651329" cy="362219"/>
              <a:chOff x="1245705" y="5128506"/>
              <a:chExt cx="651329" cy="362219"/>
            </a:xfrm>
          </p:grpSpPr>
          <p:sp>
            <p:nvSpPr>
              <p:cNvPr id="322" name="流程图: 过程 321"/>
              <p:cNvSpPr/>
              <p:nvPr/>
            </p:nvSpPr>
            <p:spPr>
              <a:xfrm>
                <a:off x="1279896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3" name="流程图: 过程 322"/>
              <p:cNvSpPr/>
              <p:nvPr/>
            </p:nvSpPr>
            <p:spPr>
              <a:xfrm>
                <a:off x="1377054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4" name="流程图: 过程 323"/>
              <p:cNvSpPr/>
              <p:nvPr/>
            </p:nvSpPr>
            <p:spPr>
              <a:xfrm>
                <a:off x="1474212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3" name="流程图: 过程 352"/>
              <p:cNvSpPr/>
              <p:nvPr/>
            </p:nvSpPr>
            <p:spPr>
              <a:xfrm>
                <a:off x="1568288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7" name="流程图: 过程 356"/>
              <p:cNvSpPr/>
              <p:nvPr/>
            </p:nvSpPr>
            <p:spPr>
              <a:xfrm>
                <a:off x="1665446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8" name="流程图: 过程 357"/>
              <p:cNvSpPr/>
              <p:nvPr/>
            </p:nvSpPr>
            <p:spPr>
              <a:xfrm>
                <a:off x="1759522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6" name="文本框 375"/>
              <p:cNvSpPr txBox="1"/>
              <p:nvPr/>
            </p:nvSpPr>
            <p:spPr>
              <a:xfrm>
                <a:off x="1245705" y="5230381"/>
                <a:ext cx="651329" cy="26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Seq.1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3829105" y="4666226"/>
              <a:ext cx="651329" cy="364237"/>
              <a:chOff x="3813865" y="4696706"/>
              <a:chExt cx="651329" cy="364237"/>
            </a:xfrm>
          </p:grpSpPr>
          <p:sp>
            <p:nvSpPr>
              <p:cNvPr id="377" name="文本框 376"/>
              <p:cNvSpPr txBox="1"/>
              <p:nvPr/>
            </p:nvSpPr>
            <p:spPr>
              <a:xfrm>
                <a:off x="3813865" y="4800599"/>
                <a:ext cx="651329" cy="26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Seq.1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9" name="流程图: 过程 378"/>
              <p:cNvSpPr/>
              <p:nvPr/>
            </p:nvSpPr>
            <p:spPr>
              <a:xfrm>
                <a:off x="3832095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0" name="流程图: 过程 379"/>
              <p:cNvSpPr/>
              <p:nvPr/>
            </p:nvSpPr>
            <p:spPr>
              <a:xfrm>
                <a:off x="3929253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1" name="流程图: 过程 380"/>
              <p:cNvSpPr/>
              <p:nvPr/>
            </p:nvSpPr>
            <p:spPr>
              <a:xfrm>
                <a:off x="4026411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2" name="流程图: 过程 381"/>
              <p:cNvSpPr/>
              <p:nvPr/>
            </p:nvSpPr>
            <p:spPr>
              <a:xfrm>
                <a:off x="4120487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3" name="流程图: 过程 382"/>
              <p:cNvSpPr/>
              <p:nvPr/>
            </p:nvSpPr>
            <p:spPr>
              <a:xfrm>
                <a:off x="4217645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4" name="流程图: 过程 383"/>
              <p:cNvSpPr/>
              <p:nvPr/>
            </p:nvSpPr>
            <p:spPr>
              <a:xfrm>
                <a:off x="4311721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5" name="矩形: 圆角 384"/>
            <p:cNvSpPr/>
            <p:nvPr/>
          </p:nvSpPr>
          <p:spPr>
            <a:xfrm>
              <a:off x="2278287" y="4276142"/>
              <a:ext cx="171173" cy="25727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386" name="直接箭头连接符 385"/>
            <p:cNvCxnSpPr/>
            <p:nvPr/>
          </p:nvCxnSpPr>
          <p:spPr>
            <a:xfrm flipV="1">
              <a:off x="2449460" y="4416574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7" name="矩形: 圆角 386"/>
            <p:cNvSpPr/>
            <p:nvPr/>
          </p:nvSpPr>
          <p:spPr>
            <a:xfrm>
              <a:off x="2591700" y="4276142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388" name="直接箭头连接符 387"/>
            <p:cNvCxnSpPr/>
            <p:nvPr/>
          </p:nvCxnSpPr>
          <p:spPr>
            <a:xfrm flipV="1">
              <a:off x="2762873" y="441657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矩形: 圆角 388"/>
            <p:cNvSpPr/>
            <p:nvPr/>
          </p:nvSpPr>
          <p:spPr>
            <a:xfrm>
              <a:off x="2905113" y="4276143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395" name="直接箭头连接符 394"/>
            <p:cNvCxnSpPr/>
            <p:nvPr/>
          </p:nvCxnSpPr>
          <p:spPr>
            <a:xfrm flipV="1">
              <a:off x="3076286" y="4416575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矩形: 圆角 395"/>
            <p:cNvSpPr/>
            <p:nvPr/>
          </p:nvSpPr>
          <p:spPr>
            <a:xfrm>
              <a:off x="3218526" y="4276143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4" name="文本框 403"/>
            <p:cNvSpPr txBox="1"/>
            <p:nvPr/>
          </p:nvSpPr>
          <p:spPr>
            <a:xfrm>
              <a:off x="2194201" y="3940738"/>
              <a:ext cx="1289446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Block 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矩形: 圆角 404"/>
            <p:cNvSpPr/>
            <p:nvPr/>
          </p:nvSpPr>
          <p:spPr>
            <a:xfrm>
              <a:off x="5480272" y="4068637"/>
              <a:ext cx="759048" cy="1251968"/>
            </a:xfrm>
            <a:prstGeom prst="roundRect">
              <a:avLst>
                <a:gd name="adj" fmla="val 871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6" name="矩形: 圆角 405"/>
            <p:cNvSpPr/>
            <p:nvPr/>
          </p:nvSpPr>
          <p:spPr>
            <a:xfrm>
              <a:off x="4662271" y="3816340"/>
              <a:ext cx="3203528" cy="1811020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4" name="矩形: 圆角 433"/>
            <p:cNvSpPr/>
            <p:nvPr/>
          </p:nvSpPr>
          <p:spPr>
            <a:xfrm>
              <a:off x="6293738" y="4065591"/>
              <a:ext cx="758867" cy="1255014"/>
            </a:xfrm>
            <a:prstGeom prst="roundRect">
              <a:avLst>
                <a:gd name="adj" fmla="val 871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444" name="图片 443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9919" y="5161749"/>
              <a:ext cx="360000" cy="360000"/>
            </a:xfrm>
            <a:prstGeom prst="rect">
              <a:avLst/>
            </a:prstGeom>
          </p:spPr>
        </p:pic>
        <p:pic>
          <p:nvPicPr>
            <p:cNvPr id="445" name="图形 44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99533" y="5154160"/>
              <a:ext cx="360000" cy="360000"/>
            </a:xfrm>
            <a:prstGeom prst="rect">
              <a:avLst/>
            </a:prstGeom>
          </p:spPr>
        </p:pic>
        <p:sp>
          <p:nvSpPr>
            <p:cNvPr id="454" name="矩形: 圆角 453"/>
            <p:cNvSpPr/>
            <p:nvPr/>
          </p:nvSpPr>
          <p:spPr>
            <a:xfrm>
              <a:off x="5594333" y="4492925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455" name="直接箭头连接符 454"/>
            <p:cNvCxnSpPr/>
            <p:nvPr/>
          </p:nvCxnSpPr>
          <p:spPr>
            <a:xfrm flipV="1">
              <a:off x="5765506" y="4750197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矩形: 圆角 455"/>
            <p:cNvSpPr/>
            <p:nvPr/>
          </p:nvSpPr>
          <p:spPr>
            <a:xfrm>
              <a:off x="5907746" y="4492926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457" name="直接箭头连接符 456"/>
            <p:cNvCxnSpPr/>
            <p:nvPr/>
          </p:nvCxnSpPr>
          <p:spPr>
            <a:xfrm>
              <a:off x="6078198" y="4736765"/>
              <a:ext cx="35877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1" name="矩形: 圆角 460"/>
            <p:cNvSpPr/>
            <p:nvPr/>
          </p:nvSpPr>
          <p:spPr>
            <a:xfrm>
              <a:off x="6437695" y="4472635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462" name="直接箭头连接符 461"/>
            <p:cNvCxnSpPr/>
            <p:nvPr/>
          </p:nvCxnSpPr>
          <p:spPr>
            <a:xfrm flipV="1">
              <a:off x="6608868" y="4729907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3" name="矩形: 圆角 462"/>
            <p:cNvSpPr/>
            <p:nvPr/>
          </p:nvSpPr>
          <p:spPr>
            <a:xfrm>
              <a:off x="6751108" y="4472636"/>
              <a:ext cx="171173" cy="51454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2" name="矩形: 圆角 521"/>
            <p:cNvSpPr/>
            <p:nvPr/>
          </p:nvSpPr>
          <p:spPr>
            <a:xfrm>
              <a:off x="2276982" y="4897351"/>
              <a:ext cx="171173" cy="257272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23" name="直接箭头连接符 522"/>
            <p:cNvCxnSpPr/>
            <p:nvPr/>
          </p:nvCxnSpPr>
          <p:spPr>
            <a:xfrm flipV="1">
              <a:off x="2448155" y="5037783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矩形: 圆角 526"/>
            <p:cNvSpPr/>
            <p:nvPr/>
          </p:nvSpPr>
          <p:spPr>
            <a:xfrm>
              <a:off x="2590395" y="4897351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31" name="直接箭头连接符 530"/>
            <p:cNvCxnSpPr/>
            <p:nvPr/>
          </p:nvCxnSpPr>
          <p:spPr>
            <a:xfrm flipV="1">
              <a:off x="2761568" y="5037784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3" name="矩形: 圆角 532"/>
            <p:cNvSpPr/>
            <p:nvPr/>
          </p:nvSpPr>
          <p:spPr>
            <a:xfrm>
              <a:off x="2903808" y="4897352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38" name="直接箭头连接符 537"/>
            <p:cNvCxnSpPr/>
            <p:nvPr/>
          </p:nvCxnSpPr>
          <p:spPr>
            <a:xfrm flipV="1">
              <a:off x="3074981" y="5037784"/>
              <a:ext cx="14224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7" name="矩形: 圆角 546"/>
            <p:cNvSpPr/>
            <p:nvPr/>
          </p:nvSpPr>
          <p:spPr>
            <a:xfrm>
              <a:off x="3217221" y="4897352"/>
              <a:ext cx="171173" cy="257271"/>
            </a:xfrm>
            <a:prstGeom prst="roundRect">
              <a:avLst>
                <a:gd name="adj" fmla="val 871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8" name="文本框 547"/>
            <p:cNvSpPr txBox="1"/>
            <p:nvPr/>
          </p:nvSpPr>
          <p:spPr>
            <a:xfrm>
              <a:off x="2192896" y="5217267"/>
              <a:ext cx="1289446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Block 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9" name="直接箭头连接符 548"/>
            <p:cNvCxnSpPr/>
            <p:nvPr/>
          </p:nvCxnSpPr>
          <p:spPr>
            <a:xfrm>
              <a:off x="2366479" y="4552792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0" name="直接箭头连接符 549"/>
            <p:cNvCxnSpPr/>
            <p:nvPr/>
          </p:nvCxnSpPr>
          <p:spPr>
            <a:xfrm>
              <a:off x="2675981" y="4546844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1" name="直接箭头连接符 550"/>
            <p:cNvCxnSpPr/>
            <p:nvPr/>
          </p:nvCxnSpPr>
          <p:spPr>
            <a:xfrm>
              <a:off x="2989394" y="4546844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2" name="直接箭头连接符 551"/>
            <p:cNvCxnSpPr/>
            <p:nvPr/>
          </p:nvCxnSpPr>
          <p:spPr>
            <a:xfrm>
              <a:off x="3302807" y="4548728"/>
              <a:ext cx="0" cy="338328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7" name="文本框 566"/>
            <p:cNvSpPr txBox="1"/>
            <p:nvPr/>
          </p:nvSpPr>
          <p:spPr>
            <a:xfrm>
              <a:off x="5435744" y="4031260"/>
              <a:ext cx="829496" cy="434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Block 1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9" name="文本框 568"/>
            <p:cNvSpPr txBox="1"/>
            <p:nvPr/>
          </p:nvSpPr>
          <p:spPr>
            <a:xfrm>
              <a:off x="6272570" y="4031260"/>
              <a:ext cx="829496" cy="434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Block 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0" name="箭头: 右 569"/>
            <p:cNvSpPr/>
            <p:nvPr/>
          </p:nvSpPr>
          <p:spPr>
            <a:xfrm>
              <a:off x="5298937" y="458274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571" name="组合 570"/>
            <p:cNvGrpSpPr/>
            <p:nvPr/>
          </p:nvGrpSpPr>
          <p:grpSpPr>
            <a:xfrm>
              <a:off x="4654478" y="4671306"/>
              <a:ext cx="651329" cy="362219"/>
              <a:chOff x="1245705" y="5128506"/>
              <a:chExt cx="651329" cy="362219"/>
            </a:xfrm>
          </p:grpSpPr>
          <p:sp>
            <p:nvSpPr>
              <p:cNvPr id="572" name="流程图: 过程 571"/>
              <p:cNvSpPr/>
              <p:nvPr/>
            </p:nvSpPr>
            <p:spPr>
              <a:xfrm>
                <a:off x="1279896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3" name="流程图: 过程 572"/>
              <p:cNvSpPr/>
              <p:nvPr/>
            </p:nvSpPr>
            <p:spPr>
              <a:xfrm>
                <a:off x="1377054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6" name="流程图: 过程 575"/>
              <p:cNvSpPr/>
              <p:nvPr/>
            </p:nvSpPr>
            <p:spPr>
              <a:xfrm>
                <a:off x="1474212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1" name="流程图: 过程 580"/>
              <p:cNvSpPr/>
              <p:nvPr/>
            </p:nvSpPr>
            <p:spPr>
              <a:xfrm>
                <a:off x="1568288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2" name="流程图: 过程 581"/>
              <p:cNvSpPr/>
              <p:nvPr/>
            </p:nvSpPr>
            <p:spPr>
              <a:xfrm>
                <a:off x="1665446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3" name="流程图: 过程 582"/>
              <p:cNvSpPr/>
              <p:nvPr/>
            </p:nvSpPr>
            <p:spPr>
              <a:xfrm>
                <a:off x="1759522" y="5128506"/>
                <a:ext cx="97158" cy="121736"/>
              </a:xfrm>
              <a:prstGeom prst="flowChartProcess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4" name="文本框 583"/>
              <p:cNvSpPr txBox="1"/>
              <p:nvPr/>
            </p:nvSpPr>
            <p:spPr>
              <a:xfrm>
                <a:off x="1245705" y="5230381"/>
                <a:ext cx="651329" cy="26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Seq.1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85" name="箭头: 右 584"/>
            <p:cNvSpPr/>
            <p:nvPr/>
          </p:nvSpPr>
          <p:spPr>
            <a:xfrm>
              <a:off x="7081888" y="4562481"/>
              <a:ext cx="151074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586" name="组合 585"/>
            <p:cNvGrpSpPr/>
            <p:nvPr/>
          </p:nvGrpSpPr>
          <p:grpSpPr>
            <a:xfrm>
              <a:off x="7234314" y="4645966"/>
              <a:ext cx="651329" cy="364237"/>
              <a:chOff x="3813865" y="4696706"/>
              <a:chExt cx="651329" cy="364237"/>
            </a:xfrm>
          </p:grpSpPr>
          <p:sp>
            <p:nvSpPr>
              <p:cNvPr id="587" name="文本框 586"/>
              <p:cNvSpPr txBox="1"/>
              <p:nvPr/>
            </p:nvSpPr>
            <p:spPr>
              <a:xfrm>
                <a:off x="3813865" y="4800599"/>
                <a:ext cx="651329" cy="26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Seq.1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8" name="流程图: 过程 587"/>
              <p:cNvSpPr/>
              <p:nvPr/>
            </p:nvSpPr>
            <p:spPr>
              <a:xfrm>
                <a:off x="3832095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9" name="流程图: 过程 588"/>
              <p:cNvSpPr/>
              <p:nvPr/>
            </p:nvSpPr>
            <p:spPr>
              <a:xfrm>
                <a:off x="3929253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0" name="流程图: 过程 589"/>
              <p:cNvSpPr/>
              <p:nvPr/>
            </p:nvSpPr>
            <p:spPr>
              <a:xfrm>
                <a:off x="4026411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1" name="流程图: 过程 590"/>
              <p:cNvSpPr/>
              <p:nvPr/>
            </p:nvSpPr>
            <p:spPr>
              <a:xfrm>
                <a:off x="4120487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2" name="流程图: 过程 591"/>
              <p:cNvSpPr/>
              <p:nvPr/>
            </p:nvSpPr>
            <p:spPr>
              <a:xfrm>
                <a:off x="4217645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3" name="流程图: 过程 592"/>
              <p:cNvSpPr/>
              <p:nvPr/>
            </p:nvSpPr>
            <p:spPr>
              <a:xfrm>
                <a:off x="4311721" y="4696706"/>
                <a:ext cx="97158" cy="121736"/>
              </a:xfrm>
              <a:prstGeom prst="flowChartProcess">
                <a:avLst/>
              </a:prstGeom>
              <a:solidFill>
                <a:schemeClr val="accent4"/>
              </a:solidFill>
              <a:ln w="6350">
                <a:solidFill>
                  <a:schemeClr val="tx1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4" name="文本框 593"/>
            <p:cNvSpPr txBox="1"/>
            <p:nvPr/>
          </p:nvSpPr>
          <p:spPr>
            <a:xfrm>
              <a:off x="5423455" y="1480503"/>
              <a:ext cx="1830011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Sequence Parallelism(SP)</a:t>
              </a:r>
              <a:endPara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文本框 594"/>
            <p:cNvSpPr txBox="1"/>
            <p:nvPr/>
          </p:nvSpPr>
          <p:spPr>
            <a:xfrm>
              <a:off x="2106522" y="3554140"/>
              <a:ext cx="1740832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Tensor Parallelism(TP)</a:t>
              </a:r>
              <a:endPara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文本框 595"/>
            <p:cNvSpPr txBox="1"/>
            <p:nvPr/>
          </p:nvSpPr>
          <p:spPr>
            <a:xfrm>
              <a:off x="5423451" y="3553117"/>
              <a:ext cx="1681169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Pipeline Parallelism(PP)</a:t>
              </a:r>
              <a:endParaRPr lang="en-US" altLang="zh-CN" sz="1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7" name="直接箭头连接符 596"/>
            <p:cNvCxnSpPr/>
            <p:nvPr/>
          </p:nvCxnSpPr>
          <p:spPr>
            <a:xfrm>
              <a:off x="7149545" y="1796100"/>
              <a:ext cx="515075" cy="0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8" name="文本框 597"/>
            <p:cNvSpPr txBox="1"/>
            <p:nvPr/>
          </p:nvSpPr>
          <p:spPr>
            <a:xfrm>
              <a:off x="6944559" y="1779452"/>
              <a:ext cx="1009665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2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Tensor Sync.</a:t>
              </a:r>
              <a:endParaRPr lang="en-US" altLang="zh-CN" sz="1200" dirty="0">
                <a:solidFill>
                  <a:srgbClr val="C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9" name="直接箭头连接符 598"/>
            <p:cNvCxnSpPr/>
            <p:nvPr/>
          </p:nvCxnSpPr>
          <p:spPr>
            <a:xfrm>
              <a:off x="3711692" y="3878165"/>
              <a:ext cx="515075" cy="0"/>
            </a:xfrm>
            <a:prstGeom prst="straightConnector1">
              <a:avLst/>
            </a:prstGeom>
            <a:ln w="15240">
              <a:solidFill>
                <a:srgbClr val="FF0000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文本框 599"/>
            <p:cNvSpPr txBox="1"/>
            <p:nvPr/>
          </p:nvSpPr>
          <p:spPr>
            <a:xfrm>
              <a:off x="3506706" y="3861517"/>
              <a:ext cx="1009665" cy="26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2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Tensor Sync.</a:t>
              </a:r>
              <a:endParaRPr lang="en-US" altLang="zh-CN" sz="1200" dirty="0">
                <a:solidFill>
                  <a:srgbClr val="C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356360" y="887730"/>
            <a:ext cx="2705100" cy="860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Edge Devices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5390"/>
            <a:ext cx="403225" cy="325755"/>
          </a:xfrm>
          <a:prstGeom prst="rect">
            <a:avLst/>
          </a:prstGeom>
        </p:spPr>
      </p:pic>
      <p:pic>
        <p:nvPicPr>
          <p:cNvPr id="15" name="图形 4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2945" y="1162685"/>
            <a:ext cx="410845" cy="39751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36520" y="1215390"/>
            <a:ext cx="347980" cy="281940"/>
          </a:xfrm>
          <a:prstGeom prst="rect">
            <a:avLst/>
          </a:prstGeom>
        </p:spPr>
      </p:pic>
      <p:cxnSp>
        <p:nvCxnSpPr>
          <p:cNvPr id="17" name="直接箭头连接符 16"/>
          <p:cNvCxnSpPr/>
          <p:nvPr/>
        </p:nvCxnSpPr>
        <p:spPr>
          <a:xfrm>
            <a:off x="3470910" y="1299210"/>
            <a:ext cx="1638300" cy="0"/>
          </a:xfrm>
          <a:prstGeom prst="straightConnector1">
            <a:avLst/>
          </a:prstGeom>
          <a:ln w="28575" cmpd="sng">
            <a:solidFill>
              <a:schemeClr val="tx1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5509260" y="1055370"/>
            <a:ext cx="5477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Limited Memory              Constrained Bandwidth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98145" y="1887220"/>
            <a:ext cx="3847465" cy="4023995"/>
          </a:xfrm>
          <a:prstGeom prst="round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形 4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5258" y="1076994"/>
            <a:ext cx="324000" cy="324000"/>
          </a:xfrm>
          <a:prstGeom prst="rect">
            <a:avLst/>
          </a:prstGeom>
        </p:spPr>
      </p:pic>
      <p:pic>
        <p:nvPicPr>
          <p:cNvPr id="467" name="图形 4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02550" y="1054100"/>
            <a:ext cx="369570" cy="3695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35000" y="2226310"/>
            <a:ext cx="34264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DP &amp;SP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charset="0"/>
              <a:buChar char="Ø"/>
            </a:pP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memory demand 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5000" y="3203575"/>
            <a:ext cx="34264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charset="0"/>
              <a:buChar char="Ø"/>
            </a:pP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bandwidth demand 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35000" y="4401185"/>
            <a:ext cx="3610610" cy="1229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bandwidth demand</a:t>
            </a:r>
            <a:endParaRPr lang="en-US" altLang="zh-CN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memory demand</a:t>
            </a:r>
            <a:endParaRPr lang="en-US" altLang="zh-CN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3365" y="6203950"/>
            <a:ext cx="1193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PP is preferred because it reduces per-device model storage and avoids frequent global communication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65" y="129540"/>
            <a:ext cx="11791950" cy="587375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Challenges in Pipeline-Parallel Inference on Edge Devices</a:t>
            </a:r>
            <a:endParaRPr lang="en-US" altLang="zh-CN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motivat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855" y="1189990"/>
            <a:ext cx="10855960" cy="4942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3657" y="129410"/>
            <a:ext cx="1637708" cy="58767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Outline</a:t>
            </a:r>
            <a:endParaRPr lang="en-US" sz="30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5367" y="1208550"/>
            <a:ext cx="10881265" cy="44409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zh-CN" altLang="en-US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0028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Approach</a:t>
            </a:r>
            <a:endParaRPr lang="en-US" altLang="zh-CN" sz="3000" dirty="0">
              <a:solidFill>
                <a:srgbClr val="0028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Experimental Evaluation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000" dirty="0">
                <a:solidFill>
                  <a:srgbClr val="BFBFB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Conclusion</a:t>
            </a:r>
            <a:endParaRPr lang="en-US" altLang="zh-CN" sz="3000" dirty="0">
              <a:solidFill>
                <a:srgbClr val="BFBFB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0" y="6213109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6" y="129410"/>
            <a:ext cx="11758803" cy="587672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 Overview</a:t>
            </a:r>
            <a:endParaRPr lang="en-US" altLang="zh-CN" sz="24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8575" y="8258265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8" name="图片 527" descr="over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010" y="1731010"/>
            <a:ext cx="7322185" cy="374332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8016327" y="1731249"/>
            <a:ext cx="3953814" cy="3975955"/>
          </a:xfrm>
          <a:prstGeom prst="round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16240" y="1845310"/>
            <a:ext cx="417576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Upload multimodal inputs to the coordinator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IHS balances prefill/decode tokens and dispatches the batch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Workers report smoothed latency using sliding-window sensing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coordinator checks whether stage latency is persistently unbalanced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BAMLM shifts layer boundaries via activate/freeze commands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6" y="129410"/>
            <a:ext cx="11758803" cy="587672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Intra-batch Hybrid S</a:t>
            </a:r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cheduling</a:t>
            </a:r>
            <a:endParaRPr lang="en-US" altLang="zh-CN" sz="24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8575" y="8258265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: 圆角 72"/>
          <p:cNvSpPr/>
          <p:nvPr/>
        </p:nvSpPr>
        <p:spPr>
          <a:xfrm>
            <a:off x="586764" y="7042491"/>
            <a:ext cx="850550" cy="31528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3880" y="953135"/>
            <a:ext cx="4676140" cy="56959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56" name="文本框 755"/>
              <p:cNvSpPr txBox="1"/>
              <p:nvPr/>
            </p:nvSpPr>
            <p:spPr>
              <a:xfrm>
                <a:off x="228600" y="953135"/>
                <a:ext cx="6210300" cy="1252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marL="285750" indent="-285750">
                  <a:buFont typeface="Wingdings" panose="05000000000000000000" charset="0"/>
                  <a:buChar char="p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Observe State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Wingdings" panose="05000000000000000000" charset="0"/>
                  <a:buChar char="Ø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pending prefill tokens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𝑝𝑟𝑒</m:t>
                        </m:r>
                      </m:sub>
                    </m:sSub>
                  </m:oMath>
                </a14:m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 algn="l" fontAlgn="auto">
                  <a:buFont typeface="Wingdings" panose="05000000000000000000" charset="0"/>
                  <a:buChar char="Ø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active decode tokens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dec</m:t>
                        </m:r>
                      </m:sub>
                    </m:sSub>
                  </m:oMath>
                </a14:m>
                <a:endParaRPr lang="en-US" altLang="zh-CN" i="1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 algn="l" fontAlgn="auto">
                  <a:buFont typeface="Wingdings" panose="05000000000000000000" charset="0"/>
                  <a:buChar char="Ø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available KV-cache free ratio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𝐾𝑉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free</m:t>
                        </m:r>
                      </m:sub>
                    </m:sSub>
                  </m:oMath>
                </a14:m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56" name="文本框 7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53135"/>
                <a:ext cx="6210300" cy="1252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7" name="文本框 756"/>
          <p:cNvSpPr txBox="1"/>
          <p:nvPr/>
        </p:nvSpPr>
        <p:spPr>
          <a:xfrm>
            <a:off x="253365" y="3004185"/>
            <a:ext cx="62103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Compute Q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uotas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 fontAlgn="auto">
              <a:buFont typeface="Wingdings" panose="05000000000000000000" charset="0"/>
              <a:buChar char="Ø"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Throttle prefill by KV-cache availability</a:t>
            </a:r>
            <a:endParaRPr lang="en-US" altLang="zh-CN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 fontAlgn="auto">
              <a:buFont typeface="Wingdings" panose="05000000000000000000" charset="0"/>
              <a:buChar char="Ø"/>
            </a:pPr>
            <a:r>
              <a:rPr lang="en-US" altLang="zh-CN" i="1">
                <a:latin typeface="Arial" panose="020B0604020202020204" pitchFamily="34" charset="0"/>
                <a:cs typeface="Arial" panose="020B0604020202020204" pitchFamily="34" charset="0"/>
              </a:rPr>
              <a:t>Reserve token budget for decode first</a:t>
            </a:r>
            <a:endParaRPr lang="en-US" altLang="zh-CN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8" name="文本框 757"/>
              <p:cNvSpPr txBox="1"/>
              <p:nvPr/>
            </p:nvSpPr>
            <p:spPr>
              <a:xfrm>
                <a:off x="253365" y="4855210"/>
                <a:ext cx="6661150" cy="1199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marL="285750" indent="-285750">
                  <a:buFont typeface="Wingdings" panose="05000000000000000000" charset="0"/>
                  <a:buChar char="p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Build Hybrid Micro-batches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 algn="l" fontAlgn="auto">
                  <a:buFont typeface="Wingdings" panose="05000000000000000000" charset="0"/>
                  <a:buChar char="Ø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Evenly distribute decode and prefill slices across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𝐷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𝑝𝑝</m:t>
                        </m:r>
                      </m:sub>
                    </m:sSub>
                  </m:oMath>
                </a14:m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 micro-batches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 algn="l" fontAlgn="auto">
                  <a:buFont typeface="Wingdings" panose="05000000000000000000" charset="0"/>
                  <a:buChar char="Ø"/>
                </a:pP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balanced execution</a:t>
                </a:r>
                <a:endParaRPr lang="en-US" altLang="zh-C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58" name="文本框 7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65" y="4855210"/>
                <a:ext cx="6661150" cy="11995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9" name="直接箭头连接符 758"/>
          <p:cNvCxnSpPr/>
          <p:nvPr/>
        </p:nvCxnSpPr>
        <p:spPr>
          <a:xfrm>
            <a:off x="2590800" y="2224405"/>
            <a:ext cx="0" cy="6191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0" name="直接箭头连接符 759"/>
          <p:cNvCxnSpPr/>
          <p:nvPr/>
        </p:nvCxnSpPr>
        <p:spPr>
          <a:xfrm>
            <a:off x="2590800" y="3959860"/>
            <a:ext cx="0" cy="6191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6" y="129410"/>
            <a:ext cx="11758803" cy="587672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00285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IHS Balances Micro-batches to Reduce Pipeline Bubbles</a:t>
            </a:r>
            <a:endParaRPr lang="en-US" altLang="zh-CN" sz="2400" b="1" dirty="0">
              <a:solidFill>
                <a:srgbClr val="00285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834870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8575" y="8258265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: 圆角 72"/>
          <p:cNvSpPr/>
          <p:nvPr/>
        </p:nvSpPr>
        <p:spPr>
          <a:xfrm>
            <a:off x="586764" y="7042491"/>
            <a:ext cx="850550" cy="31528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1360804" y="2134011"/>
            <a:ext cx="9357361" cy="3853948"/>
            <a:chOff x="1414779" y="1532031"/>
            <a:chExt cx="9357361" cy="3853948"/>
          </a:xfrm>
        </p:grpSpPr>
        <p:sp>
          <p:nvSpPr>
            <p:cNvPr id="422" name="矩形: 圆角 421"/>
            <p:cNvSpPr/>
            <p:nvPr/>
          </p:nvSpPr>
          <p:spPr>
            <a:xfrm>
              <a:off x="1419860" y="3356869"/>
              <a:ext cx="9352280" cy="1681687"/>
            </a:xfrm>
            <a:prstGeom prst="roundRect">
              <a:avLst>
                <a:gd name="adj" fmla="val 2606"/>
              </a:avLst>
            </a:prstGeom>
            <a:gradFill>
              <a:gsLst>
                <a:gs pos="15000">
                  <a:srgbClr val="B8CCCF"/>
                </a:gs>
                <a:gs pos="15000">
                  <a:srgbClr val="FFFFFF"/>
                </a:gs>
              </a:gsLst>
              <a:lin ang="5400000" scaled="1"/>
            </a:gradFill>
            <a:ln w="12700">
              <a:solidFill>
                <a:srgbClr val="B8CCCF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9" name="矩形: 圆角 168"/>
            <p:cNvSpPr/>
            <p:nvPr/>
          </p:nvSpPr>
          <p:spPr>
            <a:xfrm>
              <a:off x="1414779" y="1569512"/>
              <a:ext cx="9352281" cy="1681687"/>
            </a:xfrm>
            <a:prstGeom prst="roundRect">
              <a:avLst>
                <a:gd name="adj" fmla="val 2606"/>
              </a:avLst>
            </a:prstGeom>
            <a:gradFill>
              <a:gsLst>
                <a:gs pos="15000">
                  <a:srgbClr val="E3D8CA"/>
                </a:gs>
                <a:gs pos="15000">
                  <a:srgbClr val="FFFFFF"/>
                </a:gs>
              </a:gsLst>
              <a:lin ang="5400000" scaled="1"/>
            </a:gradFill>
            <a:ln w="12700">
              <a:solidFill>
                <a:srgbClr val="E3D8CA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379002" y="1532031"/>
              <a:ext cx="1423834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Sarathi-Serve[1]</a:t>
              </a:r>
              <a:endParaRPr lang="zh-CN" altLang="en-US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9" name="流程图: 过程 188"/>
            <p:cNvSpPr/>
            <p:nvPr/>
          </p:nvSpPr>
          <p:spPr>
            <a:xfrm>
              <a:off x="5378957" y="2106697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0" name="流程图: 过程 189"/>
            <p:cNvSpPr/>
            <p:nvPr/>
          </p:nvSpPr>
          <p:spPr>
            <a:xfrm>
              <a:off x="5907889" y="2106697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1" name="文本框 190"/>
            <p:cNvSpPr txBox="1"/>
            <p:nvPr/>
          </p:nvSpPr>
          <p:spPr>
            <a:xfrm>
              <a:off x="4244569" y="2093078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1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2" name="文本框 191"/>
            <p:cNvSpPr txBox="1"/>
            <p:nvPr/>
          </p:nvSpPr>
          <p:spPr>
            <a:xfrm>
              <a:off x="4244569" y="2379282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2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3" name="左大括号 192"/>
            <p:cNvSpPr/>
            <p:nvPr/>
          </p:nvSpPr>
          <p:spPr bwMode="auto">
            <a:xfrm rot="16200000">
              <a:off x="5550874" y="2282915"/>
              <a:ext cx="142321" cy="454580"/>
            </a:xfrm>
            <a:prstGeom prst="leftBrace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文本框 193"/>
            <p:cNvSpPr txBox="1"/>
            <p:nvPr/>
          </p:nvSpPr>
          <p:spPr>
            <a:xfrm>
              <a:off x="4983961" y="2622234"/>
              <a:ext cx="13341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Micro-batch</a:t>
              </a:r>
              <a:endPara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5" name="文本框 194"/>
            <p:cNvSpPr txBox="1"/>
            <p:nvPr/>
          </p:nvSpPr>
          <p:spPr>
            <a:xfrm>
              <a:off x="4244569" y="2678550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3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6" name="流程图: 过程 195"/>
            <p:cNvSpPr/>
            <p:nvPr/>
          </p:nvSpPr>
          <p:spPr>
            <a:xfrm>
              <a:off x="5896575" y="2404703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7" name="流程图: 过程 196"/>
            <p:cNvSpPr/>
            <p:nvPr/>
          </p:nvSpPr>
          <p:spPr>
            <a:xfrm>
              <a:off x="6414195" y="2705787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8" name="流程图: 过程 197"/>
            <p:cNvSpPr/>
            <p:nvPr/>
          </p:nvSpPr>
          <p:spPr>
            <a:xfrm>
              <a:off x="6654206" y="2106697"/>
              <a:ext cx="242795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9" name="流程图: 过程 198"/>
            <p:cNvSpPr/>
            <p:nvPr/>
          </p:nvSpPr>
          <p:spPr>
            <a:xfrm>
              <a:off x="8107824" y="2705787"/>
              <a:ext cx="243947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00" name="流程图: 过程 199"/>
            <p:cNvSpPr/>
            <p:nvPr/>
          </p:nvSpPr>
          <p:spPr>
            <a:xfrm>
              <a:off x="6908964" y="2106697"/>
              <a:ext cx="312607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12" name="流程图: 过程 211"/>
            <p:cNvSpPr/>
            <p:nvPr/>
          </p:nvSpPr>
          <p:spPr>
            <a:xfrm>
              <a:off x="8375274" y="2705787"/>
              <a:ext cx="298169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14" name="流程图: 过程 213"/>
            <p:cNvSpPr/>
            <p:nvPr/>
          </p:nvSpPr>
          <p:spPr>
            <a:xfrm>
              <a:off x="7243432" y="2106697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35" name="流程图: 过程 334"/>
            <p:cNvSpPr/>
            <p:nvPr/>
          </p:nvSpPr>
          <p:spPr>
            <a:xfrm>
              <a:off x="7980199" y="2400645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36" name="流程图: 过程 335"/>
            <p:cNvSpPr/>
            <p:nvPr/>
          </p:nvSpPr>
          <p:spPr>
            <a:xfrm>
              <a:off x="8696946" y="2696291"/>
              <a:ext cx="517620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40" name="流程图: 过程 339"/>
            <p:cNvSpPr/>
            <p:nvPr/>
          </p:nvSpPr>
          <p:spPr>
            <a:xfrm>
              <a:off x="8854035" y="2093078"/>
              <a:ext cx="242795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42" name="流程图: 过程 341"/>
            <p:cNvSpPr/>
            <p:nvPr/>
          </p:nvSpPr>
          <p:spPr>
            <a:xfrm>
              <a:off x="9108793" y="2093078"/>
              <a:ext cx="312607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grpSp>
          <p:nvGrpSpPr>
            <p:cNvPr id="343" name="组合 342"/>
            <p:cNvGrpSpPr/>
            <p:nvPr/>
          </p:nvGrpSpPr>
          <p:grpSpPr>
            <a:xfrm>
              <a:off x="7768117" y="2106696"/>
              <a:ext cx="214405" cy="280540"/>
              <a:chOff x="4968843" y="4877883"/>
              <a:chExt cx="214405" cy="280540"/>
            </a:xfrm>
          </p:grpSpPr>
          <p:cxnSp>
            <p:nvCxnSpPr>
              <p:cNvPr id="344" name="直接连接符 343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45" name="直接连接符 344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46" name="直接连接符 345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grpSp>
          <p:nvGrpSpPr>
            <p:cNvPr id="347" name="组合 346"/>
            <p:cNvGrpSpPr/>
            <p:nvPr/>
          </p:nvGrpSpPr>
          <p:grpSpPr>
            <a:xfrm>
              <a:off x="6413722" y="2408901"/>
              <a:ext cx="214405" cy="280540"/>
              <a:chOff x="4968843" y="4877883"/>
              <a:chExt cx="214405" cy="280540"/>
            </a:xfrm>
          </p:grpSpPr>
          <p:cxnSp>
            <p:nvCxnSpPr>
              <p:cNvPr id="348" name="直接连接符 347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49" name="直接连接符 348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50" name="直接连接符 349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grpSp>
          <p:nvGrpSpPr>
            <p:cNvPr id="351" name="组合 350"/>
            <p:cNvGrpSpPr/>
            <p:nvPr/>
          </p:nvGrpSpPr>
          <p:grpSpPr>
            <a:xfrm>
              <a:off x="6931815" y="2705787"/>
              <a:ext cx="214405" cy="280540"/>
              <a:chOff x="4968843" y="4877883"/>
              <a:chExt cx="214405" cy="280540"/>
            </a:xfrm>
          </p:grpSpPr>
          <p:cxnSp>
            <p:nvCxnSpPr>
              <p:cNvPr id="352" name="直接连接符 351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53" name="直接连接符 352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54" name="直接连接符 353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grpSp>
          <p:nvGrpSpPr>
            <p:cNvPr id="363" name="组合 362"/>
            <p:cNvGrpSpPr/>
            <p:nvPr/>
          </p:nvGrpSpPr>
          <p:grpSpPr>
            <a:xfrm>
              <a:off x="7128039" y="2730179"/>
              <a:ext cx="214405" cy="280540"/>
              <a:chOff x="4968843" y="4877883"/>
              <a:chExt cx="214405" cy="280540"/>
            </a:xfrm>
          </p:grpSpPr>
          <p:cxnSp>
            <p:nvCxnSpPr>
              <p:cNvPr id="364" name="直接连接符 363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65" name="直接连接符 364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66" name="直接连接符 365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sp>
          <p:nvSpPr>
            <p:cNvPr id="367" name="流程图: 过程 366"/>
            <p:cNvSpPr/>
            <p:nvPr/>
          </p:nvSpPr>
          <p:spPr>
            <a:xfrm>
              <a:off x="6643645" y="2400645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68" name="流程图: 过程 367"/>
            <p:cNvSpPr/>
            <p:nvPr/>
          </p:nvSpPr>
          <p:spPr>
            <a:xfrm>
              <a:off x="7366504" y="2706739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369" name="直接箭头连接符 368"/>
            <p:cNvCxnSpPr/>
            <p:nvPr/>
          </p:nvCxnSpPr>
          <p:spPr>
            <a:xfrm>
              <a:off x="7296061" y="2616658"/>
              <a:ext cx="105159" cy="203919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直接箭头连接符 369"/>
            <p:cNvCxnSpPr/>
            <p:nvPr/>
          </p:nvCxnSpPr>
          <p:spPr>
            <a:xfrm>
              <a:off x="6620831" y="2317101"/>
              <a:ext cx="105159" cy="203919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流程图: 过程 370"/>
            <p:cNvSpPr/>
            <p:nvPr/>
          </p:nvSpPr>
          <p:spPr>
            <a:xfrm>
              <a:off x="8100476" y="2096417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2" name="流程图: 过程 371"/>
            <p:cNvSpPr/>
            <p:nvPr/>
          </p:nvSpPr>
          <p:spPr>
            <a:xfrm>
              <a:off x="9274739" y="2394684"/>
              <a:ext cx="242795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3" name="流程图: 过程 372"/>
            <p:cNvSpPr/>
            <p:nvPr/>
          </p:nvSpPr>
          <p:spPr>
            <a:xfrm>
              <a:off x="9529497" y="2394684"/>
              <a:ext cx="312607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4" name="流程图: 过程 373"/>
            <p:cNvSpPr/>
            <p:nvPr/>
          </p:nvSpPr>
          <p:spPr>
            <a:xfrm>
              <a:off x="8521180" y="2398023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5" name="流程图: 过程 374"/>
            <p:cNvSpPr/>
            <p:nvPr/>
          </p:nvSpPr>
          <p:spPr>
            <a:xfrm>
              <a:off x="9995180" y="2688234"/>
              <a:ext cx="242795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6" name="流程图: 过程 375"/>
            <p:cNvSpPr/>
            <p:nvPr/>
          </p:nvSpPr>
          <p:spPr>
            <a:xfrm>
              <a:off x="10249938" y="2688234"/>
              <a:ext cx="312607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7" name="流程图: 过程 376"/>
            <p:cNvSpPr/>
            <p:nvPr/>
          </p:nvSpPr>
          <p:spPr>
            <a:xfrm>
              <a:off x="9241621" y="2691573"/>
              <a:ext cx="728584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grpSp>
          <p:nvGrpSpPr>
            <p:cNvPr id="378" name="组合 377"/>
            <p:cNvGrpSpPr/>
            <p:nvPr/>
          </p:nvGrpSpPr>
          <p:grpSpPr>
            <a:xfrm>
              <a:off x="7872309" y="2114704"/>
              <a:ext cx="214405" cy="280540"/>
              <a:chOff x="4968843" y="4877883"/>
              <a:chExt cx="214405" cy="280540"/>
            </a:xfrm>
          </p:grpSpPr>
          <p:cxnSp>
            <p:nvCxnSpPr>
              <p:cNvPr id="379" name="直接连接符 378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80" name="直接连接符 379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381" name="直接连接符 380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cxnSp>
          <p:nvCxnSpPr>
            <p:cNvPr id="382" name="直接箭头连接符 381"/>
            <p:cNvCxnSpPr/>
            <p:nvPr/>
          </p:nvCxnSpPr>
          <p:spPr>
            <a:xfrm flipV="1">
              <a:off x="7977199" y="2256658"/>
              <a:ext cx="211667" cy="572651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流程图: 过程 383"/>
            <p:cNvSpPr/>
            <p:nvPr/>
          </p:nvSpPr>
          <p:spPr>
            <a:xfrm>
              <a:off x="7394291" y="2400855"/>
              <a:ext cx="242795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85" name="流程图: 过程 384"/>
            <p:cNvSpPr/>
            <p:nvPr/>
          </p:nvSpPr>
          <p:spPr>
            <a:xfrm>
              <a:off x="7654041" y="2400855"/>
              <a:ext cx="301384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grpSp>
          <p:nvGrpSpPr>
            <p:cNvPr id="386" name="组合 385"/>
            <p:cNvGrpSpPr>
              <a:grpSpLocks noChangeAspect="1"/>
            </p:cNvGrpSpPr>
            <p:nvPr/>
          </p:nvGrpSpPr>
          <p:grpSpPr>
            <a:xfrm>
              <a:off x="1730784" y="4462693"/>
              <a:ext cx="355071" cy="252000"/>
              <a:chOff x="11184467" y="3788228"/>
              <a:chExt cx="497100" cy="351020"/>
            </a:xfrm>
          </p:grpSpPr>
          <p:sp>
            <p:nvSpPr>
              <p:cNvPr id="387" name="流程图: 过程 386"/>
              <p:cNvSpPr/>
              <p:nvPr/>
            </p:nvSpPr>
            <p:spPr>
              <a:xfrm>
                <a:off x="11184467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88" name="流程图: 过程 387"/>
              <p:cNvSpPr/>
              <p:nvPr/>
            </p:nvSpPr>
            <p:spPr>
              <a:xfrm>
                <a:off x="11270860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89" name="流程图: 过程 388"/>
              <p:cNvSpPr/>
              <p:nvPr/>
            </p:nvSpPr>
            <p:spPr>
              <a:xfrm>
                <a:off x="11355674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0" name="流程图: 过程 389"/>
              <p:cNvSpPr/>
              <p:nvPr/>
            </p:nvSpPr>
            <p:spPr>
              <a:xfrm>
                <a:off x="11440488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1" name="流程图: 过程 390"/>
              <p:cNvSpPr/>
              <p:nvPr/>
            </p:nvSpPr>
            <p:spPr>
              <a:xfrm>
                <a:off x="11525302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2" name="流程图: 过程 391"/>
              <p:cNvSpPr/>
              <p:nvPr/>
            </p:nvSpPr>
            <p:spPr>
              <a:xfrm>
                <a:off x="11613199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393" name="组合 392"/>
            <p:cNvGrpSpPr>
              <a:grpSpLocks noChangeAspect="1"/>
            </p:cNvGrpSpPr>
            <p:nvPr/>
          </p:nvGrpSpPr>
          <p:grpSpPr>
            <a:xfrm>
              <a:off x="1728510" y="3950765"/>
              <a:ext cx="359670" cy="252000"/>
              <a:chOff x="11180570" y="4296228"/>
              <a:chExt cx="500997" cy="351020"/>
            </a:xfrm>
          </p:grpSpPr>
          <p:sp>
            <p:nvSpPr>
              <p:cNvPr id="394" name="流程图: 过程 393"/>
              <p:cNvSpPr/>
              <p:nvPr/>
            </p:nvSpPr>
            <p:spPr>
              <a:xfrm>
                <a:off x="11180570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5" name="流程图: 过程 394"/>
              <p:cNvSpPr/>
              <p:nvPr/>
            </p:nvSpPr>
            <p:spPr>
              <a:xfrm>
                <a:off x="11267142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6" name="流程图: 过程 395"/>
              <p:cNvSpPr/>
              <p:nvPr/>
            </p:nvSpPr>
            <p:spPr>
              <a:xfrm>
                <a:off x="11355674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7" name="流程图: 过程 396"/>
              <p:cNvSpPr/>
              <p:nvPr/>
            </p:nvSpPr>
            <p:spPr>
              <a:xfrm>
                <a:off x="11440488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8" name="流程图: 过程 397"/>
              <p:cNvSpPr/>
              <p:nvPr/>
            </p:nvSpPr>
            <p:spPr>
              <a:xfrm>
                <a:off x="11525302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99" name="流程图: 过程 398"/>
              <p:cNvSpPr/>
              <p:nvPr/>
            </p:nvSpPr>
            <p:spPr>
              <a:xfrm>
                <a:off x="11613199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400" name="组合 399"/>
            <p:cNvGrpSpPr>
              <a:grpSpLocks noChangeAspect="1"/>
            </p:cNvGrpSpPr>
            <p:nvPr/>
          </p:nvGrpSpPr>
          <p:grpSpPr>
            <a:xfrm>
              <a:off x="3171593" y="4462693"/>
              <a:ext cx="112184" cy="252000"/>
              <a:chOff x="11722836" y="3211696"/>
              <a:chExt cx="156265" cy="351020"/>
            </a:xfrm>
          </p:grpSpPr>
          <p:sp>
            <p:nvSpPr>
              <p:cNvPr id="401" name="流程图: 过程 400"/>
              <p:cNvSpPr/>
              <p:nvPr/>
            </p:nvSpPr>
            <p:spPr>
              <a:xfrm>
                <a:off x="11722836" y="3211696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02" name="流程图: 过程 401"/>
              <p:cNvSpPr/>
              <p:nvPr/>
            </p:nvSpPr>
            <p:spPr>
              <a:xfrm>
                <a:off x="11810733" y="3211696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403" name="组合 402"/>
            <p:cNvGrpSpPr>
              <a:grpSpLocks noChangeAspect="1"/>
            </p:cNvGrpSpPr>
            <p:nvPr/>
          </p:nvGrpSpPr>
          <p:grpSpPr>
            <a:xfrm>
              <a:off x="3134139" y="3971102"/>
              <a:ext cx="173072" cy="252000"/>
              <a:chOff x="11823393" y="4349568"/>
              <a:chExt cx="241079" cy="351020"/>
            </a:xfrm>
          </p:grpSpPr>
          <p:sp>
            <p:nvSpPr>
              <p:cNvPr id="404" name="流程图: 过程 403"/>
              <p:cNvSpPr/>
              <p:nvPr/>
            </p:nvSpPr>
            <p:spPr>
              <a:xfrm>
                <a:off x="11823393" y="434956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05" name="流程图: 过程 404"/>
              <p:cNvSpPr/>
              <p:nvPr/>
            </p:nvSpPr>
            <p:spPr>
              <a:xfrm>
                <a:off x="11908207" y="434956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06" name="流程图: 过程 405"/>
              <p:cNvSpPr/>
              <p:nvPr/>
            </p:nvSpPr>
            <p:spPr>
              <a:xfrm>
                <a:off x="11996104" y="434956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cxnSp>
          <p:nvCxnSpPr>
            <p:cNvPr id="407" name="直接箭头连接符 406"/>
            <p:cNvCxnSpPr>
              <a:cxnSpLocks noChangeAspect="1"/>
            </p:cNvCxnSpPr>
            <p:nvPr/>
          </p:nvCxnSpPr>
          <p:spPr>
            <a:xfrm>
              <a:off x="3412217" y="4189133"/>
              <a:ext cx="141015" cy="108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8" name="组合 407"/>
            <p:cNvGrpSpPr>
              <a:grpSpLocks noChangeAspect="1"/>
            </p:cNvGrpSpPr>
            <p:nvPr/>
          </p:nvGrpSpPr>
          <p:grpSpPr>
            <a:xfrm>
              <a:off x="3591277" y="4191808"/>
              <a:ext cx="297726" cy="252000"/>
              <a:chOff x="8073675" y="2603255"/>
              <a:chExt cx="416817" cy="351020"/>
            </a:xfrm>
          </p:grpSpPr>
          <p:grpSp>
            <p:nvGrpSpPr>
              <p:cNvPr id="409" name="组合 408"/>
              <p:cNvGrpSpPr/>
              <p:nvPr/>
            </p:nvGrpSpPr>
            <p:grpSpPr>
              <a:xfrm>
                <a:off x="8073675" y="2603255"/>
                <a:ext cx="241079" cy="351020"/>
                <a:chOff x="11823393" y="4349568"/>
                <a:chExt cx="241079" cy="351020"/>
              </a:xfrm>
            </p:grpSpPr>
            <p:sp>
              <p:nvSpPr>
                <p:cNvPr id="413" name="流程图: 过程 412"/>
                <p:cNvSpPr/>
                <p:nvPr/>
              </p:nvSpPr>
              <p:spPr>
                <a:xfrm>
                  <a:off x="11823393" y="4349568"/>
                  <a:ext cx="68368" cy="35102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14" name="流程图: 过程 413"/>
                <p:cNvSpPr/>
                <p:nvPr/>
              </p:nvSpPr>
              <p:spPr>
                <a:xfrm>
                  <a:off x="11908207" y="4349568"/>
                  <a:ext cx="68368" cy="35102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15" name="流程图: 过程 414"/>
                <p:cNvSpPr/>
                <p:nvPr/>
              </p:nvSpPr>
              <p:spPr>
                <a:xfrm>
                  <a:off x="11996104" y="4349568"/>
                  <a:ext cx="68368" cy="35102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410" name="组合 409"/>
              <p:cNvGrpSpPr/>
              <p:nvPr/>
            </p:nvGrpSpPr>
            <p:grpSpPr>
              <a:xfrm>
                <a:off x="8334227" y="2603255"/>
                <a:ext cx="156265" cy="351020"/>
                <a:chOff x="11722836" y="3211696"/>
                <a:chExt cx="156265" cy="351020"/>
              </a:xfrm>
            </p:grpSpPr>
            <p:sp>
              <p:nvSpPr>
                <p:cNvPr id="411" name="流程图: 过程 410"/>
                <p:cNvSpPr/>
                <p:nvPr/>
              </p:nvSpPr>
              <p:spPr>
                <a:xfrm>
                  <a:off x="11722836" y="3211696"/>
                  <a:ext cx="68368" cy="35102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12" name="流程图: 过程 411"/>
                <p:cNvSpPr/>
                <p:nvPr/>
              </p:nvSpPr>
              <p:spPr>
                <a:xfrm>
                  <a:off x="11810733" y="3211696"/>
                  <a:ext cx="68368" cy="35102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416" name="矩形: 圆角 415"/>
            <p:cNvSpPr/>
            <p:nvPr/>
          </p:nvSpPr>
          <p:spPr>
            <a:xfrm>
              <a:off x="2240094" y="3931727"/>
              <a:ext cx="798530" cy="80739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20000"/>
                  <a:lumOff val="8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417" name="图形 41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465112" y="3925179"/>
              <a:ext cx="360000" cy="360000"/>
            </a:xfrm>
            <a:prstGeom prst="rect">
              <a:avLst/>
            </a:prstGeom>
          </p:spPr>
        </p:pic>
        <p:sp>
          <p:nvSpPr>
            <p:cNvPr id="418" name="文本框 417"/>
            <p:cNvSpPr txBox="1"/>
            <p:nvPr/>
          </p:nvSpPr>
          <p:spPr>
            <a:xfrm>
              <a:off x="2146218" y="4228362"/>
              <a:ext cx="10017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Token </a:t>
              </a:r>
              <a:endPara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Throttling</a:t>
              </a:r>
              <a:endPara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9" name="直接箭头连接符 418"/>
            <p:cNvCxnSpPr/>
            <p:nvPr/>
          </p:nvCxnSpPr>
          <p:spPr>
            <a:xfrm flipV="1">
              <a:off x="2009137" y="4320964"/>
              <a:ext cx="195833" cy="65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直接箭头连接符 419"/>
            <p:cNvCxnSpPr/>
            <p:nvPr/>
          </p:nvCxnSpPr>
          <p:spPr>
            <a:xfrm flipV="1">
              <a:off x="3070046" y="4323691"/>
              <a:ext cx="196934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直接箭头连接符 420"/>
            <p:cNvCxnSpPr/>
            <p:nvPr/>
          </p:nvCxnSpPr>
          <p:spPr>
            <a:xfrm flipV="1">
              <a:off x="3409777" y="4345090"/>
              <a:ext cx="136171" cy="11602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矩形: 圆角 423"/>
            <p:cNvSpPr/>
            <p:nvPr/>
          </p:nvSpPr>
          <p:spPr>
            <a:xfrm>
              <a:off x="1538045" y="3764937"/>
              <a:ext cx="2526381" cy="1161743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5" name="矩形: 圆角 424"/>
            <p:cNvSpPr/>
            <p:nvPr/>
          </p:nvSpPr>
          <p:spPr>
            <a:xfrm>
              <a:off x="4456505" y="3760028"/>
              <a:ext cx="6174584" cy="1161743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6" name="流程图: 过程 425"/>
            <p:cNvSpPr/>
            <p:nvPr/>
          </p:nvSpPr>
          <p:spPr>
            <a:xfrm>
              <a:off x="5400213" y="3907492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7" name="流程图: 过程 426"/>
            <p:cNvSpPr/>
            <p:nvPr/>
          </p:nvSpPr>
          <p:spPr>
            <a:xfrm>
              <a:off x="5778128" y="3912572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8" name="流程图: 过程 427"/>
            <p:cNvSpPr/>
            <p:nvPr/>
          </p:nvSpPr>
          <p:spPr>
            <a:xfrm>
              <a:off x="6156043" y="3912572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9" name="文本框 428"/>
            <p:cNvSpPr txBox="1"/>
            <p:nvPr/>
          </p:nvSpPr>
          <p:spPr>
            <a:xfrm>
              <a:off x="4265825" y="3893873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1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30" name="流程图: 过程 429"/>
            <p:cNvSpPr/>
            <p:nvPr/>
          </p:nvSpPr>
          <p:spPr>
            <a:xfrm>
              <a:off x="6909619" y="3914942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1" name="流程图: 过程 430"/>
            <p:cNvSpPr/>
            <p:nvPr/>
          </p:nvSpPr>
          <p:spPr>
            <a:xfrm>
              <a:off x="7287534" y="3920022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2" name="流程图: 过程 431"/>
            <p:cNvSpPr/>
            <p:nvPr/>
          </p:nvSpPr>
          <p:spPr>
            <a:xfrm>
              <a:off x="8043364" y="3922249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3" name="流程图: 过程 432"/>
            <p:cNvSpPr/>
            <p:nvPr/>
          </p:nvSpPr>
          <p:spPr>
            <a:xfrm>
              <a:off x="5778128" y="4192290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4" name="流程图: 过程 433"/>
            <p:cNvSpPr/>
            <p:nvPr/>
          </p:nvSpPr>
          <p:spPr>
            <a:xfrm>
              <a:off x="6156043" y="4197370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5" name="流程图: 过程 434"/>
            <p:cNvSpPr/>
            <p:nvPr/>
          </p:nvSpPr>
          <p:spPr>
            <a:xfrm>
              <a:off x="6533958" y="4197370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6" name="流程图: 过程 435"/>
            <p:cNvSpPr/>
            <p:nvPr/>
          </p:nvSpPr>
          <p:spPr>
            <a:xfrm>
              <a:off x="6911873" y="4199597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7" name="流程图: 过程 436"/>
            <p:cNvSpPr/>
            <p:nvPr/>
          </p:nvSpPr>
          <p:spPr>
            <a:xfrm>
              <a:off x="7287534" y="4199740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8" name="流程图: 过程 437"/>
            <p:cNvSpPr/>
            <p:nvPr/>
          </p:nvSpPr>
          <p:spPr>
            <a:xfrm>
              <a:off x="7665449" y="4204820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9" name="流程图: 过程 438"/>
            <p:cNvSpPr/>
            <p:nvPr/>
          </p:nvSpPr>
          <p:spPr>
            <a:xfrm>
              <a:off x="8043364" y="4204820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0" name="流程图: 过程 439"/>
            <p:cNvSpPr/>
            <p:nvPr/>
          </p:nvSpPr>
          <p:spPr>
            <a:xfrm>
              <a:off x="8416199" y="4201967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1" name="流程图: 过程 440"/>
            <p:cNvSpPr/>
            <p:nvPr/>
          </p:nvSpPr>
          <p:spPr>
            <a:xfrm>
              <a:off x="6156686" y="4490558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2" name="流程图: 过程 441"/>
            <p:cNvSpPr/>
            <p:nvPr/>
          </p:nvSpPr>
          <p:spPr>
            <a:xfrm>
              <a:off x="6534601" y="4495638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3" name="流程图: 过程 442"/>
            <p:cNvSpPr/>
            <p:nvPr/>
          </p:nvSpPr>
          <p:spPr>
            <a:xfrm>
              <a:off x="6912516" y="4495638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4" name="流程图: 过程 443"/>
            <p:cNvSpPr/>
            <p:nvPr/>
          </p:nvSpPr>
          <p:spPr>
            <a:xfrm>
              <a:off x="7290431" y="4497865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5" name="流程图: 过程 444"/>
            <p:cNvSpPr/>
            <p:nvPr/>
          </p:nvSpPr>
          <p:spPr>
            <a:xfrm>
              <a:off x="7666092" y="4498008"/>
              <a:ext cx="355021" cy="280540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6" name="流程图: 过程 445"/>
            <p:cNvSpPr/>
            <p:nvPr/>
          </p:nvSpPr>
          <p:spPr>
            <a:xfrm>
              <a:off x="8044007" y="4503088"/>
              <a:ext cx="355021" cy="280540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6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7" name="流程图: 过程 446"/>
            <p:cNvSpPr/>
            <p:nvPr/>
          </p:nvSpPr>
          <p:spPr>
            <a:xfrm>
              <a:off x="8421922" y="4503088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8" name="流程图: 过程 447"/>
            <p:cNvSpPr/>
            <p:nvPr/>
          </p:nvSpPr>
          <p:spPr>
            <a:xfrm>
              <a:off x="8794757" y="4500235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9" name="文本框 448"/>
            <p:cNvSpPr txBox="1"/>
            <p:nvPr/>
          </p:nvSpPr>
          <p:spPr>
            <a:xfrm>
              <a:off x="4265825" y="4188430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2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50" name="文本框 449"/>
            <p:cNvSpPr txBox="1"/>
            <p:nvPr/>
          </p:nvSpPr>
          <p:spPr>
            <a:xfrm>
              <a:off x="4265825" y="4487698"/>
              <a:ext cx="1334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Device 3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53" name="流程图: 过程 452"/>
            <p:cNvSpPr/>
            <p:nvPr/>
          </p:nvSpPr>
          <p:spPr>
            <a:xfrm>
              <a:off x="7665449" y="3920022"/>
              <a:ext cx="355021" cy="28054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7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4" name="流程图: 过程 453"/>
            <p:cNvSpPr/>
            <p:nvPr/>
          </p:nvSpPr>
          <p:spPr>
            <a:xfrm>
              <a:off x="6533958" y="3914799"/>
              <a:ext cx="355021" cy="280540"/>
            </a:xfrm>
            <a:prstGeom prst="flowChartProcess">
              <a:avLst/>
            </a:prstGeom>
            <a:solidFill>
              <a:srgbClr val="F0DAF4"/>
            </a:solidFill>
            <a:ln w="19050">
              <a:solidFill>
                <a:srgbClr val="7030A0"/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5" name="矩形: 圆角 454"/>
            <p:cNvSpPr/>
            <p:nvPr/>
          </p:nvSpPr>
          <p:spPr>
            <a:xfrm>
              <a:off x="4453276" y="1960552"/>
              <a:ext cx="6174584" cy="1161743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56" name="矩形: 圆角 455"/>
            <p:cNvSpPr/>
            <p:nvPr/>
          </p:nvSpPr>
          <p:spPr>
            <a:xfrm>
              <a:off x="1529558" y="1960552"/>
              <a:ext cx="2526381" cy="1161743"/>
            </a:xfrm>
            <a:prstGeom prst="roundRect">
              <a:avLst>
                <a:gd name="adj" fmla="val 3324"/>
              </a:avLst>
            </a:prstGeom>
            <a:noFill/>
            <a:ln w="8890">
              <a:solidFill>
                <a:schemeClr val="tx1"/>
              </a:solidFill>
              <a:prstDash val="lgDash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57" name="文本框 456"/>
            <p:cNvSpPr txBox="1"/>
            <p:nvPr/>
          </p:nvSpPr>
          <p:spPr>
            <a:xfrm>
              <a:off x="5384083" y="3337159"/>
              <a:ext cx="14238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IHS</a:t>
              </a:r>
              <a:endParaRPr lang="en-US" altLang="zh-CN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58" name="组合 457"/>
            <p:cNvGrpSpPr>
              <a:grpSpLocks noChangeAspect="1"/>
            </p:cNvGrpSpPr>
            <p:nvPr/>
          </p:nvGrpSpPr>
          <p:grpSpPr>
            <a:xfrm>
              <a:off x="1851522" y="2683334"/>
              <a:ext cx="355071" cy="252000"/>
              <a:chOff x="11184467" y="3788228"/>
              <a:chExt cx="497100" cy="351020"/>
            </a:xfrm>
          </p:grpSpPr>
          <p:sp>
            <p:nvSpPr>
              <p:cNvPr id="459" name="流程图: 过程 458"/>
              <p:cNvSpPr/>
              <p:nvPr/>
            </p:nvSpPr>
            <p:spPr>
              <a:xfrm>
                <a:off x="11184467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0" name="流程图: 过程 459"/>
              <p:cNvSpPr/>
              <p:nvPr/>
            </p:nvSpPr>
            <p:spPr>
              <a:xfrm>
                <a:off x="11270860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1" name="流程图: 过程 460"/>
              <p:cNvSpPr/>
              <p:nvPr/>
            </p:nvSpPr>
            <p:spPr>
              <a:xfrm>
                <a:off x="11355674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2" name="流程图: 过程 461"/>
              <p:cNvSpPr/>
              <p:nvPr/>
            </p:nvSpPr>
            <p:spPr>
              <a:xfrm>
                <a:off x="11440488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3" name="流程图: 过程 462"/>
              <p:cNvSpPr/>
              <p:nvPr/>
            </p:nvSpPr>
            <p:spPr>
              <a:xfrm>
                <a:off x="11525302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4" name="流程图: 过程 463"/>
              <p:cNvSpPr/>
              <p:nvPr/>
            </p:nvSpPr>
            <p:spPr>
              <a:xfrm>
                <a:off x="11613199" y="3788228"/>
                <a:ext cx="68368" cy="35102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465" name="组合 464"/>
            <p:cNvGrpSpPr>
              <a:grpSpLocks noChangeAspect="1"/>
            </p:cNvGrpSpPr>
            <p:nvPr/>
          </p:nvGrpSpPr>
          <p:grpSpPr>
            <a:xfrm>
              <a:off x="1849248" y="2171406"/>
              <a:ext cx="359670" cy="252000"/>
              <a:chOff x="11180570" y="4296228"/>
              <a:chExt cx="500997" cy="351020"/>
            </a:xfrm>
          </p:grpSpPr>
          <p:sp>
            <p:nvSpPr>
              <p:cNvPr id="466" name="流程图: 过程 465"/>
              <p:cNvSpPr/>
              <p:nvPr/>
            </p:nvSpPr>
            <p:spPr>
              <a:xfrm>
                <a:off x="11180570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7" name="流程图: 过程 466"/>
              <p:cNvSpPr/>
              <p:nvPr/>
            </p:nvSpPr>
            <p:spPr>
              <a:xfrm>
                <a:off x="11267142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8" name="流程图: 过程 467"/>
              <p:cNvSpPr/>
              <p:nvPr/>
            </p:nvSpPr>
            <p:spPr>
              <a:xfrm>
                <a:off x="11355674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9" name="流程图: 过程 468"/>
              <p:cNvSpPr/>
              <p:nvPr/>
            </p:nvSpPr>
            <p:spPr>
              <a:xfrm>
                <a:off x="11440488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70" name="流程图: 过程 469"/>
              <p:cNvSpPr/>
              <p:nvPr/>
            </p:nvSpPr>
            <p:spPr>
              <a:xfrm>
                <a:off x="11525302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71" name="流程图: 过程 470"/>
              <p:cNvSpPr/>
              <p:nvPr/>
            </p:nvSpPr>
            <p:spPr>
              <a:xfrm>
                <a:off x="11613199" y="4296228"/>
                <a:ext cx="68368" cy="35102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cxnSp>
          <p:nvCxnSpPr>
            <p:cNvPr id="479" name="直接箭头连接符 478"/>
            <p:cNvCxnSpPr>
              <a:cxnSpLocks noChangeAspect="1"/>
            </p:cNvCxnSpPr>
            <p:nvPr/>
          </p:nvCxnSpPr>
          <p:spPr>
            <a:xfrm>
              <a:off x="2977207" y="2317808"/>
              <a:ext cx="141015" cy="108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直接箭头连接符 490"/>
            <p:cNvCxnSpPr/>
            <p:nvPr/>
          </p:nvCxnSpPr>
          <p:spPr>
            <a:xfrm flipV="1">
              <a:off x="2333181" y="2304157"/>
              <a:ext cx="195833" cy="65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直接箭头连接符 492"/>
            <p:cNvCxnSpPr/>
            <p:nvPr/>
          </p:nvCxnSpPr>
          <p:spPr>
            <a:xfrm flipV="1">
              <a:off x="2977207" y="2678450"/>
              <a:ext cx="136171" cy="11602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4" name="组合 493"/>
            <p:cNvGrpSpPr/>
            <p:nvPr/>
          </p:nvGrpSpPr>
          <p:grpSpPr>
            <a:xfrm>
              <a:off x="2641047" y="2171406"/>
              <a:ext cx="235679" cy="252000"/>
              <a:chOff x="8539805" y="3298873"/>
              <a:chExt cx="235679" cy="252000"/>
            </a:xfrm>
          </p:grpSpPr>
          <p:sp>
            <p:nvSpPr>
              <p:cNvPr id="495" name="流程图: 过程 494"/>
              <p:cNvSpPr/>
              <p:nvPr/>
            </p:nvSpPr>
            <p:spPr>
              <a:xfrm>
                <a:off x="8539805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6" name="流程图: 过程 495"/>
              <p:cNvSpPr/>
              <p:nvPr/>
            </p:nvSpPr>
            <p:spPr>
              <a:xfrm>
                <a:off x="8601956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7" name="流程图: 过程 496"/>
              <p:cNvSpPr/>
              <p:nvPr/>
            </p:nvSpPr>
            <p:spPr>
              <a:xfrm>
                <a:off x="8665514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8" name="流程图: 过程 497"/>
              <p:cNvSpPr/>
              <p:nvPr/>
            </p:nvSpPr>
            <p:spPr>
              <a:xfrm>
                <a:off x="8726402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499" name="组合 498"/>
            <p:cNvGrpSpPr/>
            <p:nvPr/>
          </p:nvGrpSpPr>
          <p:grpSpPr>
            <a:xfrm>
              <a:off x="2639769" y="2681757"/>
              <a:ext cx="231706" cy="252000"/>
              <a:chOff x="8539166" y="3739635"/>
              <a:chExt cx="231706" cy="252000"/>
            </a:xfrm>
          </p:grpSpPr>
          <p:sp>
            <p:nvSpPr>
              <p:cNvPr id="500" name="流程图: 过程 499"/>
              <p:cNvSpPr/>
              <p:nvPr/>
            </p:nvSpPr>
            <p:spPr>
              <a:xfrm>
                <a:off x="8539166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1" name="流程图: 过程 500"/>
              <p:cNvSpPr/>
              <p:nvPr/>
            </p:nvSpPr>
            <p:spPr>
              <a:xfrm>
                <a:off x="8600875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2" name="流程图: 过程 501"/>
              <p:cNvSpPr/>
              <p:nvPr/>
            </p:nvSpPr>
            <p:spPr>
              <a:xfrm>
                <a:off x="8661457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3" name="流程图: 过程 502"/>
              <p:cNvSpPr/>
              <p:nvPr/>
            </p:nvSpPr>
            <p:spPr>
              <a:xfrm>
                <a:off x="8722038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cxnSp>
          <p:nvCxnSpPr>
            <p:cNvPr id="504" name="直接箭头连接符 503"/>
            <p:cNvCxnSpPr/>
            <p:nvPr/>
          </p:nvCxnSpPr>
          <p:spPr>
            <a:xfrm flipV="1">
              <a:off x="2333483" y="2804492"/>
              <a:ext cx="195833" cy="65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/>
            <p:cNvGrpSpPr/>
            <p:nvPr/>
          </p:nvGrpSpPr>
          <p:grpSpPr>
            <a:xfrm>
              <a:off x="3240292" y="2439044"/>
              <a:ext cx="482662" cy="252000"/>
              <a:chOff x="3454758" y="3194007"/>
              <a:chExt cx="482662" cy="252000"/>
            </a:xfrm>
          </p:grpSpPr>
          <p:grpSp>
            <p:nvGrpSpPr>
              <p:cNvPr id="505" name="组合 504"/>
              <p:cNvGrpSpPr/>
              <p:nvPr/>
            </p:nvGrpSpPr>
            <p:grpSpPr>
              <a:xfrm>
                <a:off x="3454758" y="3194007"/>
                <a:ext cx="235679" cy="252000"/>
                <a:chOff x="8539805" y="3298873"/>
                <a:chExt cx="235679" cy="252000"/>
              </a:xfrm>
            </p:grpSpPr>
            <p:sp>
              <p:nvSpPr>
                <p:cNvPr id="506" name="流程图: 过程 505"/>
                <p:cNvSpPr/>
                <p:nvPr/>
              </p:nvSpPr>
              <p:spPr>
                <a:xfrm>
                  <a:off x="8539805" y="3298873"/>
                  <a:ext cx="49082" cy="25200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07" name="流程图: 过程 506"/>
                <p:cNvSpPr/>
                <p:nvPr/>
              </p:nvSpPr>
              <p:spPr>
                <a:xfrm>
                  <a:off x="8601956" y="3298873"/>
                  <a:ext cx="49082" cy="25200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08" name="流程图: 过程 507"/>
                <p:cNvSpPr/>
                <p:nvPr/>
              </p:nvSpPr>
              <p:spPr>
                <a:xfrm>
                  <a:off x="8665514" y="3298873"/>
                  <a:ext cx="49082" cy="25200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09" name="流程图: 过程 508"/>
                <p:cNvSpPr/>
                <p:nvPr/>
              </p:nvSpPr>
              <p:spPr>
                <a:xfrm>
                  <a:off x="8726402" y="3298873"/>
                  <a:ext cx="49082" cy="252000"/>
                </a:xfrm>
                <a:prstGeom prst="flowChart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510" name="组合 509"/>
              <p:cNvGrpSpPr/>
              <p:nvPr/>
            </p:nvGrpSpPr>
            <p:grpSpPr>
              <a:xfrm>
                <a:off x="3705714" y="3194007"/>
                <a:ext cx="231706" cy="252000"/>
                <a:chOff x="8539166" y="3739635"/>
                <a:chExt cx="231706" cy="252000"/>
              </a:xfrm>
            </p:grpSpPr>
            <p:sp>
              <p:nvSpPr>
                <p:cNvPr id="511" name="流程图: 过程 510"/>
                <p:cNvSpPr/>
                <p:nvPr/>
              </p:nvSpPr>
              <p:spPr>
                <a:xfrm>
                  <a:off x="8539166" y="3739635"/>
                  <a:ext cx="48834" cy="25200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12" name="流程图: 过程 511"/>
                <p:cNvSpPr/>
                <p:nvPr/>
              </p:nvSpPr>
              <p:spPr>
                <a:xfrm>
                  <a:off x="8600875" y="3739635"/>
                  <a:ext cx="48834" cy="25200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13" name="流程图: 过程 512"/>
                <p:cNvSpPr/>
                <p:nvPr/>
              </p:nvSpPr>
              <p:spPr>
                <a:xfrm>
                  <a:off x="8661457" y="3739635"/>
                  <a:ext cx="48834" cy="25200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14" name="流程图: 过程 513"/>
                <p:cNvSpPr/>
                <p:nvPr/>
              </p:nvSpPr>
              <p:spPr>
                <a:xfrm>
                  <a:off x="8722038" y="3739635"/>
                  <a:ext cx="48834" cy="252000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accent6"/>
                  </a:solidFill>
                  <a:prstDash val="solid"/>
                </a:ln>
                <a:effectLst>
                  <a:outerShdw blurRad="31750" dist="6350" dir="5400000" algn="ctr" rotWithShape="0">
                    <a:schemeClr val="tx1">
                      <a:alpha val="48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515" name="箭头: 右 514"/>
            <p:cNvSpPr/>
            <p:nvPr/>
          </p:nvSpPr>
          <p:spPr>
            <a:xfrm>
              <a:off x="4117806" y="2400645"/>
              <a:ext cx="289706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16" name="箭头: 右 515"/>
            <p:cNvSpPr/>
            <p:nvPr/>
          </p:nvSpPr>
          <p:spPr>
            <a:xfrm>
              <a:off x="4123288" y="4211969"/>
              <a:ext cx="289706" cy="298866"/>
            </a:xfrm>
            <a:prstGeom prst="rightArrow">
              <a:avLst/>
            </a:prstGeom>
            <a:solidFill>
              <a:schemeClr val="bg2"/>
            </a:solidFill>
            <a:ln w="19050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1750" dist="6350" dir="5400000" algn="ctr" rotWithShape="0">
                <a:schemeClr val="tx1">
                  <a:alpha val="4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17" name="直接箭头连接符 516"/>
            <p:cNvCxnSpPr/>
            <p:nvPr/>
          </p:nvCxnSpPr>
          <p:spPr>
            <a:xfrm>
              <a:off x="2947259" y="5223198"/>
              <a:ext cx="26835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直接箭头连接符 517"/>
            <p:cNvCxnSpPr/>
            <p:nvPr/>
          </p:nvCxnSpPr>
          <p:spPr>
            <a:xfrm>
              <a:off x="5165820" y="5232090"/>
              <a:ext cx="26911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文本框 518"/>
            <p:cNvSpPr txBox="1"/>
            <p:nvPr/>
          </p:nvSpPr>
          <p:spPr>
            <a:xfrm>
              <a:off x="3081434" y="5069310"/>
              <a:ext cx="21336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inter-stage dependency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20" name="文本框 519"/>
            <p:cNvSpPr txBox="1"/>
            <p:nvPr/>
          </p:nvSpPr>
          <p:spPr>
            <a:xfrm>
              <a:off x="5153584" y="5078202"/>
              <a:ext cx="2424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inter-batch dependency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21" name="文本框 520"/>
            <p:cNvSpPr txBox="1"/>
            <p:nvPr/>
          </p:nvSpPr>
          <p:spPr>
            <a:xfrm>
              <a:off x="2119397" y="5078202"/>
              <a:ext cx="8393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Bubble</a:t>
              </a:r>
              <a:endParaRPr lang="en-US" altLang="zh-CN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22" name="组合 521"/>
            <p:cNvGrpSpPr/>
            <p:nvPr/>
          </p:nvGrpSpPr>
          <p:grpSpPr>
            <a:xfrm>
              <a:off x="1966886" y="5091820"/>
              <a:ext cx="214405" cy="280540"/>
              <a:chOff x="4968843" y="4877883"/>
              <a:chExt cx="214405" cy="280540"/>
            </a:xfrm>
          </p:grpSpPr>
          <p:cxnSp>
            <p:nvCxnSpPr>
              <p:cNvPr id="523" name="直接连接符 522"/>
              <p:cNvCxnSpPr/>
              <p:nvPr/>
            </p:nvCxnSpPr>
            <p:spPr bwMode="auto">
              <a:xfrm flipH="1">
                <a:off x="4968843" y="4877883"/>
                <a:ext cx="105647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524" name="直接连接符 523"/>
              <p:cNvCxnSpPr/>
              <p:nvPr/>
            </p:nvCxnSpPr>
            <p:spPr bwMode="auto">
              <a:xfrm flipH="1">
                <a:off x="4984220" y="4900743"/>
                <a:ext cx="182325" cy="226679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  <p:cxnSp>
            <p:nvCxnSpPr>
              <p:cNvPr id="525" name="直接连接符 524"/>
              <p:cNvCxnSpPr/>
              <p:nvPr/>
            </p:nvCxnSpPr>
            <p:spPr bwMode="auto">
              <a:xfrm flipH="1">
                <a:off x="5074490" y="5018153"/>
                <a:ext cx="108758" cy="140270"/>
              </a:xfrm>
              <a:prstGeom prst="lin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/>
              </a:ln>
            </p:spPr>
          </p:cxnSp>
        </p:grpSp>
        <p:grpSp>
          <p:nvGrpSpPr>
            <p:cNvPr id="526" name="组合 525"/>
            <p:cNvGrpSpPr/>
            <p:nvPr/>
          </p:nvGrpSpPr>
          <p:grpSpPr>
            <a:xfrm>
              <a:off x="7445814" y="5080647"/>
              <a:ext cx="235679" cy="252000"/>
              <a:chOff x="8539805" y="3298873"/>
              <a:chExt cx="235679" cy="252000"/>
            </a:xfrm>
          </p:grpSpPr>
          <p:sp>
            <p:nvSpPr>
              <p:cNvPr id="527" name="流程图: 过程 526"/>
              <p:cNvSpPr/>
              <p:nvPr/>
            </p:nvSpPr>
            <p:spPr>
              <a:xfrm>
                <a:off x="8539805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28" name="流程图: 过程 527"/>
              <p:cNvSpPr/>
              <p:nvPr/>
            </p:nvSpPr>
            <p:spPr>
              <a:xfrm>
                <a:off x="8601956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29" name="流程图: 过程 528"/>
              <p:cNvSpPr/>
              <p:nvPr/>
            </p:nvSpPr>
            <p:spPr>
              <a:xfrm>
                <a:off x="8665514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30" name="流程图: 过程 529"/>
              <p:cNvSpPr/>
              <p:nvPr/>
            </p:nvSpPr>
            <p:spPr>
              <a:xfrm>
                <a:off x="8726402" y="3298873"/>
                <a:ext cx="49082" cy="252000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5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531" name="文本框 530"/>
            <p:cNvSpPr txBox="1"/>
            <p:nvPr/>
          </p:nvSpPr>
          <p:spPr>
            <a:xfrm>
              <a:off x="7718841" y="5091820"/>
              <a:ext cx="10283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Prefill Token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32" name="组合 531"/>
            <p:cNvGrpSpPr/>
            <p:nvPr/>
          </p:nvGrpSpPr>
          <p:grpSpPr>
            <a:xfrm>
              <a:off x="8911129" y="5089359"/>
              <a:ext cx="231706" cy="252000"/>
              <a:chOff x="8539166" y="3739635"/>
              <a:chExt cx="231706" cy="252000"/>
            </a:xfrm>
          </p:grpSpPr>
          <p:sp>
            <p:nvSpPr>
              <p:cNvPr id="533" name="流程图: 过程 532"/>
              <p:cNvSpPr/>
              <p:nvPr/>
            </p:nvSpPr>
            <p:spPr>
              <a:xfrm>
                <a:off x="8539166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34" name="流程图: 过程 533"/>
              <p:cNvSpPr/>
              <p:nvPr/>
            </p:nvSpPr>
            <p:spPr>
              <a:xfrm>
                <a:off x="8600875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35" name="流程图: 过程 534"/>
              <p:cNvSpPr/>
              <p:nvPr/>
            </p:nvSpPr>
            <p:spPr>
              <a:xfrm>
                <a:off x="8661457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36" name="流程图: 过程 535"/>
              <p:cNvSpPr/>
              <p:nvPr/>
            </p:nvSpPr>
            <p:spPr>
              <a:xfrm>
                <a:off x="8722038" y="3739635"/>
                <a:ext cx="48834" cy="252000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  <a:prstDash val="solid"/>
              </a:ln>
              <a:effectLst>
                <a:outerShdw blurRad="31750" dist="6350" dir="5400000" algn="ctr" rotWithShape="0">
                  <a:schemeClr val="tx1">
                    <a:alpha val="48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537" name="文本框 536"/>
            <p:cNvSpPr txBox="1"/>
            <p:nvPr/>
          </p:nvSpPr>
          <p:spPr>
            <a:xfrm>
              <a:off x="9163782" y="5095439"/>
              <a:ext cx="11067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Decode Token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56235" y="6265545"/>
            <a:ext cx="116560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[1]  Agrawal A, Kedia N, Panwar A, et al. Taming {Throughput-Latency} tradeoff in {LLM} inference with {Sarathi-Serve}[C]//18th USENIX symposium on operating systems design and implementation (OSDI 24). 2024: 117-134.</a:t>
            </a:r>
            <a:endParaRPr lang="en-US" altLang="zh-C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8879" y="6191004"/>
            <a:ext cx="12192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75055" y="1129030"/>
            <a:ext cx="10410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IHS produces more uniform micro-batches, reducing pipeline idle time</a:t>
            </a:r>
            <a:endParaRPr lang="en-US" altLang="zh-C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508*260"/>
  <p:tag name="TABLE_ENDDRAG_RECT" val="64*84*508*260"/>
</p:tagLst>
</file>

<file path=ppt/tags/tag2.xml><?xml version="1.0" encoding="utf-8"?>
<p:tagLst xmlns:p="http://schemas.openxmlformats.org/presentationml/2006/main">
  <p:tag name="KSO_WM_DIAGRAM_VIRTUALLY_FRAME" val="{&quot;height&quot;:301,&quot;left&quot;:-1,&quot;top&quot;:81.6,&quot;width&quot;:908}"/>
</p:tagLst>
</file>

<file path=ppt/tags/tag3.xml><?xml version="1.0" encoding="utf-8"?>
<p:tagLst xmlns:p="http://schemas.openxmlformats.org/presentationml/2006/main">
  <p:tag name="KSO_WM_DIAGRAM_VIRTUALLY_FRAME" val="{&quot;height&quot;:301,&quot;left&quot;:-1,&quot;top&quot;:81.6,&quot;width&quot;:908}"/>
</p:tagLst>
</file>

<file path=ppt/tags/tag4.xml><?xml version="1.0" encoding="utf-8"?>
<p:tagLst xmlns:p="http://schemas.openxmlformats.org/presentationml/2006/main">
  <p:tag name="KSO_WM_DIAGRAM_VIRTUALLY_FRAME" val="{&quot;height&quot;:301,&quot;left&quot;:-1,&quot;top&quot;:81.6,&quot;width&quot;:90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6448</Words>
  <Application>WPS 演示</Application>
  <PresentationFormat>宽屏</PresentationFormat>
  <Paragraphs>440</Paragraphs>
  <Slides>20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Calibri</vt:lpstr>
      <vt:lpstr>Times New Roman</vt:lpstr>
      <vt:lpstr>等线</vt:lpstr>
      <vt:lpstr>微软雅黑</vt:lpstr>
      <vt:lpstr>Wingdings</vt:lpstr>
      <vt:lpstr>Cambria Math</vt:lpstr>
      <vt:lpstr>Arial Unicode MS</vt:lpstr>
      <vt:lpstr>等线 Light</vt:lpstr>
      <vt:lpstr>LinLibertineT</vt:lpstr>
      <vt:lpstr>Segoe Print</vt:lpstr>
      <vt:lpstr>BatangChe</vt:lpstr>
      <vt:lpstr>Office 主题​​</vt:lpstr>
      <vt:lpstr>PowerPoint 演示文稿</vt:lpstr>
      <vt:lpstr>Outline</vt:lpstr>
      <vt:lpstr>Why Collaborative VLM Inference On Edge Devices?</vt:lpstr>
      <vt:lpstr>Why Pipeline Parallelism Fits Edge VLM Inference?</vt:lpstr>
      <vt:lpstr>Challenges in Pipeline-Parallel Inference on Edge Devices</vt:lpstr>
      <vt:lpstr>Outline</vt:lpstr>
      <vt:lpstr>System Overview</vt:lpstr>
      <vt:lpstr>Intra-batch Hybrid Scheduling</vt:lpstr>
      <vt:lpstr>IHS Balances Micro-batches to Reduce Pipeline Bubbles</vt:lpstr>
      <vt:lpstr>Bandwidth-Aware Layer Migration</vt:lpstr>
      <vt:lpstr>Outline</vt:lpstr>
      <vt:lpstr>Experimental Settings</vt:lpstr>
      <vt:lpstr>Experimental Settings</vt:lpstr>
      <vt:lpstr>Experimental Settings</vt:lpstr>
      <vt:lpstr>Analysis of Intra-Batch Scheduling (IHS) Performance</vt:lpstr>
      <vt:lpstr>Sensitivity Analysis of Migration Threshold γ</vt:lpstr>
      <vt:lpstr>Analysis of BAMLM Performance</vt:lpstr>
      <vt:lpstr>Overall Performance Evaluation of IHS-LM</vt:lpstr>
      <vt:lpstr>Outline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程 杨堃</dc:creator>
  <cp:lastModifiedBy>逸尘</cp:lastModifiedBy>
  <cp:revision>1743</cp:revision>
  <dcterms:created xsi:type="dcterms:W3CDTF">2020-02-09T17:19:00Z</dcterms:created>
  <dcterms:modified xsi:type="dcterms:W3CDTF">2026-07-11T13:06:55Z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772542EED5294902AB9834AF5089209C_12</vt:lpwstr>
  </property>
</Properties>
</file>