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27"/>
  </p:notesMasterIdLst>
  <p:handoutMasterIdLst>
    <p:handoutMasterId r:id="rId28"/>
  </p:handoutMasterIdLst>
  <p:sldIdLst>
    <p:sldId id="485" r:id="rId2"/>
    <p:sldId id="487" r:id="rId3"/>
    <p:sldId id="551" r:id="rId4"/>
    <p:sldId id="553" r:id="rId5"/>
    <p:sldId id="555" r:id="rId6"/>
    <p:sldId id="554" r:id="rId7"/>
    <p:sldId id="552" r:id="rId8"/>
    <p:sldId id="539" r:id="rId9"/>
    <p:sldId id="548" r:id="rId10"/>
    <p:sldId id="556" r:id="rId11"/>
    <p:sldId id="557" r:id="rId12"/>
    <p:sldId id="558" r:id="rId13"/>
    <p:sldId id="540" r:id="rId14"/>
    <p:sldId id="541" r:id="rId15"/>
    <p:sldId id="567" r:id="rId16"/>
    <p:sldId id="568" r:id="rId17"/>
    <p:sldId id="561" r:id="rId18"/>
    <p:sldId id="563" r:id="rId19"/>
    <p:sldId id="564" r:id="rId20"/>
    <p:sldId id="532" r:id="rId21"/>
    <p:sldId id="565" r:id="rId22"/>
    <p:sldId id="534" r:id="rId23"/>
    <p:sldId id="550" r:id="rId24"/>
    <p:sldId id="566" r:id="rId25"/>
    <p:sldId id="530" r:id="rId26"/>
  </p:sldIdLst>
  <p:sldSz cx="9144000" cy="5143500" type="screen16x9"/>
  <p:notesSz cx="6858000" cy="9144000"/>
  <p:custDataLst>
    <p:tags r:id="rId29"/>
  </p:custDataLst>
  <p:defaultTex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1">
          <p15:clr>
            <a:srgbClr val="A4A3A4"/>
          </p15:clr>
        </p15:guide>
        <p15:guide id="4" orient="horz" pos="680">
          <p15:clr>
            <a:srgbClr val="A4A3A4"/>
          </p15:clr>
        </p15:guide>
        <p15:guide id="5" orient="horz" pos="2927">
          <p15:clr>
            <a:srgbClr val="A4A3A4"/>
          </p15:clr>
        </p15:guide>
        <p15:guide id="6" pos="2875">
          <p15:clr>
            <a:srgbClr val="A4A3A4"/>
          </p15:clr>
        </p15:guide>
        <p15:guide id="7" pos="373">
          <p15:clr>
            <a:srgbClr val="A4A3A4"/>
          </p15:clr>
        </p15:guide>
        <p15:guide id="8" pos="5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5"/>
    <a:srgbClr val="1AA3C7"/>
    <a:srgbClr val="3FA598"/>
    <a:srgbClr val="F2F2F2"/>
    <a:srgbClr val="F39700"/>
    <a:srgbClr val="071F65"/>
    <a:srgbClr val="909090"/>
    <a:srgbClr val="454545"/>
    <a:srgbClr val="FF860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1384" autoAdjust="0"/>
  </p:normalViewPr>
  <p:slideViewPr>
    <p:cSldViewPr snapToGrid="0" snapToObjects="1">
      <p:cViewPr varScale="1">
        <p:scale>
          <a:sx n="88" d="100"/>
          <a:sy n="88" d="100"/>
        </p:scale>
        <p:origin x="1440" y="77"/>
      </p:cViewPr>
      <p:guideLst>
        <p:guide orient="horz" pos="2160"/>
        <p:guide pos="3840"/>
        <p:guide orient="horz" pos="1621"/>
        <p:guide orient="horz" pos="680"/>
        <p:guide orient="horz" pos="2927"/>
        <p:guide pos="2875"/>
        <p:guide pos="373"/>
        <p:guide pos="5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B18F8A-74B5-9148-A891-627592061A38}" type="datetimeFigureOut">
              <a:rPr kumimoji="1" lang="zh-CN" altLang="en-US" smtClean="0"/>
              <a:t>2023/12/19</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768D9-5829-CA4C-800C-5932EF9830F6}" type="slidenum">
              <a:rPr kumimoji="1" lang="zh-CN" altLang="en-US" smtClean="0"/>
              <a:t>‹#›</a:t>
            </a:fld>
            <a:endParaRPr kumimoji="1" lang="zh-CN" altLang="en-US"/>
          </a:p>
        </p:txBody>
      </p:sp>
    </p:spTree>
    <p:extLst>
      <p:ext uri="{BB962C8B-B14F-4D97-AF65-F5344CB8AC3E}">
        <p14:creationId xmlns:p14="http://schemas.microsoft.com/office/powerpoint/2010/main" val="566196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6ACD6-F780-4A47-B5D9-D292A4BD6F81}" type="datetimeFigureOut">
              <a:rPr kumimoji="1" lang="zh-CN" altLang="en-US" smtClean="0"/>
              <a:t>2023/12/19</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2715C-60D8-4442-95C1-470452B8606C}" type="slidenum">
              <a:rPr kumimoji="1" lang="zh-CN" altLang="en-US" smtClean="0"/>
              <a:t>‹#›</a:t>
            </a:fld>
            <a:endParaRPr kumimoji="1" lang="zh-CN" altLang="en-US"/>
          </a:p>
        </p:txBody>
      </p:sp>
    </p:spTree>
    <p:extLst>
      <p:ext uri="{BB962C8B-B14F-4D97-AF65-F5344CB8AC3E}">
        <p14:creationId xmlns:p14="http://schemas.microsoft.com/office/powerpoint/2010/main" val="1820028297"/>
      </p:ext>
    </p:extLst>
  </p:cSld>
  <p:clrMap bg1="lt1" tx1="dk1" bg2="lt2" tx2="dk2" accent1="accent1" accent2="accent2" accent3="accent3" accent4="accent4" accent5="accent5" accent6="accent6" hlink="hlink" folHlink="folHlink"/>
  <p:hf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ct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Hi, everyone. I'm </a:t>
            </a:r>
            <a:r>
              <a:rPr lang="en-US" altLang="zh-CN" sz="1800" kern="100" dirty="0" err="1">
                <a:effectLst/>
                <a:latin typeface="等线" panose="02010600030101010101" pitchFamily="2" charset="-122"/>
                <a:ea typeface="等线" panose="02010600030101010101" pitchFamily="2" charset="-122"/>
                <a:cs typeface="Arial" panose="020B0604020202020204" pitchFamily="34" charset="0"/>
              </a:rPr>
              <a:t>yan</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 ran from </a:t>
            </a:r>
            <a:r>
              <a:rPr lang="en-US" altLang="zh-CN" sz="1800" kern="100" dirty="0" err="1">
                <a:effectLst/>
                <a:latin typeface="等线" panose="02010600030101010101" pitchFamily="2" charset="-122"/>
                <a:ea typeface="等线" panose="02010600030101010101" pitchFamily="2" charset="-122"/>
                <a:cs typeface="Arial" panose="020B0604020202020204" pitchFamily="34" charset="0"/>
              </a:rPr>
              <a:t>beijing</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 University of Technology.  Today I will talk about </a:t>
            </a:r>
            <a:r>
              <a:rPr lang="en-US" altLang="zh-CN" sz="1800" b="1" dirty="0">
                <a:latin typeface="Comic Sans MS" panose="030F0702030302020204" pitchFamily="66" charset="0"/>
                <a:ea typeface="黑体" panose="02010609060101010101" pitchFamily="49" charset="-122"/>
                <a:cs typeface="Times New Roman" panose="02020603050405020304" pitchFamily="18" charset="0"/>
              </a:rPr>
              <a:t>Efficient Microservice Deployment with Dependencies in Multi-Access Edge Computing</a:t>
            </a:r>
            <a:endParaRPr lang="zh-CN" altLang="en-US" sz="1800" b="1" dirty="0">
              <a:latin typeface="Comic Sans MS" panose="030F0702030302020204" pitchFamily="66" charset="0"/>
              <a:ea typeface="黑体" panose="02010609060101010101" pitchFamily="49" charset="-122"/>
              <a:cs typeface="Times New Roman" panose="02020603050405020304" pitchFamily="18" charset="0"/>
            </a:endParaRPr>
          </a:p>
          <a:p>
            <a:pPr marL="0" marR="0" lvl="0" indent="0" algn="just" defTabSz="3429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a:t>
            </a:fld>
            <a:endParaRPr kumimoji="1" lang="zh-CN" altLang="en-US"/>
          </a:p>
        </p:txBody>
      </p:sp>
    </p:spTree>
    <p:extLst>
      <p:ext uri="{BB962C8B-B14F-4D97-AF65-F5344CB8AC3E}">
        <p14:creationId xmlns:p14="http://schemas.microsoft.com/office/powerpoint/2010/main" val="232507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dirty="0"/>
              <a:t>This page shows the existing research on server deployment strategy</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dirty="0"/>
              <a:t>Ning et al. \cite{b3} formulated models for dynamic multi-user computation offloading and edge server deployment problems using stochastic game theory. However, the applicability is limited despite considering unmanned aerial vehicle scenarios.</a:t>
            </a:r>
          </a:p>
          <a:p>
            <a:endParaRPr lang="en-US" altLang="zh-CN" dirty="0"/>
          </a:p>
          <a:p>
            <a:r>
              <a:rPr lang="en-US" altLang="zh-CN" dirty="0"/>
              <a:t>Mazloomi et al. \cite{b2} modeled the practical problem using reinforcement learning to solve the challenge of minimizing network latency and the number of edge servers. However, they did not consider server heterogeneity.</a:t>
            </a:r>
          </a:p>
          <a:p>
            <a:endParaRPr lang="en-US" altLang="zh-CN" dirty="0"/>
          </a:p>
          <a:p>
            <a:r>
              <a:rPr lang="en-US" altLang="zh-CN" dirty="0"/>
              <a:t>In their work, HE et al. \cite{b1} developed a two-stage algorithm based on Binary and GA to obtain optimal and suboptimal placement schemes for ES. But it did not consider user mobility</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10</a:t>
            </a:fld>
            <a:endParaRPr kumimoji="1" lang="zh-CN" altLang="en-US"/>
          </a:p>
        </p:txBody>
      </p:sp>
    </p:spTree>
    <p:extLst>
      <p:ext uri="{BB962C8B-B14F-4D97-AF65-F5344CB8AC3E}">
        <p14:creationId xmlns:p14="http://schemas.microsoft.com/office/powerpoint/2010/main" val="333809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dirty="0"/>
              <a:t>This page shows the existing research on server deployment strategy</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dirty="0"/>
              <a:t>Ning et al. \cite{b3} formulated models for dynamic multi-user computation offloading and edge server deployment problems using stochastic game theory. However, the applicability is limited despite considering unmanned aerial vehicle scenarios.</a:t>
            </a:r>
          </a:p>
          <a:p>
            <a:endParaRPr lang="en-US" altLang="zh-CN" dirty="0"/>
          </a:p>
          <a:p>
            <a:r>
              <a:rPr lang="en-US" altLang="zh-CN" dirty="0"/>
              <a:t>Mazloomi et al. \cite{b2} modeled the practical problem using reinforcement learning to solve the challenge of minimizing network latency and the number of edge servers. However, they did not consider server heterogeneity.</a:t>
            </a:r>
          </a:p>
          <a:p>
            <a:endParaRPr lang="en-US" altLang="zh-CN" dirty="0"/>
          </a:p>
          <a:p>
            <a:r>
              <a:rPr lang="en-US" altLang="zh-CN" dirty="0"/>
              <a:t>In their work, HE et al. \cite{b1} developed a two-stage algorithm based on Binary and GA to obtain optimal and suboptimal placement schemes for ES. But it did not consider user mobility</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11</a:t>
            </a:fld>
            <a:endParaRPr kumimoji="1" lang="zh-CN" altLang="en-US"/>
          </a:p>
        </p:txBody>
      </p:sp>
    </p:spTree>
    <p:extLst>
      <p:ext uri="{BB962C8B-B14F-4D97-AF65-F5344CB8AC3E}">
        <p14:creationId xmlns:p14="http://schemas.microsoft.com/office/powerpoint/2010/main" val="2249197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dirty="0"/>
              <a:t>This page shows the existing research on server deployment strategy</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dirty="0"/>
              <a:t>Ning et al. \cite{b3} formulated models for dynamic multi-user computation offloading and edge server deployment problems using stochastic game theory. However, the applicability is limited despite considering unmanned aerial vehicle scenarios.</a:t>
            </a:r>
          </a:p>
          <a:p>
            <a:endParaRPr lang="en-US" altLang="zh-CN" dirty="0"/>
          </a:p>
          <a:p>
            <a:r>
              <a:rPr lang="en-US" altLang="zh-CN" dirty="0"/>
              <a:t>Mazloomi et al. \cite{b2} modeled the practical problem using reinforcement learning to solve the challenge of minimizing network latency and the number of edge servers. However, they did not consider server heterogeneity.</a:t>
            </a:r>
          </a:p>
          <a:p>
            <a:endParaRPr lang="en-US" altLang="zh-CN" dirty="0"/>
          </a:p>
          <a:p>
            <a:r>
              <a:rPr lang="en-US" altLang="zh-CN" dirty="0"/>
              <a:t>In their work, HE et al. \cite{b1} developed a two-stage algorithm based on Binary and GA to obtain optimal and suboptimal placement schemes for ES. But it did not consider user mobility</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12</a:t>
            </a:fld>
            <a:endParaRPr kumimoji="1" lang="zh-CN" altLang="en-US"/>
          </a:p>
        </p:txBody>
      </p:sp>
    </p:spTree>
    <p:extLst>
      <p:ext uri="{BB962C8B-B14F-4D97-AF65-F5344CB8AC3E}">
        <p14:creationId xmlns:p14="http://schemas.microsoft.com/office/powerpoint/2010/main" val="115323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12715C-60D8-4442-95C1-470452B8606C}" type="slidenum">
              <a:rPr kumimoji="1" lang="zh-CN" altLang="en-US" smtClean="0"/>
              <a:t>13</a:t>
            </a:fld>
            <a:endParaRPr kumimoji="1" lang="zh-CN" altLang="en-US"/>
          </a:p>
        </p:txBody>
      </p:sp>
    </p:spTree>
    <p:extLst>
      <p:ext uri="{BB962C8B-B14F-4D97-AF65-F5344CB8AC3E}">
        <p14:creationId xmlns:p14="http://schemas.microsoft.com/office/powerpoint/2010/main" val="124276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assume that the servers are heterogeneous, and different prices are determined by varying processors and storage</a:t>
            </a:r>
          </a:p>
          <a:p>
            <a:endParaRPr lang="en-US" altLang="zh-CN" dirty="0"/>
          </a:p>
          <a:p>
            <a:r>
              <a:rPr lang="en-US" altLang="zh-CN" dirty="0"/>
              <a:t>The total transmission cost is divided into two components: one is the transmission cost generated by servers dealing with service requests, and the other is the transmission cost generated by cloud service dealing with service requests.</a:t>
            </a:r>
          </a:p>
          <a:p>
            <a:endParaRPr lang="en-US" altLang="zh-CN" dirty="0"/>
          </a:p>
          <a:p>
            <a:r>
              <a:rPr lang="en-US" altLang="zh-CN" dirty="0"/>
              <a:t>The computation cost is incurred due to computation delay. In order to better represent the computation delay, the processing of service requests by each edge server is modeled as an M/M/1 queuing model</a:t>
            </a:r>
          </a:p>
          <a:p>
            <a:endParaRPr lang="en-US" altLang="zh-CN" dirty="0"/>
          </a:p>
          <a:p>
            <a:r>
              <a:rPr lang="en-US" altLang="zh-CN" dirty="0"/>
              <a:t>Income is collected by providing services to users. Let us assume that a replica of service serves a request of service and generates income </a:t>
            </a:r>
          </a:p>
          <a:p>
            <a:endParaRPr lang="en-US" altLang="zh-CN" dirty="0"/>
          </a:p>
          <a:p>
            <a:r>
              <a:rPr lang="en-US" altLang="zh-CN" dirty="0"/>
              <a:t>Our objective is to maximize the profit of all servers under constraints including distance thresholds, resource limitations, and connectivity requirements. Therefore, the formal definition of this issue is shown in the PowerPoint</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14</a:t>
            </a:fld>
            <a:endParaRPr kumimoji="1" lang="zh-CN" altLang="en-US"/>
          </a:p>
        </p:txBody>
      </p:sp>
    </p:spTree>
    <p:extLst>
      <p:ext uri="{BB962C8B-B14F-4D97-AF65-F5344CB8AC3E}">
        <p14:creationId xmlns:p14="http://schemas.microsoft.com/office/powerpoint/2010/main" val="353446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assume that the servers are heterogeneous, and different prices are determined by varying processors and storage</a:t>
            </a:r>
          </a:p>
          <a:p>
            <a:endParaRPr lang="en-US" altLang="zh-CN" dirty="0"/>
          </a:p>
          <a:p>
            <a:r>
              <a:rPr lang="en-US" altLang="zh-CN" dirty="0"/>
              <a:t>The total transmission cost is divided into two components: one is the transmission cost generated by servers dealing with service requests, and the other is the transmission cost generated by cloud service dealing with service requests.</a:t>
            </a:r>
          </a:p>
          <a:p>
            <a:endParaRPr lang="en-US" altLang="zh-CN" dirty="0"/>
          </a:p>
          <a:p>
            <a:r>
              <a:rPr lang="en-US" altLang="zh-CN" dirty="0"/>
              <a:t>The computation cost is incurred due to computation delay. In order to better represent the computation delay, the processing of service requests by each edge server is modeled as an M/M/1 queuing model</a:t>
            </a:r>
          </a:p>
          <a:p>
            <a:endParaRPr lang="en-US" altLang="zh-CN" dirty="0"/>
          </a:p>
          <a:p>
            <a:r>
              <a:rPr lang="en-US" altLang="zh-CN" dirty="0"/>
              <a:t>Income is collected by providing services to users. Let us assume that a replica of service serves a request of service and generates income </a:t>
            </a:r>
          </a:p>
          <a:p>
            <a:endParaRPr lang="en-US" altLang="zh-CN" dirty="0"/>
          </a:p>
          <a:p>
            <a:r>
              <a:rPr lang="en-US" altLang="zh-CN" dirty="0"/>
              <a:t>Our objective is to maximize the profit of all servers under constraints including distance thresholds, resource limitations, and connectivity requirements. Therefore, the formal definition of this issue is shown in the PowerPoint</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15</a:t>
            </a:fld>
            <a:endParaRPr kumimoji="1" lang="zh-CN" altLang="en-US"/>
          </a:p>
        </p:txBody>
      </p:sp>
    </p:spTree>
    <p:extLst>
      <p:ext uri="{BB962C8B-B14F-4D97-AF65-F5344CB8AC3E}">
        <p14:creationId xmlns:p14="http://schemas.microsoft.com/office/powerpoint/2010/main" val="364049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assume that the servers are heterogeneous, and different prices are determined by varying processors and storage</a:t>
            </a:r>
          </a:p>
          <a:p>
            <a:endParaRPr lang="en-US" altLang="zh-CN" dirty="0"/>
          </a:p>
          <a:p>
            <a:r>
              <a:rPr lang="en-US" altLang="zh-CN" dirty="0"/>
              <a:t>The total transmission cost is divided into two components: one is the transmission cost generated by servers dealing with service requests, and the other is the transmission cost generated by cloud service dealing with service requests.</a:t>
            </a:r>
          </a:p>
          <a:p>
            <a:endParaRPr lang="en-US" altLang="zh-CN" dirty="0"/>
          </a:p>
          <a:p>
            <a:r>
              <a:rPr lang="en-US" altLang="zh-CN" dirty="0"/>
              <a:t>The computation cost is incurred due to computation delay. In order to better represent the computation delay, the processing of service requests by each edge server is modeled as an M/M/1 queuing model</a:t>
            </a:r>
          </a:p>
          <a:p>
            <a:endParaRPr lang="en-US" altLang="zh-CN" dirty="0"/>
          </a:p>
          <a:p>
            <a:r>
              <a:rPr lang="en-US" altLang="zh-CN" dirty="0"/>
              <a:t>Income is collected by providing services to users. Let us assume that a replica of service serves a request of service and generates income </a:t>
            </a:r>
          </a:p>
          <a:p>
            <a:endParaRPr lang="en-US" altLang="zh-CN" dirty="0"/>
          </a:p>
          <a:p>
            <a:r>
              <a:rPr lang="en-US" altLang="zh-CN" dirty="0"/>
              <a:t>Our objective is to maximize the profit of all servers under constraints including distance thresholds, resource limitations, and connectivity requirements. Therefore, the formal definition of this issue is shown in the PowerPoint</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16</a:t>
            </a:fld>
            <a:endParaRPr kumimoji="1" lang="zh-CN" altLang="en-US"/>
          </a:p>
        </p:txBody>
      </p:sp>
    </p:spTree>
    <p:extLst>
      <p:ext uri="{BB962C8B-B14F-4D97-AF65-F5344CB8AC3E}">
        <p14:creationId xmlns:p14="http://schemas.microsoft.com/office/powerpoint/2010/main" val="571759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assume that the servers are heterogeneous, and different prices are determined by varying processors and storage</a:t>
            </a:r>
          </a:p>
          <a:p>
            <a:endParaRPr lang="en-US" altLang="zh-CN" dirty="0"/>
          </a:p>
          <a:p>
            <a:r>
              <a:rPr lang="en-US" altLang="zh-CN" dirty="0"/>
              <a:t>The total transmission cost is divided into two components: one is the transmission cost generated by servers dealing with service requests, and the other is the transmission cost generated by cloud service dealing with service requests.</a:t>
            </a:r>
          </a:p>
          <a:p>
            <a:endParaRPr lang="en-US" altLang="zh-CN" dirty="0"/>
          </a:p>
          <a:p>
            <a:r>
              <a:rPr lang="en-US" altLang="zh-CN" dirty="0"/>
              <a:t>The computation cost is incurred due to computation delay. In order to better represent the computation delay, the processing of service requests by each edge server is modeled as an M/M/1 queuing model</a:t>
            </a:r>
          </a:p>
          <a:p>
            <a:endParaRPr lang="en-US" altLang="zh-CN" dirty="0"/>
          </a:p>
          <a:p>
            <a:r>
              <a:rPr lang="en-US" altLang="zh-CN" dirty="0"/>
              <a:t>Income is collected by providing services to users. Let us assume that a replica of service serves a request of service and generates income </a:t>
            </a:r>
          </a:p>
          <a:p>
            <a:endParaRPr lang="en-US" altLang="zh-CN" dirty="0"/>
          </a:p>
          <a:p>
            <a:r>
              <a:rPr lang="en-US" altLang="zh-CN" dirty="0"/>
              <a:t>Our objective is to maximize the profit of all servers under constraints including distance thresholds, resource limitations, and connectivity requirements. Therefore, the formal definition of this issue is shown in the PowerPoint</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17</a:t>
            </a:fld>
            <a:endParaRPr kumimoji="1" lang="zh-CN" altLang="en-US"/>
          </a:p>
        </p:txBody>
      </p:sp>
    </p:spTree>
    <p:extLst>
      <p:ext uri="{BB962C8B-B14F-4D97-AF65-F5344CB8AC3E}">
        <p14:creationId xmlns:p14="http://schemas.microsoft.com/office/powerpoint/2010/main" val="4039611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assume that the servers are heterogeneous, and different prices are determined by varying processors and storage</a:t>
            </a:r>
          </a:p>
          <a:p>
            <a:endParaRPr lang="en-US" altLang="zh-CN" dirty="0"/>
          </a:p>
          <a:p>
            <a:r>
              <a:rPr lang="en-US" altLang="zh-CN" dirty="0"/>
              <a:t>The total transmission cost is divided into two components: one is the transmission cost generated by servers dealing with service requests, and the other is the transmission cost generated by cloud service dealing with service requests.</a:t>
            </a:r>
          </a:p>
          <a:p>
            <a:endParaRPr lang="en-US" altLang="zh-CN" dirty="0"/>
          </a:p>
          <a:p>
            <a:r>
              <a:rPr lang="en-US" altLang="zh-CN" dirty="0"/>
              <a:t>The computation cost is incurred due to computation delay. In order to better represent the computation delay, the processing of service requests by each edge server is modeled as an M/M/1 queuing model</a:t>
            </a:r>
          </a:p>
          <a:p>
            <a:endParaRPr lang="en-US" altLang="zh-CN" dirty="0"/>
          </a:p>
          <a:p>
            <a:r>
              <a:rPr lang="en-US" altLang="zh-CN" dirty="0"/>
              <a:t>Income is collected by providing services to users. Let us assume that a replica of service serves a request of service and generates income </a:t>
            </a:r>
          </a:p>
          <a:p>
            <a:endParaRPr lang="en-US" altLang="zh-CN" dirty="0"/>
          </a:p>
          <a:p>
            <a:r>
              <a:rPr lang="en-US" altLang="zh-CN" dirty="0"/>
              <a:t>Our objective is to maximize the profit of all servers under constraints including distance thresholds, resource limitations, and connectivity requirements. Therefore, the formal definition of this issue is shown in the PowerPoint</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18</a:t>
            </a:fld>
            <a:endParaRPr kumimoji="1" lang="zh-CN" altLang="en-US"/>
          </a:p>
        </p:txBody>
      </p:sp>
    </p:spTree>
    <p:extLst>
      <p:ext uri="{BB962C8B-B14F-4D97-AF65-F5344CB8AC3E}">
        <p14:creationId xmlns:p14="http://schemas.microsoft.com/office/powerpoint/2010/main" val="43858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This is the outline of my talk.</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a:p>
            <a:pPr indent="266700" algn="just"/>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I will first give an introduction, and introduce the background related with our work. Then I will introduce our proposed approach in this work. Finally I will show some experimental results. </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712715C-60D8-4442-95C1-470452B8606C}" type="slidenum">
              <a:rPr kumimoji="1" lang="zh-CN" altLang="en-US" smtClean="0"/>
              <a:t>19</a:t>
            </a:fld>
            <a:endParaRPr kumimoji="1" lang="zh-CN" altLang="en-US"/>
          </a:p>
        </p:txBody>
      </p:sp>
    </p:spTree>
    <p:extLst>
      <p:ext uri="{BB962C8B-B14F-4D97-AF65-F5344CB8AC3E}">
        <p14:creationId xmlns:p14="http://schemas.microsoft.com/office/powerpoint/2010/main" val="42638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Here is the outline.</a:t>
            </a:r>
            <a:endParaRPr lang="zh-CN" altLang="en-US" dirty="0"/>
          </a:p>
        </p:txBody>
      </p:sp>
      <p:sp>
        <p:nvSpPr>
          <p:cNvPr id="4" name="灯片编号占位符 3"/>
          <p:cNvSpPr>
            <a:spLocks noGrp="1"/>
          </p:cNvSpPr>
          <p:nvPr>
            <p:ph type="sldNum" sz="quarter" idx="5"/>
          </p:nvPr>
        </p:nvSpPr>
        <p:spPr/>
        <p:txBody>
          <a:bodyPr/>
          <a:lstStyle/>
          <a:p>
            <a:fld id="{D712715C-60D8-4442-95C1-470452B8606C}" type="slidenum">
              <a:rPr kumimoji="1" lang="zh-CN" altLang="en-US" smtClean="0"/>
              <a:t>2</a:t>
            </a:fld>
            <a:endParaRPr kumimoji="1" lang="zh-CN" altLang="en-US"/>
          </a:p>
        </p:txBody>
      </p:sp>
    </p:spTree>
    <p:extLst>
      <p:ext uri="{BB962C8B-B14F-4D97-AF65-F5344CB8AC3E}">
        <p14:creationId xmlns:p14="http://schemas.microsoft.com/office/powerpoint/2010/main" val="86206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parameters used in our proposed algorithm are summarized in the Table I.</a:t>
            </a:r>
          </a:p>
          <a:p>
            <a:endParaRPr lang="en-US" altLang="zh-CN" dirty="0"/>
          </a:p>
          <a:p>
            <a:r>
              <a:rPr lang="en-US" altLang="zh-CN" dirty="0"/>
              <a:t>In stage I, we introduced five baselines in comparison with our proposed SDQ </a:t>
            </a:r>
            <a:r>
              <a:rPr lang="en-US" altLang="zh-CN" dirty="0" err="1"/>
              <a:t>algorithm:"The</a:t>
            </a:r>
            <a:r>
              <a:rPr lang="en-US" altLang="zh-CN" dirty="0"/>
              <a:t> first, Top-K, prioritizes base stations with the highest workload. The second, K-means, iteratively adjusts the parameter K to fulfill thresholds, resource limitations, and connectivity requirements constraints. The third, Top-</a:t>
            </a:r>
            <a:r>
              <a:rPr lang="en-US" altLang="zh-CN" dirty="0" err="1"/>
              <a:t>DoF</a:t>
            </a:r>
            <a:r>
              <a:rPr lang="en-US" altLang="zh-CN" dirty="0"/>
              <a:t>, favors base stations with a higher number of neighbors. The fourth, K-means and Top-K (</a:t>
            </a:r>
            <a:r>
              <a:rPr lang="en-US" altLang="zh-CN" dirty="0" err="1"/>
              <a:t>KmTK</a:t>
            </a:r>
            <a:r>
              <a:rPr lang="en-US" altLang="zh-CN" dirty="0"/>
              <a:t>), employs K-means iteratively until cluster constraints are satisfied, subsequently selecting the base station with the highest workload within each cluster as the edge server. Finally, the Random approach involves randomly selecting locations for deploying edge servers from among the available base stations.“</a:t>
            </a:r>
          </a:p>
          <a:p>
            <a:endParaRPr lang="en-US" altLang="zh-CN" dirty="0"/>
          </a:p>
          <a:p>
            <a:r>
              <a:rPr lang="en-US" altLang="zh-CN" dirty="0"/>
              <a:t>In stage II, we introduced three baselines in comparison with our proposed SPIB-TDB </a:t>
            </a:r>
            <a:r>
              <a:rPr lang="en-US" altLang="zh-CN" dirty="0" err="1"/>
              <a:t>algorithm:The</a:t>
            </a:r>
            <a:r>
              <a:rPr lang="en-US" altLang="zh-CN" dirty="0"/>
              <a:t> first, GP prioritizes services with the highest request rates. The second, GPI combines the greedy algorithm by giving priority to services with both high request rates and considerable income. The third, Random, involves determining the placement of services in a completely random manner.</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20</a:t>
            </a:fld>
            <a:endParaRPr kumimoji="1" lang="zh-CN" altLang="en-US"/>
          </a:p>
        </p:txBody>
      </p:sp>
    </p:spTree>
    <p:extLst>
      <p:ext uri="{BB962C8B-B14F-4D97-AF65-F5344CB8AC3E}">
        <p14:creationId xmlns:p14="http://schemas.microsoft.com/office/powerpoint/2010/main" val="37485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parameters used in our proposed algorithm are summarized in the Table I.</a:t>
            </a:r>
          </a:p>
          <a:p>
            <a:endParaRPr lang="en-US" altLang="zh-CN" dirty="0"/>
          </a:p>
          <a:p>
            <a:r>
              <a:rPr lang="en-US" altLang="zh-CN" dirty="0"/>
              <a:t>In stage I, we introduced five baselines in comparison with our proposed SDQ </a:t>
            </a:r>
            <a:r>
              <a:rPr lang="en-US" altLang="zh-CN" dirty="0" err="1"/>
              <a:t>algorithm:"The</a:t>
            </a:r>
            <a:r>
              <a:rPr lang="en-US" altLang="zh-CN" dirty="0"/>
              <a:t> first, Top-K, prioritizes base stations with the highest workload. The second, K-means, iteratively adjusts the parameter K to fulfill thresholds, resource limitations, and connectivity requirements constraints. The third, Top-</a:t>
            </a:r>
            <a:r>
              <a:rPr lang="en-US" altLang="zh-CN" dirty="0" err="1"/>
              <a:t>DoF</a:t>
            </a:r>
            <a:r>
              <a:rPr lang="en-US" altLang="zh-CN" dirty="0"/>
              <a:t>, favors base stations with a higher number of neighbors. The fourth, K-means and Top-K (</a:t>
            </a:r>
            <a:r>
              <a:rPr lang="en-US" altLang="zh-CN" dirty="0" err="1"/>
              <a:t>KmTK</a:t>
            </a:r>
            <a:r>
              <a:rPr lang="en-US" altLang="zh-CN" dirty="0"/>
              <a:t>), employs K-means iteratively until cluster constraints are satisfied, subsequently selecting the base station with the highest workload within each cluster as the edge server. Finally, the Random approach involves randomly selecting locations for deploying edge servers from among the available base stations.“</a:t>
            </a:r>
          </a:p>
          <a:p>
            <a:endParaRPr lang="en-US" altLang="zh-CN" dirty="0"/>
          </a:p>
          <a:p>
            <a:r>
              <a:rPr lang="en-US" altLang="zh-CN" dirty="0"/>
              <a:t>In stage II, we introduced three baselines in comparison with our proposed SPIB-TDB </a:t>
            </a:r>
            <a:r>
              <a:rPr lang="en-US" altLang="zh-CN" dirty="0" err="1"/>
              <a:t>algorithm:The</a:t>
            </a:r>
            <a:r>
              <a:rPr lang="en-US" altLang="zh-CN" dirty="0"/>
              <a:t> first, GP prioritizes services with the highest request rates. The second, GPI combines the greedy algorithm by giving priority to services with both high request rates and considerable income. The third, Random, involves determining the placement of services in a completely random manner.</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21</a:t>
            </a:fld>
            <a:endParaRPr kumimoji="1" lang="zh-CN" altLang="en-US"/>
          </a:p>
        </p:txBody>
      </p:sp>
    </p:spTree>
    <p:extLst>
      <p:ext uri="{BB962C8B-B14F-4D97-AF65-F5344CB8AC3E}">
        <p14:creationId xmlns:p14="http://schemas.microsoft.com/office/powerpoint/2010/main" val="16881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through continuous iterations, the agent gradually approximates the optimal actions, ultimately converging to a stable state (see Figure \ref{fig2}). The vertical axis in the graph represents the total cost, which corresponds to the objective function value of stage I.</a:t>
            </a:r>
          </a:p>
          <a:p>
            <a:endParaRPr lang="en-US" altLang="zh-CN" dirty="0"/>
          </a:p>
          <a:p>
            <a:r>
              <a:rPr lang="en-US" altLang="zh-CN" dirty="0"/>
              <a:t>Figure \ref{fig3} displays the total cost for all algorithms across different numbers of base stations. As the number of base stations increases, we observe that the SDQ algorithm always maintains a relatively low total cost.</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22</a:t>
            </a:fld>
            <a:endParaRPr kumimoji="1" lang="zh-CN" altLang="en-US"/>
          </a:p>
        </p:txBody>
      </p:sp>
    </p:spTree>
    <p:extLst>
      <p:ext uri="{BB962C8B-B14F-4D97-AF65-F5344CB8AC3E}">
        <p14:creationId xmlns:p14="http://schemas.microsoft.com/office/powerpoint/2010/main" val="44467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kern="100" dirty="0">
                <a:effectLst/>
                <a:latin typeface="等线" panose="02010600030101010101" pitchFamily="2" charset="-122"/>
                <a:ea typeface="等线" panose="02010600030101010101" pitchFamily="2" charset="-122"/>
                <a:cs typeface="Arial" panose="020B0604020202020204" pitchFamily="34" charset="0"/>
              </a:rPr>
              <a:t>In conclusion,  </a:t>
            </a:r>
            <a:r>
              <a:rPr lang="en-US" altLang="zh-CN" dirty="0"/>
              <a:t>we investigate the problem of server deployment and service placement in a multi-user scenario, aiming to enhance the profit of MNOs while considering constraints related to distance thresholds, resource limitations, and connectivity requirements.</a:t>
            </a:r>
          </a:p>
          <a:p>
            <a:endParaRPr lang="en-US" altLang="zh-CN" dirty="0"/>
          </a:p>
          <a:p>
            <a:r>
              <a:rPr lang="en-US" altLang="zh-CN" dirty="0"/>
              <a:t>Based on that, we employ a two-stage method to decouple the problem, breaking it down into two distinct yet interconnected stages.</a:t>
            </a:r>
          </a:p>
          <a:p>
            <a:endParaRPr lang="en-US" altLang="zh-CN" dirty="0"/>
          </a:p>
          <a:p>
            <a:r>
              <a:rPr lang="en-US" altLang="zh-CN" sz="900" dirty="0"/>
              <a:t>we conducted experiments using a real dataset to verify the superior performance of our proposed algorithms.</a:t>
            </a:r>
          </a:p>
          <a:p>
            <a:r>
              <a:rPr lang="en-US" altLang="zh-CN" sz="800" kern="100" dirty="0">
                <a:effectLst/>
                <a:latin typeface="等线" panose="02010600030101010101" pitchFamily="2" charset="-122"/>
                <a:ea typeface="等线" panose="02010600030101010101" pitchFamily="2" charset="-122"/>
                <a:cs typeface="Arial" panose="020B0604020202020204" pitchFamily="34" charset="0"/>
              </a:rPr>
              <a:t>That’s all. Thank you.</a:t>
            </a:r>
            <a:endParaRPr lang="zh-CN" altLang="zh-CN" sz="800" kern="100" dirty="0">
              <a:effectLst/>
              <a:latin typeface="等线" panose="02010600030101010101" pitchFamily="2" charset="-122"/>
              <a:ea typeface="等线" panose="02010600030101010101" pitchFamily="2"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23</a:t>
            </a:fld>
            <a:endParaRPr kumimoji="1" lang="zh-CN" altLang="en-US"/>
          </a:p>
        </p:txBody>
      </p:sp>
    </p:spTree>
    <p:extLst>
      <p:ext uri="{BB962C8B-B14F-4D97-AF65-F5344CB8AC3E}">
        <p14:creationId xmlns:p14="http://schemas.microsoft.com/office/powerpoint/2010/main" val="412740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800" kern="100" dirty="0">
                <a:effectLst/>
                <a:latin typeface="等线" panose="02010600030101010101" pitchFamily="2" charset="-122"/>
                <a:ea typeface="等线" panose="02010600030101010101" pitchFamily="2" charset="-122"/>
                <a:cs typeface="Arial" panose="020B0604020202020204" pitchFamily="34" charset="0"/>
              </a:rPr>
              <a:t>In conclusion,  </a:t>
            </a:r>
            <a:r>
              <a:rPr lang="en-US" altLang="zh-CN" dirty="0"/>
              <a:t>we investigate the problem of server deployment and service placement in a multi-user scenario, aiming to enhance the profit of MNOs while considering constraints related to distance thresholds, resource limitations, and connectivity requirements.</a:t>
            </a:r>
          </a:p>
          <a:p>
            <a:endParaRPr lang="en-US" altLang="zh-CN" dirty="0"/>
          </a:p>
          <a:p>
            <a:r>
              <a:rPr lang="en-US" altLang="zh-CN" dirty="0"/>
              <a:t>Based on that, we employ a two-stage method to decouple the problem, breaking it down into two distinct yet interconnected stages.</a:t>
            </a:r>
          </a:p>
          <a:p>
            <a:endParaRPr lang="en-US" altLang="zh-CN" dirty="0"/>
          </a:p>
          <a:p>
            <a:r>
              <a:rPr lang="en-US" altLang="zh-CN" sz="900" dirty="0"/>
              <a:t>we conducted experiments using a real dataset to verify the superior performance of our proposed algorithms.</a:t>
            </a:r>
          </a:p>
          <a:p>
            <a:r>
              <a:rPr lang="en-US" altLang="zh-CN" sz="800" kern="100" dirty="0">
                <a:effectLst/>
                <a:latin typeface="等线" panose="02010600030101010101" pitchFamily="2" charset="-122"/>
                <a:ea typeface="等线" panose="02010600030101010101" pitchFamily="2" charset="-122"/>
                <a:cs typeface="Arial" panose="020B0604020202020204" pitchFamily="34" charset="0"/>
              </a:rPr>
              <a:t>That’s all. Thank you.</a:t>
            </a:r>
            <a:endParaRPr lang="zh-CN" altLang="zh-CN" sz="800" kern="100" dirty="0">
              <a:effectLst/>
              <a:latin typeface="等线" panose="02010600030101010101" pitchFamily="2" charset="-122"/>
              <a:ea typeface="等线" panose="02010600030101010101" pitchFamily="2"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24</a:t>
            </a:fld>
            <a:endParaRPr kumimoji="1" lang="zh-CN" altLang="en-US"/>
          </a:p>
        </p:txBody>
      </p:sp>
    </p:spTree>
    <p:extLst>
      <p:ext uri="{BB962C8B-B14F-4D97-AF65-F5344CB8AC3E}">
        <p14:creationId xmlns:p14="http://schemas.microsoft.com/office/powerpoint/2010/main" val="3933142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25</a:t>
            </a:fld>
            <a:endParaRPr kumimoji="1" lang="zh-CN" altLang="en-US"/>
          </a:p>
        </p:txBody>
      </p:sp>
    </p:spTree>
    <p:extLst>
      <p:ext uri="{BB962C8B-B14F-4D97-AF65-F5344CB8AC3E}">
        <p14:creationId xmlns:p14="http://schemas.microsoft.com/office/powerpoint/2010/main" val="117054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266700" algn="just" defTabSz="342900" rtl="0" eaLnBrk="1" fontAlgn="auto" latinLnBrk="0" hangingPunct="1">
              <a:lnSpc>
                <a:spcPct val="100000"/>
              </a:lnSpc>
              <a:spcBef>
                <a:spcPts val="0"/>
              </a:spcBef>
              <a:spcAft>
                <a:spcPts val="0"/>
              </a:spcAft>
              <a:buClrTx/>
              <a:buSzTx/>
              <a:buFontTx/>
              <a:buNone/>
              <a:tabLst/>
              <a:defRPr/>
            </a:pPr>
            <a:r>
              <a:rPr lang="en-US" altLang="zh-CN" sz="900" kern="100" dirty="0">
                <a:effectLst/>
                <a:latin typeface="Times New Roman" panose="02020603050405020304" pitchFamily="18" charset="0"/>
                <a:ea typeface="+mn-ea"/>
              </a:rPr>
              <a:t>The vigorous development of Internet of things (IoT) technology has led to the explosive growth of mobile terminal equipment and data volume. At the same time, </a:t>
            </a:r>
            <a:r>
              <a:rPr lang="en-US" altLang="zh-CN" dirty="0">
                <a:latin typeface="Comic Sans MS" panose="030F0702030302020204" pitchFamily="66" charset="0"/>
                <a:ea typeface="黑体" panose="02010609060101010101" pitchFamily="49" charset="-122"/>
                <a:cs typeface="Times New Roman" panose="02020603050405020304" pitchFamily="18" charset="0"/>
              </a:rPr>
              <a:t>The recent advances in edge computing technologies have enabled a wide range of data-intensive and time-critical applications</a:t>
            </a:r>
            <a:r>
              <a:rPr lang="en-US" altLang="zh-CN" sz="900" kern="100" dirty="0">
                <a:effectLst/>
                <a:latin typeface="Times New Roman" panose="02020603050405020304" pitchFamily="18" charset="0"/>
                <a:ea typeface="+mn-ea"/>
              </a:rPr>
              <a:t>, such as </a:t>
            </a:r>
            <a:r>
              <a:rPr lang="en-US" altLang="zh-CN" sz="900" dirty="0">
                <a:latin typeface="Comic Sans MS" panose="030F0702030302020204" pitchFamily="66" charset="0"/>
                <a:ea typeface="黑体" panose="02010609060101010101" pitchFamily="49" charset="-122"/>
              </a:rPr>
              <a:t>Smart City</a:t>
            </a:r>
            <a:r>
              <a:rPr lang="en-US" altLang="zh-CN" sz="900" kern="1200" dirty="0">
                <a:effectLst/>
                <a:latin typeface="Comic Sans MS" panose="030F0702030302020204" pitchFamily="66" charset="0"/>
                <a:ea typeface="黑体" panose="02010609060101010101" pitchFamily="49" charset="-122"/>
              </a:rPr>
              <a:t>,</a:t>
            </a:r>
            <a:r>
              <a:rPr lang="en-US" altLang="zh-CN" sz="900" kern="100" dirty="0">
                <a:effectLst/>
                <a:latin typeface="Times New Roman" panose="02020603050405020304" pitchFamily="18" charset="0"/>
                <a:ea typeface="+mn-ea"/>
              </a:rPr>
              <a:t> </a:t>
            </a:r>
            <a:r>
              <a:rPr lang="en-US" altLang="zh-CN" dirty="0">
                <a:latin typeface="Comic Sans MS" panose="030F0702030302020204" pitchFamily="66" charset="0"/>
                <a:ea typeface="黑体" panose="02010609060101010101" pitchFamily="49" charset="-122"/>
              </a:rPr>
              <a:t>A</a:t>
            </a:r>
            <a:r>
              <a:rPr lang="en-US" altLang="zh-CN" sz="900" dirty="0">
                <a:latin typeface="Comic Sans MS" panose="030F0702030302020204" pitchFamily="66" charset="0"/>
                <a:ea typeface="黑体" panose="02010609060101010101" pitchFamily="49" charset="-122"/>
              </a:rPr>
              <a:t>utomated </a:t>
            </a:r>
            <a:r>
              <a:rPr lang="en-US" altLang="zh-CN" dirty="0">
                <a:latin typeface="Comic Sans MS" panose="030F0702030302020204" pitchFamily="66" charset="0"/>
                <a:ea typeface="黑体" panose="02010609060101010101" pitchFamily="49" charset="-122"/>
              </a:rPr>
              <a:t>D</a:t>
            </a:r>
            <a:r>
              <a:rPr lang="en-US" altLang="zh-CN" sz="900" dirty="0">
                <a:latin typeface="Comic Sans MS" panose="030F0702030302020204" pitchFamily="66" charset="0"/>
                <a:ea typeface="黑体" panose="02010609060101010101" pitchFamily="49" charset="-122"/>
              </a:rPr>
              <a:t>riving</a:t>
            </a:r>
            <a:r>
              <a:rPr lang="en-US" altLang="zh-CN" sz="900" kern="100" dirty="0">
                <a:effectLst/>
                <a:latin typeface="Times New Roman" panose="02020603050405020304" pitchFamily="18" charset="0"/>
                <a:ea typeface="+mn-ea"/>
              </a:rPr>
              <a:t>, and augmented reality (AR)/virtual reality (VR), have emerged and been widely used.</a:t>
            </a:r>
            <a:endParaRPr lang="zh-CN" altLang="zh-CN" sz="900" kern="100" dirty="0">
              <a:effectLst/>
              <a:latin typeface="Times New Roman" panose="02020603050405020304" pitchFamily="18" charset="0"/>
              <a:ea typeface="+mn-ea"/>
            </a:endParaRPr>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3</a:t>
            </a:fld>
            <a:endParaRPr kumimoji="1" lang="zh-CN" altLang="en-US"/>
          </a:p>
        </p:txBody>
      </p:sp>
    </p:spTree>
    <p:extLst>
      <p:ext uri="{BB962C8B-B14F-4D97-AF65-F5344CB8AC3E}">
        <p14:creationId xmlns:p14="http://schemas.microsoft.com/office/powerpoint/2010/main" val="361535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en-US" altLang="zh-CN" sz="900" kern="100" dirty="0">
                <a:effectLst/>
                <a:latin typeface="Times New Roman" panose="02020603050405020304" pitchFamily="18" charset="0"/>
                <a:ea typeface="+mn-ea"/>
              </a:rPr>
              <a:t>The limitations of traditional monolithic applications in terms of scalability and flexibility have led to the emergence of microservice architecture, a lightweight and highly flexible architectural pattern.</a:t>
            </a:r>
            <a:endParaRPr lang="zh-CN" altLang="zh-CN" sz="900" kern="100" dirty="0">
              <a:effectLst/>
              <a:latin typeface="Times New Roman" panose="02020603050405020304" pitchFamily="18" charset="0"/>
              <a:ea typeface="+mn-ea"/>
            </a:endParaRPr>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4</a:t>
            </a:fld>
            <a:endParaRPr kumimoji="1" lang="zh-CN" altLang="en-US"/>
          </a:p>
        </p:txBody>
      </p:sp>
    </p:spTree>
    <p:extLst>
      <p:ext uri="{BB962C8B-B14F-4D97-AF65-F5344CB8AC3E}">
        <p14:creationId xmlns:p14="http://schemas.microsoft.com/office/powerpoint/2010/main" val="48613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en-US" altLang="zh-CN" sz="900" kern="100" dirty="0">
                <a:effectLst/>
                <a:latin typeface="Times New Roman" panose="02020603050405020304" pitchFamily="18" charset="0"/>
                <a:ea typeface="+mn-ea"/>
              </a:rPr>
              <a:t>With the continuous rise of 5G technology, although mobile devices have become more intelligent and powerful, the emergence of new applications and the growing demand for portable services are bringing huge computational and communication burdens</a:t>
            </a:r>
          </a:p>
          <a:p>
            <a:pPr indent="266700" algn="just"/>
            <a:r>
              <a:rPr lang="en-US" altLang="zh-CN" sz="900" kern="100" dirty="0">
                <a:effectLst/>
                <a:latin typeface="Times New Roman" panose="02020603050405020304" pitchFamily="18" charset="0"/>
                <a:ea typeface="+mn-ea"/>
              </a:rPr>
              <a:t>In this context, Mobile Edge Computing (MEC), as an innovative computing paradigm, offloads computation-intensive tasks from resource-constrained mobile devices to edge servers located closer to end users. This effectively alleviates the computational load on mobile devices and the core network, while addressing the issue of high-latency communication.</a:t>
            </a:r>
            <a:endParaRPr lang="zh-CN" altLang="zh-CN" sz="900" kern="100" dirty="0">
              <a:effectLst/>
              <a:latin typeface="Times New Roman" panose="02020603050405020304" pitchFamily="18" charset="0"/>
              <a:ea typeface="+mn-ea"/>
            </a:endParaRPr>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5</a:t>
            </a:fld>
            <a:endParaRPr kumimoji="1" lang="zh-CN" altLang="en-US"/>
          </a:p>
        </p:txBody>
      </p:sp>
    </p:spTree>
    <p:extLst>
      <p:ext uri="{BB962C8B-B14F-4D97-AF65-F5344CB8AC3E}">
        <p14:creationId xmlns:p14="http://schemas.microsoft.com/office/powerpoint/2010/main" val="181479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en-US" altLang="zh-CN" sz="900" kern="100" dirty="0">
                <a:effectLst/>
                <a:latin typeface="Times New Roman" panose="02020603050405020304" pitchFamily="18" charset="0"/>
                <a:ea typeface="+mn-ea"/>
              </a:rPr>
              <a:t>However, the expensive cost and limited computational capacity of these servers, along with the instability of activities among multiple end-users, present a series of challenges for enhancing the profit of MNOs. In order to maximize the profit of MNOs and adapt to the ever-evolving demands of mobile networks, this paper delves deep into the study of joint server deployment and service placement in multi-user scenarios.</a:t>
            </a:r>
            <a:endParaRPr lang="zh-CN" altLang="zh-CN" sz="900" kern="100" dirty="0">
              <a:effectLst/>
              <a:latin typeface="Times New Roman" panose="02020603050405020304" pitchFamily="18" charset="0"/>
              <a:ea typeface="+mn-ea"/>
            </a:endParaRPr>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6</a:t>
            </a:fld>
            <a:endParaRPr kumimoji="1" lang="zh-CN" altLang="en-US"/>
          </a:p>
        </p:txBody>
      </p:sp>
    </p:spTree>
    <p:extLst>
      <p:ext uri="{BB962C8B-B14F-4D97-AF65-F5344CB8AC3E}">
        <p14:creationId xmlns:p14="http://schemas.microsoft.com/office/powerpoint/2010/main" val="240077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gn="just"/>
            <a:r>
              <a:rPr lang="en-US" altLang="zh-CN" sz="900" kern="100" dirty="0">
                <a:effectLst/>
                <a:latin typeface="Times New Roman" panose="02020603050405020304" pitchFamily="18" charset="0"/>
                <a:ea typeface="+mn-ea"/>
              </a:rPr>
              <a:t>With the continuous rise of 5G technology, although mobile devices have become more intelligent and powerful, the emergence of new applications and the growing demand for portable services are bringing huge computational and communication burdens</a:t>
            </a:r>
          </a:p>
          <a:p>
            <a:pPr indent="266700" algn="just"/>
            <a:r>
              <a:rPr lang="en-US" altLang="zh-CN" sz="900" kern="100" dirty="0">
                <a:effectLst/>
                <a:latin typeface="Times New Roman" panose="02020603050405020304" pitchFamily="18" charset="0"/>
                <a:ea typeface="+mn-ea"/>
              </a:rPr>
              <a:t>In this context, Mobile Edge Computing (MEC), as an innovative computing paradigm, offloads computation-intensive tasks from resource-constrained mobile devices to edge servers located closer to end users. This effectively alleviates the computational load on mobile devices and the core network, while addressing the issue of high-latency communication.</a:t>
            </a:r>
            <a:endParaRPr lang="zh-CN" altLang="zh-CN" sz="900" kern="100" dirty="0">
              <a:effectLst/>
              <a:latin typeface="Times New Roman" panose="02020603050405020304" pitchFamily="18" charset="0"/>
              <a:ea typeface="+mn-ea"/>
            </a:endParaRPr>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7</a:t>
            </a:fld>
            <a:endParaRPr kumimoji="1" lang="zh-CN" altLang="en-US"/>
          </a:p>
        </p:txBody>
      </p:sp>
    </p:spTree>
    <p:extLst>
      <p:ext uri="{BB962C8B-B14F-4D97-AF65-F5344CB8AC3E}">
        <p14:creationId xmlns:p14="http://schemas.microsoft.com/office/powerpoint/2010/main" val="226341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712715C-60D8-4442-95C1-470452B8606C}" type="slidenum">
              <a:rPr kumimoji="1" lang="zh-CN" altLang="en-US" smtClean="0"/>
              <a:t>8</a:t>
            </a:fld>
            <a:endParaRPr kumimoji="1" lang="zh-CN" altLang="en-US"/>
          </a:p>
        </p:txBody>
      </p:sp>
    </p:spTree>
    <p:extLst>
      <p:ext uri="{BB962C8B-B14F-4D97-AF65-F5344CB8AC3E}">
        <p14:creationId xmlns:p14="http://schemas.microsoft.com/office/powerpoint/2010/main" val="378005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dirty="0"/>
              <a:t>This page shows the existing research on server deployment strategy</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342900" rtl="0" eaLnBrk="1" fontAlgn="auto" latinLnBrk="0" hangingPunct="1">
              <a:lnSpc>
                <a:spcPct val="100000"/>
              </a:lnSpc>
              <a:spcBef>
                <a:spcPts val="0"/>
              </a:spcBef>
              <a:spcAft>
                <a:spcPts val="0"/>
              </a:spcAft>
              <a:buClrTx/>
              <a:buSzTx/>
              <a:buFontTx/>
              <a:buNone/>
              <a:tabLst/>
              <a:defRPr/>
            </a:pPr>
            <a:r>
              <a:rPr lang="en-US" altLang="zh-CN" dirty="0"/>
              <a:t>Ning et al. \cite{b3} formulated models for dynamic multi-user computation offloading and edge server deployment problems using stochastic game theory. However, the applicability is limited despite considering unmanned aerial vehicle scenarios.</a:t>
            </a:r>
          </a:p>
          <a:p>
            <a:endParaRPr lang="en-US" altLang="zh-CN" dirty="0"/>
          </a:p>
          <a:p>
            <a:r>
              <a:rPr lang="en-US" altLang="zh-CN" dirty="0"/>
              <a:t>Mazloomi et al. \cite{b2} modeled the practical problem using reinforcement learning to solve the challenge of minimizing network latency and the number of edge servers. However, they did not consider server heterogeneity.</a:t>
            </a:r>
          </a:p>
          <a:p>
            <a:endParaRPr lang="en-US" altLang="zh-CN" dirty="0"/>
          </a:p>
          <a:p>
            <a:r>
              <a:rPr lang="en-US" altLang="zh-CN" dirty="0"/>
              <a:t>In their work, HE et al. \cite{b1} developed a two-stage algorithm based on Binary and GA to obtain optimal and suboptimal placement schemes for ES. But it did not consider user mobility</a:t>
            </a:r>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9</a:t>
            </a:fld>
            <a:endParaRPr kumimoji="1" lang="zh-CN" altLang="en-US"/>
          </a:p>
        </p:txBody>
      </p:sp>
    </p:spTree>
    <p:extLst>
      <p:ext uri="{BB962C8B-B14F-4D97-AF65-F5344CB8AC3E}">
        <p14:creationId xmlns:p14="http://schemas.microsoft.com/office/powerpoint/2010/main" val="197512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33920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8136860" y="4786900"/>
            <a:ext cx="820283" cy="276999"/>
          </a:xfrm>
          <a:prstGeom prst="rect">
            <a:avLst/>
          </a:prstGeom>
        </p:spPr>
        <p:txBody>
          <a:bodyPr lIns="68580" tIns="34290" rIns="68580" bIns="34290"/>
          <a:lstStyle/>
          <a:p>
            <a:pPr algn="ctr">
              <a:defRPr/>
            </a:pPr>
            <a:fld id="{2EEF1883-7A0E-4F66-9932-E581691AD397}" type="slidenum">
              <a:rPr lang="zh-CN" altLang="en-US" sz="1200" smtClean="0">
                <a:solidFill>
                  <a:schemeClr val="tx1">
                    <a:lumMod val="65000"/>
                    <a:lumOff val="35000"/>
                  </a:schemeClr>
                </a:solidFill>
              </a:rPr>
              <a:pPr algn="ctr">
                <a:defRPr/>
              </a:pPr>
              <a:t>‹#›</a:t>
            </a:fld>
            <a:endParaRPr lang="zh-CN" altLang="en-US" sz="12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39280276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矩形 2"/>
          <p:cNvSpPr/>
          <p:nvPr userDrawn="1"/>
        </p:nvSpPr>
        <p:spPr>
          <a:xfrm>
            <a:off x="7747712" y="4897279"/>
            <a:ext cx="775136" cy="246221"/>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defTabSz="914400"/>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defTabSz="914400"/>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defTabSz="914400"/>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defTabSz="914400"/>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90020781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787259"/>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079579"/>
      </p:ext>
    </p:extLst>
  </p:cSld>
  <p:clrMap bg1="lt1" tx1="dk1" bg2="lt2" tx2="dk2" accent1="accent1" accent2="accent2" accent3="accent3" accent4="accent4" accent5="accent5" accent6="accent6" hlink="hlink" folHlink="folHlink"/>
  <p:sldLayoutIdLst>
    <p:sldLayoutId id="2147483718" r:id="rId1"/>
    <p:sldLayoutId id="2147483725" r:id="rId2"/>
    <p:sldLayoutId id="2147483738" r:id="rId3"/>
    <p:sldLayoutId id="2147483724" r:id="rId4"/>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hf hdr="0" dt="0"/>
  <p:txStyles>
    <p:titleStyle>
      <a:lvl1pPr algn="l" defTabSz="685800" rtl="0" eaLnBrk="1" latinLnBrk="0" hangingPunct="1">
        <a:lnSpc>
          <a:spcPct val="90000"/>
        </a:lnSpc>
        <a:spcBef>
          <a:spcPct val="0"/>
        </a:spcBef>
        <a:buNone/>
        <a:defRPr sz="24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267891" indent="-267891" algn="just" defTabSz="685800" rtl="0" eaLnBrk="1" latinLnBrk="0" hangingPunct="1">
        <a:lnSpc>
          <a:spcPct val="110000"/>
        </a:lnSpc>
        <a:spcBef>
          <a:spcPts val="1350"/>
        </a:spcBef>
        <a:spcAft>
          <a:spcPts val="0"/>
        </a:spcAft>
        <a:buClr>
          <a:schemeClr val="accent2">
            <a:lumMod val="75000"/>
          </a:schemeClr>
        </a:buClr>
        <a:buSzPct val="70000"/>
        <a:buFont typeface="Wingdings 2" panose="05020102010507070707" pitchFamily="18" charset="2"/>
        <a:buChar char=""/>
        <a:defRPr sz="1500" kern="1200" baseline="0">
          <a:solidFill>
            <a:srgbClr val="071F65"/>
          </a:solidFill>
          <a:latin typeface="Arial" panose="020B0604020202020204" pitchFamily="34" charset="0"/>
          <a:ea typeface="微软雅黑" panose="020B0503020204020204" pitchFamily="34" charset="-122"/>
          <a:cs typeface="+mn-cs"/>
        </a:defRPr>
      </a:lvl1pPr>
      <a:lvl2pPr marL="267891" indent="-267891" algn="just" defTabSz="685800" rtl="0" eaLnBrk="1" latinLnBrk="0" hangingPunct="1">
        <a:lnSpc>
          <a:spcPct val="130000"/>
        </a:lnSpc>
        <a:spcBef>
          <a:spcPts val="0"/>
        </a:spcBef>
        <a:spcAft>
          <a:spcPts val="450"/>
        </a:spcAft>
        <a:buClr>
          <a:schemeClr val="accent2">
            <a:lumMod val="60000"/>
            <a:lumOff val="40000"/>
          </a:schemeClr>
        </a:buClr>
        <a:buFont typeface="幼圆" panose="02010509060101010101" pitchFamily="49" charset="-122"/>
        <a:buChar char=" "/>
        <a:defRPr sz="1200" kern="1200" baseline="0">
          <a:solidFill>
            <a:srgbClr val="071F65"/>
          </a:solidFill>
          <a:latin typeface="幼圆" panose="02010509060101010101" pitchFamily="49" charset="-122"/>
          <a:ea typeface="幼圆" panose="02010509060101010101" pitchFamily="49"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3.png"/><Relationship Id="rId5" Type="http://schemas.openxmlformats.org/officeDocument/2006/relationships/image" Target="../media/image8.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31.png"/><Relationship Id="rId1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52804" y="1616978"/>
            <a:ext cx="6956883" cy="684803"/>
          </a:xfrm>
          <a:prstGeom prst="rect">
            <a:avLst/>
          </a:prstGeom>
        </p:spPr>
        <p:txBody>
          <a:bodyPr wrap="square" lIns="68580" tIns="34290" rIns="68580" bIns="34290">
            <a:spAutoFit/>
          </a:bodyPr>
          <a:lstStyle/>
          <a:p>
            <a:pPr algn="ctr"/>
            <a:r>
              <a:rPr lang="en-US" altLang="zh-CN" sz="2000" b="1" dirty="0">
                <a:latin typeface="Comic Sans MS" panose="030F0702030302020204" pitchFamily="66" charset="0"/>
                <a:ea typeface="黑体" panose="02010609060101010101" pitchFamily="49" charset="-122"/>
                <a:cs typeface="Times New Roman" panose="02020603050405020304" pitchFamily="18" charset="0"/>
              </a:rPr>
              <a:t>Efficient Microservice Deployment with Dependencies </a:t>
            </a:r>
          </a:p>
          <a:p>
            <a:pPr algn="ctr"/>
            <a:r>
              <a:rPr lang="en-US" altLang="zh-CN" sz="2000" b="1" dirty="0">
                <a:latin typeface="Comic Sans MS" panose="030F0702030302020204" pitchFamily="66" charset="0"/>
                <a:ea typeface="黑体" panose="02010609060101010101" pitchFamily="49" charset="-122"/>
                <a:cs typeface="Times New Roman" panose="02020603050405020304" pitchFamily="18" charset="0"/>
              </a:rPr>
              <a:t>in Multi-Access Edge Computing</a:t>
            </a:r>
            <a:endParaRPr lang="zh-CN" altLang="en-US" sz="2000" b="1" dirty="0">
              <a:latin typeface="Comic Sans MS" panose="030F0702030302020204" pitchFamily="66" charset="0"/>
              <a:ea typeface="黑体" panose="02010609060101010101" pitchFamily="49" charset="-122"/>
              <a:cs typeface="Times New Roman" panose="02020603050405020304" pitchFamily="18" charset="0"/>
            </a:endParaRPr>
          </a:p>
        </p:txBody>
      </p:sp>
      <p:cxnSp>
        <p:nvCxnSpPr>
          <p:cNvPr id="24" name="直接连接符 23"/>
          <p:cNvCxnSpPr>
            <a:cxnSpLocks/>
          </p:cNvCxnSpPr>
          <p:nvPr/>
        </p:nvCxnSpPr>
        <p:spPr>
          <a:xfrm flipH="1">
            <a:off x="2118018" y="2399049"/>
            <a:ext cx="5350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noEditPoints="1"/>
          </p:cNvSpPr>
          <p:nvPr/>
        </p:nvSpPr>
        <p:spPr bwMode="auto">
          <a:xfrm>
            <a:off x="0" y="430625"/>
            <a:ext cx="1297577" cy="2141126"/>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rgbClr val="1AA3C7"/>
          </a:solidFill>
          <a:ln w="5" cap="flat">
            <a:solidFill>
              <a:schemeClr val="accent1">
                <a:lumMod val="20000"/>
                <a:lumOff val="8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latin typeface="Comic Sans MS" panose="030F0702030302020204" pitchFamily="66" charset="0"/>
            </a:endParaRPr>
          </a:p>
        </p:txBody>
      </p:sp>
      <p:sp>
        <p:nvSpPr>
          <p:cNvPr id="15" name="Freeform 6"/>
          <p:cNvSpPr>
            <a:spLocks noEditPoints="1"/>
          </p:cNvSpPr>
          <p:nvPr/>
        </p:nvSpPr>
        <p:spPr bwMode="auto">
          <a:xfrm>
            <a:off x="1220526" y="1193472"/>
            <a:ext cx="99340" cy="1264057"/>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latin typeface="Comic Sans MS" panose="030F0702030302020204" pitchFamily="66" charset="0"/>
            </a:endParaRPr>
          </a:p>
        </p:txBody>
      </p:sp>
      <p:sp>
        <p:nvSpPr>
          <p:cNvPr id="12" name="副标题 2">
            <a:extLst>
              <a:ext uri="{FF2B5EF4-FFF2-40B4-BE49-F238E27FC236}">
                <a16:creationId xmlns:a16="http://schemas.microsoft.com/office/drawing/2014/main" id="{6171AC61-F38B-476C-BBD7-068CFCE79881}"/>
              </a:ext>
            </a:extLst>
          </p:cNvPr>
          <p:cNvSpPr txBox="1">
            <a:spLocks/>
          </p:cNvSpPr>
          <p:nvPr/>
        </p:nvSpPr>
        <p:spPr>
          <a:xfrm>
            <a:off x="-63143" y="2841719"/>
            <a:ext cx="3215641" cy="1694253"/>
          </a:xfrm>
          <a:prstGeom prst="rect">
            <a:avLst/>
          </a:prstGeom>
        </p:spPr>
        <p:txBody>
          <a:bodyPr vert="horz" lIns="45720" rIns="45720">
            <a:noAutofit/>
          </a:bodyPr>
          <a:lstStyle>
            <a:lvl1pPr marL="0" marR="64135" indent="0" algn="r" rtl="0" eaLnBrk="1" latinLnBrk="0" hangingPunct="1">
              <a:spcBef>
                <a:spcPts val="400"/>
              </a:spcBef>
              <a:spcAft>
                <a:spcPts val="0"/>
              </a:spcAft>
              <a:buClr>
                <a:schemeClr val="accent1"/>
              </a:buClr>
              <a:buSzPct val="68000"/>
              <a:buFont typeface="Wingdings 3" panose="05040102010807070707"/>
              <a:buNone/>
              <a:defRPr kumimoji="0" sz="2700" kern="1200">
                <a:solidFill>
                  <a:schemeClr val="tx2"/>
                </a:solidFill>
                <a:latin typeface="+mn-lt"/>
                <a:ea typeface="+mn-ea"/>
                <a:cs typeface="+mn-cs"/>
              </a:defRPr>
            </a:lvl1pPr>
            <a:lvl2pPr marL="457200" indent="0" algn="ctr" rtl="0" eaLnBrk="1" latinLnBrk="0" hangingPunct="1">
              <a:spcBef>
                <a:spcPts val="325"/>
              </a:spcBef>
              <a:buClr>
                <a:schemeClr val="accent1"/>
              </a:buClr>
              <a:buFont typeface="Verdana" panose="020B0604030504040204"/>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panose="05020102010507070707"/>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panose="05020102010507070707"/>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panose="05020102010507070707"/>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panose="05020102010507070707"/>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panose="05020102010507070707"/>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panose="05020102010507070707"/>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panose="05020102010507070707"/>
              <a:buNone/>
              <a:defRPr kumimoji="0" sz="1600" kern="1200" baseline="0">
                <a:solidFill>
                  <a:schemeClr val="tx1"/>
                </a:solidFill>
                <a:latin typeface="+mn-lt"/>
                <a:ea typeface="+mn-ea"/>
                <a:cs typeface="+mn-cs"/>
              </a:defRPr>
            </a:lvl9pPr>
          </a:lstStyle>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1</a:t>
            </a:r>
            <a:r>
              <a:rPr lang="en-US" altLang="zh-CN" sz="1400" baseline="300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st</a:t>
            </a: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a:t>
            </a:r>
            <a:r>
              <a:rPr lang="en-US" altLang="zh-CN" sz="1400" dirty="0" err="1">
                <a:solidFill>
                  <a:schemeClr val="tx1"/>
                </a:solidFill>
                <a:latin typeface="Comic Sans MS" panose="030F0702030302020204" pitchFamily="66" charset="0"/>
                <a:ea typeface="黑体" panose="02010609060101010101" pitchFamily="49" charset="-122"/>
                <a:cs typeface="Times New Roman" panose="02020603050405020304" pitchFamily="18" charset="0"/>
              </a:rPr>
              <a:t>Shuaibing</a:t>
            </a: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Lu </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Faculty of Information Technology</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Beijing University of Technology </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Beijing, China</a:t>
            </a:r>
            <a:endParaRPr lang="zh-CN" altLang="en-US" sz="2000" dirty="0">
              <a:solidFill>
                <a:schemeClr val="tx1"/>
              </a:solidFill>
              <a:latin typeface="Comic Sans MS" panose="030F0702030302020204" pitchFamily="66" charset="0"/>
              <a:ea typeface="黑体" panose="02010609060101010101" pitchFamily="49" charset="-122"/>
              <a:cs typeface="Times New Roman" panose="02020603050405020304" pitchFamily="18" charset="0"/>
            </a:endParaRPr>
          </a:p>
        </p:txBody>
      </p:sp>
      <p:sp>
        <p:nvSpPr>
          <p:cNvPr id="3" name="文本框 2">
            <a:extLst>
              <a:ext uri="{FF2B5EF4-FFF2-40B4-BE49-F238E27FC236}">
                <a16:creationId xmlns:a16="http://schemas.microsoft.com/office/drawing/2014/main" id="{C5775CBE-9E54-A723-1AA2-C1381272755B}"/>
              </a:ext>
            </a:extLst>
          </p:cNvPr>
          <p:cNvSpPr txBox="1"/>
          <p:nvPr/>
        </p:nvSpPr>
        <p:spPr>
          <a:xfrm>
            <a:off x="479573" y="27946"/>
            <a:ext cx="8184853" cy="307777"/>
          </a:xfrm>
          <a:prstGeom prst="rect">
            <a:avLst/>
          </a:prstGeom>
          <a:noFill/>
        </p:spPr>
        <p:txBody>
          <a:bodyPr wrap="square">
            <a:spAutoFit/>
          </a:bodyPr>
          <a:lstStyle/>
          <a:p>
            <a:r>
              <a:rPr lang="en-US" altLang="zh-CN" b="0" i="0" dirty="0">
                <a:solidFill>
                  <a:srgbClr val="000000"/>
                </a:solidFill>
                <a:effectLst/>
                <a:latin typeface="Comic Sans MS" panose="030F0702030302020204" pitchFamily="66" charset="0"/>
                <a:ea typeface="+mj-ea"/>
              </a:rPr>
              <a:t>The 29th IEEE International Conference on Parallel and Distributed Systems (ICPADS 2023)</a:t>
            </a:r>
            <a:endParaRPr lang="zh-CN" altLang="en-US" dirty="0">
              <a:latin typeface="Comic Sans MS" panose="030F0702030302020204" pitchFamily="66" charset="0"/>
              <a:ea typeface="+mj-ea"/>
            </a:endParaRPr>
          </a:p>
        </p:txBody>
      </p:sp>
      <p:sp>
        <p:nvSpPr>
          <p:cNvPr id="8" name="副标题 2">
            <a:extLst>
              <a:ext uri="{FF2B5EF4-FFF2-40B4-BE49-F238E27FC236}">
                <a16:creationId xmlns:a16="http://schemas.microsoft.com/office/drawing/2014/main" id="{C859E451-6EC4-453A-A808-93DBE8955B06}"/>
              </a:ext>
            </a:extLst>
          </p:cNvPr>
          <p:cNvSpPr txBox="1">
            <a:spLocks/>
          </p:cNvSpPr>
          <p:nvPr/>
        </p:nvSpPr>
        <p:spPr>
          <a:xfrm>
            <a:off x="2989200" y="2841718"/>
            <a:ext cx="3215641" cy="1694253"/>
          </a:xfrm>
          <a:prstGeom prst="rect">
            <a:avLst/>
          </a:prstGeom>
        </p:spPr>
        <p:txBody>
          <a:bodyPr vert="horz" lIns="45720" rIns="45720">
            <a:noAutofit/>
          </a:bodyPr>
          <a:lstStyle>
            <a:lvl1pPr marL="0" marR="64135" indent="0" algn="r" rtl="0" eaLnBrk="1" latinLnBrk="0" hangingPunct="1">
              <a:spcBef>
                <a:spcPts val="400"/>
              </a:spcBef>
              <a:spcAft>
                <a:spcPts val="0"/>
              </a:spcAft>
              <a:buClr>
                <a:schemeClr val="accent1"/>
              </a:buClr>
              <a:buSzPct val="68000"/>
              <a:buFont typeface="Wingdings 3" panose="05040102010807070707"/>
              <a:buNone/>
              <a:defRPr kumimoji="0" sz="2700" kern="1200">
                <a:solidFill>
                  <a:schemeClr val="tx2"/>
                </a:solidFill>
                <a:latin typeface="+mn-lt"/>
                <a:ea typeface="+mn-ea"/>
                <a:cs typeface="+mn-cs"/>
              </a:defRPr>
            </a:lvl1pPr>
            <a:lvl2pPr marL="457200" indent="0" algn="ctr" rtl="0" eaLnBrk="1" latinLnBrk="0" hangingPunct="1">
              <a:spcBef>
                <a:spcPts val="325"/>
              </a:spcBef>
              <a:buClr>
                <a:schemeClr val="accent1"/>
              </a:buClr>
              <a:buFont typeface="Verdana" panose="020B0604030504040204"/>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panose="05020102010507070707"/>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panose="05020102010507070707"/>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panose="05020102010507070707"/>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panose="05020102010507070707"/>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panose="05020102010507070707"/>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panose="05020102010507070707"/>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panose="05020102010507070707"/>
              <a:buNone/>
              <a:defRPr kumimoji="0" sz="1600" kern="1200" baseline="0">
                <a:solidFill>
                  <a:schemeClr val="tx1"/>
                </a:solidFill>
                <a:latin typeface="+mn-lt"/>
                <a:ea typeface="+mn-ea"/>
                <a:cs typeface="+mn-cs"/>
              </a:defRPr>
            </a:lvl9pPr>
          </a:lstStyle>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2</a:t>
            </a:r>
            <a:r>
              <a:rPr lang="en-US" altLang="zh-CN" sz="1400" baseline="300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nd</a:t>
            </a: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a:t>
            </a:r>
            <a:r>
              <a:rPr lang="en-US" altLang="zh-CN" sz="1400" b="1"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Ran Yan</a:t>
            </a: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Faculty of Information Technology</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Beijing University of Technology </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Beijing, China</a:t>
            </a:r>
            <a:endParaRPr lang="zh-CN" altLang="en-US" sz="2000" dirty="0">
              <a:solidFill>
                <a:schemeClr val="tx1"/>
              </a:solidFill>
              <a:latin typeface="Comic Sans MS" panose="030F0702030302020204" pitchFamily="66" charset="0"/>
              <a:ea typeface="黑体" panose="02010609060101010101" pitchFamily="49" charset="-122"/>
              <a:cs typeface="Times New Roman" panose="02020603050405020304" pitchFamily="18" charset="0"/>
            </a:endParaRPr>
          </a:p>
        </p:txBody>
      </p:sp>
      <p:sp>
        <p:nvSpPr>
          <p:cNvPr id="9" name="副标题 2">
            <a:extLst>
              <a:ext uri="{FF2B5EF4-FFF2-40B4-BE49-F238E27FC236}">
                <a16:creationId xmlns:a16="http://schemas.microsoft.com/office/drawing/2014/main" id="{4E796494-360E-46B2-A94C-3748C9F3AD62}"/>
              </a:ext>
            </a:extLst>
          </p:cNvPr>
          <p:cNvSpPr txBox="1">
            <a:spLocks/>
          </p:cNvSpPr>
          <p:nvPr/>
        </p:nvSpPr>
        <p:spPr>
          <a:xfrm>
            <a:off x="6058378" y="2848792"/>
            <a:ext cx="3215641" cy="1694253"/>
          </a:xfrm>
          <a:prstGeom prst="rect">
            <a:avLst/>
          </a:prstGeom>
        </p:spPr>
        <p:txBody>
          <a:bodyPr vert="horz" lIns="45720" rIns="45720">
            <a:noAutofit/>
          </a:bodyPr>
          <a:lstStyle>
            <a:lvl1pPr marL="0" marR="64135" indent="0" algn="r" rtl="0" eaLnBrk="1" latinLnBrk="0" hangingPunct="1">
              <a:spcBef>
                <a:spcPts val="400"/>
              </a:spcBef>
              <a:spcAft>
                <a:spcPts val="0"/>
              </a:spcAft>
              <a:buClr>
                <a:schemeClr val="accent1"/>
              </a:buClr>
              <a:buSzPct val="68000"/>
              <a:buFont typeface="Wingdings 3" panose="05040102010807070707"/>
              <a:buNone/>
              <a:defRPr kumimoji="0" sz="2700" kern="1200">
                <a:solidFill>
                  <a:schemeClr val="tx2"/>
                </a:solidFill>
                <a:latin typeface="+mn-lt"/>
                <a:ea typeface="+mn-ea"/>
                <a:cs typeface="+mn-cs"/>
              </a:defRPr>
            </a:lvl1pPr>
            <a:lvl2pPr marL="457200" indent="0" algn="ctr" rtl="0" eaLnBrk="1" latinLnBrk="0" hangingPunct="1">
              <a:spcBef>
                <a:spcPts val="325"/>
              </a:spcBef>
              <a:buClr>
                <a:schemeClr val="accent1"/>
              </a:buClr>
              <a:buFont typeface="Verdana" panose="020B0604030504040204"/>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panose="05020102010507070707"/>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panose="05020102010507070707"/>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panose="05020102010507070707"/>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panose="05020102010507070707"/>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panose="05020102010507070707"/>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panose="05020102010507070707"/>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panose="05020102010507070707"/>
              <a:buNone/>
              <a:defRPr kumimoji="0" sz="1600" kern="1200" baseline="0">
                <a:solidFill>
                  <a:schemeClr val="tx1"/>
                </a:solidFill>
                <a:latin typeface="+mn-lt"/>
                <a:ea typeface="+mn-ea"/>
                <a:cs typeface="+mn-cs"/>
              </a:defRPr>
            </a:lvl9pPr>
          </a:lstStyle>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3</a:t>
            </a:r>
            <a:r>
              <a:rPr lang="en-US" altLang="zh-CN" sz="1400" baseline="300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rd</a:t>
            </a: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a:t>
            </a:r>
            <a:r>
              <a:rPr lang="en-US" altLang="zh-CN" sz="1400" dirty="0" err="1">
                <a:solidFill>
                  <a:schemeClr val="tx1"/>
                </a:solidFill>
                <a:latin typeface="Comic Sans MS" panose="030F0702030302020204" pitchFamily="66" charset="0"/>
                <a:ea typeface="黑体" panose="02010609060101010101" pitchFamily="49" charset="-122"/>
                <a:cs typeface="Times New Roman" panose="02020603050405020304" pitchFamily="18" charset="0"/>
              </a:rPr>
              <a:t>Jie</a:t>
            </a: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Wu </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Center for Networked Computing</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 Temple University </a:t>
            </a:r>
          </a:p>
          <a:p>
            <a:pPr marR="0" algn="ctr" defTabSz="914400">
              <a:lnSpc>
                <a:spcPct val="150000"/>
              </a:lnSpc>
              <a:buClr>
                <a:srgbClr val="3494BA"/>
              </a:buClr>
            </a:pPr>
            <a:r>
              <a:rPr lang="en-US" altLang="zh-CN" sz="1400" dirty="0">
                <a:solidFill>
                  <a:schemeClr val="tx1"/>
                </a:solidFill>
                <a:latin typeface="Comic Sans MS" panose="030F0702030302020204" pitchFamily="66" charset="0"/>
                <a:ea typeface="黑体" panose="02010609060101010101" pitchFamily="49" charset="-122"/>
                <a:cs typeface="Times New Roman" panose="02020603050405020304" pitchFamily="18" charset="0"/>
              </a:rPr>
              <a:t>Philadelphia, USA</a:t>
            </a:r>
            <a:endParaRPr lang="zh-CN" altLang="en-US" sz="2000" dirty="0">
              <a:solidFill>
                <a:schemeClr val="tx1"/>
              </a:solidFill>
              <a:latin typeface="Comic Sans MS" panose="030F0702030302020204" pitchFamily="66"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123187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3544556" cy="90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Model and Formulation</a:t>
            </a:r>
          </a:p>
          <a:p>
            <a:pPr>
              <a:buNone/>
            </a:pPr>
            <a:endParaRPr lang="zh-CN" altLang="en-US" sz="2400" dirty="0">
              <a:latin typeface="+mj-ea"/>
              <a:ea typeface="+mj-ea"/>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22" name="Shape 266">
            <a:extLst>
              <a:ext uri="{FF2B5EF4-FFF2-40B4-BE49-F238E27FC236}">
                <a16:creationId xmlns:a16="http://schemas.microsoft.com/office/drawing/2014/main" id="{91CC3884-D891-47DE-BB0B-78557C773C2B}"/>
              </a:ext>
            </a:extLst>
          </p:cNvPr>
          <p:cNvSpPr txBox="1">
            <a:spLocks/>
          </p:cNvSpPr>
          <p:nvPr/>
        </p:nvSpPr>
        <p:spPr>
          <a:xfrm>
            <a:off x="0" y="1072253"/>
            <a:ext cx="11754678" cy="2061684"/>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lvl="1" indent="-457200">
              <a:lnSpc>
                <a:spcPct val="130000"/>
              </a:lnSpc>
              <a:spcBef>
                <a:spcPts val="600"/>
              </a:spcBef>
              <a:buClr>
                <a:schemeClr val="accent2">
                  <a:lumMod val="75000"/>
                </a:schemeClr>
              </a:buClr>
              <a:buSzPct val="100000"/>
              <a:buFont typeface="Wingdings" panose="05000000000000000000" pitchFamily="2" charset="2"/>
              <a:buChar char="q"/>
            </a:pPr>
            <a:r>
              <a:rPr lang="en-US" sz="2400" b="1" dirty="0">
                <a:latin typeface="Comic Sans MS"/>
                <a:sym typeface="Comic Sans MS"/>
              </a:rPr>
              <a:t>Model</a:t>
            </a:r>
            <a:endParaRPr lang="en-US" sz="800" dirty="0">
              <a:latin typeface="Comic Sans MS"/>
              <a:ea typeface="Comic Sans MS"/>
              <a:cs typeface="Comic Sans MS"/>
              <a:sym typeface="Comic Sans MS"/>
            </a:endParaRPr>
          </a:p>
          <a:p>
            <a:pPr marL="1201737" lvl="2" indent="-342900">
              <a:lnSpc>
                <a:spcPct val="130000"/>
              </a:lnSpc>
              <a:spcBef>
                <a:spcPts val="600"/>
              </a:spcBef>
              <a:buClr>
                <a:schemeClr val="accent2">
                  <a:lumMod val="75000"/>
                </a:schemeClr>
              </a:buClr>
              <a:buSzPct val="100000"/>
            </a:pPr>
            <a:r>
              <a:rPr lang="en-US" sz="2000" dirty="0">
                <a:latin typeface="Comic Sans MS"/>
              </a:rPr>
              <a:t>communication model:</a:t>
            </a:r>
            <a:r>
              <a:rPr lang="en-US" altLang="zh-CN" sz="2000" b="1" dirty="0"/>
              <a:t> </a:t>
            </a:r>
          </a:p>
          <a:p>
            <a:pPr marL="1201737" lvl="2" indent="-342900">
              <a:lnSpc>
                <a:spcPct val="130000"/>
              </a:lnSpc>
              <a:spcBef>
                <a:spcPts val="600"/>
              </a:spcBef>
              <a:buClr>
                <a:schemeClr val="accent2">
                  <a:lumMod val="75000"/>
                </a:schemeClr>
              </a:buClr>
              <a:buSzPct val="100000"/>
            </a:pPr>
            <a:endParaRPr lang="en-US" sz="2000" b="1" dirty="0">
              <a:latin typeface="Comic Sans MS"/>
            </a:endParaRPr>
          </a:p>
          <a:p>
            <a:pPr marL="858837" lvl="2" indent="0">
              <a:lnSpc>
                <a:spcPct val="130000"/>
              </a:lnSpc>
              <a:spcBef>
                <a:spcPts val="600"/>
              </a:spcBef>
              <a:buClr>
                <a:schemeClr val="accent2">
                  <a:lumMod val="75000"/>
                </a:schemeClr>
              </a:buClr>
              <a:buSzPct val="100000"/>
              <a:buNone/>
            </a:pPr>
            <a:endParaRPr lang="en-US" sz="2000" b="1" dirty="0">
              <a:latin typeface="Comic Sans MS"/>
            </a:endParaRPr>
          </a:p>
          <a:p>
            <a:pPr marL="1201737" lvl="2" indent="-342900">
              <a:lnSpc>
                <a:spcPct val="130000"/>
              </a:lnSpc>
              <a:spcBef>
                <a:spcPts val="600"/>
              </a:spcBef>
              <a:buClr>
                <a:schemeClr val="accent2">
                  <a:lumMod val="75000"/>
                </a:schemeClr>
              </a:buClr>
              <a:buSzPct val="100000"/>
            </a:pPr>
            <a:endParaRPr lang="en-US" sz="2000" b="1" dirty="0">
              <a:latin typeface="Comic Sans MS"/>
            </a:endParaRPr>
          </a:p>
          <a:p>
            <a:pPr marL="800100" lvl="1" indent="-342900">
              <a:spcBef>
                <a:spcPts val="600"/>
              </a:spcBef>
              <a:buSzPct val="25000"/>
              <a:buFont typeface="Arial" panose="020B0604020202020204" pitchFamily="34" charset="0"/>
              <a:buNone/>
            </a:pPr>
            <a:endParaRPr lang="en-US" sz="2400" dirty="0">
              <a:latin typeface="Comic Sans MS"/>
              <a:sym typeface="Comic Sans MS"/>
            </a:endParaRPr>
          </a:p>
        </p:txBody>
      </p:sp>
      <p:sp>
        <p:nvSpPr>
          <p:cNvPr id="35" name="文本框 34">
            <a:extLst>
              <a:ext uri="{FF2B5EF4-FFF2-40B4-BE49-F238E27FC236}">
                <a16:creationId xmlns:a16="http://schemas.microsoft.com/office/drawing/2014/main" id="{D05C21FB-A800-4C19-9C05-4DE33056AAA8}"/>
              </a:ext>
            </a:extLst>
          </p:cNvPr>
          <p:cNvSpPr txBox="1"/>
          <p:nvPr/>
        </p:nvSpPr>
        <p:spPr>
          <a:xfrm>
            <a:off x="3162708" y="3150021"/>
            <a:ext cx="2591759" cy="523220"/>
          </a:xfrm>
          <a:prstGeom prst="rect">
            <a:avLst/>
          </a:prstGeom>
          <a:noFill/>
        </p:spPr>
        <p:txBody>
          <a:bodyPr wrap="square">
            <a:spAutoFit/>
          </a:bodyPr>
          <a:lstStyle/>
          <a:p>
            <a:pPr algn="ctr"/>
            <a:r>
              <a:rPr lang="en-US" altLang="zh-CN" dirty="0">
                <a:solidFill>
                  <a:schemeClr val="accent1"/>
                </a:solidFill>
                <a:latin typeface="Comic Sans MS"/>
              </a:rPr>
              <a:t>Data flow size </a:t>
            </a:r>
          </a:p>
          <a:p>
            <a:pPr algn="ctr"/>
            <a:r>
              <a:rPr lang="en-US" altLang="zh-CN" dirty="0">
                <a:solidFill>
                  <a:schemeClr val="accent1"/>
                </a:solidFill>
                <a:latin typeface="Comic Sans MS"/>
              </a:rPr>
              <a:t>between microservices</a:t>
            </a:r>
          </a:p>
        </p:txBody>
      </p:sp>
      <p:sp>
        <p:nvSpPr>
          <p:cNvPr id="36" name="文本框 35">
            <a:extLst>
              <a:ext uri="{FF2B5EF4-FFF2-40B4-BE49-F238E27FC236}">
                <a16:creationId xmlns:a16="http://schemas.microsoft.com/office/drawing/2014/main" id="{4E25AEE6-E47B-4EBC-B654-E950B183B978}"/>
              </a:ext>
            </a:extLst>
          </p:cNvPr>
          <p:cNvSpPr txBox="1"/>
          <p:nvPr/>
        </p:nvSpPr>
        <p:spPr>
          <a:xfrm>
            <a:off x="5376241" y="3149884"/>
            <a:ext cx="2711304" cy="523220"/>
          </a:xfrm>
          <a:prstGeom prst="rect">
            <a:avLst/>
          </a:prstGeom>
          <a:noFill/>
        </p:spPr>
        <p:txBody>
          <a:bodyPr wrap="square">
            <a:spAutoFit/>
          </a:bodyPr>
          <a:lstStyle/>
          <a:p>
            <a:pPr algn="ctr"/>
            <a:r>
              <a:rPr lang="en-US" altLang="zh-CN" dirty="0">
                <a:solidFill>
                  <a:schemeClr val="accent1"/>
                </a:solidFill>
                <a:latin typeface="Comic Sans MS"/>
              </a:rPr>
              <a:t>Communication capability </a:t>
            </a:r>
          </a:p>
          <a:p>
            <a:pPr algn="ctr"/>
            <a:r>
              <a:rPr lang="en-US" altLang="zh-CN" dirty="0">
                <a:solidFill>
                  <a:schemeClr val="accent1"/>
                </a:solidFill>
                <a:latin typeface="Comic Sans MS"/>
              </a:rPr>
              <a:t>of edge server</a:t>
            </a:r>
          </a:p>
        </p:txBody>
      </p:sp>
      <p:cxnSp>
        <p:nvCxnSpPr>
          <p:cNvPr id="38" name="直接箭头连接符 37">
            <a:extLst>
              <a:ext uri="{FF2B5EF4-FFF2-40B4-BE49-F238E27FC236}">
                <a16:creationId xmlns:a16="http://schemas.microsoft.com/office/drawing/2014/main" id="{0F715D30-2914-49F1-8B47-BD8C9A99B2E0}"/>
              </a:ext>
            </a:extLst>
          </p:cNvPr>
          <p:cNvCxnSpPr>
            <a:cxnSpLocks/>
          </p:cNvCxnSpPr>
          <p:nvPr/>
        </p:nvCxnSpPr>
        <p:spPr>
          <a:xfrm flipH="1" flipV="1">
            <a:off x="5934121" y="2825772"/>
            <a:ext cx="501098" cy="3517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D90E1D3B-B9CB-4498-8361-B4044F8D8D2A}"/>
              </a:ext>
            </a:extLst>
          </p:cNvPr>
          <p:cNvCxnSpPr>
            <a:cxnSpLocks/>
          </p:cNvCxnSpPr>
          <p:nvPr/>
        </p:nvCxnSpPr>
        <p:spPr>
          <a:xfrm flipV="1">
            <a:off x="4651888" y="2828085"/>
            <a:ext cx="417024" cy="375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61DB4DE-5FFC-4B37-B7BF-36744353CFDE}"/>
                  </a:ext>
                </a:extLst>
              </p:cNvPr>
              <p:cNvSpPr txBox="1"/>
              <p:nvPr/>
            </p:nvSpPr>
            <p:spPr>
              <a:xfrm>
                <a:off x="2146929" y="2362905"/>
                <a:ext cx="4288290" cy="4606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𝑑</m:t>
                          </m:r>
                        </m:e>
                        <m:sub>
                          <m:r>
                            <a:rPr lang="en-US" altLang="zh-CN" sz="2000" i="1">
                              <a:latin typeface="Cambria Math" panose="02040503050406030204" pitchFamily="18" charset="0"/>
                            </a:rPr>
                            <m:t>𝑙</m:t>
                          </m:r>
                        </m:sub>
                      </m:sSub>
                      <m:d>
                        <m:dPr>
                          <m:ctrlPr>
                            <a:rPr lang="en-US"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𝑒</m:t>
                              </m:r>
                            </m:e>
                            <m: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𝑗</m:t>
                                  </m:r>
                                </m:sub>
                              </m:sSub>
                            </m:sub>
                            <m:sup>
                              <m:r>
                                <a:rPr lang="en-US" altLang="zh-CN" sz="2000" i="1">
                                  <a:latin typeface="Cambria Math" panose="02040503050406030204" pitchFamily="18" charset="0"/>
                                </a:rPr>
                                <m:t>h</m:t>
                              </m:r>
                            </m:sup>
                          </m:sSubSup>
                        </m:e>
                      </m:d>
                      <m:r>
                        <a:rPr lang="en-US" altLang="zh-CN" sz="2000" b="0" i="1" smtClean="0">
                          <a:latin typeface="Cambria Math" panose="02040503050406030204" pitchFamily="18" charset="0"/>
                        </a:rPr>
                        <m:t>=</m:t>
                      </m:r>
                      <m:r>
                        <a:rPr lang="en-US" altLang="zh-CN" sz="2000" i="1">
                          <a:latin typeface="Cambria Math" panose="02040503050406030204" pitchFamily="18" charset="0"/>
                        </a:rPr>
                        <m:t>𝑦</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 </m:t>
                          </m:r>
                          <m:r>
                            <a:rPr lang="en-US" altLang="zh-CN" sz="2000" i="1">
                              <a:latin typeface="Cambria Math" panose="02040503050406030204" pitchFamily="18" charset="0"/>
                            </a:rPr>
                            <m:t>𝑘</m:t>
                          </m:r>
                        </m:e>
                      </m:d>
                      <m:r>
                        <a:rPr lang="zh-CN" altLang="zh-CN" sz="2000" i="1" baseline="-25000">
                          <a:latin typeface="Cambria Math" panose="02040503050406030204" pitchFamily="18" charset="0"/>
                        </a:rPr>
                        <m:t> </m:t>
                      </m:r>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rPr>
                            <m:t>𝑟</m:t>
                          </m:r>
                        </m:e>
                        <m: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𝑗</m:t>
                              </m:r>
                            </m:sub>
                          </m:sSub>
                        </m:sub>
                        <m:sup>
                          <m:r>
                            <a:rPr lang="en-US" altLang="zh-CN" sz="2000" i="1">
                              <a:latin typeface="Cambria Math" panose="02040503050406030204" pitchFamily="18" charset="0"/>
                            </a:rPr>
                            <m:t>h</m:t>
                          </m:r>
                        </m:sup>
                      </m:sSubSup>
                      <m:r>
                        <a:rPr lang="en-US" altLang="zh-CN" sz="2000" b="0" i="1" smtClean="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𝑏</m:t>
                          </m:r>
                        </m:e>
                        <m: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𝑘</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𝑞</m:t>
                              </m:r>
                            </m:sub>
                          </m:sSub>
                          <m:r>
                            <a:rPr lang="en-US" altLang="zh-CN" sz="2000" i="1">
                              <a:latin typeface="Cambria Math" panose="02040503050406030204" pitchFamily="18" charset="0"/>
                            </a:rPr>
                            <m:t>)</m:t>
                          </m:r>
                        </m:sub>
                      </m:sSub>
                      <m:r>
                        <a:rPr lang="en-US" altLang="zh-CN" sz="2000" i="1" baseline="-25000">
                          <a:latin typeface="Cambria Math" panose="02040503050406030204" pitchFamily="18" charset="0"/>
                        </a:rPr>
                        <m:t> </m:t>
                      </m:r>
                    </m:oMath>
                  </m:oMathPara>
                </a14:m>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661DB4DE-5FFC-4B37-B7BF-36744353CFDE}"/>
                  </a:ext>
                </a:extLst>
              </p:cNvPr>
              <p:cNvSpPr txBox="1">
                <a:spLocks noRot="1" noChangeAspect="1" noMove="1" noResize="1" noEditPoints="1" noAdjustHandles="1" noChangeArrowheads="1" noChangeShapeType="1" noTextEdit="1"/>
              </p:cNvSpPr>
              <p:nvPr/>
            </p:nvSpPr>
            <p:spPr>
              <a:xfrm>
                <a:off x="2146929" y="2362905"/>
                <a:ext cx="4288290" cy="460639"/>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6444033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3544556" cy="90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Model and Formulation</a:t>
            </a:r>
          </a:p>
          <a:p>
            <a:pPr>
              <a:buNone/>
            </a:pPr>
            <a:endParaRPr lang="zh-CN" altLang="en-US" sz="2400" dirty="0">
              <a:latin typeface="+mj-ea"/>
              <a:ea typeface="+mj-ea"/>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22" name="Shape 266">
            <a:extLst>
              <a:ext uri="{FF2B5EF4-FFF2-40B4-BE49-F238E27FC236}">
                <a16:creationId xmlns:a16="http://schemas.microsoft.com/office/drawing/2014/main" id="{91CC3884-D891-47DE-BB0B-78557C773C2B}"/>
              </a:ext>
            </a:extLst>
          </p:cNvPr>
          <p:cNvSpPr txBox="1">
            <a:spLocks/>
          </p:cNvSpPr>
          <p:nvPr/>
        </p:nvSpPr>
        <p:spPr>
          <a:xfrm>
            <a:off x="0" y="636830"/>
            <a:ext cx="11754678" cy="2061684"/>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lvl="1" indent="-457200">
              <a:lnSpc>
                <a:spcPct val="130000"/>
              </a:lnSpc>
              <a:spcBef>
                <a:spcPts val="600"/>
              </a:spcBef>
              <a:buClr>
                <a:schemeClr val="accent2">
                  <a:lumMod val="75000"/>
                </a:schemeClr>
              </a:buClr>
              <a:buSzPct val="100000"/>
              <a:buFont typeface="Wingdings" panose="05000000000000000000" pitchFamily="2" charset="2"/>
              <a:buChar char="q"/>
            </a:pPr>
            <a:r>
              <a:rPr lang="en-US" sz="2400" b="1" dirty="0">
                <a:latin typeface="Comic Sans MS"/>
                <a:sym typeface="Comic Sans MS"/>
              </a:rPr>
              <a:t>Model</a:t>
            </a:r>
            <a:endParaRPr lang="en-US" sz="800" dirty="0">
              <a:latin typeface="Comic Sans MS"/>
              <a:ea typeface="Comic Sans MS"/>
              <a:cs typeface="Comic Sans MS"/>
              <a:sym typeface="Comic Sans MS"/>
            </a:endParaRPr>
          </a:p>
          <a:p>
            <a:pPr marL="1201737" lvl="2" indent="-342900">
              <a:lnSpc>
                <a:spcPct val="130000"/>
              </a:lnSpc>
              <a:spcBef>
                <a:spcPts val="600"/>
              </a:spcBef>
              <a:buClr>
                <a:schemeClr val="accent2">
                  <a:lumMod val="75000"/>
                </a:schemeClr>
              </a:buClr>
              <a:buSzPct val="100000"/>
            </a:pPr>
            <a:r>
              <a:rPr lang="en-US" sz="2000" dirty="0" err="1">
                <a:latin typeface="Comic Sans MS"/>
              </a:rPr>
              <a:t>makespan</a:t>
            </a:r>
            <a:r>
              <a:rPr lang="en-US" sz="2000" dirty="0">
                <a:latin typeface="Comic Sans MS"/>
              </a:rPr>
              <a:t> model: </a:t>
            </a:r>
          </a:p>
          <a:p>
            <a:pPr marL="858837" lvl="2" indent="0">
              <a:lnSpc>
                <a:spcPct val="130000"/>
              </a:lnSpc>
              <a:spcBef>
                <a:spcPts val="600"/>
              </a:spcBef>
              <a:buClr>
                <a:schemeClr val="accent2">
                  <a:lumMod val="75000"/>
                </a:schemeClr>
              </a:buClr>
              <a:buSzPct val="100000"/>
              <a:buNone/>
            </a:pPr>
            <a:r>
              <a:rPr lang="en-US" sz="2000" dirty="0">
                <a:latin typeface="Comic Sans MS"/>
              </a:rPr>
              <a:t>   </a:t>
            </a:r>
          </a:p>
          <a:p>
            <a:pPr marL="1201737" lvl="2" indent="-342900">
              <a:lnSpc>
                <a:spcPct val="130000"/>
              </a:lnSpc>
              <a:spcBef>
                <a:spcPts val="600"/>
              </a:spcBef>
              <a:buClr>
                <a:schemeClr val="accent2">
                  <a:lumMod val="75000"/>
                </a:schemeClr>
              </a:buClr>
              <a:buSzPct val="100000"/>
            </a:pPr>
            <a:endParaRPr lang="en-US" sz="2000" dirty="0">
              <a:latin typeface="Comic Sans MS"/>
            </a:endParaRPr>
          </a:p>
          <a:p>
            <a:pPr marL="858837" lvl="2" indent="0">
              <a:lnSpc>
                <a:spcPct val="130000"/>
              </a:lnSpc>
              <a:spcBef>
                <a:spcPts val="600"/>
              </a:spcBef>
              <a:buClr>
                <a:schemeClr val="accent2">
                  <a:lumMod val="75000"/>
                </a:schemeClr>
              </a:buClr>
              <a:buSzPct val="100000"/>
              <a:buNone/>
            </a:pPr>
            <a:endParaRPr lang="en-US" sz="2000" dirty="0">
              <a:latin typeface="Comic Sans MS"/>
            </a:endParaRPr>
          </a:p>
          <a:p>
            <a:pPr marL="1201737" lvl="2" indent="-342900">
              <a:lnSpc>
                <a:spcPct val="130000"/>
              </a:lnSpc>
              <a:spcBef>
                <a:spcPts val="600"/>
              </a:spcBef>
              <a:buClr>
                <a:schemeClr val="accent2">
                  <a:lumMod val="75000"/>
                </a:schemeClr>
              </a:buClr>
              <a:buSzPct val="100000"/>
            </a:pPr>
            <a:endParaRPr lang="en-US" sz="2000" dirty="0">
              <a:latin typeface="Comic Sans MS"/>
            </a:endParaRPr>
          </a:p>
          <a:p>
            <a:pPr marL="1201737" lvl="2" indent="-342900">
              <a:lnSpc>
                <a:spcPct val="130000"/>
              </a:lnSpc>
              <a:spcBef>
                <a:spcPts val="600"/>
              </a:spcBef>
              <a:buClr>
                <a:schemeClr val="accent2">
                  <a:lumMod val="75000"/>
                </a:schemeClr>
              </a:buClr>
              <a:buSzPct val="100000"/>
            </a:pPr>
            <a:endParaRPr lang="en-US" sz="2000" dirty="0">
              <a:latin typeface="Comic Sans MS"/>
            </a:endParaRPr>
          </a:p>
          <a:p>
            <a:pPr marL="800100" lvl="1" indent="-342900">
              <a:spcBef>
                <a:spcPts val="600"/>
              </a:spcBef>
              <a:buSzPct val="25000"/>
              <a:buFont typeface="Arial" panose="020B0604020202020204" pitchFamily="34" charset="0"/>
              <a:buNone/>
            </a:pPr>
            <a:endParaRPr lang="en-US" sz="2400" dirty="0">
              <a:latin typeface="Comic Sans MS"/>
              <a:sym typeface="Comic Sans MS"/>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7FAC3B8-075C-4394-BC22-E263E82AAE93}"/>
                  </a:ext>
                </a:extLst>
              </p:cNvPr>
              <p:cNvSpPr txBox="1"/>
              <p:nvPr/>
            </p:nvSpPr>
            <p:spPr>
              <a:xfrm>
                <a:off x="1539446" y="1847296"/>
                <a:ext cx="5710346" cy="4606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𝑓</m:t>
                      </m:r>
                      <m:d>
                        <m:dPr>
                          <m:ctrlPr>
                            <a:rPr lang="en-US"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𝑚</m:t>
                              </m:r>
                            </m:e>
                            <m:sub>
                              <m:r>
                                <a:rPr lang="en-US" altLang="zh-CN" sz="2000" i="1">
                                  <a:latin typeface="Cambria Math" panose="02040503050406030204" pitchFamily="18" charset="0"/>
                                </a:rPr>
                                <m:t>𝑗</m:t>
                              </m:r>
                            </m:sub>
                            <m:sup>
                              <m:r>
                                <a:rPr lang="en-US" altLang="zh-CN" sz="2000" i="1">
                                  <a:latin typeface="Cambria Math" panose="02040503050406030204" pitchFamily="18" charset="0"/>
                                </a:rPr>
                                <m:t>h</m:t>
                              </m:r>
                            </m:sup>
                          </m:sSubSup>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𝑚𝑎𝑥</m:t>
                          </m:r>
                        </m:e>
                        <m:sub>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𝑖</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𝑗</m:t>
                          </m:r>
                        </m:sub>
                      </m:sSub>
                      <m:d>
                        <m:dPr>
                          <m:begChr m:val="{"/>
                          <m:endChr m:val="}"/>
                          <m:ctrlPr>
                            <a:rPr lang="en-US" altLang="zh-CN" sz="2000" b="0" i="1" smtClean="0">
                              <a:latin typeface="Cambria Math" panose="02040503050406030204" pitchFamily="18" charset="0"/>
                            </a:rPr>
                          </m:ctrlPr>
                        </m:dPr>
                        <m:e>
                          <m:r>
                            <a:rPr lang="en-US" altLang="zh-CN" sz="2000" i="1">
                              <a:latin typeface="Cambria Math" panose="02040503050406030204" pitchFamily="18" charset="0"/>
                            </a:rPr>
                            <m:t>𝑓</m:t>
                          </m:r>
                          <m:d>
                            <m:dPr>
                              <m:ctrlPr>
                                <a:rPr lang="en-US"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h</m:t>
                                  </m:r>
                                </m:sup>
                              </m:sSubSup>
                            </m:e>
                          </m:d>
                          <m:r>
                            <a:rPr lang="en-US" altLang="zh-CN" sz="2000" i="1">
                              <a:latin typeface="Cambria Math" panose="02040503050406030204" pitchFamily="18" charset="0"/>
                              <a:ea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𝑑</m:t>
                              </m:r>
                            </m:e>
                            <m:sub>
                              <m:r>
                                <a:rPr lang="en-US" altLang="zh-CN" sz="2000" i="1">
                                  <a:latin typeface="Cambria Math" panose="02040503050406030204" pitchFamily="18" charset="0"/>
                                </a:rPr>
                                <m:t>𝑐</m:t>
                              </m:r>
                            </m:sub>
                          </m:sSub>
                          <m:d>
                            <m:dPr>
                              <m:ctrlPr>
                                <a:rPr lang="en-US"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𝑚</m:t>
                                  </m:r>
                                </m:e>
                                <m:sub>
                                  <m:r>
                                    <a:rPr lang="en-US" altLang="zh-CN" sz="2000" i="1">
                                      <a:latin typeface="Cambria Math" panose="02040503050406030204" pitchFamily="18" charset="0"/>
                                    </a:rPr>
                                    <m:t>𝑗</m:t>
                                  </m:r>
                                </m:sub>
                                <m:sup>
                                  <m:r>
                                    <a:rPr lang="en-US" altLang="zh-CN" sz="2000" i="1">
                                      <a:latin typeface="Cambria Math" panose="02040503050406030204" pitchFamily="18" charset="0"/>
                                    </a:rPr>
                                    <m:t>h</m:t>
                                  </m:r>
                                </m:sup>
                              </m:sSubSup>
                            </m:e>
                          </m:d>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𝑑</m:t>
                              </m:r>
                            </m:e>
                            <m:sub>
                              <m:r>
                                <a:rPr lang="en-US" altLang="zh-CN" sz="2000" i="1">
                                  <a:latin typeface="Cambria Math" panose="02040503050406030204" pitchFamily="18" charset="0"/>
                                </a:rPr>
                                <m:t>𝑙</m:t>
                              </m:r>
                            </m:sub>
                          </m:sSub>
                          <m:d>
                            <m:dPr>
                              <m:ctrlPr>
                                <a:rPr lang="en-US"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𝑒</m:t>
                                  </m:r>
                                </m:e>
                                <m: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𝑗</m:t>
                                      </m:r>
                                    </m:sub>
                                  </m:sSub>
                                </m:sub>
                                <m:sup>
                                  <m:r>
                                    <a:rPr lang="en-US" altLang="zh-CN" sz="2000" i="1">
                                      <a:latin typeface="Cambria Math" panose="02040503050406030204" pitchFamily="18" charset="0"/>
                                    </a:rPr>
                                    <m:t>h</m:t>
                                  </m:r>
                                </m:sup>
                              </m:sSubSup>
                            </m:e>
                          </m:d>
                        </m:e>
                      </m:d>
                    </m:oMath>
                  </m:oMathPara>
                </a14:m>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57FAC3B8-075C-4394-BC22-E263E82AAE93}"/>
                  </a:ext>
                </a:extLst>
              </p:cNvPr>
              <p:cNvSpPr txBox="1">
                <a:spLocks noRot="1" noChangeAspect="1" noMove="1" noResize="1" noEditPoints="1" noAdjustHandles="1" noChangeArrowheads="1" noChangeShapeType="1" noTextEdit="1"/>
              </p:cNvSpPr>
              <p:nvPr/>
            </p:nvSpPr>
            <p:spPr>
              <a:xfrm>
                <a:off x="1539446" y="1847296"/>
                <a:ext cx="5710346" cy="460639"/>
              </a:xfrm>
              <a:prstGeom prst="rect">
                <a:avLst/>
              </a:prstGeom>
              <a:blipFill>
                <a:blip r:embed="rId3"/>
                <a:stretch>
                  <a:fillRect/>
                </a:stretch>
              </a:blipFill>
            </p:spPr>
            <p:txBody>
              <a:bodyPr/>
              <a:lstStyle/>
              <a:p>
                <a:r>
                  <a:rPr lang="zh-CN" altLang="en-US">
                    <a:noFill/>
                  </a:rPr>
                  <a:t> </a:t>
                </a:r>
              </a:p>
            </p:txBody>
          </p:sp>
        </mc:Fallback>
      </mc:AlternateContent>
      <p:sp>
        <p:nvSpPr>
          <p:cNvPr id="12" name="标注: 弯曲线形 11">
            <a:extLst>
              <a:ext uri="{FF2B5EF4-FFF2-40B4-BE49-F238E27FC236}">
                <a16:creationId xmlns:a16="http://schemas.microsoft.com/office/drawing/2014/main" id="{A876FB62-1497-4B7C-9848-8C7A0C1D3259}"/>
              </a:ext>
            </a:extLst>
          </p:cNvPr>
          <p:cNvSpPr/>
          <p:nvPr/>
        </p:nvSpPr>
        <p:spPr>
          <a:xfrm>
            <a:off x="3792643" y="2597177"/>
            <a:ext cx="2170150" cy="456400"/>
          </a:xfrm>
          <a:prstGeom prst="borderCallout2">
            <a:avLst>
              <a:gd name="adj1" fmla="val 2342"/>
              <a:gd name="adj2" fmla="val 41580"/>
              <a:gd name="adj3" fmla="val -38147"/>
              <a:gd name="adj4" fmla="val 50060"/>
              <a:gd name="adj5" fmla="val -67659"/>
              <a:gd name="adj6" fmla="val 49878"/>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latin typeface="Comic Sans MS"/>
            </a:endParaRPr>
          </a:p>
        </p:txBody>
      </p:sp>
      <p:sp>
        <p:nvSpPr>
          <p:cNvPr id="13" name="标注: 弯曲线形 12">
            <a:extLst>
              <a:ext uri="{FF2B5EF4-FFF2-40B4-BE49-F238E27FC236}">
                <a16:creationId xmlns:a16="http://schemas.microsoft.com/office/drawing/2014/main" id="{BCF48B99-DC7C-4EA0-B802-E1C29AB53D4E}"/>
              </a:ext>
            </a:extLst>
          </p:cNvPr>
          <p:cNvSpPr/>
          <p:nvPr/>
        </p:nvSpPr>
        <p:spPr>
          <a:xfrm>
            <a:off x="1056455" y="2636965"/>
            <a:ext cx="2170151" cy="605132"/>
          </a:xfrm>
          <a:prstGeom prst="borderCallout2">
            <a:avLst>
              <a:gd name="adj1" fmla="val 46152"/>
              <a:gd name="adj2" fmla="val 101786"/>
              <a:gd name="adj3" fmla="val 46152"/>
              <a:gd name="adj4" fmla="val 111159"/>
              <a:gd name="adj5" fmla="val -46107"/>
              <a:gd name="adj6" fmla="val 116603"/>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latin typeface="Comic Sans MS"/>
            </a:endParaRPr>
          </a:p>
        </p:txBody>
      </p:sp>
      <p:sp>
        <p:nvSpPr>
          <p:cNvPr id="14" name="标注: 弯曲线形 13">
            <a:extLst>
              <a:ext uri="{FF2B5EF4-FFF2-40B4-BE49-F238E27FC236}">
                <a16:creationId xmlns:a16="http://schemas.microsoft.com/office/drawing/2014/main" id="{0D69D09D-02D9-4787-B593-0E488BE1CA72}"/>
              </a:ext>
            </a:extLst>
          </p:cNvPr>
          <p:cNvSpPr/>
          <p:nvPr/>
        </p:nvSpPr>
        <p:spPr>
          <a:xfrm>
            <a:off x="6435219" y="2588503"/>
            <a:ext cx="1993261" cy="623312"/>
          </a:xfrm>
          <a:prstGeom prst="borderCallout2">
            <a:avLst>
              <a:gd name="adj1" fmla="val 47977"/>
              <a:gd name="adj2" fmla="val -2903"/>
              <a:gd name="adj3" fmla="val 47977"/>
              <a:gd name="adj4" fmla="val -10020"/>
              <a:gd name="adj5" fmla="val -32948"/>
              <a:gd name="adj6" fmla="val -18444"/>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latin typeface="Comic Sans MS"/>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891684A-9327-4574-86A1-D19D90D6A341}"/>
                  </a:ext>
                </a:extLst>
              </p:cNvPr>
              <p:cNvSpPr txBox="1"/>
              <p:nvPr/>
            </p:nvSpPr>
            <p:spPr>
              <a:xfrm>
                <a:off x="1067251" y="2597177"/>
                <a:ext cx="2170151" cy="644920"/>
              </a:xfrm>
              <a:prstGeom prst="rect">
                <a:avLst/>
              </a:prstGeom>
              <a:noFill/>
            </p:spPr>
            <p:txBody>
              <a:bodyPr wrap="square" rtlCol="0">
                <a:spAutoFit/>
              </a:bodyPr>
              <a:lstStyle/>
              <a:p>
                <a:pPr>
                  <a:lnSpc>
                    <a:spcPct val="130000"/>
                  </a:lnSpc>
                </a:pPr>
                <a:r>
                  <a:rPr lang="en-US" altLang="zh-CN" dirty="0">
                    <a:solidFill>
                      <a:schemeClr val="accent1"/>
                    </a:solidFill>
                    <a:latin typeface="Comic Sans MS"/>
                  </a:rPr>
                  <a:t>completion time of the predecessor </a:t>
                </a:r>
                <a14:m>
                  <m:oMath xmlns:m="http://schemas.openxmlformats.org/officeDocument/2006/math">
                    <m:sSubSup>
                      <m:sSubSupPr>
                        <m:ctrlPr>
                          <a:rPr lang="en-US" altLang="zh-CN" i="1">
                            <a:solidFill>
                              <a:schemeClr val="accent1"/>
                            </a:solidFill>
                            <a:latin typeface="Cambria Math" panose="02040503050406030204" pitchFamily="18" charset="0"/>
                          </a:rPr>
                        </m:ctrlPr>
                      </m:sSubSupPr>
                      <m:e>
                        <m:r>
                          <a:rPr lang="en-US" altLang="zh-CN">
                            <a:solidFill>
                              <a:schemeClr val="accent1"/>
                            </a:solidFill>
                            <a:latin typeface="Cambria Math" panose="02040503050406030204" pitchFamily="18" charset="0"/>
                          </a:rPr>
                          <m:t>𝑚</m:t>
                        </m:r>
                      </m:e>
                      <m:sub>
                        <m:r>
                          <a:rPr lang="en-US" altLang="zh-CN">
                            <a:solidFill>
                              <a:schemeClr val="accent1"/>
                            </a:solidFill>
                            <a:latin typeface="Cambria Math" panose="02040503050406030204" pitchFamily="18" charset="0"/>
                          </a:rPr>
                          <m:t>𝑖</m:t>
                        </m:r>
                      </m:sub>
                      <m:sup>
                        <m:r>
                          <a:rPr lang="en-US" altLang="zh-CN">
                            <a:solidFill>
                              <a:schemeClr val="accent1"/>
                            </a:solidFill>
                            <a:latin typeface="Cambria Math" panose="02040503050406030204" pitchFamily="18" charset="0"/>
                          </a:rPr>
                          <m:t>h</m:t>
                        </m:r>
                      </m:sup>
                    </m:sSubSup>
                  </m:oMath>
                </a14:m>
                <a:endParaRPr lang="zh-CN" altLang="en-US" dirty="0">
                  <a:solidFill>
                    <a:schemeClr val="accent1"/>
                  </a:solidFill>
                  <a:latin typeface="Comic Sans MS"/>
                </a:endParaRPr>
              </a:p>
            </p:txBody>
          </p:sp>
        </mc:Choice>
        <mc:Fallback xmlns="">
          <p:sp>
            <p:nvSpPr>
              <p:cNvPr id="2" name="文本框 1">
                <a:extLst>
                  <a:ext uri="{FF2B5EF4-FFF2-40B4-BE49-F238E27FC236}">
                    <a16:creationId xmlns:a16="http://schemas.microsoft.com/office/drawing/2014/main" id="{4891684A-9327-4574-86A1-D19D90D6A341}"/>
                  </a:ext>
                </a:extLst>
              </p:cNvPr>
              <p:cNvSpPr txBox="1">
                <a:spLocks noRot="1" noChangeAspect="1" noMove="1" noResize="1" noEditPoints="1" noAdjustHandles="1" noChangeArrowheads="1" noChangeShapeType="1" noTextEdit="1"/>
              </p:cNvSpPr>
              <p:nvPr/>
            </p:nvSpPr>
            <p:spPr>
              <a:xfrm>
                <a:off x="1067251" y="2597177"/>
                <a:ext cx="2170151" cy="644920"/>
              </a:xfrm>
              <a:prstGeom prst="rect">
                <a:avLst/>
              </a:prstGeom>
              <a:blipFill>
                <a:blip r:embed="rId4"/>
                <a:stretch>
                  <a:fillRect l="-843" b="-84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64C2F38-CF0C-4BFB-9A1F-0618BE8545E8}"/>
                  </a:ext>
                </a:extLst>
              </p:cNvPr>
              <p:cNvSpPr txBox="1"/>
              <p:nvPr/>
            </p:nvSpPr>
            <p:spPr>
              <a:xfrm>
                <a:off x="3855280" y="2590427"/>
                <a:ext cx="2155909" cy="407291"/>
              </a:xfrm>
              <a:prstGeom prst="rect">
                <a:avLst/>
              </a:prstGeom>
              <a:noFill/>
            </p:spPr>
            <p:txBody>
              <a:bodyPr wrap="square" rtlCol="0">
                <a:spAutoFit/>
              </a:bodyPr>
              <a:lstStyle/>
              <a:p>
                <a:pPr>
                  <a:lnSpc>
                    <a:spcPct val="130000"/>
                  </a:lnSpc>
                </a:pPr>
                <a:r>
                  <a:rPr lang="en-US" altLang="zh-CN" dirty="0">
                    <a:solidFill>
                      <a:schemeClr val="accent1"/>
                    </a:solidFill>
                    <a:latin typeface="Comic Sans MS"/>
                  </a:rPr>
                  <a:t>computation time of </a:t>
                </a:r>
                <a14:m>
                  <m:oMath xmlns:m="http://schemas.openxmlformats.org/officeDocument/2006/math">
                    <m:sSubSup>
                      <m:sSubSupPr>
                        <m:ctrlPr>
                          <a:rPr lang="en-US" altLang="zh-CN" i="1">
                            <a:solidFill>
                              <a:schemeClr val="accent1"/>
                            </a:solidFill>
                            <a:latin typeface="Cambria Math" panose="02040503050406030204" pitchFamily="18" charset="0"/>
                          </a:rPr>
                        </m:ctrlPr>
                      </m:sSubSupPr>
                      <m:e>
                        <m:r>
                          <a:rPr lang="en-US" altLang="zh-CN">
                            <a:solidFill>
                              <a:schemeClr val="accent1"/>
                            </a:solidFill>
                            <a:latin typeface="Cambria Math" panose="02040503050406030204" pitchFamily="18" charset="0"/>
                          </a:rPr>
                          <m:t>𝑚</m:t>
                        </m:r>
                      </m:e>
                      <m:sub>
                        <m:r>
                          <a:rPr lang="en-US" altLang="zh-CN">
                            <a:solidFill>
                              <a:schemeClr val="accent1"/>
                            </a:solidFill>
                            <a:latin typeface="Cambria Math" panose="02040503050406030204" pitchFamily="18" charset="0"/>
                          </a:rPr>
                          <m:t>𝑗</m:t>
                        </m:r>
                      </m:sub>
                      <m:sup>
                        <m:r>
                          <a:rPr lang="en-US" altLang="zh-CN">
                            <a:solidFill>
                              <a:schemeClr val="accent1"/>
                            </a:solidFill>
                            <a:latin typeface="Cambria Math" panose="02040503050406030204" pitchFamily="18" charset="0"/>
                          </a:rPr>
                          <m:t>h</m:t>
                        </m:r>
                      </m:sup>
                    </m:sSubSup>
                  </m:oMath>
                </a14:m>
                <a:endParaRPr lang="zh-CN" altLang="en-US" dirty="0">
                  <a:solidFill>
                    <a:schemeClr val="accent1"/>
                  </a:solidFill>
                  <a:latin typeface="Comic Sans MS"/>
                </a:endParaRPr>
              </a:p>
            </p:txBody>
          </p:sp>
        </mc:Choice>
        <mc:Fallback xmlns="">
          <p:sp>
            <p:nvSpPr>
              <p:cNvPr id="3" name="文本框 2">
                <a:extLst>
                  <a:ext uri="{FF2B5EF4-FFF2-40B4-BE49-F238E27FC236}">
                    <a16:creationId xmlns:a16="http://schemas.microsoft.com/office/drawing/2014/main" id="{D64C2F38-CF0C-4BFB-9A1F-0618BE8545E8}"/>
                  </a:ext>
                </a:extLst>
              </p:cNvPr>
              <p:cNvSpPr txBox="1">
                <a:spLocks noRot="1" noChangeAspect="1" noMove="1" noResize="1" noEditPoints="1" noAdjustHandles="1" noChangeArrowheads="1" noChangeShapeType="1" noTextEdit="1"/>
              </p:cNvSpPr>
              <p:nvPr/>
            </p:nvSpPr>
            <p:spPr>
              <a:xfrm>
                <a:off x="3855280" y="2590427"/>
                <a:ext cx="2155909" cy="407291"/>
              </a:xfrm>
              <a:prstGeom prst="rect">
                <a:avLst/>
              </a:prstGeom>
              <a:blipFill>
                <a:blip r:embed="rId5"/>
                <a:stretch>
                  <a:fillRect l="-847" b="-7463"/>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E47B1BE6-24BF-4D9B-8241-2C76CE3F4DD5}"/>
              </a:ext>
            </a:extLst>
          </p:cNvPr>
          <p:cNvSpPr txBox="1"/>
          <p:nvPr/>
        </p:nvSpPr>
        <p:spPr>
          <a:xfrm>
            <a:off x="6435219" y="2597177"/>
            <a:ext cx="1993261" cy="623312"/>
          </a:xfrm>
          <a:prstGeom prst="rect">
            <a:avLst/>
          </a:prstGeom>
          <a:noFill/>
        </p:spPr>
        <p:txBody>
          <a:bodyPr wrap="square" rtlCol="0">
            <a:spAutoFit/>
          </a:bodyPr>
          <a:lstStyle/>
          <a:p>
            <a:pPr>
              <a:lnSpc>
                <a:spcPct val="130000"/>
              </a:lnSpc>
            </a:pPr>
            <a:r>
              <a:rPr lang="en-US" altLang="zh-CN" dirty="0">
                <a:solidFill>
                  <a:schemeClr val="accent1"/>
                </a:solidFill>
                <a:latin typeface="Comic Sans MS"/>
              </a:rPr>
              <a:t>transmission time for data transferred</a:t>
            </a:r>
            <a:endParaRPr lang="zh-CN" altLang="en-US" dirty="0">
              <a:solidFill>
                <a:schemeClr val="accent1"/>
              </a:solidFill>
              <a:latin typeface="Comic Sans MS"/>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A11D142B-C4DD-49F2-9A89-6BC045290B8D}"/>
                  </a:ext>
                </a:extLst>
              </p:cNvPr>
              <p:cNvSpPr txBox="1"/>
              <p:nvPr/>
            </p:nvSpPr>
            <p:spPr>
              <a:xfrm>
                <a:off x="1539446" y="3725307"/>
                <a:ext cx="2824299" cy="36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𝑇</m:t>
                          </m:r>
                        </m:e>
                        <m:sub>
                          <m:r>
                            <a:rPr lang="en-US" altLang="zh-CN" sz="2000" b="0" i="1" smtClean="0">
                              <a:latin typeface="Cambria Math" panose="02040503050406030204" pitchFamily="18" charset="0"/>
                            </a:rPr>
                            <m:t>h</m:t>
                          </m:r>
                        </m:sub>
                      </m:sSub>
                      <m:r>
                        <a:rPr lang="en-US" altLang="zh-CN" sz="2000" b="0" i="1" smtClean="0">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𝑚𝑎𝑥</m:t>
                          </m:r>
                        </m:e>
                        <m:sub>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𝑆</m:t>
                              </m:r>
                            </m:e>
                            <m:sub>
                              <m:r>
                                <a:rPr lang="en-US" altLang="zh-CN" sz="2000" b="0" i="1" smtClean="0">
                                  <a:latin typeface="Cambria Math" panose="02040503050406030204" pitchFamily="18" charset="0"/>
                                  <a:ea typeface="Cambria Math" panose="02040503050406030204" pitchFamily="18" charset="0"/>
                                </a:rPr>
                                <m:t>h</m:t>
                              </m:r>
                            </m:sub>
                          </m:sSub>
                          <m:r>
                            <a:rPr lang="en-US" altLang="zh-CN" sz="2000" b="0" i="1" smtClean="0">
                              <a:latin typeface="Cambria Math" panose="02040503050406030204" pitchFamily="18" charset="0"/>
                              <a:ea typeface="Cambria Math" panose="02040503050406030204" pitchFamily="18" charset="0"/>
                            </a:rPr>
                            <m:t>∈</m:t>
                          </m:r>
                          <m:r>
                            <a:rPr lang="en-US" altLang="zh-CN" sz="2000" b="1" i="0" smtClean="0">
                              <a:latin typeface="Cambria Math" panose="02040503050406030204" pitchFamily="18" charset="0"/>
                              <a:ea typeface="Cambria Math" panose="02040503050406030204" pitchFamily="18" charset="0"/>
                            </a:rPr>
                            <m:t>𝐒</m:t>
                          </m:r>
                        </m:sub>
                      </m:sSub>
                      <m:d>
                        <m:dPr>
                          <m:begChr m:val="{"/>
                          <m:endChr m:val="}"/>
                          <m:ctrlPr>
                            <a:rPr lang="en-US" altLang="zh-CN" sz="2000" b="0" i="1" smtClean="0">
                              <a:latin typeface="Cambria Math" panose="02040503050406030204" pitchFamily="18" charset="0"/>
                            </a:rPr>
                          </m:ctrlPr>
                        </m:dPr>
                        <m:e>
                          <m:r>
                            <a:rPr lang="en-US" altLang="zh-CN" sz="2000" i="1">
                              <a:latin typeface="Cambria Math" panose="02040503050406030204" pitchFamily="18" charset="0"/>
                            </a:rPr>
                            <m:t>𝑓</m:t>
                          </m:r>
                          <m:d>
                            <m:dPr>
                              <m:ctrlPr>
                                <a:rPr lang="en-US"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𝑚</m:t>
                                  </m:r>
                                </m:e>
                                <m:sub>
                                  <m:r>
                                    <a:rPr lang="en-US" altLang="zh-CN" sz="2000" i="1">
                                      <a:latin typeface="Cambria Math" panose="02040503050406030204" pitchFamily="18" charset="0"/>
                                    </a:rPr>
                                    <m:t>𝑗</m:t>
                                  </m:r>
                                </m:sub>
                                <m:sup>
                                  <m:r>
                                    <a:rPr lang="en-US" altLang="zh-CN" sz="2000" i="1">
                                      <a:latin typeface="Cambria Math" panose="02040503050406030204" pitchFamily="18" charset="0"/>
                                    </a:rPr>
                                    <m:t>h</m:t>
                                  </m:r>
                                </m:sup>
                              </m:sSubSup>
                            </m:e>
                          </m:d>
                        </m:e>
                      </m:d>
                    </m:oMath>
                  </m:oMathPara>
                </a14:m>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A11D142B-C4DD-49F2-9A89-6BC045290B8D}"/>
                  </a:ext>
                </a:extLst>
              </p:cNvPr>
              <p:cNvSpPr txBox="1">
                <a:spLocks noRot="1" noChangeAspect="1" noMove="1" noResize="1" noEditPoints="1" noAdjustHandles="1" noChangeArrowheads="1" noChangeShapeType="1" noTextEdit="1"/>
              </p:cNvSpPr>
              <p:nvPr/>
            </p:nvSpPr>
            <p:spPr>
              <a:xfrm>
                <a:off x="1539446" y="3725307"/>
                <a:ext cx="2824299" cy="367345"/>
              </a:xfrm>
              <a:prstGeom prst="rect">
                <a:avLst/>
              </a:prstGeom>
              <a:blipFill>
                <a:blip r:embed="rId6"/>
                <a:stretch>
                  <a:fillRect l="-1728"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5A34CCC-F919-4150-BE84-42ECEFDFB83A}"/>
                  </a:ext>
                </a:extLst>
              </p:cNvPr>
              <p:cNvSpPr txBox="1"/>
              <p:nvPr/>
            </p:nvSpPr>
            <p:spPr>
              <a:xfrm>
                <a:off x="1539446" y="4506670"/>
                <a:ext cx="2128981"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1" i="0" smtClean="0">
                          <a:latin typeface="Cambria Math" panose="02040503050406030204" pitchFamily="18" charset="0"/>
                        </a:rPr>
                        <m:t>𝐓</m:t>
                      </m:r>
                      <m:r>
                        <a:rPr lang="en-US" altLang="zh-CN" sz="2000" b="0" i="1" smtClean="0">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𝑚𝑎𝑥</m:t>
                          </m:r>
                        </m:e>
                        <m: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𝑆</m:t>
                              </m:r>
                            </m:e>
                            <m:sub>
                              <m:r>
                                <a:rPr lang="en-US" altLang="zh-CN" sz="2000" b="0" i="1" smtClean="0">
                                  <a:latin typeface="Cambria Math" panose="02040503050406030204" pitchFamily="18" charset="0"/>
                                  <a:ea typeface="Cambria Math" panose="02040503050406030204" pitchFamily="18" charset="0"/>
                                </a:rPr>
                                <m:t>h</m:t>
                              </m:r>
                            </m:sub>
                          </m:sSub>
                          <m:r>
                            <a:rPr lang="en-US" altLang="zh-CN" sz="2000" b="0" i="1" smtClean="0">
                              <a:latin typeface="Cambria Math" panose="02040503050406030204" pitchFamily="18" charset="0"/>
                              <a:ea typeface="Cambria Math" panose="02040503050406030204" pitchFamily="18" charset="0"/>
                            </a:rPr>
                            <m:t>∈</m:t>
                          </m:r>
                          <m:r>
                            <a:rPr lang="en-US" altLang="zh-CN" sz="2000" b="1" i="0" smtClean="0">
                              <a:latin typeface="Cambria Math" panose="02040503050406030204" pitchFamily="18" charset="0"/>
                              <a:ea typeface="Cambria Math" panose="02040503050406030204" pitchFamily="18" charset="0"/>
                            </a:rPr>
                            <m:t>𝐒</m:t>
                          </m:r>
                        </m:sub>
                      </m:sSub>
                      <m:d>
                        <m:dPr>
                          <m:begChr m:val="{"/>
                          <m:endChr m:val="}"/>
                          <m:ctrlPr>
                            <a:rPr lang="en-US" altLang="zh-CN" sz="2000" b="0" i="1" smtClean="0">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h</m:t>
                              </m:r>
                            </m:sub>
                          </m:sSub>
                        </m:e>
                      </m:d>
                    </m:oMath>
                  </m:oMathPara>
                </a14:m>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15A34CCC-F919-4150-BE84-42ECEFDFB83A}"/>
                  </a:ext>
                </a:extLst>
              </p:cNvPr>
              <p:cNvSpPr txBox="1">
                <a:spLocks noRot="1" noChangeAspect="1" noMove="1" noResize="1" noEditPoints="1" noAdjustHandles="1" noChangeArrowheads="1" noChangeShapeType="1" noTextEdit="1"/>
              </p:cNvSpPr>
              <p:nvPr/>
            </p:nvSpPr>
            <p:spPr>
              <a:xfrm>
                <a:off x="1539446" y="4506670"/>
                <a:ext cx="2128981" cy="336374"/>
              </a:xfrm>
              <a:prstGeom prst="rect">
                <a:avLst/>
              </a:prstGeom>
              <a:blipFill>
                <a:blip r:embed="rId7"/>
                <a:stretch>
                  <a:fillRect l="-2292" b="-20000"/>
                </a:stretch>
              </a:blipFill>
            </p:spPr>
            <p:txBody>
              <a:bodyPr/>
              <a:lstStyle/>
              <a:p>
                <a:r>
                  <a:rPr lang="zh-CN" altLang="en-US">
                    <a:noFill/>
                  </a:rPr>
                  <a:t> </a:t>
                </a:r>
              </a:p>
            </p:txBody>
          </p:sp>
        </mc:Fallback>
      </mc:AlternateContent>
      <p:cxnSp>
        <p:nvCxnSpPr>
          <p:cNvPr id="19" name="直接箭头连接符 18">
            <a:extLst>
              <a:ext uri="{FF2B5EF4-FFF2-40B4-BE49-F238E27FC236}">
                <a16:creationId xmlns:a16="http://schemas.microsoft.com/office/drawing/2014/main" id="{54773909-430E-4CA9-8E2C-10AB45DA2AFA}"/>
              </a:ext>
            </a:extLst>
          </p:cNvPr>
          <p:cNvCxnSpPr>
            <a:cxnSpLocks/>
          </p:cNvCxnSpPr>
          <p:nvPr/>
        </p:nvCxnSpPr>
        <p:spPr>
          <a:xfrm flipV="1">
            <a:off x="4585597" y="3908978"/>
            <a:ext cx="695274"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E0FC567E-A8F7-4572-B53F-85AB2510FDA8}"/>
              </a:ext>
            </a:extLst>
          </p:cNvPr>
          <p:cNvCxnSpPr>
            <a:cxnSpLocks/>
          </p:cNvCxnSpPr>
          <p:nvPr/>
        </p:nvCxnSpPr>
        <p:spPr>
          <a:xfrm flipV="1">
            <a:off x="3876726" y="4683189"/>
            <a:ext cx="695274"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E8ADCDE1-FE74-42D4-90C3-F9FB7D1F919C}"/>
                  </a:ext>
                </a:extLst>
              </p:cNvPr>
              <p:cNvSpPr txBox="1"/>
              <p:nvPr/>
            </p:nvSpPr>
            <p:spPr>
              <a:xfrm>
                <a:off x="5342709" y="3755089"/>
                <a:ext cx="2477588" cy="307777"/>
              </a:xfrm>
              <a:prstGeom prst="rect">
                <a:avLst/>
              </a:prstGeom>
              <a:noFill/>
            </p:spPr>
            <p:txBody>
              <a:bodyPr wrap="square">
                <a:spAutoFit/>
              </a:bodyPr>
              <a:lstStyle/>
              <a:p>
                <a:r>
                  <a:rPr lang="zh-CN" altLang="en-US" dirty="0">
                    <a:latin typeface="Comic Sans MS" panose="030F0702030302020204" pitchFamily="66" charset="0"/>
                    <a:ea typeface="黑体" panose="02010609060101010101" pitchFamily="49" charset="-122"/>
                  </a:rPr>
                  <a:t>the makespan of service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h</m:t>
                        </m:r>
                      </m:sub>
                    </m:sSub>
                  </m:oMath>
                </a14:m>
                <a:endParaRPr lang="zh-CN" altLang="en-US" dirty="0">
                  <a:latin typeface="Comic Sans MS" panose="030F0702030302020204" pitchFamily="66" charset="0"/>
                  <a:ea typeface="黑体" panose="02010609060101010101" pitchFamily="49" charset="-122"/>
                </a:endParaRPr>
              </a:p>
            </p:txBody>
          </p:sp>
        </mc:Choice>
        <mc:Fallback xmlns="">
          <p:sp>
            <p:nvSpPr>
              <p:cNvPr id="23" name="文本框 22">
                <a:extLst>
                  <a:ext uri="{FF2B5EF4-FFF2-40B4-BE49-F238E27FC236}">
                    <a16:creationId xmlns:a16="http://schemas.microsoft.com/office/drawing/2014/main" id="{E8ADCDE1-FE74-42D4-90C3-F9FB7D1F919C}"/>
                  </a:ext>
                </a:extLst>
              </p:cNvPr>
              <p:cNvSpPr txBox="1">
                <a:spLocks noRot="1" noChangeAspect="1" noMove="1" noResize="1" noEditPoints="1" noAdjustHandles="1" noChangeArrowheads="1" noChangeShapeType="1" noTextEdit="1"/>
              </p:cNvSpPr>
              <p:nvPr/>
            </p:nvSpPr>
            <p:spPr>
              <a:xfrm>
                <a:off x="5342709" y="3755089"/>
                <a:ext cx="2477588" cy="307777"/>
              </a:xfrm>
              <a:prstGeom prst="rect">
                <a:avLst/>
              </a:prstGeom>
              <a:blipFill>
                <a:blip r:embed="rId8"/>
                <a:stretch>
                  <a:fillRect l="-737" t="-4000" b="-20000"/>
                </a:stretch>
              </a:blipFill>
            </p:spPr>
            <p:txBody>
              <a:bodyPr/>
              <a:lstStyle/>
              <a:p>
                <a:r>
                  <a:rPr lang="zh-CN" altLang="en-US">
                    <a:noFill/>
                  </a:rPr>
                  <a:t> </a:t>
                </a:r>
              </a:p>
            </p:txBody>
          </p:sp>
        </mc:Fallback>
      </mc:AlternateContent>
      <p:sp>
        <p:nvSpPr>
          <p:cNvPr id="25" name="文本框 24">
            <a:extLst>
              <a:ext uri="{FF2B5EF4-FFF2-40B4-BE49-F238E27FC236}">
                <a16:creationId xmlns:a16="http://schemas.microsoft.com/office/drawing/2014/main" id="{E15224D2-A9A6-494E-AB43-3A4834979DDD}"/>
              </a:ext>
            </a:extLst>
          </p:cNvPr>
          <p:cNvSpPr txBox="1"/>
          <p:nvPr/>
        </p:nvSpPr>
        <p:spPr>
          <a:xfrm>
            <a:off x="4780299" y="4535267"/>
            <a:ext cx="2824255" cy="307777"/>
          </a:xfrm>
          <a:prstGeom prst="rect">
            <a:avLst/>
          </a:prstGeom>
          <a:noFill/>
        </p:spPr>
        <p:txBody>
          <a:bodyPr wrap="square">
            <a:spAutoFit/>
          </a:bodyPr>
          <a:lstStyle/>
          <a:p>
            <a:r>
              <a:rPr lang="zh-CN" altLang="en-US" dirty="0">
                <a:latin typeface="Comic Sans MS" panose="030F0702030302020204" pitchFamily="66" charset="0"/>
                <a:ea typeface="黑体" panose="02010609060101010101" pitchFamily="49" charset="-122"/>
              </a:rPr>
              <a:t>makespan of services in set </a:t>
            </a:r>
            <a:r>
              <a:rPr lang="zh-CN" altLang="en-US" b="1" dirty="0">
                <a:latin typeface="Comic Sans MS" panose="030F0702030302020204" pitchFamily="66" charset="0"/>
                <a:ea typeface="黑体" panose="02010609060101010101" pitchFamily="49" charset="-122"/>
              </a:rPr>
              <a:t>S</a:t>
            </a:r>
          </a:p>
        </p:txBody>
      </p:sp>
    </p:spTree>
    <p:extLst>
      <p:ext uri="{BB962C8B-B14F-4D97-AF65-F5344CB8AC3E}">
        <p14:creationId xmlns:p14="http://schemas.microsoft.com/office/powerpoint/2010/main" val="280905450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266">
            <a:extLst>
              <a:ext uri="{FF2B5EF4-FFF2-40B4-BE49-F238E27FC236}">
                <a16:creationId xmlns:a16="http://schemas.microsoft.com/office/drawing/2014/main" id="{6F51DF27-D5A2-4343-8DC8-68144CDFFFD7}"/>
              </a:ext>
            </a:extLst>
          </p:cNvPr>
          <p:cNvSpPr txBox="1">
            <a:spLocks/>
          </p:cNvSpPr>
          <p:nvPr/>
        </p:nvSpPr>
        <p:spPr>
          <a:xfrm>
            <a:off x="250792" y="738330"/>
            <a:ext cx="8763000" cy="528218"/>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lvl="1" indent="-457200">
              <a:lnSpc>
                <a:spcPct val="100000"/>
              </a:lnSpc>
              <a:spcBef>
                <a:spcPts val="600"/>
              </a:spcBef>
              <a:buClr>
                <a:schemeClr val="accent2">
                  <a:lumMod val="75000"/>
                </a:schemeClr>
              </a:buClr>
              <a:buSzPct val="100000"/>
              <a:buFont typeface="Wingdings" pitchFamily="2" charset="2"/>
              <a:buChar char="q"/>
            </a:pPr>
            <a:r>
              <a:rPr lang="en-US" sz="2400" b="1" dirty="0">
                <a:latin typeface="Comic Sans MS"/>
                <a:sym typeface="Comic Sans MS"/>
              </a:rPr>
              <a:t>Formulation</a:t>
            </a:r>
          </a:p>
          <a:p>
            <a:pPr marL="457200" lvl="1" indent="0">
              <a:lnSpc>
                <a:spcPct val="100000"/>
              </a:lnSpc>
              <a:spcBef>
                <a:spcPts val="600"/>
              </a:spcBef>
              <a:buClr>
                <a:schemeClr val="accent2">
                  <a:lumMod val="60000"/>
                  <a:lumOff val="40000"/>
                </a:schemeClr>
              </a:buClr>
              <a:buSzPct val="100000"/>
              <a:buFont typeface="Arial" panose="020B0604020202020204" pitchFamily="34" charset="0"/>
              <a:buNone/>
            </a:pPr>
            <a:endParaRPr lang="en-US" sz="800" dirty="0">
              <a:latin typeface="Comic Sans MS"/>
              <a:ea typeface="Comic Sans MS"/>
              <a:cs typeface="Comic Sans MS"/>
              <a:sym typeface="Comic Sans MS"/>
            </a:endParaRPr>
          </a:p>
          <a:p>
            <a:pPr marL="1201737" lvl="2" indent="-342900">
              <a:spcBef>
                <a:spcPts val="600"/>
              </a:spcBef>
              <a:buClr>
                <a:schemeClr val="accent2">
                  <a:lumMod val="60000"/>
                  <a:lumOff val="40000"/>
                </a:schemeClr>
              </a:buClr>
              <a:buSzPct val="100000"/>
            </a:pPr>
            <a:endParaRPr lang="en-US" sz="2000" dirty="0">
              <a:latin typeface="Comic Sans MS"/>
            </a:endParaRPr>
          </a:p>
          <a:p>
            <a:pPr marL="800100" lvl="1" indent="-342900">
              <a:spcBef>
                <a:spcPts val="600"/>
              </a:spcBef>
              <a:buSzPct val="25000"/>
              <a:buFont typeface="Arial" panose="020B0604020202020204" pitchFamily="34" charset="0"/>
              <a:buNone/>
            </a:pPr>
            <a:endParaRPr lang="en-US" sz="2400" dirty="0">
              <a:latin typeface="Comic Sans MS"/>
              <a:sym typeface="Comic Sans MS"/>
            </a:endParaRPr>
          </a:p>
        </p:txBody>
      </p:sp>
      <p:sp>
        <p:nvSpPr>
          <p:cNvPr id="33" name="矩形 46"/>
          <p:cNvSpPr>
            <a:spLocks noChangeArrowheads="1"/>
          </p:cNvSpPr>
          <p:nvPr/>
        </p:nvSpPr>
        <p:spPr bwMode="auto">
          <a:xfrm>
            <a:off x="476188" y="177842"/>
            <a:ext cx="3544556" cy="90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Model and Formulation</a:t>
            </a:r>
          </a:p>
          <a:p>
            <a:pPr>
              <a:buNone/>
            </a:pPr>
            <a:endParaRPr lang="zh-CN" altLang="en-US" sz="2400" dirty="0">
              <a:latin typeface="+mj-ea"/>
              <a:ea typeface="+mj-ea"/>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29" name="标注: 弯曲线形 28">
            <a:extLst>
              <a:ext uri="{FF2B5EF4-FFF2-40B4-BE49-F238E27FC236}">
                <a16:creationId xmlns:a16="http://schemas.microsoft.com/office/drawing/2014/main" id="{956216C1-FB16-42D7-BF54-567191B2A046}"/>
              </a:ext>
            </a:extLst>
          </p:cNvPr>
          <p:cNvSpPr/>
          <p:nvPr/>
        </p:nvSpPr>
        <p:spPr>
          <a:xfrm>
            <a:off x="6261463" y="724859"/>
            <a:ext cx="1796624" cy="408210"/>
          </a:xfrm>
          <a:prstGeom prst="borderCallout2">
            <a:avLst>
              <a:gd name="adj1" fmla="val 18750"/>
              <a:gd name="adj2" fmla="val -8333"/>
              <a:gd name="adj3" fmla="val 18750"/>
              <a:gd name="adj4" fmla="val -16667"/>
              <a:gd name="adj5" fmla="val 201100"/>
              <a:gd name="adj6" fmla="val -50463"/>
            </a:avLst>
          </a:prstGeom>
          <a:solidFill>
            <a:srgbClr val="006CB5"/>
          </a:solidFill>
          <a:ln w="41275">
            <a:solidFill>
              <a:srgbClr val="006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omic Sans MS"/>
              </a:rPr>
              <a:t>objective function</a:t>
            </a:r>
            <a:endParaRPr lang="zh-CN" altLang="en-US" dirty="0">
              <a:latin typeface="Comic Sans MS"/>
            </a:endParaRPr>
          </a:p>
        </p:txBody>
      </p:sp>
      <p:sp>
        <p:nvSpPr>
          <p:cNvPr id="30" name="右大括号 29">
            <a:extLst>
              <a:ext uri="{FF2B5EF4-FFF2-40B4-BE49-F238E27FC236}">
                <a16:creationId xmlns:a16="http://schemas.microsoft.com/office/drawing/2014/main" id="{2506A87B-66EC-43C6-B676-45A5F2A97B60}"/>
              </a:ext>
            </a:extLst>
          </p:cNvPr>
          <p:cNvSpPr/>
          <p:nvPr/>
        </p:nvSpPr>
        <p:spPr>
          <a:xfrm>
            <a:off x="7522331" y="2081346"/>
            <a:ext cx="345687" cy="1524000"/>
          </a:xfrm>
          <a:prstGeom prst="rightBrace">
            <a:avLst/>
          </a:prstGeom>
          <a:ln w="53975">
            <a:solidFill>
              <a:srgbClr val="006C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E9DD6EB2-3F08-44DE-89BA-D52CB3010BA1}"/>
              </a:ext>
            </a:extLst>
          </p:cNvPr>
          <p:cNvSpPr/>
          <p:nvPr/>
        </p:nvSpPr>
        <p:spPr>
          <a:xfrm>
            <a:off x="7807360" y="2574929"/>
            <a:ext cx="1206431" cy="537028"/>
          </a:xfrm>
          <a:prstGeom prst="rect">
            <a:avLst/>
          </a:prstGeom>
          <a:solidFill>
            <a:srgbClr val="006C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omic Sans MS"/>
              </a:rPr>
              <a:t>constraints</a:t>
            </a:r>
            <a:endParaRPr lang="zh-CN" altLang="en-US" dirty="0">
              <a:latin typeface="Comic Sans MS"/>
            </a:endParaRPr>
          </a:p>
        </p:txBody>
      </p:sp>
      <mc:AlternateContent xmlns:mc="http://schemas.openxmlformats.org/markup-compatibility/2006" xmlns:a14="http://schemas.microsoft.com/office/drawing/2010/main">
        <mc:Choice Requires="a14">
          <p:sp>
            <p:nvSpPr>
              <p:cNvPr id="36" name="Shape 266">
                <a:extLst>
                  <a:ext uri="{FF2B5EF4-FFF2-40B4-BE49-F238E27FC236}">
                    <a16:creationId xmlns:a16="http://schemas.microsoft.com/office/drawing/2014/main" id="{08B70285-0CF3-4BF6-A5B1-7A2B32EC3F4F}"/>
                  </a:ext>
                </a:extLst>
              </p:cNvPr>
              <p:cNvSpPr txBox="1">
                <a:spLocks/>
              </p:cNvSpPr>
              <p:nvPr/>
            </p:nvSpPr>
            <p:spPr>
              <a:xfrm>
                <a:off x="250792" y="1313367"/>
                <a:ext cx="7244206" cy="2400741"/>
              </a:xfrm>
              <a:prstGeom prst="rect">
                <a:avLst/>
              </a:prstGeom>
              <a:noFill/>
              <a:ln w="63500">
                <a:solidFill>
                  <a:srgbClr val="006CB5"/>
                </a:solid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0">
                  <a:lnSpc>
                    <a:spcPct val="150000"/>
                  </a:lnSpc>
                  <a:buNone/>
                </a:pPr>
                <a:r>
                  <a:rPr lang="en-US" sz="1600" dirty="0">
                    <a:latin typeface="Comic Sans MS"/>
                    <a:sym typeface="Comic Sans MS"/>
                  </a:rPr>
                  <a:t>     </a:t>
                </a:r>
                <a:r>
                  <a:rPr lang="en-US" sz="1600" b="1" dirty="0">
                    <a:latin typeface="Comic Sans MS"/>
                    <a:sym typeface="Comic Sans MS"/>
                  </a:rPr>
                  <a:t>P1:                     </a:t>
                </a:r>
                <a:r>
                  <a:rPr lang="en-US" sz="1600" dirty="0">
                    <a:latin typeface="Comic Sans MS"/>
                    <a:sym typeface="Comic Sans MS"/>
                  </a:rPr>
                  <a:t> </a:t>
                </a:r>
                <a14:m>
                  <m:oMath xmlns:m="http://schemas.openxmlformats.org/officeDocument/2006/math">
                    <m:sSub>
                      <m:sSubPr>
                        <m:ctrlPr>
                          <a:rPr lang="en-US" altLang="zh-CN" sz="1800" i="1">
                            <a:latin typeface="Cambria Math" panose="02040503050406030204" pitchFamily="18" charset="0"/>
                          </a:rPr>
                        </m:ctrlPr>
                      </m:sSubPr>
                      <m:e>
                        <m:r>
                          <m:rPr>
                            <m:sty m:val="p"/>
                          </m:rPr>
                          <a:rPr lang="en-US" altLang="zh-CN" sz="1800" i="1">
                            <a:latin typeface="Cambria Math" panose="02040503050406030204" pitchFamily="18" charset="0"/>
                          </a:rPr>
                          <m:t>minimize</m:t>
                        </m:r>
                      </m:e>
                      <m:sub>
                        <m:r>
                          <a:rPr lang="en-US" altLang="zh-CN" sz="1800" i="1">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𝑖</m:t>
                        </m:r>
                        <m:r>
                          <a:rPr lang="en-US" altLang="zh-CN" sz="1800" i="1">
                            <a:latin typeface="Cambria Math" panose="02040503050406030204" pitchFamily="18" charset="0"/>
                            <a:ea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𝑗</m:t>
                        </m:r>
                      </m:sub>
                    </m:sSub>
                    <m:r>
                      <a:rPr lang="en-US" altLang="zh-CN" sz="1800" i="1">
                        <a:latin typeface="Cambria Math" panose="02040503050406030204" pitchFamily="18" charset="0"/>
                        <a:ea typeface="Cambria Math" panose="02040503050406030204" pitchFamily="18" charset="0"/>
                      </a:rPr>
                      <m:t>  </m:t>
                    </m:r>
                    <m:r>
                      <a:rPr lang="en-US" altLang="zh-CN" sz="1800" b="1">
                        <a:latin typeface="Cambria Math" panose="02040503050406030204" pitchFamily="18" charset="0"/>
                        <a:ea typeface="Cambria Math" panose="02040503050406030204" pitchFamily="18" charset="0"/>
                      </a:rPr>
                      <m:t>𝐓</m:t>
                    </m:r>
                    <m:r>
                      <a:rPr lang="en-US" altLang="zh-CN" sz="1800" b="1" i="1">
                        <a:latin typeface="Cambria Math" panose="02040503050406030204" pitchFamily="18" charset="0"/>
                        <a:ea typeface="Cambria Math" panose="02040503050406030204" pitchFamily="18" charset="0"/>
                      </a:rPr>
                      <m:t> </m:t>
                    </m:r>
                  </m:oMath>
                </a14:m>
                <a:r>
                  <a:rPr lang="en-US" sz="1400" dirty="0">
                    <a:latin typeface="Comic Sans MS"/>
                  </a:rPr>
                  <a:t>			         (1)</a:t>
                </a:r>
              </a:p>
              <a:p>
                <a:pPr indent="0">
                  <a:lnSpc>
                    <a:spcPct val="150000"/>
                  </a:lnSpc>
                  <a:buNone/>
                </a:pPr>
                <a:r>
                  <a:rPr lang="en-US" sz="1600" dirty="0">
                    <a:latin typeface="Comic Sans MS"/>
                  </a:rPr>
                  <a:t>     subject to</a:t>
                </a:r>
                <a:r>
                  <a:rPr lang="en-US" sz="1400" dirty="0">
                    <a:latin typeface="Comic Sans MS"/>
                  </a:rPr>
                  <a:t>		</a:t>
                </a:r>
                <a14:m>
                  <m:oMath xmlns:m="http://schemas.openxmlformats.org/officeDocument/2006/math">
                    <m:nary>
                      <m:naryPr>
                        <m:chr m:val="∑"/>
                        <m:ctrlPr>
                          <a:rPr lang="en-US" altLang="zh-CN" sz="1400" i="1">
                            <a:latin typeface="Cambria Math" panose="02040503050406030204" pitchFamily="18" charset="0"/>
                          </a:rPr>
                        </m:ctrlPr>
                      </m:naryPr>
                      <m:sub>
                        <m:r>
                          <m:rPr>
                            <m:brk m:alnAt="23"/>
                          </m:rPr>
                          <a:rPr lang="en-US" altLang="zh-CN" sz="1400" i="1">
                            <a:latin typeface="Cambria Math" panose="02040503050406030204" pitchFamily="18" charset="0"/>
                          </a:rPr>
                          <m:t>𝑘</m:t>
                        </m:r>
                        <m:r>
                          <a:rPr lang="en-US" altLang="zh-CN" sz="1400" i="1">
                            <a:latin typeface="Cambria Math" panose="02040503050406030204" pitchFamily="18" charset="0"/>
                          </a:rPr>
                          <m:t>=1</m:t>
                        </m:r>
                      </m:sub>
                      <m:sup>
                        <m:r>
                          <a:rPr lang="en-US" altLang="zh-CN" sz="1400" i="1">
                            <a:latin typeface="Cambria Math" panose="02040503050406030204" pitchFamily="18" charset="0"/>
                          </a:rPr>
                          <m:t>𝑛</m:t>
                        </m:r>
                      </m:sup>
                      <m:e>
                        <m:r>
                          <a:rPr lang="en-US" altLang="zh-CN" sz="1400" i="1">
                            <a:latin typeface="Cambria Math" panose="02040503050406030204" pitchFamily="18" charset="0"/>
                          </a:rPr>
                          <m:t>𝑥</m:t>
                        </m:r>
                        <m:r>
                          <a:rPr lang="en-US" altLang="zh-CN" sz="1400" i="1">
                            <a:latin typeface="Cambria Math" panose="02040503050406030204" pitchFamily="18" charset="0"/>
                          </a:rPr>
                          <m:t>(</m:t>
                        </m:r>
                        <m:r>
                          <a:rPr lang="en-US" altLang="zh-CN" sz="1400" i="1">
                            <a:latin typeface="Cambria Math" panose="02040503050406030204" pitchFamily="18" charset="0"/>
                          </a:rPr>
                          <m:t>𝑖</m:t>
                        </m:r>
                        <m:r>
                          <a:rPr lang="en-US" altLang="zh-CN" sz="1400" i="1">
                            <a:latin typeface="Cambria Math" panose="02040503050406030204" pitchFamily="18" charset="0"/>
                          </a:rPr>
                          <m:t>,</m:t>
                        </m:r>
                        <m:r>
                          <a:rPr lang="en-US" altLang="zh-CN" sz="1400" i="1">
                            <a:latin typeface="Cambria Math" panose="02040503050406030204" pitchFamily="18" charset="0"/>
                          </a:rPr>
                          <m:t>𝑘</m:t>
                        </m:r>
                        <m:r>
                          <a:rPr lang="en-US" altLang="zh-CN" sz="1400" i="1">
                            <a:latin typeface="Cambria Math" panose="02040503050406030204" pitchFamily="18" charset="0"/>
                          </a:rPr>
                          <m:t>)</m:t>
                        </m:r>
                      </m:e>
                    </m:nary>
                    <m:r>
                      <a:rPr lang="en-US" altLang="zh-CN" sz="1400" i="1">
                        <a:latin typeface="Cambria Math" panose="02040503050406030204" pitchFamily="18" charset="0"/>
                      </a:rPr>
                      <m:t>=1</m:t>
                    </m:r>
                  </m:oMath>
                </a14:m>
                <a:r>
                  <a:rPr lang="en-US" altLang="zh-CN" sz="1400" dirty="0">
                    <a:latin typeface="黑体" panose="02010609060101010101" pitchFamily="49" charset="-122"/>
                    <a:ea typeface="黑体" panose="02010609060101010101" pitchFamily="49" charset="-122"/>
                  </a:rPr>
                  <a:t>,</a:t>
                </a:r>
                <a:r>
                  <a:rPr lang="en-US" sz="1400" b="1" dirty="0">
                    <a:latin typeface="Comic Sans MS"/>
                  </a:rPr>
                  <a:t>		                        </a:t>
                </a:r>
                <a:r>
                  <a:rPr lang="en-US" sz="1400" dirty="0">
                    <a:latin typeface="Comic Sans MS"/>
                  </a:rPr>
                  <a:t>(2)</a:t>
                </a:r>
              </a:p>
              <a:p>
                <a:pPr indent="0">
                  <a:lnSpc>
                    <a:spcPct val="150000"/>
                  </a:lnSpc>
                  <a:buNone/>
                </a:pPr>
                <a:r>
                  <a:rPr lang="en-US" sz="1400" b="1" dirty="0">
                    <a:latin typeface="Comic Sans MS"/>
                  </a:rPr>
                  <a:t>			</a:t>
                </a:r>
                <a:r>
                  <a:rPr lang="zh-CN" altLang="en-US" sz="1400" b="1" dirty="0">
                    <a:latin typeface="Comic Sans MS"/>
                  </a:rPr>
                  <a:t>      </a:t>
                </a:r>
                <a:r>
                  <a:rPr lang="en-US" sz="1400" dirty="0">
                    <a:latin typeface="Comic Sans MS"/>
                  </a:rPr>
                  <a:t>	</a:t>
                </a:r>
                <a14:m>
                  <m:oMath xmlns:m="http://schemas.openxmlformats.org/officeDocument/2006/math">
                    <m:nary>
                      <m:naryPr>
                        <m:chr m:val="∑"/>
                        <m:ctrlPr>
                          <a:rPr lang="en-US" altLang="zh-CN" sz="1400" i="1">
                            <a:latin typeface="Cambria Math" panose="02040503050406030204" pitchFamily="18" charset="0"/>
                            <a:ea typeface="微软雅黑" panose="020B0503020204020204" pitchFamily="34" charset="-122"/>
                            <a:cs typeface="Times New Roman" panose="02020603050405020304" pitchFamily="18" charset="0"/>
                          </a:rPr>
                        </m:ctrlPr>
                      </m:naryPr>
                      <m:sub>
                        <m:r>
                          <m:rPr>
                            <m:brk m:alnAt="23"/>
                          </m:rP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𝑖</m:t>
                        </m:r>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=1</m:t>
                        </m:r>
                      </m:sub>
                      <m:sup>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𝑛</m:t>
                        </m:r>
                      </m:sup>
                      <m:e>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𝑥</m:t>
                        </m:r>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m:t>
                        </m:r>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𝑖</m:t>
                        </m:r>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m:t>
                        </m:r>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𝑘</m:t>
                        </m:r>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1400" i="1">
                                <a:latin typeface="Cambria Math" panose="02040503050406030204" pitchFamily="18" charset="0"/>
                                <a:ea typeface="Cambria Math" panose="02040503050406030204" pitchFamily="18" charset="0"/>
                                <a:cs typeface="Times New Roman" panose="02020603050405020304" pitchFamily="18" charset="0"/>
                              </a:rPr>
                            </m:ctrlPr>
                          </m:sSubPr>
                          <m:e>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𝜙</m:t>
                            </m:r>
                          </m:e>
                          <m:sub>
                            <m:sSub>
                              <m:sSubPr>
                                <m:ctrlPr>
                                  <a:rPr lang="en-US" altLang="zh-CN" sz="14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𝑣</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𝑘</m:t>
                                </m:r>
                              </m:sub>
                            </m:s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sub>
                        </m:sSub>
                      </m:e>
                    </m:nary>
                    <m:r>
                      <a:rPr lang="en-US" altLang="zh-CN" sz="1400" b="0" i="1" smtClean="0">
                        <a:latin typeface="Cambria Math" panose="02040503050406030204" pitchFamily="18" charset="0"/>
                        <a:ea typeface="Cambria Math" panose="02040503050406030204" pitchFamily="18" charset="0"/>
                        <a:sym typeface="Comic Sans MS"/>
                      </a:rPr>
                      <m:t>,</m:t>
                    </m:r>
                  </m:oMath>
                </a14:m>
                <a:r>
                  <a:rPr lang="en-US" altLang="zh-CN" sz="1400" dirty="0">
                    <a:latin typeface="Comic Sans MS"/>
                  </a:rPr>
                  <a:t>	                                    </a:t>
                </a:r>
                <a:r>
                  <a:rPr lang="en-US" sz="1400" dirty="0">
                    <a:latin typeface="Comic Sans MS"/>
                  </a:rPr>
                  <a:t>(3)</a:t>
                </a:r>
              </a:p>
              <a:p>
                <a:pPr indent="0">
                  <a:lnSpc>
                    <a:spcPct val="150000"/>
                  </a:lnSpc>
                  <a:buNone/>
                </a:pPr>
                <a:r>
                  <a:rPr lang="en-US" sz="1400" dirty="0">
                    <a:latin typeface="Comic Sans MS"/>
                  </a:rPr>
                  <a:t>				</a:t>
                </a:r>
                <a14:m>
                  <m:oMath xmlns:m="http://schemas.openxmlformats.org/officeDocument/2006/math">
                    <m:sSub>
                      <m:sSubPr>
                        <m:ctrlPr>
                          <a:rPr lang="en-US" altLang="zh-CN" sz="1400" i="1">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𝑏</m:t>
                        </m:r>
                      </m:e>
                      <m:sub>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m:t>
                        </m:r>
                        <m:sSub>
                          <m:sSubPr>
                            <m:ctrlPr>
                              <a:rPr lang="en-US" altLang="zh-CN" sz="14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𝑣</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𝑘</m:t>
                            </m:r>
                          </m:sub>
                        </m:s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4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𝑣</m:t>
                            </m:r>
                          </m:e>
                          <m: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𝑞</m:t>
                            </m:r>
                          </m:sub>
                        </m:sSub>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m:t>
                        </m:r>
                      </m:sub>
                    </m:sSub>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r>
                      <a:rPr lang="zh-CN" altLang="en-US" sz="1400" i="1">
                        <a:latin typeface="Cambria Math" panose="02040503050406030204" pitchFamily="18" charset="0"/>
                        <a:ea typeface="Cambria Math" panose="02040503050406030204" pitchFamily="18" charset="0"/>
                        <a:cs typeface="Times New Roman" panose="02020603050405020304" pitchFamily="18" charset="0"/>
                      </a:rPr>
                      <m:t>𝜏</m:t>
                    </m:r>
                    <m:r>
                      <a:rPr lang="en-US" altLang="zh-CN" sz="1400" b="0" i="1" smtClean="0">
                        <a:latin typeface="Cambria Math" panose="02040503050406030204" pitchFamily="18" charset="0"/>
                        <a:ea typeface="Cambria Math" panose="02040503050406030204" pitchFamily="18" charset="0"/>
                      </a:rPr>
                      <m:t>,</m:t>
                    </m:r>
                  </m:oMath>
                </a14:m>
                <a:r>
                  <a:rPr lang="en-US" sz="1400" dirty="0">
                    <a:latin typeface="Comic Sans MS"/>
                  </a:rPr>
                  <a:t>			                       (4)</a:t>
                </a:r>
              </a:p>
              <a:p>
                <a:pPr indent="0">
                  <a:lnSpc>
                    <a:spcPct val="150000"/>
                  </a:lnSpc>
                  <a:buNone/>
                </a:pPr>
                <a:r>
                  <a:rPr lang="en-US" sz="1400" dirty="0">
                    <a:latin typeface="Comic Sans MS"/>
                  </a:rPr>
                  <a:t>			</a:t>
                </a:r>
                <a14:m>
                  <m:oMath xmlns:m="http://schemas.openxmlformats.org/officeDocument/2006/math">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𝑥</m:t>
                    </m:r>
                    <m:d>
                      <m:dPr>
                        <m:ctrlPr>
                          <a:rPr lang="en-US" altLang="zh-CN" sz="1400" i="1">
                            <a:latin typeface="Cambria Math" panose="02040503050406030204" pitchFamily="18" charset="0"/>
                            <a:ea typeface="微软雅黑" panose="020B0503020204020204" pitchFamily="34" charset="-122"/>
                            <a:cs typeface="Times New Roman" panose="02020603050405020304" pitchFamily="18" charset="0"/>
                          </a:rPr>
                        </m:ctrlPr>
                      </m:dPr>
                      <m:e>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𝑖</m:t>
                        </m:r>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m:t>
                        </m:r>
                        <m:r>
                          <a:rPr lang="en-US" altLang="zh-CN" sz="1400" i="1">
                            <a:latin typeface="Cambria Math" panose="02040503050406030204" pitchFamily="18" charset="0"/>
                            <a:ea typeface="微软雅黑" panose="020B0503020204020204" pitchFamily="34" charset="-122"/>
                            <a:cs typeface="Times New Roman" panose="02020603050405020304" pitchFamily="18" charset="0"/>
                          </a:rPr>
                          <m:t>𝑘</m:t>
                        </m:r>
                      </m:e>
                    </m:d>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CN" sz="14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0,1</m:t>
                        </m:r>
                      </m:e>
                    </m:d>
                    <m:r>
                      <a:rPr lang="en-US" altLang="zh-CN" sz="1400" i="1">
                        <a:latin typeface="Cambria Math" panose="02040503050406030204" pitchFamily="18" charset="0"/>
                        <a:ea typeface="Cambria Math" panose="02040503050406030204" pitchFamily="18" charset="0"/>
                        <a:cs typeface="Times New Roman" panose="02020603050405020304" pitchFamily="18" charset="0"/>
                      </a:rPr>
                      <m:t>, </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𝑦</m:t>
                    </m:r>
                    <m:d>
                      <m:dPr>
                        <m:ctrlPr>
                          <a:rPr lang="en-US" altLang="zh-CN" sz="14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𝑗</m:t>
                        </m:r>
                      </m:e>
                    </m:d>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altLang="zh-CN" sz="1400" i="1">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400" i="1">
                            <a:latin typeface="Cambria Math" panose="02040503050406030204" pitchFamily="18" charset="0"/>
                            <a:ea typeface="Cambria Math" panose="02040503050406030204" pitchFamily="18" charset="0"/>
                            <a:cs typeface="Times New Roman" panose="02020603050405020304" pitchFamily="18" charset="0"/>
                          </a:rPr>
                          <m:t>0,1</m:t>
                        </m:r>
                      </m:e>
                    </m:d>
                    <m:r>
                      <a:rPr lang="en-US" altLang="zh-CN" sz="1400" i="1">
                        <a:latin typeface="Cambria Math" panose="02040503050406030204" pitchFamily="18" charset="0"/>
                        <a:ea typeface="Cambria Math" panose="02040503050406030204" pitchFamily="18" charset="0"/>
                        <a:cs typeface="Times New Roman" panose="02020603050405020304" pitchFamily="18" charset="0"/>
                      </a:rPr>
                      <m:t>, ∀</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𝑖</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𝑗</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1400" i="1">
                        <a:latin typeface="Cambria Math" panose="02040503050406030204" pitchFamily="18" charset="0"/>
                        <a:ea typeface="Cambria Math" panose="02040503050406030204" pitchFamily="18" charset="0"/>
                        <a:cs typeface="Times New Roman" panose="02020603050405020304" pitchFamily="18" charset="0"/>
                      </a:rPr>
                      <m:t>𝑘</m:t>
                    </m:r>
                  </m:oMath>
                </a14:m>
                <a:r>
                  <a:rPr lang="en-US" sz="1400" dirty="0">
                    <a:latin typeface="Comic Sans MS"/>
                  </a:rPr>
                  <a:t>		          (5)</a:t>
                </a:r>
              </a:p>
            </p:txBody>
          </p:sp>
        </mc:Choice>
        <mc:Fallback xmlns="">
          <p:sp>
            <p:nvSpPr>
              <p:cNvPr id="36" name="Shape 266">
                <a:extLst>
                  <a:ext uri="{FF2B5EF4-FFF2-40B4-BE49-F238E27FC236}">
                    <a16:creationId xmlns:a16="http://schemas.microsoft.com/office/drawing/2014/main" id="{08B70285-0CF3-4BF6-A5B1-7A2B32EC3F4F}"/>
                  </a:ext>
                </a:extLst>
              </p:cNvPr>
              <p:cNvSpPr txBox="1">
                <a:spLocks noRot="1" noChangeAspect="1" noMove="1" noResize="1" noEditPoints="1" noAdjustHandles="1" noChangeArrowheads="1" noChangeShapeType="1" noTextEdit="1"/>
              </p:cNvSpPr>
              <p:nvPr/>
            </p:nvSpPr>
            <p:spPr>
              <a:xfrm>
                <a:off x="250792" y="1313367"/>
                <a:ext cx="7244206" cy="2400741"/>
              </a:xfrm>
              <a:prstGeom prst="rect">
                <a:avLst/>
              </a:prstGeom>
              <a:blipFill>
                <a:blip r:embed="rId3"/>
                <a:stretch>
                  <a:fillRect/>
                </a:stretch>
              </a:blipFill>
              <a:ln w="63500">
                <a:solidFill>
                  <a:srgbClr val="006CB5"/>
                </a:solidFill>
              </a:ln>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DEA134F0-4FA4-48E1-B78C-77436895FBE9}"/>
              </a:ext>
            </a:extLst>
          </p:cNvPr>
          <p:cNvSpPr txBox="1"/>
          <p:nvPr/>
        </p:nvSpPr>
        <p:spPr>
          <a:xfrm>
            <a:off x="250792" y="4034631"/>
            <a:ext cx="8631218" cy="623312"/>
          </a:xfrm>
          <a:prstGeom prst="rect">
            <a:avLst/>
          </a:prstGeom>
          <a:noFill/>
        </p:spPr>
        <p:txBody>
          <a:bodyPr wrap="square" rtlCol="0">
            <a:spAutoFit/>
          </a:bodyPr>
          <a:lstStyle/>
          <a:p>
            <a:pPr>
              <a:lnSpc>
                <a:spcPct val="130000"/>
              </a:lnSpc>
            </a:pPr>
            <a:r>
              <a:rPr lang="en-US" altLang="zh-CN" sz="1400" b="1" dirty="0">
                <a:latin typeface="Comic Sans MS" panose="030F0702030302020204" pitchFamily="66" charset="0"/>
                <a:ea typeface="微软雅黑" panose="020B0503020204020204" pitchFamily="34" charset="-122"/>
              </a:rPr>
              <a:t>Optimal Microservice Deployment with Dependencies (</a:t>
            </a:r>
            <a:r>
              <a:rPr lang="en-US" altLang="zh-CN" sz="1400" b="1" dirty="0">
                <a:solidFill>
                  <a:srgbClr val="C00000"/>
                </a:solidFill>
                <a:latin typeface="Comic Sans MS" panose="030F0702030302020204" pitchFamily="66" charset="0"/>
                <a:ea typeface="微软雅黑" panose="020B0503020204020204" pitchFamily="34" charset="-122"/>
              </a:rPr>
              <a:t>OMDD</a:t>
            </a:r>
            <a:r>
              <a:rPr lang="en-US" altLang="zh-CN" sz="1400" b="1" dirty="0">
                <a:latin typeface="Comic Sans MS" panose="030F0702030302020204" pitchFamily="66" charset="0"/>
                <a:ea typeface="微软雅黑" panose="020B0503020204020204" pitchFamily="34" charset="-122"/>
              </a:rPr>
              <a:t> problem)</a:t>
            </a:r>
            <a:r>
              <a:rPr lang="en-US" altLang="zh-CN" sz="1400" dirty="0">
                <a:latin typeface="Comic Sans MS" panose="030F0702030302020204" pitchFamily="66" charset="0"/>
                <a:ea typeface="微软雅黑" panose="020B0503020204020204" pitchFamily="34" charset="-122"/>
              </a:rPr>
              <a:t>: OMDD problem is how to find a strategy for microservice in S to minimize P1 under the constraints (2)-(5).</a:t>
            </a:r>
            <a:endParaRPr lang="zh-CN" altLang="en-US" sz="1400" dirty="0">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264617972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83921" y="1542987"/>
            <a:ext cx="1893273" cy="1833715"/>
            <a:chOff x="976719" y="1849765"/>
            <a:chExt cx="1490870" cy="1443971"/>
          </a:xfrm>
        </p:grpSpPr>
        <p:sp>
          <p:nvSpPr>
            <p:cNvPr id="16" name="椭圆 15"/>
            <p:cNvSpPr/>
            <p:nvPr/>
          </p:nvSpPr>
          <p:spPr>
            <a:xfrm>
              <a:off x="1105930" y="1849765"/>
              <a:ext cx="1172817" cy="11728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grpSp>
          <p:nvGrpSpPr>
            <p:cNvPr id="2" name="组合 1"/>
            <p:cNvGrpSpPr/>
            <p:nvPr/>
          </p:nvGrpSpPr>
          <p:grpSpPr>
            <a:xfrm>
              <a:off x="976719" y="2325007"/>
              <a:ext cx="1490870" cy="968729"/>
              <a:chOff x="976719" y="2325007"/>
              <a:chExt cx="1490870" cy="968729"/>
            </a:xfrm>
          </p:grpSpPr>
          <p:sp>
            <p:nvSpPr>
              <p:cNvPr id="17" name="文本框 16"/>
              <p:cNvSpPr txBox="1"/>
              <p:nvPr/>
            </p:nvSpPr>
            <p:spPr>
              <a:xfrm>
                <a:off x="976719" y="2325007"/>
                <a:ext cx="1490870" cy="290833"/>
              </a:xfrm>
              <a:prstGeom prst="rect">
                <a:avLst/>
              </a:prstGeom>
              <a:noFill/>
            </p:spPr>
            <p:txBody>
              <a:bodyPr wrap="square" rtlCol="0">
                <a:spAutoFit/>
              </a:bodyPr>
              <a:lstStyle/>
              <a:p>
                <a:pPr algn="ctr"/>
                <a:r>
                  <a:rPr lang="en-US" altLang="zh-CN" sz="1800" b="1" dirty="0">
                    <a:latin typeface="Comic Sans MS" panose="030F0702030302020204" pitchFamily="66" charset="0"/>
                    <a:ea typeface="黑体" panose="02010609060101010101" pitchFamily="49" charset="-122"/>
                  </a:rPr>
                  <a:t>CONTENTS</a:t>
                </a:r>
                <a:endParaRPr lang="zh-CN" altLang="en-US" sz="1800" b="1" dirty="0">
                  <a:latin typeface="Comic Sans MS" panose="030F0702030302020204" pitchFamily="66" charset="0"/>
                  <a:ea typeface="黑体" panose="02010609060101010101" pitchFamily="49" charset="-122"/>
                </a:endParaRPr>
              </a:p>
            </p:txBody>
          </p:sp>
          <p:grpSp>
            <p:nvGrpSpPr>
              <p:cNvPr id="15" name="组合 14"/>
              <p:cNvGrpSpPr/>
              <p:nvPr/>
            </p:nvGrpSpPr>
            <p:grpSpPr>
              <a:xfrm>
                <a:off x="1533155" y="2555839"/>
                <a:ext cx="900297" cy="737897"/>
                <a:chOff x="2044207" y="3407786"/>
                <a:chExt cx="1200396" cy="983862"/>
              </a:xfrm>
            </p:grpSpPr>
            <p:sp>
              <p:nvSpPr>
                <p:cNvPr id="18" name="椭圆 17"/>
                <p:cNvSpPr/>
                <p:nvPr/>
              </p:nvSpPr>
              <p:spPr>
                <a:xfrm>
                  <a:off x="2044207" y="4139648"/>
                  <a:ext cx="252000" cy="252000"/>
                </a:xfrm>
                <a:prstGeom prst="ellipse">
                  <a:avLst/>
                </a:prstGeom>
                <a:solidFill>
                  <a:srgbClr val="6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19" name="椭圆 18"/>
                <p:cNvSpPr/>
                <p:nvPr/>
              </p:nvSpPr>
              <p:spPr>
                <a:xfrm>
                  <a:off x="2427217" y="4053909"/>
                  <a:ext cx="216000" cy="216000"/>
                </a:xfrm>
                <a:prstGeom prst="ellipse">
                  <a:avLst/>
                </a:prstGeom>
                <a:solidFill>
                  <a:srgbClr val="61616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20" name="椭圆 19"/>
                <p:cNvSpPr/>
                <p:nvPr/>
              </p:nvSpPr>
              <p:spPr>
                <a:xfrm>
                  <a:off x="2732504" y="3922108"/>
                  <a:ext cx="180000" cy="180000"/>
                </a:xfrm>
                <a:prstGeom prst="ellipse">
                  <a:avLst/>
                </a:prstGeom>
                <a:solidFill>
                  <a:srgbClr val="61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21" name="椭圆 20"/>
                <p:cNvSpPr/>
                <p:nvPr/>
              </p:nvSpPr>
              <p:spPr>
                <a:xfrm>
                  <a:off x="2993547" y="3687071"/>
                  <a:ext cx="144000" cy="144000"/>
                </a:xfrm>
                <a:prstGeom prst="ellipse">
                  <a:avLst/>
                </a:prstGeom>
                <a:solidFill>
                  <a:srgbClr val="6161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22" name="椭圆 21"/>
                <p:cNvSpPr/>
                <p:nvPr/>
              </p:nvSpPr>
              <p:spPr>
                <a:xfrm>
                  <a:off x="3136603" y="3407786"/>
                  <a:ext cx="108000" cy="108000"/>
                </a:xfrm>
                <a:prstGeom prst="ellipse">
                  <a:avLst/>
                </a:prstGeom>
                <a:solidFill>
                  <a:srgbClr val="61616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grpSp>
        </p:grpSp>
      </p:grpSp>
      <p:grpSp>
        <p:nvGrpSpPr>
          <p:cNvPr id="3" name="组合 2"/>
          <p:cNvGrpSpPr/>
          <p:nvPr/>
        </p:nvGrpSpPr>
        <p:grpSpPr>
          <a:xfrm>
            <a:off x="3584042" y="537912"/>
            <a:ext cx="705990" cy="705990"/>
            <a:chOff x="4336983" y="1635338"/>
            <a:chExt cx="737418" cy="737418"/>
          </a:xfrm>
          <a:solidFill>
            <a:srgbClr val="1AA3C7"/>
          </a:solidFill>
        </p:grpSpPr>
        <p:sp>
          <p:nvSpPr>
            <p:cNvPr id="27" name="椭圆 26"/>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29" name="文本框 28"/>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ea typeface="黑体" panose="02010609060101010101" pitchFamily="49" charset="-122"/>
                </a:rPr>
                <a:t>1</a:t>
              </a:r>
              <a:endParaRPr lang="zh-CN" altLang="en-US" sz="2000" dirty="0">
                <a:solidFill>
                  <a:schemeClr val="bg1"/>
                </a:solidFill>
                <a:latin typeface="Comic Sans MS" panose="030F0702030302020204" pitchFamily="66" charset="0"/>
                <a:ea typeface="黑体" panose="02010609060101010101" pitchFamily="49" charset="-122"/>
              </a:endParaRPr>
            </a:p>
          </p:txBody>
        </p:sp>
      </p:grpSp>
      <p:sp>
        <p:nvSpPr>
          <p:cNvPr id="28" name="文本框 27"/>
          <p:cNvSpPr txBox="1"/>
          <p:nvPr/>
        </p:nvSpPr>
        <p:spPr>
          <a:xfrm>
            <a:off x="4647446" y="681202"/>
            <a:ext cx="2956079"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rPr>
              <a:t>Introduction</a:t>
            </a:r>
            <a:endParaRPr lang="zh-CN" altLang="en-US" sz="2400" dirty="0">
              <a:latin typeface="Comic Sans MS" panose="030F0702030302020204" pitchFamily="66" charset="0"/>
              <a:ea typeface="黑体" panose="02010609060101010101" pitchFamily="49" charset="-122"/>
            </a:endParaRPr>
          </a:p>
        </p:txBody>
      </p:sp>
      <p:sp>
        <p:nvSpPr>
          <p:cNvPr id="63" name="文本框 62"/>
          <p:cNvSpPr txBox="1"/>
          <p:nvPr/>
        </p:nvSpPr>
        <p:spPr>
          <a:xfrm>
            <a:off x="4647446" y="1709361"/>
            <a:ext cx="4018760"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rPr>
              <a:t>Background</a:t>
            </a:r>
            <a:endParaRPr lang="zh-CN" altLang="en-US" sz="2400" dirty="0">
              <a:latin typeface="Comic Sans MS" panose="030F0702030302020204" pitchFamily="66" charset="0"/>
              <a:ea typeface="黑体" panose="02010609060101010101" pitchFamily="49" charset="-122"/>
            </a:endParaRPr>
          </a:p>
        </p:txBody>
      </p:sp>
      <p:sp>
        <p:nvSpPr>
          <p:cNvPr id="75" name="文本框 74"/>
          <p:cNvSpPr txBox="1"/>
          <p:nvPr/>
        </p:nvSpPr>
        <p:spPr>
          <a:xfrm>
            <a:off x="4647446" y="3809785"/>
            <a:ext cx="3919906" cy="461665"/>
          </a:xfrm>
          <a:prstGeom prst="rect">
            <a:avLst/>
          </a:prstGeom>
          <a:noFill/>
        </p:spPr>
        <p:txBody>
          <a:bodyPr wrap="square" rtlCol="0">
            <a:spAutoFit/>
          </a:bodyPr>
          <a:lstStyle>
            <a:defPPr>
              <a:defRPr lang="zh-CN"/>
            </a:defPPr>
            <a:lvl1pPr>
              <a:defRPr sz="2400">
                <a:latin typeface="+mn-ea"/>
              </a:defRPr>
            </a:lvl1pPr>
          </a:lstStyle>
          <a:p>
            <a:r>
              <a:rPr lang="en-US" altLang="zh-CN" dirty="0">
                <a:latin typeface="Comic Sans MS" panose="030F0702030302020204" pitchFamily="66" charset="0"/>
                <a:ea typeface="黑体" panose="02010609060101010101" pitchFamily="49" charset="-122"/>
              </a:rPr>
              <a:t>Experiment and Results</a:t>
            </a:r>
            <a:endParaRPr lang="zh-CN" altLang="en-US" dirty="0">
              <a:latin typeface="Comic Sans MS" panose="030F0702030302020204" pitchFamily="66" charset="0"/>
              <a:ea typeface="黑体" panose="02010609060101010101" pitchFamily="49" charset="-122"/>
            </a:endParaRPr>
          </a:p>
        </p:txBody>
      </p:sp>
      <p:grpSp>
        <p:nvGrpSpPr>
          <p:cNvPr id="35" name="组合 34"/>
          <p:cNvGrpSpPr/>
          <p:nvPr/>
        </p:nvGrpSpPr>
        <p:grpSpPr>
          <a:xfrm>
            <a:off x="3583128" y="1542987"/>
            <a:ext cx="705990" cy="705990"/>
            <a:chOff x="4336983" y="1635338"/>
            <a:chExt cx="737418" cy="737418"/>
          </a:xfrm>
          <a:solidFill>
            <a:srgbClr val="1AA3C7"/>
          </a:solidFill>
        </p:grpSpPr>
        <p:sp>
          <p:nvSpPr>
            <p:cNvPr id="36" name="椭圆 35"/>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37" name="文本框 36"/>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ea typeface="黑体" panose="02010609060101010101" pitchFamily="49" charset="-122"/>
                </a:rPr>
                <a:t>2</a:t>
              </a:r>
              <a:endParaRPr lang="zh-CN" altLang="en-US" sz="2000" dirty="0">
                <a:solidFill>
                  <a:schemeClr val="bg1"/>
                </a:solidFill>
                <a:latin typeface="Comic Sans MS" panose="030F0702030302020204" pitchFamily="66" charset="0"/>
                <a:ea typeface="黑体" panose="02010609060101010101" pitchFamily="49" charset="-122"/>
              </a:endParaRPr>
            </a:p>
          </p:txBody>
        </p:sp>
      </p:grpSp>
      <p:grpSp>
        <p:nvGrpSpPr>
          <p:cNvPr id="38" name="组合 37"/>
          <p:cNvGrpSpPr/>
          <p:nvPr/>
        </p:nvGrpSpPr>
        <p:grpSpPr>
          <a:xfrm>
            <a:off x="3594949" y="2535793"/>
            <a:ext cx="705990" cy="705990"/>
            <a:chOff x="4336983" y="1635338"/>
            <a:chExt cx="737418" cy="737418"/>
          </a:xfrm>
          <a:solidFill>
            <a:srgbClr val="1AA3C7"/>
          </a:solidFill>
        </p:grpSpPr>
        <p:sp>
          <p:nvSpPr>
            <p:cNvPr id="39" name="椭圆 38"/>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40" name="文本框 39"/>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ea typeface="黑体" panose="02010609060101010101" pitchFamily="49" charset="-122"/>
                </a:rPr>
                <a:t>3</a:t>
              </a:r>
              <a:endParaRPr lang="zh-CN" altLang="en-US" sz="2000" dirty="0">
                <a:solidFill>
                  <a:schemeClr val="bg1"/>
                </a:solidFill>
                <a:latin typeface="Comic Sans MS" panose="030F0702030302020204" pitchFamily="66" charset="0"/>
                <a:ea typeface="黑体" panose="02010609060101010101" pitchFamily="49" charset="-122"/>
              </a:endParaRPr>
            </a:p>
          </p:txBody>
        </p:sp>
      </p:grpSp>
      <p:grpSp>
        <p:nvGrpSpPr>
          <p:cNvPr id="41" name="组合 40"/>
          <p:cNvGrpSpPr/>
          <p:nvPr/>
        </p:nvGrpSpPr>
        <p:grpSpPr>
          <a:xfrm>
            <a:off x="3606770" y="3664539"/>
            <a:ext cx="705990" cy="705990"/>
            <a:chOff x="4336983" y="1635338"/>
            <a:chExt cx="737418" cy="737418"/>
          </a:xfrm>
          <a:solidFill>
            <a:srgbClr val="1AA3C7"/>
          </a:solidFill>
        </p:grpSpPr>
        <p:sp>
          <p:nvSpPr>
            <p:cNvPr id="42" name="椭圆 41"/>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43" name="文本框 42"/>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ea typeface="黑体" panose="02010609060101010101" pitchFamily="49" charset="-122"/>
                </a:rPr>
                <a:t>4</a:t>
              </a:r>
              <a:endParaRPr lang="zh-CN" altLang="en-US" sz="2000" dirty="0">
                <a:solidFill>
                  <a:schemeClr val="bg1"/>
                </a:solidFill>
                <a:latin typeface="Comic Sans MS" panose="030F0702030302020204" pitchFamily="66" charset="0"/>
                <a:ea typeface="黑体" panose="02010609060101010101" pitchFamily="49" charset="-122"/>
              </a:endParaRPr>
            </a:p>
          </p:txBody>
        </p:sp>
      </p:grpSp>
      <p:sp>
        <p:nvSpPr>
          <p:cNvPr id="30" name="文本框 29">
            <a:extLst>
              <a:ext uri="{FF2B5EF4-FFF2-40B4-BE49-F238E27FC236}">
                <a16:creationId xmlns:a16="http://schemas.microsoft.com/office/drawing/2014/main" id="{76E04F33-F456-4CD1-84BD-CA89181A27E7}"/>
              </a:ext>
            </a:extLst>
          </p:cNvPr>
          <p:cNvSpPr txBox="1"/>
          <p:nvPr/>
        </p:nvSpPr>
        <p:spPr>
          <a:xfrm>
            <a:off x="4647446" y="2721747"/>
            <a:ext cx="3631582" cy="461665"/>
          </a:xfrm>
          <a:prstGeom prst="rect">
            <a:avLst/>
          </a:prstGeom>
          <a:noFill/>
        </p:spPr>
        <p:txBody>
          <a:bodyPr wrap="square" rtlCol="0">
            <a:spAutoFit/>
          </a:bodyPr>
          <a:lstStyle/>
          <a:p>
            <a:r>
              <a:rPr lang="en-US" altLang="zh-CN" sz="2400" dirty="0">
                <a:solidFill>
                  <a:srgbClr val="FF0000"/>
                </a:solidFill>
                <a:latin typeface="Comic Sans MS" panose="030F0702030302020204" pitchFamily="66" charset="0"/>
                <a:ea typeface="黑体" panose="02010609060101010101" pitchFamily="49" charset="-122"/>
              </a:rPr>
              <a:t>Algorithm Design</a:t>
            </a:r>
            <a:endParaRPr lang="zh-CN" altLang="en-US" sz="2400" dirty="0">
              <a:solidFill>
                <a:srgbClr val="FF0000"/>
              </a:solidFill>
              <a:latin typeface="Comic Sans MS" panose="030F0702030302020204" pitchFamily="66" charset="0"/>
              <a:ea typeface="黑体" panose="02010609060101010101" pitchFamily="49" charset="-122"/>
            </a:endParaRPr>
          </a:p>
        </p:txBody>
      </p:sp>
    </p:spTree>
    <p:extLst>
      <p:ext uri="{BB962C8B-B14F-4D97-AF65-F5344CB8AC3E}">
        <p14:creationId xmlns:p14="http://schemas.microsoft.com/office/powerpoint/2010/main" val="772448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4429414"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enhanced graph construction</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graphicFrame>
        <p:nvGraphicFramePr>
          <p:cNvPr id="14" name="对象 13">
            <a:hlinkClick r:id="" action="ppaction://ole?verb=0"/>
            <a:extLst>
              <a:ext uri="{FF2B5EF4-FFF2-40B4-BE49-F238E27FC236}">
                <a16:creationId xmlns:a16="http://schemas.microsoft.com/office/drawing/2014/main" id="{8AD1ECFC-6CA7-489D-9668-2713E6374C8A}"/>
              </a:ext>
            </a:extLst>
          </p:cNvPr>
          <p:cNvGraphicFramePr>
            <a:graphicFrameLocks noChangeAspect="1"/>
          </p:cNvGraphicFramePr>
          <p:nvPr>
            <p:extLst>
              <p:ext uri="{D42A27DB-BD31-4B8C-83A1-F6EECF244321}">
                <p14:modId xmlns:p14="http://schemas.microsoft.com/office/powerpoint/2010/main" val="240632247"/>
              </p:ext>
            </p:extLst>
          </p:nvPr>
        </p:nvGraphicFramePr>
        <p:xfrm>
          <a:off x="5583493" y="2800512"/>
          <a:ext cx="914400" cy="215900"/>
        </p:xfrm>
        <a:graphic>
          <a:graphicData uri="http://schemas.openxmlformats.org/presentationml/2006/ole">
            <mc:AlternateContent xmlns:mc="http://schemas.openxmlformats.org/markup-compatibility/2006">
              <mc:Choice xmlns:v="urn:schemas-microsoft-com:vml" Requires="v">
                <p:oleObj spid="_x0000_s1030" r:id="rId4" imgW="914400" imgH="215900" progId="Equation.KSEE3">
                  <p:embed/>
                </p:oleObj>
              </mc:Choice>
              <mc:Fallback>
                <p:oleObj r:id="rId4" imgW="914400" imgH="215900" progId="Equation.KSEE3">
                  <p:embed/>
                  <p:pic>
                    <p:nvPicPr>
                      <p:cNvPr id="9" name="对象 8">
                        <a:hlinkClick r:id="" action="ppaction://ole?verb=0"/>
                      </p:cNvPr>
                      <p:cNvPicPr/>
                      <p:nvPr/>
                    </p:nvPicPr>
                    <p:blipFill>
                      <a:blip r:embed="rId5"/>
                      <a:stretch>
                        <a:fillRect/>
                      </a:stretch>
                    </p:blipFill>
                    <p:spPr>
                      <a:xfrm>
                        <a:off x="5583493" y="2800512"/>
                        <a:ext cx="914400" cy="215900"/>
                      </a:xfrm>
                      <a:prstGeom prst="rect">
                        <a:avLst/>
                      </a:prstGeom>
                    </p:spPr>
                  </p:pic>
                </p:oleObj>
              </mc:Fallback>
            </mc:AlternateContent>
          </a:graphicData>
        </a:graphic>
      </p:graphicFrame>
      <p:sp>
        <p:nvSpPr>
          <p:cNvPr id="4" name="文本框 3">
            <a:extLst>
              <a:ext uri="{FF2B5EF4-FFF2-40B4-BE49-F238E27FC236}">
                <a16:creationId xmlns:a16="http://schemas.microsoft.com/office/drawing/2014/main" id="{D125F207-B0E6-4499-9FA7-A75618C7850B}"/>
              </a:ext>
            </a:extLst>
          </p:cNvPr>
          <p:cNvSpPr txBox="1"/>
          <p:nvPr/>
        </p:nvSpPr>
        <p:spPr>
          <a:xfrm>
            <a:off x="635725" y="822168"/>
            <a:ext cx="6270172" cy="529697"/>
          </a:xfrm>
          <a:prstGeom prst="rect">
            <a:avLst/>
          </a:prstGeom>
          <a:noFill/>
        </p:spPr>
        <p:txBody>
          <a:bodyPr wrap="square" rtlCol="0">
            <a:spAutoFit/>
          </a:bodyPr>
          <a:lstStyle/>
          <a:p>
            <a:pPr marL="285750" indent="-285750">
              <a:lnSpc>
                <a:spcPct val="130000"/>
              </a:lnSpc>
              <a:buFont typeface="Wingdings" panose="05000000000000000000" pitchFamily="2" charset="2"/>
              <a:buChar char="p"/>
            </a:pPr>
            <a:r>
              <a:rPr lang="en-US" altLang="zh-CN" sz="2400" dirty="0">
                <a:latin typeface="Comic Sans MS" panose="030F0702030302020204" pitchFamily="66" charset="0"/>
                <a:ea typeface="黑体" panose="02010609060101010101" pitchFamily="49" charset="-122"/>
              </a:rPr>
              <a:t> prioritization among multiple services</a:t>
            </a:r>
            <a:endParaRPr lang="zh-CN" altLang="en-US" sz="2400" dirty="0">
              <a:latin typeface="Comic Sans MS" panose="030F0702030302020204" pitchFamily="66" charset="0"/>
              <a:ea typeface="黑体" panose="02010609060101010101" pitchFamily="49" charset="-122"/>
            </a:endParaRPr>
          </a:p>
        </p:txBody>
      </p:sp>
      <p:pic>
        <p:nvPicPr>
          <p:cNvPr id="5" name="图片 4">
            <a:extLst>
              <a:ext uri="{FF2B5EF4-FFF2-40B4-BE49-F238E27FC236}">
                <a16:creationId xmlns:a16="http://schemas.microsoft.com/office/drawing/2014/main" id="{592390E3-5C6C-4FA1-9FCA-150AB81AEF19}"/>
              </a:ext>
            </a:extLst>
          </p:cNvPr>
          <p:cNvPicPr>
            <a:picLocks noChangeAspect="1"/>
          </p:cNvPicPr>
          <p:nvPr/>
        </p:nvPicPr>
        <p:blipFill>
          <a:blip r:embed="rId6"/>
          <a:stretch>
            <a:fillRect/>
          </a:stretch>
        </p:blipFill>
        <p:spPr>
          <a:xfrm>
            <a:off x="1423295" y="1534527"/>
            <a:ext cx="6297409" cy="3237769"/>
          </a:xfrm>
          <a:prstGeom prst="rect">
            <a:avLst/>
          </a:prstGeom>
        </p:spPr>
      </p:pic>
    </p:spTree>
    <p:extLst>
      <p:ext uri="{BB962C8B-B14F-4D97-AF65-F5344CB8AC3E}">
        <p14:creationId xmlns:p14="http://schemas.microsoft.com/office/powerpoint/2010/main" val="237455963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7079178"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Scenario 1: OMDD with no storage constraint</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graphicFrame>
        <p:nvGraphicFramePr>
          <p:cNvPr id="14" name="对象 13">
            <a:hlinkClick r:id="" action="ppaction://ole?verb=0"/>
            <a:extLst>
              <a:ext uri="{FF2B5EF4-FFF2-40B4-BE49-F238E27FC236}">
                <a16:creationId xmlns:a16="http://schemas.microsoft.com/office/drawing/2014/main" id="{8AD1ECFC-6CA7-489D-9668-2713E6374C8A}"/>
              </a:ext>
            </a:extLst>
          </p:cNvPr>
          <p:cNvGraphicFramePr>
            <a:graphicFrameLocks noChangeAspect="1"/>
          </p:cNvGraphicFramePr>
          <p:nvPr/>
        </p:nvGraphicFramePr>
        <p:xfrm>
          <a:off x="5583493" y="2800512"/>
          <a:ext cx="914400" cy="215900"/>
        </p:xfrm>
        <a:graphic>
          <a:graphicData uri="http://schemas.openxmlformats.org/presentationml/2006/ole">
            <mc:AlternateContent xmlns:mc="http://schemas.openxmlformats.org/markup-compatibility/2006">
              <mc:Choice xmlns:v="urn:schemas-microsoft-com:vml" Requires="v">
                <p:oleObj spid="_x0000_s8200" r:id="rId4" imgW="914400" imgH="215900" progId="Equation.KSEE3">
                  <p:embed/>
                </p:oleObj>
              </mc:Choice>
              <mc:Fallback>
                <p:oleObj r:id="rId4" imgW="914400" imgH="215900" progId="Equation.KSEE3">
                  <p:embed/>
                  <p:pic>
                    <p:nvPicPr>
                      <p:cNvPr id="14" name="对象 13">
                        <a:hlinkClick r:id="" action="ppaction://ole?verb=0"/>
                        <a:extLst>
                          <a:ext uri="{FF2B5EF4-FFF2-40B4-BE49-F238E27FC236}">
                            <a16:creationId xmlns:a16="http://schemas.microsoft.com/office/drawing/2014/main" id="{8AD1ECFC-6CA7-489D-9668-2713E6374C8A}"/>
                          </a:ext>
                        </a:extLst>
                      </p:cNvPr>
                      <p:cNvPicPr/>
                      <p:nvPr/>
                    </p:nvPicPr>
                    <p:blipFill>
                      <a:blip r:embed="rId5"/>
                      <a:stretch>
                        <a:fillRect/>
                      </a:stretch>
                    </p:blipFill>
                    <p:spPr>
                      <a:xfrm>
                        <a:off x="5583493" y="2800512"/>
                        <a:ext cx="914400" cy="215900"/>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168796AA-44DB-4800-A2DA-8EE6DDC2A75E}"/>
              </a:ext>
            </a:extLst>
          </p:cNvPr>
          <p:cNvSpPr txBox="1"/>
          <p:nvPr/>
        </p:nvSpPr>
        <p:spPr>
          <a:xfrm>
            <a:off x="0" y="1040322"/>
            <a:ext cx="9144000" cy="461665"/>
          </a:xfrm>
          <a:prstGeom prst="rect">
            <a:avLst/>
          </a:prstGeom>
          <a:noFill/>
        </p:spPr>
        <p:txBody>
          <a:bodyPr wrap="square">
            <a:spAutoFit/>
          </a:bodyPr>
          <a:lstStyle/>
          <a:p>
            <a:pPr marL="342900" indent="-342900">
              <a:buFont typeface="Wingdings" panose="05000000000000000000" pitchFamily="2" charset="2"/>
              <a:buChar char="l"/>
            </a:pPr>
            <a:endParaRPr lang="zh-CN" altLang="en-US" sz="2400" dirty="0">
              <a:latin typeface="Comic Sans MS" panose="030F0702030302020204" pitchFamily="66" charset="0"/>
              <a:ea typeface="黑体" panose="02010609060101010101" pitchFamily="49" charset="-122"/>
            </a:endParaRPr>
          </a:p>
        </p:txBody>
      </p:sp>
      <mc:AlternateContent xmlns:mc="http://schemas.openxmlformats.org/markup-compatibility/2006">
        <mc:Choice xmlns:a14="http://schemas.microsoft.com/office/drawing/2010/main" Requires="a14">
          <p:sp>
            <p:nvSpPr>
              <p:cNvPr id="10" name="Shape 266">
                <a:extLst>
                  <a:ext uri="{FF2B5EF4-FFF2-40B4-BE49-F238E27FC236}">
                    <a16:creationId xmlns:a16="http://schemas.microsoft.com/office/drawing/2014/main" id="{975F9085-8477-4C46-B77B-65FBF76C1C83}"/>
                  </a:ext>
                </a:extLst>
              </p:cNvPr>
              <p:cNvSpPr txBox="1">
                <a:spLocks/>
              </p:cNvSpPr>
              <p:nvPr/>
            </p:nvSpPr>
            <p:spPr>
              <a:xfrm>
                <a:off x="-421128" y="1510345"/>
                <a:ext cx="9565128" cy="2171339"/>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lvl="1" indent="-457200">
                  <a:lnSpc>
                    <a:spcPct val="120000"/>
                  </a:lnSpc>
                  <a:spcBef>
                    <a:spcPts val="600"/>
                  </a:spcBef>
                  <a:buClr>
                    <a:srgbClr val="ED7D31">
                      <a:lumMod val="75000"/>
                    </a:srgbClr>
                  </a:buClr>
                  <a:buSzPct val="100000"/>
                  <a:buFont typeface="Wingdings" pitchFamily="2" charset="2"/>
                  <a:buChar char="q"/>
                  <a:defRPr/>
                </a:pPr>
                <a:r>
                  <a:rPr lang="en-US" b="1" dirty="0">
                    <a:solidFill>
                      <a:sysClr val="windowText" lastClr="000000"/>
                    </a:solidFill>
                    <a:latin typeface="Comic Sans MS"/>
                  </a:rPr>
                  <a:t>Step 1: </a:t>
                </a:r>
                <a:r>
                  <a:rPr lang="en-US" altLang="zh-CN" sz="1800" b="1" dirty="0">
                    <a:solidFill>
                      <a:sysClr val="windowText" lastClr="000000"/>
                    </a:solidFill>
                    <a:latin typeface="Comic Sans MS"/>
                  </a:rPr>
                  <a:t>find the server </a:t>
                </a:r>
                <a14:m>
                  <m:oMath xmlns:m="http://schemas.openxmlformats.org/officeDocument/2006/math">
                    <m:sSub>
                      <m:sSubPr>
                        <m:ctrlPr>
                          <a:rPr lang="en-US" altLang="zh-CN" sz="1800" b="1" i="1" smtClean="0">
                            <a:solidFill>
                              <a:sysClr val="windowText" lastClr="000000"/>
                            </a:solidFill>
                            <a:latin typeface="Cambria Math" panose="02040503050406030204" pitchFamily="18" charset="0"/>
                          </a:rPr>
                        </m:ctrlPr>
                      </m:sSubPr>
                      <m:e>
                        <m:r>
                          <a:rPr lang="en-US" altLang="zh-CN" sz="1800" b="1" i="1" smtClean="0">
                            <a:solidFill>
                              <a:sysClr val="windowText" lastClr="000000"/>
                            </a:solidFill>
                            <a:latin typeface="Cambria Math" panose="02040503050406030204" pitchFamily="18" charset="0"/>
                          </a:rPr>
                          <m:t>𝒗</m:t>
                        </m:r>
                      </m:e>
                      <m:sub>
                        <m:r>
                          <a:rPr lang="en-US" altLang="zh-CN" sz="1800" b="1" i="1" smtClean="0">
                            <a:solidFill>
                              <a:sysClr val="windowText" lastClr="000000"/>
                            </a:solidFill>
                            <a:latin typeface="Cambria Math" panose="02040503050406030204" pitchFamily="18" charset="0"/>
                          </a:rPr>
                          <m:t>𝟎</m:t>
                        </m:r>
                      </m:sub>
                    </m:sSub>
                  </m:oMath>
                </a14:m>
                <a:r>
                  <a:rPr lang="en-US" altLang="zh-CN" sz="1800" b="1" dirty="0">
                    <a:solidFill>
                      <a:sysClr val="windowText" lastClr="000000"/>
                    </a:solidFill>
                    <a:latin typeface="Comic Sans MS"/>
                  </a:rPr>
                  <a:t> with the highest computing capability</a:t>
                </a:r>
                <a:endParaRPr lang="en-US" b="1" dirty="0">
                  <a:solidFill>
                    <a:sysClr val="windowText" lastClr="000000"/>
                  </a:solidFill>
                  <a:latin typeface="Comic Sans MS"/>
                  <a:sym typeface="Comic Sans MS"/>
                </a:endParaRPr>
              </a:p>
              <a:p>
                <a:pPr marL="1201737" lvl="2" indent="-342900">
                  <a:lnSpc>
                    <a:spcPct val="120000"/>
                  </a:lnSpc>
                  <a:spcBef>
                    <a:spcPts val="600"/>
                  </a:spcBef>
                  <a:buClr>
                    <a:srgbClr val="ED7D31">
                      <a:lumMod val="75000"/>
                    </a:srgbClr>
                  </a:buClr>
                  <a:buSzPct val="100000"/>
                  <a:defRPr/>
                </a:pPr>
                <a:r>
                  <a:rPr lang="en-US" sz="1600" dirty="0">
                    <a:solidFill>
                      <a:sysClr val="windowText" lastClr="000000"/>
                    </a:solidFill>
                    <a:latin typeface="Comic Sans MS"/>
                  </a:rPr>
                  <a:t>Sort </a:t>
                </a:r>
                <a14:m>
                  <m:oMath xmlns:m="http://schemas.openxmlformats.org/officeDocument/2006/math">
                    <m:r>
                      <a:rPr lang="en-US" sz="1600" i="1" dirty="0" smtClean="0">
                        <a:solidFill>
                          <a:sysClr val="windowText" lastClr="000000"/>
                        </a:solidFill>
                        <a:latin typeface="Cambria Math" panose="02040503050406030204" pitchFamily="18" charset="0"/>
                      </a:rPr>
                      <m:t>𝑉</m:t>
                    </m:r>
                  </m:oMath>
                </a14:m>
                <a:r>
                  <a:rPr lang="en-US" sz="1600" dirty="0">
                    <a:solidFill>
                      <a:sysClr val="windowText" lastClr="000000"/>
                    </a:solidFill>
                    <a:latin typeface="Comic Sans MS"/>
                  </a:rPr>
                  <a:t> in descending order according to the server’s computing capability </a:t>
                </a:r>
                <a14:m>
                  <m:oMath xmlns:m="http://schemas.openxmlformats.org/officeDocument/2006/math">
                    <m:sSub>
                      <m:sSubPr>
                        <m:ctrlPr>
                          <a:rPr lang="zh-CN" altLang="zh-CN" sz="1600" i="1" smtClean="0">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i="1">
                                <a:latin typeface="Cambria Math" panose="02040503050406030204" pitchFamily="18" charset="0"/>
                              </a:rPr>
                              <m:t>𝑘</m:t>
                            </m:r>
                          </m:sub>
                        </m:sSub>
                        <m:r>
                          <a:rPr lang="en-US" altLang="zh-CN" sz="1600" i="1">
                            <a:latin typeface="Cambria Math" panose="02040503050406030204" pitchFamily="18" charset="0"/>
                          </a:rPr>
                          <m:t>)</m:t>
                        </m:r>
                      </m:sub>
                    </m:sSub>
                  </m:oMath>
                </a14:m>
                <a:r>
                  <a:rPr lang="en-US" sz="1600" dirty="0">
                    <a:solidFill>
                      <a:sysClr val="windowText" lastClr="000000"/>
                    </a:solidFill>
                    <a:latin typeface="Comic Sans MS"/>
                  </a:rPr>
                  <a:t>.</a:t>
                </a:r>
                <a:endParaRPr lang="en-US" sz="600" b="1" dirty="0">
                  <a:solidFill>
                    <a:sysClr val="windowText" lastClr="000000"/>
                  </a:solidFill>
                  <a:latin typeface="Comic Sans MS"/>
                </a:endParaRPr>
              </a:p>
              <a:p>
                <a:pPr marL="914400" lvl="1" indent="-457200">
                  <a:lnSpc>
                    <a:spcPct val="120000"/>
                  </a:lnSpc>
                  <a:spcBef>
                    <a:spcPts val="600"/>
                  </a:spcBef>
                  <a:buClr>
                    <a:srgbClr val="ED7D31">
                      <a:lumMod val="75000"/>
                    </a:srgbClr>
                  </a:buClr>
                  <a:buSzPct val="100000"/>
                  <a:buFont typeface="Wingdings" pitchFamily="2" charset="2"/>
                  <a:buChar char="q"/>
                  <a:defRPr/>
                </a:pPr>
                <a:r>
                  <a:rPr lang="en-US" b="1" dirty="0">
                    <a:solidFill>
                      <a:sysClr val="windowText" lastClr="000000"/>
                    </a:solidFill>
                    <a:latin typeface="Comic Sans MS"/>
                  </a:rPr>
                  <a:t>Step 2: deploy the microservices</a:t>
                </a:r>
              </a:p>
              <a:p>
                <a:pPr marL="1201737" lvl="2" indent="-342900">
                  <a:lnSpc>
                    <a:spcPct val="120000"/>
                  </a:lnSpc>
                  <a:spcBef>
                    <a:spcPts val="600"/>
                  </a:spcBef>
                  <a:buClr>
                    <a:srgbClr val="ED7D31">
                      <a:lumMod val="75000"/>
                    </a:srgbClr>
                  </a:buClr>
                  <a:buSzPct val="100000"/>
                  <a:defRPr/>
                </a:pPr>
                <a:r>
                  <a:rPr lang="en-US" sz="1600" dirty="0">
                    <a:solidFill>
                      <a:sysClr val="windowText" lastClr="000000"/>
                    </a:solidFill>
                    <a:latin typeface="Comic Sans MS"/>
                  </a:rPr>
                  <a:t>deploy all microservices on the server </a:t>
                </a:r>
                <a14:m>
                  <m:oMath xmlns:m="http://schemas.openxmlformats.org/officeDocument/2006/math">
                    <m:sSub>
                      <m:sSubPr>
                        <m:ctrlPr>
                          <a:rPr lang="en-US" altLang="zh-CN" sz="1600" i="1" smtClean="0">
                            <a:solidFill>
                              <a:sysClr val="windowText" lastClr="000000"/>
                            </a:solidFill>
                            <a:latin typeface="Cambria Math" panose="02040503050406030204" pitchFamily="18" charset="0"/>
                          </a:rPr>
                        </m:ctrlPr>
                      </m:sSubPr>
                      <m:e>
                        <m:r>
                          <a:rPr lang="en-US" altLang="zh-CN" sz="1600" b="0" i="1" smtClean="0">
                            <a:solidFill>
                              <a:sysClr val="windowText" lastClr="000000"/>
                            </a:solidFill>
                            <a:latin typeface="Cambria Math" panose="02040503050406030204" pitchFamily="18" charset="0"/>
                          </a:rPr>
                          <m:t>𝑣</m:t>
                        </m:r>
                      </m:e>
                      <m:sub>
                        <m:r>
                          <a:rPr lang="en-US" altLang="zh-CN" sz="1600" b="0" i="1" smtClean="0">
                            <a:solidFill>
                              <a:sysClr val="windowText" lastClr="000000"/>
                            </a:solidFill>
                            <a:latin typeface="Cambria Math" panose="02040503050406030204" pitchFamily="18" charset="0"/>
                          </a:rPr>
                          <m:t>0</m:t>
                        </m:r>
                      </m:sub>
                    </m:sSub>
                  </m:oMath>
                </a14:m>
                <a:endParaRPr lang="en-US" sz="1600" dirty="0">
                  <a:solidFill>
                    <a:sysClr val="windowText" lastClr="000000"/>
                  </a:solidFill>
                  <a:latin typeface="Comic Sans MS"/>
                </a:endParaRPr>
              </a:p>
            </p:txBody>
          </p:sp>
        </mc:Choice>
        <mc:Fallback>
          <p:sp>
            <p:nvSpPr>
              <p:cNvPr id="10" name="Shape 266">
                <a:extLst>
                  <a:ext uri="{FF2B5EF4-FFF2-40B4-BE49-F238E27FC236}">
                    <a16:creationId xmlns:a16="http://schemas.microsoft.com/office/drawing/2014/main" id="{975F9085-8477-4C46-B77B-65FBF76C1C83}"/>
                  </a:ext>
                </a:extLst>
              </p:cNvPr>
              <p:cNvSpPr txBox="1">
                <a:spLocks noRot="1" noChangeAspect="1" noMove="1" noResize="1" noEditPoints="1" noAdjustHandles="1" noChangeArrowheads="1" noChangeShapeType="1" noTextEdit="1"/>
              </p:cNvSpPr>
              <p:nvPr/>
            </p:nvSpPr>
            <p:spPr>
              <a:xfrm>
                <a:off x="-421128" y="1510345"/>
                <a:ext cx="9565128" cy="2171339"/>
              </a:xfrm>
              <a:prstGeom prst="rect">
                <a:avLst/>
              </a:prstGeom>
              <a:blipFill>
                <a:blip r:embed="rId6"/>
                <a:stretch>
                  <a:fillRect/>
                </a:stretch>
              </a:blipFill>
              <a:ln>
                <a:noFill/>
              </a:ln>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62DDF7B-51D5-42D6-8F9F-9E2960343320}"/>
              </a:ext>
            </a:extLst>
          </p:cNvPr>
          <p:cNvSpPr txBox="1"/>
          <p:nvPr/>
        </p:nvSpPr>
        <p:spPr>
          <a:xfrm>
            <a:off x="476188" y="809654"/>
            <a:ext cx="6875417" cy="420308"/>
          </a:xfrm>
          <a:prstGeom prst="rect">
            <a:avLst/>
          </a:prstGeom>
          <a:noFill/>
          <a:ln>
            <a:solidFill>
              <a:srgbClr val="C00000"/>
            </a:solidFill>
          </a:ln>
        </p:spPr>
        <p:txBody>
          <a:bodyPr wrap="square">
            <a:spAutoFit/>
          </a:bodyPr>
          <a:lstStyle/>
          <a:p>
            <a:pPr>
              <a:lnSpc>
                <a:spcPct val="130000"/>
              </a:lnSpc>
            </a:pPr>
            <a:r>
              <a:rPr lang="en-US" altLang="zh-CN" sz="1800" dirty="0">
                <a:latin typeface="Comic Sans MS" panose="030F0702030302020204" pitchFamily="66" charset="0"/>
                <a:ea typeface="黑体" panose="02010609060101010101" pitchFamily="49" charset="-122"/>
              </a:rPr>
              <a:t>H</a:t>
            </a:r>
            <a:r>
              <a:rPr lang="zh-CN" altLang="en-US" sz="1800" dirty="0">
                <a:latin typeface="Comic Sans MS" panose="030F0702030302020204" pitchFamily="66" charset="0"/>
                <a:ea typeface="黑体" panose="02010609060101010101" pitchFamily="49" charset="-122"/>
              </a:rPr>
              <a:t>ow to balance the </a:t>
            </a:r>
            <a:r>
              <a:rPr lang="zh-CN" altLang="en-US" sz="1800" dirty="0">
                <a:solidFill>
                  <a:srgbClr val="C00000"/>
                </a:solidFill>
                <a:latin typeface="Comic Sans MS" panose="030F0702030302020204" pitchFamily="66" charset="0"/>
                <a:ea typeface="黑体" panose="02010609060101010101" pitchFamily="49" charset="-122"/>
              </a:rPr>
              <a:t>computing and communication</a:t>
            </a:r>
            <a:r>
              <a:rPr lang="zh-CN" altLang="en-US" sz="1800" dirty="0">
                <a:latin typeface="Comic Sans MS" panose="030F0702030302020204" pitchFamily="66" charset="0"/>
                <a:ea typeface="黑体" panose="02010609060101010101" pitchFamily="49" charset="-122"/>
              </a:rPr>
              <a:t> resources</a:t>
            </a:r>
            <a:r>
              <a:rPr lang="en-US" altLang="zh-CN" sz="1800" dirty="0">
                <a:latin typeface="Comic Sans MS" panose="030F0702030302020204" pitchFamily="66" charset="0"/>
                <a:ea typeface="黑体" panose="02010609060101010101" pitchFamily="49" charset="-122"/>
              </a:rPr>
              <a:t>?</a:t>
            </a:r>
            <a:endParaRPr lang="zh-CN" altLang="en-US" sz="1800" dirty="0">
              <a:latin typeface="Comic Sans MS" panose="030F0702030302020204" pitchFamily="66" charset="0"/>
              <a:ea typeface="黑体" panose="02010609060101010101" pitchFamily="49" charset="-122"/>
            </a:endParaRPr>
          </a:p>
        </p:txBody>
      </p:sp>
      <p:sp>
        <p:nvSpPr>
          <p:cNvPr id="9" name="文本框 8">
            <a:extLst>
              <a:ext uri="{FF2B5EF4-FFF2-40B4-BE49-F238E27FC236}">
                <a16:creationId xmlns:a16="http://schemas.microsoft.com/office/drawing/2014/main" id="{89B1CF9A-C7F2-4642-9991-A192621902B1}"/>
              </a:ext>
            </a:extLst>
          </p:cNvPr>
          <p:cNvSpPr txBox="1"/>
          <p:nvPr/>
        </p:nvSpPr>
        <p:spPr>
          <a:xfrm>
            <a:off x="0" y="3460193"/>
            <a:ext cx="9144000" cy="646331"/>
          </a:xfrm>
          <a:prstGeom prst="rect">
            <a:avLst/>
          </a:prstGeom>
          <a:noFill/>
          <a:ln>
            <a:noFill/>
          </a:ln>
        </p:spPr>
        <p:txBody>
          <a:bodyPr wrap="square">
            <a:spAutoFit/>
          </a:bodyPr>
          <a:lstStyle/>
          <a:p>
            <a:r>
              <a:rPr lang="zh-CN" altLang="en-US" sz="1800" dirty="0">
                <a:solidFill>
                  <a:srgbClr val="C00000"/>
                </a:solidFill>
                <a:latin typeface="Comic Sans MS" panose="030F0702030302020204" pitchFamily="66" charset="0"/>
                <a:ea typeface="黑体" panose="02010609060101010101" pitchFamily="49" charset="-122"/>
              </a:rPr>
              <a:t>Theorem : OMDD-US is an optimal solution for solving P1 under the constraints (7), (9)-(11).</a:t>
            </a:r>
            <a:r>
              <a:rPr lang="en-US" altLang="zh-CN" sz="1800" dirty="0">
                <a:solidFill>
                  <a:srgbClr val="C00000"/>
                </a:solidFill>
                <a:latin typeface="Comic Sans MS" panose="030F0702030302020204" pitchFamily="66" charset="0"/>
                <a:ea typeface="黑体" panose="02010609060101010101" pitchFamily="49" charset="-122"/>
              </a:rPr>
              <a:t> </a:t>
            </a:r>
            <a:endParaRPr lang="zh-CN" altLang="en-US" sz="1800" dirty="0">
              <a:solidFill>
                <a:srgbClr val="C00000"/>
              </a:solidFill>
              <a:latin typeface="Comic Sans MS" panose="030F0702030302020204" pitchFamily="66" charset="0"/>
              <a:ea typeface="黑体" panose="02010609060101010101" pitchFamily="49" charset="-122"/>
            </a:endParaRPr>
          </a:p>
        </p:txBody>
      </p:sp>
    </p:spTree>
    <p:extLst>
      <p:ext uri="{BB962C8B-B14F-4D97-AF65-F5344CB8AC3E}">
        <p14:creationId xmlns:p14="http://schemas.microsoft.com/office/powerpoint/2010/main" val="13772955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8061818"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Scenario 2: OMDD with no communication constraint</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graphicFrame>
        <p:nvGraphicFramePr>
          <p:cNvPr id="14" name="对象 13">
            <a:hlinkClick r:id="" action="ppaction://ole?verb=0"/>
            <a:extLst>
              <a:ext uri="{FF2B5EF4-FFF2-40B4-BE49-F238E27FC236}">
                <a16:creationId xmlns:a16="http://schemas.microsoft.com/office/drawing/2014/main" id="{8AD1ECFC-6CA7-489D-9668-2713E6374C8A}"/>
              </a:ext>
            </a:extLst>
          </p:cNvPr>
          <p:cNvGraphicFramePr>
            <a:graphicFrameLocks noChangeAspect="1"/>
          </p:cNvGraphicFramePr>
          <p:nvPr/>
        </p:nvGraphicFramePr>
        <p:xfrm>
          <a:off x="5583493" y="2800512"/>
          <a:ext cx="914400" cy="215900"/>
        </p:xfrm>
        <a:graphic>
          <a:graphicData uri="http://schemas.openxmlformats.org/presentationml/2006/ole">
            <mc:AlternateContent xmlns:mc="http://schemas.openxmlformats.org/markup-compatibility/2006">
              <mc:Choice xmlns:v="urn:schemas-microsoft-com:vml" Requires="v">
                <p:oleObj spid="_x0000_s9224" r:id="rId4" imgW="914400" imgH="215900" progId="Equation.KSEE3">
                  <p:embed/>
                </p:oleObj>
              </mc:Choice>
              <mc:Fallback>
                <p:oleObj r:id="rId4" imgW="914400" imgH="215900" progId="Equation.KSEE3">
                  <p:embed/>
                  <p:pic>
                    <p:nvPicPr>
                      <p:cNvPr id="14" name="对象 13">
                        <a:hlinkClick r:id="" action="ppaction://ole?verb=0"/>
                        <a:extLst>
                          <a:ext uri="{FF2B5EF4-FFF2-40B4-BE49-F238E27FC236}">
                            <a16:creationId xmlns:a16="http://schemas.microsoft.com/office/drawing/2014/main" id="{8AD1ECFC-6CA7-489D-9668-2713E6374C8A}"/>
                          </a:ext>
                        </a:extLst>
                      </p:cNvPr>
                      <p:cNvPicPr/>
                      <p:nvPr/>
                    </p:nvPicPr>
                    <p:blipFill>
                      <a:blip r:embed="rId5"/>
                      <a:stretch>
                        <a:fillRect/>
                      </a:stretch>
                    </p:blipFill>
                    <p:spPr>
                      <a:xfrm>
                        <a:off x="5583493" y="2800512"/>
                        <a:ext cx="914400" cy="215900"/>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168796AA-44DB-4800-A2DA-8EE6DDC2A75E}"/>
              </a:ext>
            </a:extLst>
          </p:cNvPr>
          <p:cNvSpPr txBox="1"/>
          <p:nvPr/>
        </p:nvSpPr>
        <p:spPr>
          <a:xfrm>
            <a:off x="0" y="1040322"/>
            <a:ext cx="9144000" cy="461665"/>
          </a:xfrm>
          <a:prstGeom prst="rect">
            <a:avLst/>
          </a:prstGeom>
          <a:noFill/>
        </p:spPr>
        <p:txBody>
          <a:bodyPr wrap="square">
            <a:spAutoFit/>
          </a:bodyPr>
          <a:lstStyle/>
          <a:p>
            <a:pPr marL="342900" indent="-342900">
              <a:buFont typeface="Wingdings" panose="05000000000000000000" pitchFamily="2" charset="2"/>
              <a:buChar char="l"/>
            </a:pPr>
            <a:endParaRPr lang="zh-CN" altLang="en-US" sz="2400" dirty="0">
              <a:latin typeface="Comic Sans MS" panose="030F0702030302020204" pitchFamily="66" charset="0"/>
              <a:ea typeface="黑体" panose="02010609060101010101" pitchFamily="49" charset="-122"/>
            </a:endParaRPr>
          </a:p>
        </p:txBody>
      </p:sp>
      <mc:AlternateContent xmlns:mc="http://schemas.openxmlformats.org/markup-compatibility/2006">
        <mc:Choice xmlns:a14="http://schemas.microsoft.com/office/drawing/2010/main" Requires="a14">
          <p:sp>
            <p:nvSpPr>
              <p:cNvPr id="10" name="Shape 266">
                <a:extLst>
                  <a:ext uri="{FF2B5EF4-FFF2-40B4-BE49-F238E27FC236}">
                    <a16:creationId xmlns:a16="http://schemas.microsoft.com/office/drawing/2014/main" id="{975F9085-8477-4C46-B77B-65FBF76C1C83}"/>
                  </a:ext>
                </a:extLst>
              </p:cNvPr>
              <p:cNvSpPr txBox="1">
                <a:spLocks/>
              </p:cNvSpPr>
              <p:nvPr/>
            </p:nvSpPr>
            <p:spPr>
              <a:xfrm>
                <a:off x="-421128" y="1510345"/>
                <a:ext cx="9565128" cy="2171339"/>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lvl="1" indent="-457200">
                  <a:lnSpc>
                    <a:spcPct val="120000"/>
                  </a:lnSpc>
                  <a:spcBef>
                    <a:spcPts val="600"/>
                  </a:spcBef>
                  <a:buClr>
                    <a:srgbClr val="ED7D31">
                      <a:lumMod val="75000"/>
                    </a:srgbClr>
                  </a:buClr>
                  <a:buSzPct val="100000"/>
                  <a:buFont typeface="Wingdings" pitchFamily="2" charset="2"/>
                  <a:buChar char="q"/>
                  <a:defRPr/>
                </a:pPr>
                <a:r>
                  <a:rPr lang="en-US" b="1" dirty="0">
                    <a:solidFill>
                      <a:sysClr val="windowText" lastClr="000000"/>
                    </a:solidFill>
                    <a:latin typeface="Comic Sans MS"/>
                  </a:rPr>
                  <a:t>Step 1</a:t>
                </a:r>
                <a:endParaRPr lang="en-US" b="1" dirty="0">
                  <a:solidFill>
                    <a:sysClr val="windowText" lastClr="000000"/>
                  </a:solidFill>
                  <a:latin typeface="Comic Sans MS"/>
                  <a:sym typeface="Comic Sans MS"/>
                </a:endParaRPr>
              </a:p>
              <a:p>
                <a:pPr marL="1201737" lvl="2" indent="-342900">
                  <a:lnSpc>
                    <a:spcPct val="120000"/>
                  </a:lnSpc>
                  <a:spcBef>
                    <a:spcPts val="600"/>
                  </a:spcBef>
                  <a:buClr>
                    <a:srgbClr val="ED7D31">
                      <a:lumMod val="75000"/>
                    </a:srgbClr>
                  </a:buClr>
                  <a:buSzPct val="100000"/>
                  <a:defRPr/>
                </a:pPr>
                <a:r>
                  <a:rPr lang="en-US" sz="1600" dirty="0">
                    <a:solidFill>
                      <a:sysClr val="windowText" lastClr="000000"/>
                    </a:solidFill>
                    <a:latin typeface="Comic Sans MS"/>
                  </a:rPr>
                  <a:t>Sort </a:t>
                </a:r>
                <a14:m>
                  <m:oMath xmlns:m="http://schemas.openxmlformats.org/officeDocument/2006/math">
                    <m:r>
                      <a:rPr lang="en-US" sz="1600" i="1" dirty="0" smtClean="0">
                        <a:solidFill>
                          <a:sysClr val="windowText" lastClr="000000"/>
                        </a:solidFill>
                        <a:latin typeface="Cambria Math" panose="02040503050406030204" pitchFamily="18" charset="0"/>
                      </a:rPr>
                      <m:t>𝑉</m:t>
                    </m:r>
                  </m:oMath>
                </a14:m>
                <a:r>
                  <a:rPr lang="en-US" sz="1600" dirty="0">
                    <a:solidFill>
                      <a:sysClr val="windowText" lastClr="000000"/>
                    </a:solidFill>
                    <a:latin typeface="Comic Sans MS"/>
                  </a:rPr>
                  <a:t> in descending order according to the server’s computing capability </a:t>
                </a:r>
                <a14:m>
                  <m:oMath xmlns:m="http://schemas.openxmlformats.org/officeDocument/2006/math">
                    <m:sSub>
                      <m:sSubPr>
                        <m:ctrlPr>
                          <a:rPr lang="zh-CN" altLang="zh-CN" sz="1600" i="1" smtClean="0">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m:t>
                        </m:r>
                        <m:sSub>
                          <m:sSubPr>
                            <m:ctrlPr>
                              <a:rPr lang="zh-CN" altLang="zh-CN" sz="1600" i="1">
                                <a:latin typeface="Cambria Math" panose="02040503050406030204" pitchFamily="18" charset="0"/>
                              </a:rPr>
                            </m:ctrlPr>
                          </m:sSubPr>
                          <m:e>
                            <m:r>
                              <a:rPr lang="en-US" altLang="zh-CN" sz="1600" i="1">
                                <a:latin typeface="Cambria Math" panose="02040503050406030204" pitchFamily="18" charset="0"/>
                              </a:rPr>
                              <m:t>𝑣</m:t>
                            </m:r>
                          </m:e>
                          <m:sub>
                            <m:r>
                              <a:rPr lang="en-US" altLang="zh-CN" sz="1600" i="1">
                                <a:latin typeface="Cambria Math" panose="02040503050406030204" pitchFamily="18" charset="0"/>
                              </a:rPr>
                              <m:t>𝑘</m:t>
                            </m:r>
                          </m:sub>
                        </m:sSub>
                        <m:r>
                          <a:rPr lang="en-US" altLang="zh-CN" sz="1600" i="1">
                            <a:latin typeface="Cambria Math" panose="02040503050406030204" pitchFamily="18" charset="0"/>
                          </a:rPr>
                          <m:t>)</m:t>
                        </m:r>
                      </m:sub>
                    </m:sSub>
                  </m:oMath>
                </a14:m>
                <a:r>
                  <a:rPr lang="en-US" sz="1600" dirty="0">
                    <a:solidFill>
                      <a:sysClr val="windowText" lastClr="000000"/>
                    </a:solidFill>
                    <a:latin typeface="Comic Sans MS"/>
                  </a:rPr>
                  <a:t>.</a:t>
                </a:r>
                <a:endParaRPr lang="en-US" sz="600" b="1" dirty="0">
                  <a:solidFill>
                    <a:sysClr val="windowText" lastClr="000000"/>
                  </a:solidFill>
                  <a:latin typeface="Comic Sans MS"/>
                </a:endParaRPr>
              </a:p>
              <a:p>
                <a:pPr marL="914400" lvl="1" indent="-457200">
                  <a:lnSpc>
                    <a:spcPct val="120000"/>
                  </a:lnSpc>
                  <a:spcBef>
                    <a:spcPts val="600"/>
                  </a:spcBef>
                  <a:buClr>
                    <a:srgbClr val="ED7D31">
                      <a:lumMod val="75000"/>
                    </a:srgbClr>
                  </a:buClr>
                  <a:buSzPct val="100000"/>
                  <a:buFont typeface="Wingdings" pitchFamily="2" charset="2"/>
                  <a:buChar char="q"/>
                  <a:defRPr/>
                </a:pPr>
                <a:r>
                  <a:rPr lang="en-US" b="1" dirty="0">
                    <a:solidFill>
                      <a:sysClr val="windowText" lastClr="000000"/>
                    </a:solidFill>
                    <a:latin typeface="Comic Sans MS"/>
                  </a:rPr>
                  <a:t>Step 2</a:t>
                </a:r>
              </a:p>
              <a:p>
                <a:pPr marL="1201737" lvl="2" indent="-342900" defTabSz="342900">
                  <a:lnSpc>
                    <a:spcPct val="120000"/>
                  </a:lnSpc>
                  <a:spcBef>
                    <a:spcPts val="600"/>
                  </a:spcBef>
                  <a:buClr>
                    <a:srgbClr val="ED7D31">
                      <a:lumMod val="75000"/>
                    </a:srgbClr>
                  </a:buClr>
                  <a:buSzPct val="100000"/>
                  <a:defRPr/>
                </a:pPr>
                <a:r>
                  <a:rPr kumimoji="0" lang="en-US" altLang="zh-CN" sz="1600" b="0" i="0" u="none" strike="noStrike" kern="1200" cap="none" spc="0" normalizeH="0" baseline="0" noProof="0" dirty="0">
                    <a:ln>
                      <a:noFill/>
                    </a:ln>
                    <a:solidFill>
                      <a:sysClr val="windowText" lastClr="000000"/>
                    </a:solidFill>
                    <a:effectLst/>
                    <a:uLnTx/>
                    <a:uFillTx/>
                    <a:latin typeface="Comic Sans MS"/>
                    <a:ea typeface="微软雅黑"/>
                    <a:cs typeface="+mn-cs"/>
                  </a:rPr>
                  <a:t>Sort microservices in descending order of required computing capability </a:t>
                </a:r>
                <a14:m>
                  <m:oMath xmlns:m="http://schemas.openxmlformats.org/officeDocument/2006/math">
                    <m:sSub>
                      <m:sSubPr>
                        <m:ctrlPr>
                          <a:rPr kumimoji="0" lang="en-US" altLang="zh-CN" sz="16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mn-cs"/>
                          </a:rPr>
                          <m:t>𝑞</m:t>
                        </m:r>
                      </m:e>
                      <m:sub>
                        <m:sSub>
                          <m:sSubPr>
                            <m:ctrlPr>
                              <a:rPr kumimoji="0" lang="en-US" altLang="zh-CN" sz="16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mn-cs"/>
                              </a:rPr>
                              <m:t>𝑚</m:t>
                            </m:r>
                          </m:e>
                          <m:sub>
                            <m:r>
                              <a:rPr kumimoji="0" lang="en-US" altLang="zh-CN" sz="1600" b="0" i="1" u="none" strike="noStrike" kern="1200" cap="none" spc="0" normalizeH="0" baseline="0" noProof="0" smtClean="0">
                                <a:ln>
                                  <a:noFill/>
                                </a:ln>
                                <a:solidFill>
                                  <a:sysClr val="windowText" lastClr="000000"/>
                                </a:solidFill>
                                <a:effectLst/>
                                <a:uLnTx/>
                                <a:uFillTx/>
                                <a:latin typeface="Cambria Math" panose="02040503050406030204" pitchFamily="18" charset="0"/>
                                <a:cs typeface="+mn-cs"/>
                              </a:rPr>
                              <m:t>𝑖</m:t>
                            </m:r>
                          </m:sub>
                        </m:sSub>
                      </m:sub>
                    </m:sSub>
                  </m:oMath>
                </a14:m>
                <a:r>
                  <a:rPr kumimoji="0" lang="en-US" altLang="zh-CN" sz="1600" b="0" i="0" u="none" strike="noStrike" kern="1200" cap="none" spc="0" normalizeH="0" baseline="0" noProof="0" dirty="0">
                    <a:ln>
                      <a:noFill/>
                    </a:ln>
                    <a:solidFill>
                      <a:sysClr val="windowText" lastClr="000000"/>
                    </a:solidFill>
                    <a:effectLst/>
                    <a:uLnTx/>
                    <a:uFillTx/>
                    <a:latin typeface="Comic Sans MS"/>
                    <a:ea typeface="微软雅黑"/>
                    <a:cs typeface="+mn-cs"/>
                  </a:rPr>
                  <a:t>.</a:t>
                </a:r>
                <a:endParaRPr lang="en-US" b="1" dirty="0">
                  <a:solidFill>
                    <a:sysClr val="windowText" lastClr="000000"/>
                  </a:solidFill>
                  <a:latin typeface="Comic Sans MS"/>
                </a:endParaRPr>
              </a:p>
              <a:p>
                <a:pPr marL="914400" lvl="1" indent="-457200">
                  <a:lnSpc>
                    <a:spcPct val="120000"/>
                  </a:lnSpc>
                  <a:spcBef>
                    <a:spcPts val="600"/>
                  </a:spcBef>
                  <a:buClr>
                    <a:srgbClr val="ED7D31">
                      <a:lumMod val="75000"/>
                    </a:srgbClr>
                  </a:buClr>
                  <a:buSzPct val="100000"/>
                  <a:buFont typeface="Wingdings" pitchFamily="2" charset="2"/>
                  <a:buChar char="q"/>
                  <a:defRPr/>
                </a:pPr>
                <a:r>
                  <a:rPr lang="en-US" b="1" dirty="0">
                    <a:solidFill>
                      <a:sysClr val="windowText" lastClr="000000"/>
                    </a:solidFill>
                    <a:latin typeface="Comic Sans MS"/>
                  </a:rPr>
                  <a:t>Step 3</a:t>
                </a:r>
              </a:p>
              <a:p>
                <a:pPr marL="1201737" lvl="2" indent="-342900">
                  <a:lnSpc>
                    <a:spcPct val="120000"/>
                  </a:lnSpc>
                  <a:spcBef>
                    <a:spcPts val="600"/>
                  </a:spcBef>
                  <a:buClr>
                    <a:srgbClr val="ED7D31">
                      <a:lumMod val="75000"/>
                    </a:srgbClr>
                  </a:buClr>
                  <a:buSzPct val="100000"/>
                  <a:defRPr/>
                </a:pPr>
                <a:r>
                  <a:rPr lang="en-US" sz="1600" dirty="0">
                    <a:solidFill>
                      <a:sysClr val="windowText" lastClr="000000"/>
                    </a:solidFill>
                    <a:latin typeface="Comic Sans MS"/>
                  </a:rPr>
                  <a:t>Deploy the microservices sorted in descending order to servers with stronger computing capabilities.</a:t>
                </a:r>
              </a:p>
              <a:p>
                <a:pPr marL="1201737" lvl="2" indent="-342900">
                  <a:lnSpc>
                    <a:spcPct val="120000"/>
                  </a:lnSpc>
                  <a:spcBef>
                    <a:spcPts val="600"/>
                  </a:spcBef>
                  <a:buClr>
                    <a:srgbClr val="ED7D31">
                      <a:lumMod val="75000"/>
                    </a:srgbClr>
                  </a:buClr>
                  <a:buSzPct val="100000"/>
                  <a:defRPr/>
                </a:pPr>
                <a:endParaRPr lang="en-US" sz="1600" dirty="0">
                  <a:solidFill>
                    <a:sysClr val="windowText" lastClr="000000"/>
                  </a:solidFill>
                  <a:latin typeface="Comic Sans MS"/>
                </a:endParaRPr>
              </a:p>
            </p:txBody>
          </p:sp>
        </mc:Choice>
        <mc:Fallback>
          <p:sp>
            <p:nvSpPr>
              <p:cNvPr id="10" name="Shape 266">
                <a:extLst>
                  <a:ext uri="{FF2B5EF4-FFF2-40B4-BE49-F238E27FC236}">
                    <a16:creationId xmlns:a16="http://schemas.microsoft.com/office/drawing/2014/main" id="{975F9085-8477-4C46-B77B-65FBF76C1C83}"/>
                  </a:ext>
                </a:extLst>
              </p:cNvPr>
              <p:cNvSpPr txBox="1">
                <a:spLocks noRot="1" noChangeAspect="1" noMove="1" noResize="1" noEditPoints="1" noAdjustHandles="1" noChangeArrowheads="1" noChangeShapeType="1" noTextEdit="1"/>
              </p:cNvSpPr>
              <p:nvPr/>
            </p:nvSpPr>
            <p:spPr>
              <a:xfrm>
                <a:off x="-421128" y="1510345"/>
                <a:ext cx="9565128" cy="2171339"/>
              </a:xfrm>
              <a:prstGeom prst="rect">
                <a:avLst/>
              </a:prstGeom>
              <a:blipFill>
                <a:blip r:embed="rId6"/>
                <a:stretch>
                  <a:fillRect b="-26685"/>
                </a:stretch>
              </a:blipFill>
              <a:ln>
                <a:noFill/>
              </a:ln>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62DDF7B-51D5-42D6-8F9F-9E2960343320}"/>
              </a:ext>
            </a:extLst>
          </p:cNvPr>
          <p:cNvSpPr txBox="1"/>
          <p:nvPr/>
        </p:nvSpPr>
        <p:spPr>
          <a:xfrm>
            <a:off x="476188" y="809654"/>
            <a:ext cx="6021705" cy="420308"/>
          </a:xfrm>
          <a:prstGeom prst="rect">
            <a:avLst/>
          </a:prstGeom>
          <a:noFill/>
          <a:ln>
            <a:solidFill>
              <a:srgbClr val="C00000"/>
            </a:solidFill>
          </a:ln>
        </p:spPr>
        <p:txBody>
          <a:bodyPr wrap="square">
            <a:spAutoFit/>
          </a:bodyPr>
          <a:lstStyle/>
          <a:p>
            <a:pPr>
              <a:lnSpc>
                <a:spcPct val="130000"/>
              </a:lnSpc>
            </a:pPr>
            <a:r>
              <a:rPr lang="en-US" altLang="zh-CN" sz="1800" dirty="0">
                <a:latin typeface="Comic Sans MS" panose="030F0702030302020204" pitchFamily="66" charset="0"/>
                <a:ea typeface="黑体" panose="02010609060101010101" pitchFamily="49" charset="-122"/>
              </a:rPr>
              <a:t>how to balance the </a:t>
            </a:r>
            <a:r>
              <a:rPr lang="en-US" altLang="zh-CN" sz="1800" dirty="0">
                <a:solidFill>
                  <a:srgbClr val="C00000"/>
                </a:solidFill>
                <a:latin typeface="Comic Sans MS" panose="030F0702030302020204" pitchFamily="66" charset="0"/>
                <a:ea typeface="黑体" panose="02010609060101010101" pitchFamily="49" charset="-122"/>
              </a:rPr>
              <a:t>computing and storage</a:t>
            </a:r>
            <a:r>
              <a:rPr lang="en-US" altLang="zh-CN" sz="1800" dirty="0">
                <a:latin typeface="Comic Sans MS" panose="030F0702030302020204" pitchFamily="66" charset="0"/>
                <a:ea typeface="黑体" panose="02010609060101010101" pitchFamily="49" charset="-122"/>
              </a:rPr>
              <a:t> resources?</a:t>
            </a:r>
            <a:endParaRPr lang="zh-CN" altLang="en-US" sz="1800" dirty="0">
              <a:latin typeface="Comic Sans MS" panose="030F0702030302020204" pitchFamily="66" charset="0"/>
              <a:ea typeface="黑体" panose="02010609060101010101" pitchFamily="49" charset="-122"/>
            </a:endParaRPr>
          </a:p>
        </p:txBody>
      </p:sp>
      <p:sp>
        <p:nvSpPr>
          <p:cNvPr id="9" name="文本框 8">
            <a:extLst>
              <a:ext uri="{FF2B5EF4-FFF2-40B4-BE49-F238E27FC236}">
                <a16:creationId xmlns:a16="http://schemas.microsoft.com/office/drawing/2014/main" id="{89B1CF9A-C7F2-4642-9991-A192621902B1}"/>
              </a:ext>
            </a:extLst>
          </p:cNvPr>
          <p:cNvSpPr txBox="1"/>
          <p:nvPr/>
        </p:nvSpPr>
        <p:spPr>
          <a:xfrm>
            <a:off x="0" y="4365140"/>
            <a:ext cx="9144000" cy="646331"/>
          </a:xfrm>
          <a:prstGeom prst="rect">
            <a:avLst/>
          </a:prstGeom>
          <a:noFill/>
          <a:ln>
            <a:noFill/>
          </a:ln>
        </p:spPr>
        <p:txBody>
          <a:bodyPr wrap="square">
            <a:spAutoFit/>
          </a:bodyPr>
          <a:lstStyle/>
          <a:p>
            <a:r>
              <a:rPr lang="zh-CN" altLang="en-US" sz="1800" dirty="0">
                <a:solidFill>
                  <a:srgbClr val="C00000"/>
                </a:solidFill>
                <a:latin typeface="Comic Sans MS" panose="030F0702030302020204" pitchFamily="66" charset="0"/>
                <a:ea typeface="黑体" panose="02010609060101010101" pitchFamily="49" charset="-122"/>
              </a:rPr>
              <a:t>Theorem : </a:t>
            </a:r>
            <a:r>
              <a:rPr lang="en-US" altLang="zh-CN" sz="1800" dirty="0">
                <a:solidFill>
                  <a:srgbClr val="C00000"/>
                </a:solidFill>
                <a:latin typeface="Comic Sans MS" panose="030F0702030302020204" pitchFamily="66" charset="0"/>
                <a:ea typeface="黑体" panose="02010609060101010101" pitchFamily="49" charset="-122"/>
              </a:rPr>
              <a:t>OMDD-UB is an optimal solution on solving P1 under the constraints (7)-(8), (10).</a:t>
            </a:r>
            <a:endParaRPr lang="zh-CN" altLang="en-US" sz="1800" dirty="0">
              <a:solidFill>
                <a:srgbClr val="C00000"/>
              </a:solidFill>
              <a:latin typeface="Comic Sans MS" panose="030F0702030302020204" pitchFamily="66" charset="0"/>
              <a:ea typeface="黑体" panose="02010609060101010101" pitchFamily="49" charset="-122"/>
            </a:endParaRPr>
          </a:p>
        </p:txBody>
      </p:sp>
    </p:spTree>
    <p:extLst>
      <p:ext uri="{BB962C8B-B14F-4D97-AF65-F5344CB8AC3E}">
        <p14:creationId xmlns:p14="http://schemas.microsoft.com/office/powerpoint/2010/main" val="304212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686117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Scenario 3: OMDD with constraints (7)-(10)</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graphicFrame>
        <p:nvGraphicFramePr>
          <p:cNvPr id="14" name="对象 13">
            <a:hlinkClick r:id="" action="ppaction://ole?verb=0"/>
            <a:extLst>
              <a:ext uri="{FF2B5EF4-FFF2-40B4-BE49-F238E27FC236}">
                <a16:creationId xmlns:a16="http://schemas.microsoft.com/office/drawing/2014/main" id="{8AD1ECFC-6CA7-489D-9668-2713E6374C8A}"/>
              </a:ext>
            </a:extLst>
          </p:cNvPr>
          <p:cNvGraphicFramePr>
            <a:graphicFrameLocks noChangeAspect="1"/>
          </p:cNvGraphicFramePr>
          <p:nvPr/>
        </p:nvGraphicFramePr>
        <p:xfrm>
          <a:off x="5583493" y="2800512"/>
          <a:ext cx="914400" cy="215900"/>
        </p:xfrm>
        <a:graphic>
          <a:graphicData uri="http://schemas.openxmlformats.org/presentationml/2006/ole">
            <mc:AlternateContent xmlns:mc="http://schemas.openxmlformats.org/markup-compatibility/2006">
              <mc:Choice xmlns:v="urn:schemas-microsoft-com:vml" Requires="v">
                <p:oleObj spid="_x0000_s4104" r:id="rId4" imgW="914400" imgH="215900" progId="Equation.KSEE3">
                  <p:embed/>
                </p:oleObj>
              </mc:Choice>
              <mc:Fallback>
                <p:oleObj r:id="rId4" imgW="914400" imgH="215900" progId="Equation.KSEE3">
                  <p:embed/>
                  <p:pic>
                    <p:nvPicPr>
                      <p:cNvPr id="14" name="对象 13">
                        <a:hlinkClick r:id="" action="ppaction://ole?verb=0"/>
                        <a:extLst>
                          <a:ext uri="{FF2B5EF4-FFF2-40B4-BE49-F238E27FC236}">
                            <a16:creationId xmlns:a16="http://schemas.microsoft.com/office/drawing/2014/main" id="{8AD1ECFC-6CA7-489D-9668-2713E6374C8A}"/>
                          </a:ext>
                        </a:extLst>
                      </p:cNvPr>
                      <p:cNvPicPr/>
                      <p:nvPr/>
                    </p:nvPicPr>
                    <p:blipFill>
                      <a:blip r:embed="rId5"/>
                      <a:stretch>
                        <a:fillRect/>
                      </a:stretch>
                    </p:blipFill>
                    <p:spPr>
                      <a:xfrm>
                        <a:off x="5583493" y="2800512"/>
                        <a:ext cx="914400" cy="21590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168796AA-44DB-4800-A2DA-8EE6DDC2A75E}"/>
                  </a:ext>
                </a:extLst>
              </p:cNvPr>
              <p:cNvSpPr txBox="1"/>
              <p:nvPr/>
            </p:nvSpPr>
            <p:spPr>
              <a:xfrm>
                <a:off x="0" y="1040322"/>
                <a:ext cx="9144000" cy="2769604"/>
              </a:xfrm>
              <a:prstGeom prst="rect">
                <a:avLst/>
              </a:prstGeom>
              <a:noFill/>
            </p:spPr>
            <p:txBody>
              <a:bodyPr wrap="square">
                <a:spAutoFit/>
              </a:bodyPr>
              <a:lstStyle/>
              <a:p>
                <a:pPr marL="342900" indent="-342900">
                  <a:lnSpc>
                    <a:spcPct val="130000"/>
                  </a:lnSpc>
                  <a:buFont typeface="Wingdings" panose="05000000000000000000" pitchFamily="2" charset="2"/>
                  <a:buChar char="l"/>
                </a:pPr>
                <a:r>
                  <a:rPr lang="zh-CN" altLang="en-US" sz="1800" dirty="0">
                    <a:latin typeface="Comic Sans MS" panose="030F0702030302020204" pitchFamily="66" charset="0"/>
                    <a:ea typeface="黑体" panose="02010609060101010101" pitchFamily="49" charset="-122"/>
                  </a:rPr>
                  <a:t>Definition </a:t>
                </a:r>
                <a:r>
                  <a:rPr lang="en-US" altLang="zh-CN" sz="1800" dirty="0">
                    <a:latin typeface="Comic Sans MS" panose="030F0702030302020204" pitchFamily="66" charset="0"/>
                    <a:ea typeface="黑体" panose="02010609060101010101" pitchFamily="49" charset="-122"/>
                  </a:rPr>
                  <a:t>1</a:t>
                </a:r>
                <a:r>
                  <a:rPr lang="zh-CN" altLang="en-US" sz="1800" dirty="0">
                    <a:latin typeface="Comic Sans MS" panose="030F0702030302020204" pitchFamily="66" charset="0"/>
                    <a:ea typeface="黑体" panose="02010609060101010101" pitchFamily="49" charset="-122"/>
                  </a:rPr>
                  <a:t> (</a:t>
                </a:r>
                <a:r>
                  <a:rPr lang="zh-CN" altLang="en-US" sz="1800" dirty="0">
                    <a:solidFill>
                      <a:srgbClr val="C00000"/>
                    </a:solidFill>
                    <a:latin typeface="Comic Sans MS" panose="030F0702030302020204" pitchFamily="66" charset="0"/>
                    <a:ea typeface="黑体" panose="02010609060101010101" pitchFamily="49" charset="-122"/>
                  </a:rPr>
                  <a:t>main path</a:t>
                </a:r>
                <a:r>
                  <a:rPr lang="zh-CN" altLang="en-US" sz="1800" dirty="0">
                    <a:latin typeface="Comic Sans MS" panose="030F0702030302020204" pitchFamily="66" charset="0"/>
                    <a:ea typeface="黑体" panose="02010609060101010101" pitchFamily="49" charset="-122"/>
                  </a:rPr>
                  <a:t>): The main path </a:t>
                </a:r>
                <a14:m>
                  <m:oMath xmlns:m="http://schemas.openxmlformats.org/officeDocument/2006/math">
                    <m:sSub>
                      <m:sSubPr>
                        <m:ctrlPr>
                          <a:rPr lang="en-US" altLang="zh-CN" sz="1800" i="1" dirty="0" smtClean="0">
                            <a:latin typeface="Cambria Math" panose="02040503050406030204" pitchFamily="18" charset="0"/>
                            <a:ea typeface="黑体" panose="02010609060101010101" pitchFamily="49" charset="-122"/>
                          </a:rPr>
                        </m:ctrlPr>
                      </m:sSubPr>
                      <m:e>
                        <m:r>
                          <a:rPr lang="en-US" altLang="zh-CN" sz="1800" b="0" i="1" dirty="0" smtClean="0">
                            <a:latin typeface="Cambria Math" panose="02040503050406030204" pitchFamily="18" charset="0"/>
                            <a:ea typeface="黑体" panose="02010609060101010101" pitchFamily="49" charset="-122"/>
                          </a:rPr>
                          <m:t>𝑝</m:t>
                        </m:r>
                      </m:e>
                      <m:sub>
                        <m:r>
                          <a:rPr lang="en-US" altLang="zh-CN" sz="1800" b="0" i="1" dirty="0" smtClean="0">
                            <a:latin typeface="Cambria Math" panose="02040503050406030204" pitchFamily="18" charset="0"/>
                            <a:ea typeface="黑体" panose="02010609060101010101" pitchFamily="49" charset="-122"/>
                          </a:rPr>
                          <m:t>𝑖</m:t>
                        </m:r>
                      </m:sub>
                    </m:sSub>
                    <m:r>
                      <a:rPr lang="zh-CN" altLang="en-US" sz="1800" i="1" dirty="0" smtClean="0">
                        <a:latin typeface="Cambria Math" panose="02040503050406030204" pitchFamily="18" charset="0"/>
                        <a:ea typeface="黑体" panose="02010609060101010101" pitchFamily="49" charset="-122"/>
                      </a:rPr>
                      <m:t> </m:t>
                    </m:r>
                  </m:oMath>
                </a14:m>
                <a:r>
                  <a:rPr lang="zh-CN" altLang="en-US" sz="1800" dirty="0">
                    <a:latin typeface="Comic Sans MS" panose="030F0702030302020204" pitchFamily="66" charset="0"/>
                    <a:ea typeface="黑体" panose="02010609060101010101" pitchFamily="49" charset="-122"/>
                  </a:rPr>
                  <a:t>refers to the path with the maximum weight arg max{</a:t>
                </a:r>
                <a14:m>
                  <m:oMath xmlns:m="http://schemas.openxmlformats.org/officeDocument/2006/math">
                    <m:sSub>
                      <m:sSubPr>
                        <m:ctrlPr>
                          <a:rPr lang="en-US" altLang="zh-CN" sz="1800" i="1" smtClean="0">
                            <a:latin typeface="Cambria Math" panose="02040503050406030204" pitchFamily="18" charset="0"/>
                            <a:ea typeface="黑体" panose="02010609060101010101" pitchFamily="49" charset="-122"/>
                          </a:rPr>
                        </m:ctrlPr>
                      </m:sSubPr>
                      <m:e>
                        <m:r>
                          <a:rPr lang="en-US" altLang="zh-CN" sz="1800" b="0" i="1" smtClean="0">
                            <a:latin typeface="Cambria Math" panose="02040503050406030204" pitchFamily="18" charset="0"/>
                            <a:ea typeface="黑体" panose="02010609060101010101" pitchFamily="49" charset="-122"/>
                          </a:rPr>
                          <m:t>𝑤</m:t>
                        </m:r>
                      </m:e>
                      <m:sub>
                        <m:r>
                          <a:rPr lang="en-US" altLang="zh-CN" sz="1800" b="0" i="1" smtClean="0">
                            <a:latin typeface="Cambria Math" panose="02040503050406030204" pitchFamily="18" charset="0"/>
                            <a:ea typeface="黑体" panose="02010609060101010101" pitchFamily="49" charset="-122"/>
                          </a:rPr>
                          <m:t>(</m:t>
                        </m:r>
                        <m:sSub>
                          <m:sSubPr>
                            <m:ctrlPr>
                              <a:rPr lang="en-US" altLang="zh-CN" sz="1800" b="0" i="1" smtClean="0">
                                <a:latin typeface="Cambria Math" panose="02040503050406030204" pitchFamily="18" charset="0"/>
                                <a:ea typeface="黑体" panose="02010609060101010101" pitchFamily="49" charset="-122"/>
                              </a:rPr>
                            </m:ctrlPr>
                          </m:sSubPr>
                          <m:e>
                            <m:r>
                              <a:rPr lang="en-US" altLang="zh-CN" sz="1800" b="0" i="1" smtClean="0">
                                <a:latin typeface="Cambria Math" panose="02040503050406030204" pitchFamily="18" charset="0"/>
                                <a:ea typeface="黑体" panose="02010609060101010101" pitchFamily="49" charset="-122"/>
                              </a:rPr>
                              <m:t>𝑝</m:t>
                            </m:r>
                          </m:e>
                          <m:sub>
                            <m:r>
                              <a:rPr lang="en-US" altLang="zh-CN" sz="1800" b="0" i="1" smtClean="0">
                                <a:latin typeface="Cambria Math" panose="02040503050406030204" pitchFamily="18" charset="0"/>
                                <a:ea typeface="黑体" panose="02010609060101010101" pitchFamily="49" charset="-122"/>
                              </a:rPr>
                              <m:t>𝑖</m:t>
                            </m:r>
                          </m:sub>
                        </m:sSub>
                        <m:r>
                          <a:rPr lang="en-US" altLang="zh-CN" sz="1800" b="0" i="1" smtClean="0">
                            <a:latin typeface="Cambria Math" panose="02040503050406030204" pitchFamily="18" charset="0"/>
                            <a:ea typeface="黑体" panose="02010609060101010101" pitchFamily="49" charset="-122"/>
                          </a:rPr>
                          <m:t>)</m:t>
                        </m:r>
                      </m:sub>
                    </m:sSub>
                  </m:oMath>
                </a14:m>
                <a:r>
                  <a:rPr lang="zh-CN" altLang="en-US" sz="1800" dirty="0">
                    <a:latin typeface="Comic Sans MS" panose="030F0702030302020204" pitchFamily="66" charset="0"/>
                    <a:ea typeface="黑体" panose="02010609060101010101" pitchFamily="49" charset="-122"/>
                  </a:rPr>
                  <a:t>} of </a:t>
                </a:r>
                <a14:m>
                  <m:oMath xmlns:m="http://schemas.openxmlformats.org/officeDocument/2006/math">
                    <m:acc>
                      <m:accPr>
                        <m:chr m:val="̂"/>
                        <m:ctrlPr>
                          <a:rPr lang="zh-CN" altLang="en-US" sz="1800" i="1" smtClean="0">
                            <a:latin typeface="Cambria Math" panose="02040503050406030204" pitchFamily="18" charset="0"/>
                            <a:ea typeface="黑体" panose="02010609060101010101" pitchFamily="49" charset="-122"/>
                          </a:rPr>
                        </m:ctrlPr>
                      </m:accPr>
                      <m:e>
                        <m:r>
                          <a:rPr lang="zh-CN" altLang="en-US" sz="1800" i="1" smtClean="0">
                            <a:latin typeface="Cambria Math" panose="02040503050406030204" pitchFamily="18" charset="0"/>
                            <a:ea typeface="黑体" panose="02010609060101010101" pitchFamily="49" charset="-122"/>
                          </a:rPr>
                          <m:t>𝕀</m:t>
                        </m:r>
                      </m:e>
                    </m:acc>
                  </m:oMath>
                </a14:m>
                <a:r>
                  <a:rPr lang="zh-CN" altLang="en-US" sz="1800" dirty="0">
                    <a:latin typeface="Comic Sans MS" panose="030F0702030302020204" pitchFamily="66" charset="0"/>
                    <a:ea typeface="黑体" panose="02010609060101010101" pitchFamily="49" charset="-122"/>
                  </a:rPr>
                  <a:t>.</a:t>
                </a:r>
                <a:endParaRPr lang="en-US" altLang="zh-CN" sz="1800" dirty="0">
                  <a:latin typeface="Comic Sans MS" panose="030F0702030302020204" pitchFamily="66" charset="0"/>
                  <a:ea typeface="黑体" panose="02010609060101010101" pitchFamily="49" charset="-122"/>
                </a:endParaRPr>
              </a:p>
              <a:p>
                <a:pPr marL="342900" indent="-342900">
                  <a:lnSpc>
                    <a:spcPct val="130000"/>
                  </a:lnSpc>
                  <a:buFont typeface="Wingdings" panose="05000000000000000000" pitchFamily="2" charset="2"/>
                  <a:buChar char="l"/>
                </a:pPr>
                <a:r>
                  <a:rPr lang="en-US" altLang="zh-CN" sz="1800" dirty="0">
                    <a:latin typeface="Comic Sans MS" panose="030F0702030302020204" pitchFamily="66" charset="0"/>
                    <a:ea typeface="黑体" panose="02010609060101010101" pitchFamily="49" charset="-122"/>
                  </a:rPr>
                  <a:t>Definition 2 (</a:t>
                </a:r>
                <a:r>
                  <a:rPr lang="en-US" altLang="zh-CN" sz="1800" dirty="0">
                    <a:solidFill>
                      <a:srgbClr val="C00000"/>
                    </a:solidFill>
                    <a:latin typeface="Comic Sans MS" panose="030F0702030302020204" pitchFamily="66" charset="0"/>
                    <a:ea typeface="黑体" panose="02010609060101010101" pitchFamily="49" charset="-122"/>
                  </a:rPr>
                  <a:t>preferred server</a:t>
                </a:r>
                <a:r>
                  <a:rPr lang="en-US" altLang="zh-CN" sz="1800" dirty="0">
                    <a:latin typeface="Comic Sans MS" panose="030F0702030302020204" pitchFamily="66" charset="0"/>
                    <a:ea typeface="黑体" panose="02010609060101010101" pitchFamily="49" charset="-122"/>
                  </a:rPr>
                  <a:t>): Let </a:t>
                </a:r>
                <a14:m>
                  <m:oMath xmlns:m="http://schemas.openxmlformats.org/officeDocument/2006/math">
                    <m:sSup>
                      <m:sSupPr>
                        <m:ctrlPr>
                          <a:rPr lang="en-US" altLang="zh-CN" sz="1800" i="1" dirty="0" smtClean="0">
                            <a:latin typeface="Cambria Math" panose="02040503050406030204" pitchFamily="18" charset="0"/>
                            <a:ea typeface="黑体" panose="02010609060101010101" pitchFamily="49" charset="-122"/>
                          </a:rPr>
                        </m:ctrlPr>
                      </m:sSupPr>
                      <m:e>
                        <m:r>
                          <a:rPr lang="en-US" altLang="zh-CN" sz="1800" b="0" i="1" dirty="0" smtClean="0">
                            <a:latin typeface="Cambria Math" panose="02040503050406030204" pitchFamily="18" charset="0"/>
                            <a:ea typeface="黑体" panose="02010609060101010101" pitchFamily="49" charset="-122"/>
                          </a:rPr>
                          <m:t>𝑣</m:t>
                        </m:r>
                      </m:e>
                      <m:sup>
                        <m:r>
                          <a:rPr lang="en-US" altLang="zh-CN" sz="1800" i="1" dirty="0" smtClean="0">
                            <a:latin typeface="Cambria Math" panose="02040503050406030204" pitchFamily="18" charset="0"/>
                            <a:ea typeface="Cambria Math" panose="02040503050406030204" pitchFamily="18" charset="0"/>
                          </a:rPr>
                          <m:t>°</m:t>
                        </m:r>
                      </m:sup>
                    </m:sSup>
                    <m:r>
                      <a:rPr lang="en-US" altLang="zh-CN" sz="1800" i="1" dirty="0" smtClean="0">
                        <a:latin typeface="Cambria Math" panose="02040503050406030204" pitchFamily="18" charset="0"/>
                        <a:ea typeface="黑体" panose="02010609060101010101" pitchFamily="49" charset="-122"/>
                      </a:rPr>
                      <m:t> </m:t>
                    </m:r>
                  </m:oMath>
                </a14:m>
                <a:r>
                  <a:rPr lang="en-US" altLang="zh-CN" sz="1800" dirty="0">
                    <a:latin typeface="Comic Sans MS" panose="030F0702030302020204" pitchFamily="66" charset="0"/>
                    <a:ea typeface="黑体" panose="02010609060101010101" pitchFamily="49" charset="-122"/>
                  </a:rPr>
                  <a:t>indicate the preferred server of V , where </a:t>
                </a:r>
                <a14:m>
                  <m:oMath xmlns:m="http://schemas.openxmlformats.org/officeDocument/2006/math">
                    <m:sSup>
                      <m:sSupPr>
                        <m:ctrlPr>
                          <a:rPr lang="en-US" altLang="zh-CN" sz="1800" i="1" dirty="0">
                            <a:latin typeface="Cambria Math" panose="02040503050406030204" pitchFamily="18" charset="0"/>
                            <a:ea typeface="黑体" panose="02010609060101010101" pitchFamily="49" charset="-122"/>
                          </a:rPr>
                        </m:ctrlPr>
                      </m:sSupPr>
                      <m:e>
                        <m:r>
                          <a:rPr lang="en-US" altLang="zh-CN" sz="1800" i="1" dirty="0">
                            <a:latin typeface="Cambria Math" panose="02040503050406030204" pitchFamily="18" charset="0"/>
                            <a:ea typeface="黑体" panose="02010609060101010101" pitchFamily="49" charset="-122"/>
                          </a:rPr>
                          <m:t>𝑣</m:t>
                        </m:r>
                      </m:e>
                      <m:sup>
                        <m:r>
                          <a:rPr lang="en-US" altLang="zh-CN" sz="1800" i="1" dirty="0">
                            <a:latin typeface="Cambria Math" panose="02040503050406030204" pitchFamily="18" charset="0"/>
                            <a:ea typeface="Cambria Math" panose="02040503050406030204" pitchFamily="18" charset="0"/>
                          </a:rPr>
                          <m:t>°</m:t>
                        </m:r>
                      </m:sup>
                    </m:sSup>
                    <m:r>
                      <a:rPr lang="en-US" altLang="zh-CN" sz="1800" b="0" i="1" dirty="0" smtClean="0">
                        <a:latin typeface="Cambria Math" panose="02040503050406030204" pitchFamily="18" charset="0"/>
                        <a:ea typeface="Cambria Math" panose="02040503050406030204" pitchFamily="18" charset="0"/>
                      </a:rPr>
                      <m:t>=</m:t>
                    </m:r>
                    <m:sSub>
                      <m:sSubPr>
                        <m:ctrlPr>
                          <a:rPr lang="en-US" altLang="zh-CN" sz="1800" b="0" i="1" dirty="0" smtClean="0">
                            <a:latin typeface="Cambria Math" panose="02040503050406030204" pitchFamily="18" charset="0"/>
                            <a:ea typeface="Cambria Math" panose="02040503050406030204" pitchFamily="18" charset="0"/>
                          </a:rPr>
                        </m:ctrlPr>
                      </m:sSubPr>
                      <m:e>
                        <m:r>
                          <a:rPr lang="en-US" altLang="zh-CN" sz="1800" b="0" i="1" dirty="0" smtClean="0">
                            <a:latin typeface="Cambria Math" panose="02040503050406030204" pitchFamily="18" charset="0"/>
                            <a:ea typeface="Cambria Math" panose="02040503050406030204" pitchFamily="18" charset="0"/>
                          </a:rPr>
                          <m:t>𝑚𝑎𝑥</m:t>
                        </m:r>
                      </m:e>
                      <m:sub>
                        <m:r>
                          <a:rPr lang="zh-CN" altLang="en-US" sz="1800" b="0" i="1" dirty="0" smtClean="0">
                            <a:latin typeface="Cambria Math" panose="02040503050406030204" pitchFamily="18" charset="0"/>
                            <a:ea typeface="Cambria Math" panose="02040503050406030204" pitchFamily="18" charset="0"/>
                          </a:rPr>
                          <m:t>𝜉</m:t>
                        </m:r>
                        <m:r>
                          <a:rPr lang="en-US" altLang="zh-CN" sz="1800" b="0" i="1" dirty="0" smtClean="0">
                            <a:latin typeface="Cambria Math" panose="02040503050406030204" pitchFamily="18" charset="0"/>
                            <a:ea typeface="Cambria Math" panose="02040503050406030204" pitchFamily="18" charset="0"/>
                          </a:rPr>
                          <m:t>(</m:t>
                        </m:r>
                        <m:sSub>
                          <m:sSubPr>
                            <m:ctrlPr>
                              <a:rPr lang="en-US" altLang="zh-CN" sz="1800" b="0" i="1" dirty="0" smtClean="0">
                                <a:latin typeface="Cambria Math" panose="02040503050406030204" pitchFamily="18" charset="0"/>
                                <a:ea typeface="Cambria Math" panose="02040503050406030204" pitchFamily="18" charset="0"/>
                              </a:rPr>
                            </m:ctrlPr>
                          </m:sSubPr>
                          <m:e>
                            <m:r>
                              <a:rPr lang="en-US" altLang="zh-CN" sz="1800" b="0" i="1" dirty="0" smtClean="0">
                                <a:latin typeface="Cambria Math" panose="02040503050406030204" pitchFamily="18" charset="0"/>
                                <a:ea typeface="Cambria Math" panose="02040503050406030204" pitchFamily="18" charset="0"/>
                              </a:rPr>
                              <m:t>𝑣</m:t>
                            </m:r>
                          </m:e>
                          <m:sub>
                            <m:r>
                              <a:rPr lang="en-US" altLang="zh-CN" sz="1800" b="0" i="1" dirty="0" smtClean="0">
                                <a:latin typeface="Cambria Math" panose="02040503050406030204" pitchFamily="18" charset="0"/>
                                <a:ea typeface="Cambria Math" panose="02040503050406030204" pitchFamily="18" charset="0"/>
                              </a:rPr>
                              <m:t>𝑘</m:t>
                            </m:r>
                          </m:sub>
                        </m:sSub>
                        <m:r>
                          <a:rPr lang="en-US" altLang="zh-CN" sz="1800" b="0" i="1" dirty="0" smtClean="0">
                            <a:latin typeface="Cambria Math" panose="02040503050406030204" pitchFamily="18" charset="0"/>
                            <a:ea typeface="Cambria Math" panose="02040503050406030204" pitchFamily="18" charset="0"/>
                          </a:rPr>
                          <m:t>)</m:t>
                        </m:r>
                      </m:sub>
                    </m:sSub>
                    <m:d>
                      <m:dPr>
                        <m:begChr m:val="{"/>
                        <m:endChr m:val="}"/>
                        <m:ctrlPr>
                          <a:rPr lang="en-US" altLang="zh-CN" sz="1800" b="0" i="1" dirty="0" smtClean="0">
                            <a:latin typeface="Cambria Math" panose="02040503050406030204" pitchFamily="18" charset="0"/>
                            <a:ea typeface="Cambria Math" panose="02040503050406030204" pitchFamily="18" charset="0"/>
                          </a:rPr>
                        </m:ctrlPr>
                      </m:dPr>
                      <m:e>
                        <m:sSub>
                          <m:sSubPr>
                            <m:ctrlPr>
                              <a:rPr lang="en-US" altLang="zh-CN" sz="1800" b="0" i="1" dirty="0" smtClean="0">
                                <a:latin typeface="Cambria Math" panose="02040503050406030204" pitchFamily="18" charset="0"/>
                                <a:ea typeface="Cambria Math" panose="02040503050406030204" pitchFamily="18" charset="0"/>
                              </a:rPr>
                            </m:ctrlPr>
                          </m:sSubPr>
                          <m:e>
                            <m:r>
                              <a:rPr lang="en-US" altLang="zh-CN" sz="1800" b="0" i="1" dirty="0" smtClean="0">
                                <a:latin typeface="Cambria Math" panose="02040503050406030204" pitchFamily="18" charset="0"/>
                                <a:ea typeface="Cambria Math" panose="02040503050406030204" pitchFamily="18" charset="0"/>
                              </a:rPr>
                              <m:t>𝑣</m:t>
                            </m:r>
                          </m:e>
                          <m:sub>
                            <m:r>
                              <a:rPr lang="en-US" altLang="zh-CN" sz="1800" b="0" i="1" dirty="0" smtClean="0">
                                <a:latin typeface="Cambria Math" panose="02040503050406030204" pitchFamily="18" charset="0"/>
                                <a:ea typeface="Cambria Math" panose="02040503050406030204" pitchFamily="18" charset="0"/>
                              </a:rPr>
                              <m:t>𝑘</m:t>
                            </m:r>
                          </m:sub>
                        </m:sSub>
                        <m:sSub>
                          <m:sSubPr>
                            <m:ctrlPr>
                              <a:rPr lang="en-US" altLang="zh-CN" sz="1800" b="0" i="1" dirty="0" smtClean="0">
                                <a:latin typeface="Cambria Math" panose="02040503050406030204" pitchFamily="18" charset="0"/>
                                <a:ea typeface="Cambria Math" panose="02040503050406030204" pitchFamily="18" charset="0"/>
                              </a:rPr>
                            </m:ctrlPr>
                          </m:sSubPr>
                          <m:e>
                            <m:r>
                              <a:rPr lang="en-US" altLang="zh-CN" sz="1800" b="0" i="1" dirty="0" smtClean="0">
                                <a:latin typeface="Cambria Math" panose="02040503050406030204" pitchFamily="18" charset="0"/>
                                <a:ea typeface="Cambria Math" panose="02040503050406030204" pitchFamily="18" charset="0"/>
                              </a:rPr>
                              <m:t>|</m:t>
                            </m:r>
                          </m:e>
                          <m:sub>
                            <m:sSub>
                              <m:sSubPr>
                                <m:ctrlPr>
                                  <a:rPr lang="en-US" altLang="zh-CN" sz="1800" i="1" dirty="0">
                                    <a:latin typeface="Cambria Math" panose="02040503050406030204" pitchFamily="18" charset="0"/>
                                    <a:ea typeface="Cambria Math" panose="02040503050406030204" pitchFamily="18" charset="0"/>
                                  </a:rPr>
                                </m:ctrlPr>
                              </m:sSubPr>
                              <m:e>
                                <m:r>
                                  <a:rPr lang="en-US" altLang="zh-CN" sz="1800" i="1" dirty="0">
                                    <a:latin typeface="Cambria Math" panose="02040503050406030204" pitchFamily="18" charset="0"/>
                                    <a:ea typeface="Cambria Math" panose="02040503050406030204" pitchFamily="18" charset="0"/>
                                  </a:rPr>
                                  <m:t>𝑣</m:t>
                                </m:r>
                              </m:e>
                              <m:sub>
                                <m:r>
                                  <a:rPr lang="en-US" altLang="zh-CN" sz="1800" i="1" dirty="0">
                                    <a:latin typeface="Cambria Math" panose="02040503050406030204" pitchFamily="18" charset="0"/>
                                    <a:ea typeface="Cambria Math" panose="02040503050406030204" pitchFamily="18" charset="0"/>
                                  </a:rPr>
                                  <m:t>𝑘</m:t>
                                </m:r>
                              </m:sub>
                            </m:sSub>
                            <m:r>
                              <a:rPr lang="zh-CN" altLang="en-US" sz="1800" i="1" dirty="0">
                                <a:latin typeface="Cambria Math" panose="02040503050406030204" pitchFamily="18" charset="0"/>
                                <a:ea typeface="Cambria Math" panose="02040503050406030204" pitchFamily="18" charset="0"/>
                              </a:rPr>
                              <m:t>𝜖</m:t>
                            </m:r>
                            <m:r>
                              <a:rPr lang="en-US" altLang="zh-CN" sz="1800" i="1" dirty="0">
                                <a:latin typeface="Cambria Math" panose="02040503050406030204" pitchFamily="18" charset="0"/>
                                <a:ea typeface="Cambria Math" panose="02040503050406030204" pitchFamily="18" charset="0"/>
                              </a:rPr>
                              <m:t>𝑉</m:t>
                            </m:r>
                          </m:sub>
                        </m:sSub>
                      </m:e>
                    </m:d>
                  </m:oMath>
                </a14:m>
                <a:r>
                  <a:rPr lang="en-US" altLang="zh-CN" sz="1800" dirty="0">
                    <a:latin typeface="Comic Sans MS" panose="030F0702030302020204" pitchFamily="66" charset="0"/>
                    <a:ea typeface="黑体" panose="02010609060101010101" pitchFamily="49" charset="-122"/>
                  </a:rPr>
                  <a:t>. Here,</a:t>
                </a:r>
                <a14:m>
                  <m:oMath xmlns:m="http://schemas.openxmlformats.org/officeDocument/2006/math">
                    <m:r>
                      <a:rPr lang="zh-CN" altLang="en-US" sz="1800" i="1" dirty="0">
                        <a:latin typeface="Cambria Math" panose="02040503050406030204" pitchFamily="18" charset="0"/>
                        <a:ea typeface="Cambria Math" panose="02040503050406030204" pitchFamily="18" charset="0"/>
                      </a:rPr>
                      <m:t>𝜉</m:t>
                    </m:r>
                    <m:r>
                      <a:rPr lang="en-US" altLang="zh-CN" sz="1800" i="1" dirty="0">
                        <a:latin typeface="Cambria Math" panose="02040503050406030204" pitchFamily="18" charset="0"/>
                        <a:ea typeface="Cambria Math" panose="02040503050406030204" pitchFamily="18" charset="0"/>
                      </a:rPr>
                      <m:t>(</m:t>
                    </m:r>
                    <m:sSub>
                      <m:sSubPr>
                        <m:ctrlPr>
                          <a:rPr lang="en-US" altLang="zh-CN" sz="1800" i="1" dirty="0">
                            <a:latin typeface="Cambria Math" panose="02040503050406030204" pitchFamily="18" charset="0"/>
                            <a:ea typeface="Cambria Math" panose="02040503050406030204" pitchFamily="18" charset="0"/>
                          </a:rPr>
                        </m:ctrlPr>
                      </m:sSubPr>
                      <m:e>
                        <m:r>
                          <a:rPr lang="en-US" altLang="zh-CN" sz="1800" i="1" dirty="0">
                            <a:latin typeface="Cambria Math" panose="02040503050406030204" pitchFamily="18" charset="0"/>
                            <a:ea typeface="Cambria Math" panose="02040503050406030204" pitchFamily="18" charset="0"/>
                          </a:rPr>
                          <m:t>𝑣</m:t>
                        </m:r>
                      </m:e>
                      <m:sub>
                        <m:r>
                          <a:rPr lang="en-US" altLang="zh-CN" sz="1800" i="1" dirty="0">
                            <a:latin typeface="Cambria Math" panose="02040503050406030204" pitchFamily="18" charset="0"/>
                            <a:ea typeface="Cambria Math" panose="02040503050406030204" pitchFamily="18" charset="0"/>
                          </a:rPr>
                          <m:t>𝑘</m:t>
                        </m:r>
                      </m:sub>
                    </m:sSub>
                    <m:r>
                      <a:rPr lang="en-US" altLang="zh-CN" sz="1800" b="0" i="1" dirty="0" smtClean="0">
                        <a:latin typeface="Cambria Math" panose="02040503050406030204" pitchFamily="18" charset="0"/>
                        <a:ea typeface="Cambria Math" panose="02040503050406030204" pitchFamily="18" charset="0"/>
                      </a:rPr>
                      <m:t>)</m:t>
                    </m:r>
                    <m:r>
                      <a:rPr lang="en-US" altLang="zh-CN" sz="1800" i="1" dirty="0">
                        <a:latin typeface="Cambria Math" panose="02040503050406030204" pitchFamily="18" charset="0"/>
                        <a:ea typeface="Cambria Math" panose="02040503050406030204" pitchFamily="18" charset="0"/>
                      </a:rPr>
                      <m:t> </m:t>
                    </m:r>
                  </m:oMath>
                </a14:m>
                <a:r>
                  <a:rPr lang="en-US" altLang="zh-CN" sz="1800" dirty="0">
                    <a:latin typeface="Comic Sans MS" panose="030F0702030302020204" pitchFamily="66" charset="0"/>
                    <a:ea typeface="黑体" panose="02010609060101010101" pitchFamily="49" charset="-122"/>
                  </a:rPr>
                  <a:t>is the priority value of </a:t>
                </a:r>
                <a14:m>
                  <m:oMath xmlns:m="http://schemas.openxmlformats.org/officeDocument/2006/math">
                    <m:sSub>
                      <m:sSubPr>
                        <m:ctrlPr>
                          <a:rPr lang="en-US" altLang="zh-CN" sz="1800" i="1" dirty="0">
                            <a:latin typeface="Cambria Math" panose="02040503050406030204" pitchFamily="18" charset="0"/>
                            <a:ea typeface="Cambria Math" panose="02040503050406030204" pitchFamily="18" charset="0"/>
                          </a:rPr>
                        </m:ctrlPr>
                      </m:sSubPr>
                      <m:e>
                        <m:r>
                          <a:rPr lang="en-US" altLang="zh-CN" sz="1800" i="1" dirty="0">
                            <a:latin typeface="Cambria Math" panose="02040503050406030204" pitchFamily="18" charset="0"/>
                            <a:ea typeface="Cambria Math" panose="02040503050406030204" pitchFamily="18" charset="0"/>
                          </a:rPr>
                          <m:t>𝑣</m:t>
                        </m:r>
                      </m:e>
                      <m:sub>
                        <m:r>
                          <a:rPr lang="en-US" altLang="zh-CN" sz="1800" i="1" dirty="0">
                            <a:latin typeface="Cambria Math" panose="02040503050406030204" pitchFamily="18" charset="0"/>
                            <a:ea typeface="Cambria Math" panose="02040503050406030204" pitchFamily="18" charset="0"/>
                          </a:rPr>
                          <m:t>𝑘</m:t>
                        </m:r>
                      </m:sub>
                    </m:sSub>
                  </m:oMath>
                </a14:m>
                <a:r>
                  <a:rPr lang="en-US" altLang="zh-CN" sz="1800" dirty="0">
                    <a:latin typeface="Comic Sans MS" panose="030F0702030302020204" pitchFamily="66" charset="0"/>
                    <a:ea typeface="黑体" panose="02010609060101010101" pitchFamily="49" charset="-122"/>
                  </a:rPr>
                  <a:t> with the sum of the computing capacity and the maximum bandwidth that is connected in g.</a:t>
                </a:r>
              </a:p>
              <a:p>
                <a:pPr marL="342900" indent="-342900">
                  <a:lnSpc>
                    <a:spcPct val="130000"/>
                  </a:lnSpc>
                  <a:buFont typeface="Wingdings" panose="05000000000000000000" pitchFamily="2" charset="2"/>
                  <a:buChar char="l"/>
                </a:pPr>
                <a:r>
                  <a:rPr lang="en-US" altLang="zh-CN" sz="1800" dirty="0">
                    <a:latin typeface="Comic Sans MS" panose="030F0702030302020204" pitchFamily="66" charset="0"/>
                    <a:ea typeface="黑体" panose="02010609060101010101" pitchFamily="49" charset="-122"/>
                  </a:rPr>
                  <a:t>Definition 3 (</a:t>
                </a:r>
                <a:r>
                  <a:rPr lang="en-US" altLang="zh-CN" sz="1800" dirty="0">
                    <a:solidFill>
                      <a:srgbClr val="C00000"/>
                    </a:solidFill>
                    <a:latin typeface="Comic Sans MS" panose="030F0702030302020204" pitchFamily="66" charset="0"/>
                    <a:ea typeface="黑体" panose="02010609060101010101" pitchFamily="49" charset="-122"/>
                  </a:rPr>
                  <a:t>maximum cut</a:t>
                </a:r>
                <a:r>
                  <a:rPr lang="en-US" altLang="zh-CN" sz="1800" dirty="0">
                    <a:latin typeface="Comic Sans MS" panose="030F0702030302020204" pitchFamily="66" charset="0"/>
                    <a:ea typeface="黑体" panose="02010609060101010101" pitchFamily="49" charset="-122"/>
                  </a:rPr>
                  <a:t>): Let </a:t>
                </a:r>
                <a14:m>
                  <m:oMath xmlns:m="http://schemas.openxmlformats.org/officeDocument/2006/math">
                    <m:sSub>
                      <m:sSubPr>
                        <m:ctrlPr>
                          <a:rPr lang="en-US" altLang="zh-CN" sz="1800" i="1" smtClean="0">
                            <a:latin typeface="Cambria Math" panose="02040503050406030204" pitchFamily="18" charset="0"/>
                            <a:ea typeface="黑体" panose="02010609060101010101" pitchFamily="49" charset="-122"/>
                          </a:rPr>
                        </m:ctrlPr>
                      </m:sSubPr>
                      <m:e>
                        <m:r>
                          <a:rPr lang="en-US" altLang="zh-CN" sz="1800" b="0" i="1" smtClean="0">
                            <a:latin typeface="Cambria Math" panose="02040503050406030204" pitchFamily="18" charset="0"/>
                            <a:ea typeface="黑体" panose="02010609060101010101" pitchFamily="49" charset="-122"/>
                          </a:rPr>
                          <m:t>𝐶</m:t>
                        </m:r>
                      </m:e>
                      <m:sub>
                        <m:sSub>
                          <m:sSubPr>
                            <m:ctrlPr>
                              <a:rPr lang="en-US" altLang="zh-CN" sz="1800" i="1" dirty="0">
                                <a:latin typeface="Cambria Math" panose="02040503050406030204" pitchFamily="18" charset="0"/>
                                <a:ea typeface="黑体" panose="02010609060101010101" pitchFamily="49" charset="-122"/>
                              </a:rPr>
                            </m:ctrlPr>
                          </m:sSubPr>
                          <m:e>
                            <m:r>
                              <a:rPr lang="en-US" altLang="zh-CN" sz="1800" i="1" dirty="0">
                                <a:latin typeface="Cambria Math" panose="02040503050406030204" pitchFamily="18" charset="0"/>
                                <a:ea typeface="黑体" panose="02010609060101010101" pitchFamily="49" charset="-122"/>
                              </a:rPr>
                              <m:t>𝑝</m:t>
                            </m:r>
                          </m:e>
                          <m:sub>
                            <m:r>
                              <a:rPr lang="en-US" altLang="zh-CN" sz="1800" i="1" dirty="0">
                                <a:latin typeface="Cambria Math" panose="02040503050406030204" pitchFamily="18" charset="0"/>
                                <a:ea typeface="黑体" panose="02010609060101010101" pitchFamily="49" charset="-122"/>
                              </a:rPr>
                              <m:t>𝑖</m:t>
                            </m:r>
                          </m:sub>
                        </m:sSub>
                      </m:sub>
                    </m:sSub>
                  </m:oMath>
                </a14:m>
                <a:r>
                  <a:rPr lang="en-US" altLang="zh-CN" sz="1800" dirty="0">
                    <a:latin typeface="Comic Sans MS" panose="030F0702030302020204" pitchFamily="66" charset="0"/>
                    <a:ea typeface="黑体" panose="02010609060101010101" pitchFamily="49" charset="-122"/>
                  </a:rPr>
                  <a:t> indicate the maximum cut of path </a:t>
                </a:r>
                <a14:m>
                  <m:oMath xmlns:m="http://schemas.openxmlformats.org/officeDocument/2006/math">
                    <m:sSub>
                      <m:sSubPr>
                        <m:ctrlPr>
                          <a:rPr lang="en-US" altLang="zh-CN" sz="1800" i="1" dirty="0">
                            <a:latin typeface="Cambria Math" panose="02040503050406030204" pitchFamily="18" charset="0"/>
                            <a:ea typeface="黑体" panose="02010609060101010101" pitchFamily="49" charset="-122"/>
                          </a:rPr>
                        </m:ctrlPr>
                      </m:sSubPr>
                      <m:e>
                        <m:r>
                          <a:rPr lang="en-US" altLang="zh-CN" sz="1800" i="1" dirty="0">
                            <a:latin typeface="Cambria Math" panose="02040503050406030204" pitchFamily="18" charset="0"/>
                            <a:ea typeface="黑体" panose="02010609060101010101" pitchFamily="49" charset="-122"/>
                          </a:rPr>
                          <m:t>𝑝</m:t>
                        </m:r>
                      </m:e>
                      <m:sub>
                        <m:r>
                          <a:rPr lang="en-US" altLang="zh-CN" sz="1800" i="1" dirty="0">
                            <a:latin typeface="Cambria Math" panose="02040503050406030204" pitchFamily="18" charset="0"/>
                            <a:ea typeface="黑体" panose="02010609060101010101" pitchFamily="49" charset="-122"/>
                          </a:rPr>
                          <m:t>𝑖</m:t>
                        </m:r>
                      </m:sub>
                    </m:sSub>
                  </m:oMath>
                </a14:m>
                <a:r>
                  <a:rPr lang="en-US" altLang="zh-CN" sz="1800" dirty="0">
                    <a:latin typeface="Comic Sans MS" panose="030F0702030302020204" pitchFamily="66" charset="0"/>
                    <a:ea typeface="黑体" panose="02010609060101010101" pitchFamily="49" charset="-122"/>
                  </a:rPr>
                  <a:t> in </a:t>
                </a:r>
                <a14:m>
                  <m:oMath xmlns:m="http://schemas.openxmlformats.org/officeDocument/2006/math">
                    <m:acc>
                      <m:accPr>
                        <m:chr m:val="̂"/>
                        <m:ctrlPr>
                          <a:rPr lang="zh-CN" altLang="en-US" sz="1800" i="1" smtClean="0">
                            <a:latin typeface="Cambria Math" panose="02040503050406030204" pitchFamily="18" charset="0"/>
                            <a:ea typeface="黑体" panose="02010609060101010101" pitchFamily="49" charset="-122"/>
                          </a:rPr>
                        </m:ctrlPr>
                      </m:accPr>
                      <m:e>
                        <m:r>
                          <a:rPr lang="zh-CN" altLang="en-US" sz="1800" i="1" smtClean="0">
                            <a:latin typeface="Cambria Math" panose="02040503050406030204" pitchFamily="18" charset="0"/>
                            <a:ea typeface="黑体" panose="02010609060101010101" pitchFamily="49" charset="-122"/>
                          </a:rPr>
                          <m:t>𝕀</m:t>
                        </m:r>
                      </m:e>
                    </m:acc>
                  </m:oMath>
                </a14:m>
                <a:r>
                  <a:rPr lang="en-US" altLang="zh-CN" sz="1800" dirty="0">
                    <a:latin typeface="Comic Sans MS" panose="030F0702030302020204" pitchFamily="66" charset="0"/>
                    <a:ea typeface="黑体" panose="02010609060101010101" pitchFamily="49" charset="-122"/>
                  </a:rPr>
                  <a:t> which constructs by </a:t>
                </a:r>
                <a14:m>
                  <m:oMath xmlns:m="http://schemas.openxmlformats.org/officeDocument/2006/math">
                    <m:d>
                      <m:dPr>
                        <m:begChr m:val="|"/>
                        <m:endChr m:val="|"/>
                        <m:ctrlPr>
                          <a:rPr lang="en-US" altLang="zh-CN" sz="1800" i="1" smtClean="0">
                            <a:latin typeface="Cambria Math" panose="02040503050406030204" pitchFamily="18" charset="0"/>
                            <a:ea typeface="黑体" panose="02010609060101010101" pitchFamily="49" charset="-122"/>
                          </a:rPr>
                        </m:ctrlPr>
                      </m:dPr>
                      <m:e>
                        <m:sSub>
                          <m:sSubPr>
                            <m:ctrlPr>
                              <a:rPr lang="en-US" altLang="zh-CN" sz="1800" i="1" smtClean="0">
                                <a:latin typeface="Cambria Math" panose="02040503050406030204" pitchFamily="18" charset="0"/>
                                <a:ea typeface="黑体" panose="02010609060101010101" pitchFamily="49" charset="-122"/>
                              </a:rPr>
                            </m:ctrlPr>
                          </m:sSubPr>
                          <m:e>
                            <m:r>
                              <a:rPr lang="zh-CN" altLang="en-US" sz="1800" i="1" smtClean="0">
                                <a:latin typeface="Cambria Math" panose="02040503050406030204" pitchFamily="18" charset="0"/>
                                <a:ea typeface="黑体" panose="02010609060101010101" pitchFamily="49" charset="-122"/>
                              </a:rPr>
                              <m:t>𝜙</m:t>
                            </m:r>
                          </m:e>
                          <m:sub>
                            <m:sSup>
                              <m:sSupPr>
                                <m:ctrlPr>
                                  <a:rPr lang="en-US" altLang="zh-CN" sz="1800" i="1" dirty="0">
                                    <a:latin typeface="Cambria Math" panose="02040503050406030204" pitchFamily="18" charset="0"/>
                                    <a:ea typeface="黑体" panose="02010609060101010101" pitchFamily="49" charset="-122"/>
                                  </a:rPr>
                                </m:ctrlPr>
                              </m:sSupPr>
                              <m:e>
                                <m:r>
                                  <a:rPr lang="en-US" altLang="zh-CN" sz="1800" i="1" dirty="0">
                                    <a:latin typeface="Cambria Math" panose="02040503050406030204" pitchFamily="18" charset="0"/>
                                    <a:ea typeface="黑体" panose="02010609060101010101" pitchFamily="49" charset="-122"/>
                                  </a:rPr>
                                  <m:t>𝑣</m:t>
                                </m:r>
                              </m:e>
                              <m:sup>
                                <m:r>
                                  <a:rPr lang="en-US" altLang="zh-CN" sz="1800" i="1" dirty="0">
                                    <a:latin typeface="Cambria Math" panose="02040503050406030204" pitchFamily="18" charset="0"/>
                                    <a:ea typeface="Cambria Math" panose="02040503050406030204" pitchFamily="18" charset="0"/>
                                  </a:rPr>
                                  <m:t>°</m:t>
                                </m:r>
                              </m:sup>
                            </m:sSup>
                          </m:sub>
                        </m:sSub>
                      </m:e>
                    </m:d>
                  </m:oMath>
                </a14:m>
                <a:r>
                  <a:rPr lang="en-US" altLang="zh-CN" sz="1800" dirty="0">
                    <a:latin typeface="Comic Sans MS" panose="030F0702030302020204" pitchFamily="66" charset="0"/>
                    <a:ea typeface="黑体" panose="02010609060101010101" pitchFamily="49" charset="-122"/>
                  </a:rPr>
                  <a:t> microservices with the largest weights combination.</a:t>
                </a:r>
                <a:endParaRPr lang="zh-CN" altLang="en-US" sz="1800" dirty="0">
                  <a:latin typeface="Comic Sans MS" panose="030F0702030302020204" pitchFamily="66" charset="0"/>
                  <a:ea typeface="黑体" panose="02010609060101010101" pitchFamily="49" charset="-122"/>
                </a:endParaRPr>
              </a:p>
            </p:txBody>
          </p:sp>
        </mc:Choice>
        <mc:Fallback>
          <p:sp>
            <p:nvSpPr>
              <p:cNvPr id="8" name="文本框 7">
                <a:extLst>
                  <a:ext uri="{FF2B5EF4-FFF2-40B4-BE49-F238E27FC236}">
                    <a16:creationId xmlns:a16="http://schemas.microsoft.com/office/drawing/2014/main" id="{168796AA-44DB-4800-A2DA-8EE6DDC2A75E}"/>
                  </a:ext>
                </a:extLst>
              </p:cNvPr>
              <p:cNvSpPr txBox="1">
                <a:spLocks noRot="1" noChangeAspect="1" noMove="1" noResize="1" noEditPoints="1" noAdjustHandles="1" noChangeArrowheads="1" noChangeShapeType="1" noTextEdit="1"/>
              </p:cNvSpPr>
              <p:nvPr/>
            </p:nvSpPr>
            <p:spPr>
              <a:xfrm>
                <a:off x="0" y="1040322"/>
                <a:ext cx="9144000" cy="2769604"/>
              </a:xfrm>
              <a:prstGeom prst="rect">
                <a:avLst/>
              </a:prstGeom>
              <a:blipFill>
                <a:blip r:embed="rId6"/>
                <a:stretch>
                  <a:fillRect l="-400" b="-220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14DE7B07-81CB-425B-83DC-58DBB63D4CDD}"/>
                  </a:ext>
                </a:extLst>
              </p:cNvPr>
              <p:cNvSpPr txBox="1"/>
              <p:nvPr/>
            </p:nvSpPr>
            <p:spPr>
              <a:xfrm>
                <a:off x="0" y="4010389"/>
                <a:ext cx="9144000" cy="750142"/>
              </a:xfrm>
              <a:prstGeom prst="rect">
                <a:avLst/>
              </a:prstGeom>
              <a:noFill/>
              <a:ln>
                <a:noFill/>
              </a:ln>
            </p:spPr>
            <p:txBody>
              <a:bodyPr wrap="square">
                <a:spAutoFit/>
              </a:bodyPr>
              <a:lstStyle/>
              <a:p>
                <a:r>
                  <a:rPr lang="en-US" altLang="zh-CN" sz="1800" dirty="0">
                    <a:solidFill>
                      <a:srgbClr val="C00000"/>
                    </a:solidFill>
                    <a:latin typeface="Comic Sans MS" panose="030F0702030302020204" pitchFamily="66" charset="0"/>
                    <a:ea typeface="黑体" panose="02010609060101010101" pitchFamily="49" charset="-122"/>
                  </a:rPr>
                  <a:t>Theorem : The main path will become the critical path when server computation capacities and inter-server bandwidths are equal, where </a:t>
                </a:r>
                <a14:m>
                  <m:oMath xmlns:m="http://schemas.openxmlformats.org/officeDocument/2006/math">
                    <m:d>
                      <m:dPr>
                        <m:begChr m:val="{"/>
                        <m:endChr m:val="}"/>
                        <m:ctrlPr>
                          <a:rPr lang="en-US" altLang="zh-CN" sz="1600" i="1" smtClean="0">
                            <a:solidFill>
                              <a:srgbClr val="C00000"/>
                            </a:solidFill>
                            <a:latin typeface="Cambria Math" panose="02040503050406030204" pitchFamily="18" charset="0"/>
                            <a:ea typeface="黑体" panose="02010609060101010101" pitchFamily="49" charset="-122"/>
                          </a:rPr>
                        </m:ctrlPr>
                      </m:dPr>
                      <m:e>
                        <m:sSub>
                          <m:sSubPr>
                            <m:ctrlPr>
                              <a:rPr lang="zh-CN" altLang="zh-CN" sz="1600" i="1" smtClean="0">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𝑐</m:t>
                            </m:r>
                          </m:e>
                          <m:sub>
                            <m:r>
                              <a:rPr lang="en-US" altLang="zh-CN" sz="1600" i="1">
                                <a:solidFill>
                                  <a:srgbClr val="C00000"/>
                                </a:solidFill>
                                <a:latin typeface="Cambria Math" panose="02040503050406030204" pitchFamily="18" charset="0"/>
                              </a:rPr>
                              <m:t>(</m:t>
                            </m:r>
                            <m:sSub>
                              <m:sSubPr>
                                <m:ctrlPr>
                                  <a:rPr lang="zh-CN" altLang="zh-CN" sz="1600" i="1">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𝑣</m:t>
                                </m:r>
                              </m:e>
                              <m:sub>
                                <m:r>
                                  <a:rPr lang="en-US" altLang="zh-CN" sz="1600" b="0" i="1" smtClean="0">
                                    <a:solidFill>
                                      <a:srgbClr val="C00000"/>
                                    </a:solidFill>
                                    <a:latin typeface="Cambria Math" panose="02040503050406030204" pitchFamily="18" charset="0"/>
                                  </a:rPr>
                                  <m:t>𝑖</m:t>
                                </m:r>
                              </m:sub>
                            </m:sSub>
                            <m:r>
                              <a:rPr lang="en-US" altLang="zh-CN" sz="1600" i="1">
                                <a:solidFill>
                                  <a:srgbClr val="C00000"/>
                                </a:solidFill>
                                <a:latin typeface="Cambria Math" panose="02040503050406030204" pitchFamily="18" charset="0"/>
                              </a:rPr>
                              <m:t>)</m:t>
                            </m:r>
                          </m:sub>
                        </m:sSub>
                        <m:r>
                          <a:rPr lang="en-US" altLang="zh-CN" sz="1600" b="0" i="1" smtClean="0">
                            <a:solidFill>
                              <a:srgbClr val="C00000"/>
                            </a:solidFill>
                            <a:latin typeface="Cambria Math" panose="02040503050406030204" pitchFamily="18" charset="0"/>
                          </a:rPr>
                          <m:t>=</m:t>
                        </m:r>
                        <m:sSub>
                          <m:sSubPr>
                            <m:ctrlPr>
                              <a:rPr lang="zh-CN" altLang="zh-CN" sz="1600" i="1">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𝑏</m:t>
                            </m:r>
                          </m:e>
                          <m:sub>
                            <m:r>
                              <a:rPr lang="en-US" altLang="zh-CN" sz="1600" i="1">
                                <a:solidFill>
                                  <a:srgbClr val="C00000"/>
                                </a:solidFill>
                                <a:latin typeface="Cambria Math" panose="02040503050406030204" pitchFamily="18" charset="0"/>
                              </a:rPr>
                              <m:t>(</m:t>
                            </m:r>
                            <m:sSub>
                              <m:sSubPr>
                                <m:ctrlPr>
                                  <a:rPr lang="zh-CN" altLang="zh-CN" sz="1600" i="1">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𝑣</m:t>
                                </m:r>
                              </m:e>
                              <m:sub>
                                <m:r>
                                  <a:rPr lang="en-US" altLang="zh-CN" sz="1600" i="1">
                                    <a:solidFill>
                                      <a:srgbClr val="C00000"/>
                                    </a:solidFill>
                                    <a:latin typeface="Cambria Math" panose="02040503050406030204" pitchFamily="18" charset="0"/>
                                  </a:rPr>
                                  <m:t>𝑘</m:t>
                                </m:r>
                              </m:sub>
                            </m:sSub>
                            <m:r>
                              <a:rPr lang="en-US" altLang="zh-CN" sz="1600" i="1">
                                <a:solidFill>
                                  <a:srgbClr val="C00000"/>
                                </a:solidFill>
                                <a:latin typeface="Cambria Math" panose="02040503050406030204" pitchFamily="18" charset="0"/>
                              </a:rPr>
                              <m:t>,</m:t>
                            </m:r>
                            <m:sSub>
                              <m:sSubPr>
                                <m:ctrlPr>
                                  <a:rPr lang="zh-CN" altLang="zh-CN" sz="1600" i="1">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𝑣</m:t>
                                </m:r>
                              </m:e>
                              <m:sub>
                                <m:r>
                                  <a:rPr lang="en-US" altLang="zh-CN" sz="1600" i="1">
                                    <a:solidFill>
                                      <a:srgbClr val="C00000"/>
                                    </a:solidFill>
                                    <a:latin typeface="Cambria Math" panose="02040503050406030204" pitchFamily="18" charset="0"/>
                                  </a:rPr>
                                  <m:t>𝑞</m:t>
                                </m:r>
                              </m:sub>
                            </m:sSub>
                            <m:r>
                              <a:rPr lang="en-US" altLang="zh-CN" sz="1600" i="1">
                                <a:solidFill>
                                  <a:srgbClr val="C00000"/>
                                </a:solidFill>
                                <a:latin typeface="Cambria Math" panose="02040503050406030204" pitchFamily="18" charset="0"/>
                              </a:rPr>
                              <m:t>)</m:t>
                            </m:r>
                          </m:sub>
                        </m:sSub>
                        <m:sSub>
                          <m:sSubPr>
                            <m:ctrlPr>
                              <a:rPr lang="en-US" altLang="zh-CN" sz="1600" i="1" smtClean="0">
                                <a:solidFill>
                                  <a:srgbClr val="C00000"/>
                                </a:solidFill>
                                <a:latin typeface="Cambria Math" panose="02040503050406030204" pitchFamily="18" charset="0"/>
                              </a:rPr>
                            </m:ctrlPr>
                          </m:sSubPr>
                          <m:e>
                            <m:r>
                              <a:rPr lang="en-US" altLang="zh-CN" sz="1600" b="0" i="1" smtClean="0">
                                <a:solidFill>
                                  <a:srgbClr val="C00000"/>
                                </a:solidFill>
                                <a:latin typeface="Cambria Math" panose="02040503050406030204" pitchFamily="18" charset="0"/>
                              </a:rPr>
                              <m:t>|</m:t>
                            </m:r>
                          </m:e>
                          <m:sub>
                            <m:r>
                              <a:rPr lang="en-US" altLang="zh-CN" sz="1600" i="1" smtClean="0">
                                <a:solidFill>
                                  <a:srgbClr val="C00000"/>
                                </a:solidFill>
                                <a:latin typeface="Cambria Math" panose="02040503050406030204" pitchFamily="18" charset="0"/>
                                <a:ea typeface="Cambria Math" panose="02040503050406030204" pitchFamily="18" charset="0"/>
                              </a:rPr>
                              <m:t>∀</m:t>
                            </m:r>
                            <m:sSub>
                              <m:sSubPr>
                                <m:ctrlPr>
                                  <a:rPr lang="en-US" altLang="zh-CN" sz="1600" i="1" smtClean="0">
                                    <a:solidFill>
                                      <a:srgbClr val="C00000"/>
                                    </a:solidFill>
                                    <a:latin typeface="Cambria Math" panose="02040503050406030204" pitchFamily="18" charset="0"/>
                                    <a:ea typeface="Cambria Math" panose="02040503050406030204" pitchFamily="18" charset="0"/>
                                  </a:rPr>
                                </m:ctrlPr>
                              </m:sSubPr>
                              <m:e>
                                <m:r>
                                  <a:rPr lang="en-US" altLang="zh-CN" sz="1600" b="0" i="1" smtClean="0">
                                    <a:solidFill>
                                      <a:srgbClr val="C00000"/>
                                    </a:solidFill>
                                    <a:latin typeface="Cambria Math" panose="02040503050406030204" pitchFamily="18" charset="0"/>
                                    <a:ea typeface="Cambria Math" panose="02040503050406030204" pitchFamily="18" charset="0"/>
                                  </a:rPr>
                                  <m:t>𝑣</m:t>
                                </m:r>
                              </m:e>
                              <m:sub>
                                <m:r>
                                  <a:rPr lang="en-US" altLang="zh-CN" sz="1600" b="0" i="1" smtClean="0">
                                    <a:solidFill>
                                      <a:srgbClr val="C00000"/>
                                    </a:solidFill>
                                    <a:latin typeface="Cambria Math" panose="02040503050406030204" pitchFamily="18" charset="0"/>
                                    <a:ea typeface="Cambria Math" panose="02040503050406030204" pitchFamily="18" charset="0"/>
                                  </a:rPr>
                                  <m:t>𝑖</m:t>
                                </m:r>
                              </m:sub>
                            </m:sSub>
                            <m:r>
                              <a:rPr lang="en-US" altLang="zh-CN" sz="1600" i="1" smtClean="0">
                                <a:solidFill>
                                  <a:srgbClr val="C00000"/>
                                </a:solidFill>
                                <a:latin typeface="Cambria Math" panose="02040503050406030204" pitchFamily="18" charset="0"/>
                                <a:ea typeface="Cambria Math" panose="02040503050406030204" pitchFamily="18" charset="0"/>
                              </a:rPr>
                              <m:t>∈</m:t>
                            </m:r>
                            <m:r>
                              <a:rPr lang="en-US" altLang="zh-CN" sz="1600" b="0" i="1" smtClean="0">
                                <a:solidFill>
                                  <a:srgbClr val="C00000"/>
                                </a:solidFill>
                                <a:latin typeface="Cambria Math" panose="02040503050406030204" pitchFamily="18" charset="0"/>
                                <a:ea typeface="Cambria Math" panose="02040503050406030204" pitchFamily="18" charset="0"/>
                              </a:rPr>
                              <m:t>𝑉</m:t>
                            </m:r>
                            <m:r>
                              <a:rPr lang="en-US" altLang="zh-CN" sz="1600" b="0" i="1" smtClean="0">
                                <a:solidFill>
                                  <a:srgbClr val="C00000"/>
                                </a:solidFill>
                                <a:latin typeface="Cambria Math" panose="02040503050406030204" pitchFamily="18" charset="0"/>
                                <a:ea typeface="Cambria Math" panose="02040503050406030204" pitchFamily="18" charset="0"/>
                              </a:rPr>
                              <m:t>,∀</m:t>
                            </m:r>
                            <m:sSub>
                              <m:sSubPr>
                                <m:ctrlPr>
                                  <a:rPr lang="zh-CN" altLang="zh-CN" sz="1600" i="1">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𝑙</m:t>
                                </m:r>
                              </m:e>
                              <m:sub>
                                <m:r>
                                  <a:rPr lang="en-US" altLang="zh-CN" sz="1600" i="1">
                                    <a:solidFill>
                                      <a:srgbClr val="C00000"/>
                                    </a:solidFill>
                                    <a:latin typeface="Cambria Math" panose="02040503050406030204" pitchFamily="18" charset="0"/>
                                  </a:rPr>
                                  <m:t>(</m:t>
                                </m:r>
                                <m:sSub>
                                  <m:sSubPr>
                                    <m:ctrlPr>
                                      <a:rPr lang="zh-CN" altLang="zh-CN" sz="1600" i="1">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𝑣</m:t>
                                    </m:r>
                                  </m:e>
                                  <m:sub>
                                    <m:r>
                                      <a:rPr lang="en-US" altLang="zh-CN" sz="1600" i="1">
                                        <a:solidFill>
                                          <a:srgbClr val="C00000"/>
                                        </a:solidFill>
                                        <a:latin typeface="Cambria Math" panose="02040503050406030204" pitchFamily="18" charset="0"/>
                                      </a:rPr>
                                      <m:t>𝑘</m:t>
                                    </m:r>
                                  </m:sub>
                                </m:sSub>
                                <m:r>
                                  <a:rPr lang="en-US" altLang="zh-CN" sz="1600" i="1">
                                    <a:solidFill>
                                      <a:srgbClr val="C00000"/>
                                    </a:solidFill>
                                    <a:latin typeface="Cambria Math" panose="02040503050406030204" pitchFamily="18" charset="0"/>
                                  </a:rPr>
                                  <m:t>,</m:t>
                                </m:r>
                                <m:sSub>
                                  <m:sSubPr>
                                    <m:ctrlPr>
                                      <a:rPr lang="zh-CN" altLang="zh-CN" sz="1600" i="1">
                                        <a:solidFill>
                                          <a:srgbClr val="C00000"/>
                                        </a:solidFill>
                                        <a:latin typeface="Cambria Math" panose="02040503050406030204" pitchFamily="18" charset="0"/>
                                      </a:rPr>
                                    </m:ctrlPr>
                                  </m:sSubPr>
                                  <m:e>
                                    <m:r>
                                      <a:rPr lang="en-US" altLang="zh-CN" sz="1600" i="1">
                                        <a:solidFill>
                                          <a:srgbClr val="C00000"/>
                                        </a:solidFill>
                                        <a:latin typeface="Cambria Math" panose="02040503050406030204" pitchFamily="18" charset="0"/>
                                      </a:rPr>
                                      <m:t>𝑣</m:t>
                                    </m:r>
                                  </m:e>
                                  <m:sub>
                                    <m:r>
                                      <a:rPr lang="en-US" altLang="zh-CN" sz="1600" i="1">
                                        <a:solidFill>
                                          <a:srgbClr val="C00000"/>
                                        </a:solidFill>
                                        <a:latin typeface="Cambria Math" panose="02040503050406030204" pitchFamily="18" charset="0"/>
                                      </a:rPr>
                                      <m:t>𝑞</m:t>
                                    </m:r>
                                  </m:sub>
                                </m:sSub>
                                <m:r>
                                  <a:rPr lang="en-US" altLang="zh-CN" sz="1600" i="1">
                                    <a:solidFill>
                                      <a:srgbClr val="C00000"/>
                                    </a:solidFill>
                                    <a:latin typeface="Cambria Math" panose="02040503050406030204" pitchFamily="18" charset="0"/>
                                  </a:rPr>
                                  <m:t>)</m:t>
                                </m:r>
                              </m:sub>
                            </m:sSub>
                            <m:r>
                              <a:rPr lang="en-US" altLang="zh-CN" sz="1600" i="1" smtClean="0">
                                <a:solidFill>
                                  <a:srgbClr val="C00000"/>
                                </a:solidFill>
                                <a:latin typeface="Cambria Math" panose="02040503050406030204" pitchFamily="18" charset="0"/>
                                <a:ea typeface="Cambria Math" panose="02040503050406030204" pitchFamily="18" charset="0"/>
                              </a:rPr>
                              <m:t>∈</m:t>
                            </m:r>
                            <m:r>
                              <a:rPr lang="en-US" altLang="zh-CN" sz="1600" b="0" i="1" smtClean="0">
                                <a:solidFill>
                                  <a:srgbClr val="C00000"/>
                                </a:solidFill>
                                <a:latin typeface="Cambria Math" panose="02040503050406030204" pitchFamily="18" charset="0"/>
                                <a:ea typeface="Cambria Math" panose="02040503050406030204" pitchFamily="18" charset="0"/>
                              </a:rPr>
                              <m:t>𝐿</m:t>
                            </m:r>
                          </m:sub>
                        </m:sSub>
                      </m:e>
                    </m:d>
                    <m:r>
                      <a:rPr lang="en-US" altLang="zh-CN" sz="1600" b="0" i="1" smtClean="0">
                        <a:solidFill>
                          <a:srgbClr val="C00000"/>
                        </a:solidFill>
                        <a:latin typeface="Cambria Math" panose="02040503050406030204" pitchFamily="18" charset="0"/>
                        <a:ea typeface="黑体" panose="02010609060101010101" pitchFamily="49" charset="-122"/>
                      </a:rPr>
                      <m:t>.</m:t>
                    </m:r>
                  </m:oMath>
                </a14:m>
                <a:endParaRPr lang="zh-CN" altLang="en-US" sz="1800" dirty="0">
                  <a:solidFill>
                    <a:srgbClr val="C00000"/>
                  </a:solidFill>
                  <a:latin typeface="Comic Sans MS" panose="030F0702030302020204" pitchFamily="66" charset="0"/>
                  <a:ea typeface="黑体" panose="02010609060101010101" pitchFamily="49" charset="-122"/>
                </a:endParaRPr>
              </a:p>
            </p:txBody>
          </p:sp>
        </mc:Choice>
        <mc:Fallback>
          <p:sp>
            <p:nvSpPr>
              <p:cNvPr id="6" name="文本框 5">
                <a:extLst>
                  <a:ext uri="{FF2B5EF4-FFF2-40B4-BE49-F238E27FC236}">
                    <a16:creationId xmlns:a16="http://schemas.microsoft.com/office/drawing/2014/main" id="{14DE7B07-81CB-425B-83DC-58DBB63D4CDD}"/>
                  </a:ext>
                </a:extLst>
              </p:cNvPr>
              <p:cNvSpPr txBox="1">
                <a:spLocks noRot="1" noChangeAspect="1" noMove="1" noResize="1" noEditPoints="1" noAdjustHandles="1" noChangeArrowheads="1" noChangeShapeType="1" noTextEdit="1"/>
              </p:cNvSpPr>
              <p:nvPr/>
            </p:nvSpPr>
            <p:spPr>
              <a:xfrm>
                <a:off x="0" y="4010389"/>
                <a:ext cx="9144000" cy="750142"/>
              </a:xfrm>
              <a:prstGeom prst="rect">
                <a:avLst/>
              </a:prstGeom>
              <a:blipFill>
                <a:blip r:embed="rId7"/>
                <a:stretch>
                  <a:fillRect l="-533" t="-4065" b="-4065"/>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91526664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686117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Scenario 3: OMDD with constraints (7)-(10)</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graphicFrame>
        <p:nvGraphicFramePr>
          <p:cNvPr id="14" name="对象 13">
            <a:hlinkClick r:id="" action="ppaction://ole?verb=0"/>
            <a:extLst>
              <a:ext uri="{FF2B5EF4-FFF2-40B4-BE49-F238E27FC236}">
                <a16:creationId xmlns:a16="http://schemas.microsoft.com/office/drawing/2014/main" id="{8AD1ECFC-6CA7-489D-9668-2713E6374C8A}"/>
              </a:ext>
            </a:extLst>
          </p:cNvPr>
          <p:cNvGraphicFramePr>
            <a:graphicFrameLocks noChangeAspect="1"/>
          </p:cNvGraphicFramePr>
          <p:nvPr/>
        </p:nvGraphicFramePr>
        <p:xfrm>
          <a:off x="5583493" y="2800512"/>
          <a:ext cx="914400" cy="215900"/>
        </p:xfrm>
        <a:graphic>
          <a:graphicData uri="http://schemas.openxmlformats.org/presentationml/2006/ole">
            <mc:AlternateContent xmlns:mc="http://schemas.openxmlformats.org/markup-compatibility/2006">
              <mc:Choice xmlns:v="urn:schemas-microsoft-com:vml" Requires="v">
                <p:oleObj spid="_x0000_s5126" r:id="rId4" imgW="914400" imgH="215900" progId="Equation.KSEE3">
                  <p:embed/>
                </p:oleObj>
              </mc:Choice>
              <mc:Fallback>
                <p:oleObj r:id="rId4" imgW="914400" imgH="215900" progId="Equation.KSEE3">
                  <p:embed/>
                  <p:pic>
                    <p:nvPicPr>
                      <p:cNvPr id="14" name="对象 13">
                        <a:hlinkClick r:id="" action="ppaction://ole?verb=0"/>
                        <a:extLst>
                          <a:ext uri="{FF2B5EF4-FFF2-40B4-BE49-F238E27FC236}">
                            <a16:creationId xmlns:a16="http://schemas.microsoft.com/office/drawing/2014/main" id="{8AD1ECFC-6CA7-489D-9668-2713E6374C8A}"/>
                          </a:ext>
                        </a:extLst>
                      </p:cNvPr>
                      <p:cNvPicPr/>
                      <p:nvPr/>
                    </p:nvPicPr>
                    <p:blipFill>
                      <a:blip r:embed="rId5"/>
                      <a:stretch>
                        <a:fillRect/>
                      </a:stretch>
                    </p:blipFill>
                    <p:spPr>
                      <a:xfrm>
                        <a:off x="5583493" y="2800512"/>
                        <a:ext cx="914400" cy="215900"/>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168796AA-44DB-4800-A2DA-8EE6DDC2A75E}"/>
              </a:ext>
            </a:extLst>
          </p:cNvPr>
          <p:cNvSpPr txBox="1"/>
          <p:nvPr/>
        </p:nvSpPr>
        <p:spPr>
          <a:xfrm>
            <a:off x="0" y="1040322"/>
            <a:ext cx="9144000" cy="461665"/>
          </a:xfrm>
          <a:prstGeom prst="rect">
            <a:avLst/>
          </a:prstGeom>
          <a:noFill/>
        </p:spPr>
        <p:txBody>
          <a:bodyPr wrap="square">
            <a:spAutoFit/>
          </a:bodyPr>
          <a:lstStyle/>
          <a:p>
            <a:pPr marL="342900" indent="-342900">
              <a:buFont typeface="Wingdings" panose="05000000000000000000" pitchFamily="2" charset="2"/>
              <a:buChar char="l"/>
            </a:pPr>
            <a:endParaRPr lang="zh-CN" altLang="en-US" sz="2400" dirty="0">
              <a:latin typeface="Comic Sans MS" panose="030F0702030302020204" pitchFamily="66" charset="0"/>
              <a:ea typeface="黑体" panose="02010609060101010101" pitchFamily="49" charset="-122"/>
            </a:endParaRPr>
          </a:p>
        </p:txBody>
      </p:sp>
      <mc:AlternateContent xmlns:mc="http://schemas.openxmlformats.org/markup-compatibility/2006">
        <mc:Choice xmlns:a14="http://schemas.microsoft.com/office/drawing/2010/main" Requires="a14">
          <p:sp>
            <p:nvSpPr>
              <p:cNvPr id="10" name="Shape 266">
                <a:extLst>
                  <a:ext uri="{FF2B5EF4-FFF2-40B4-BE49-F238E27FC236}">
                    <a16:creationId xmlns:a16="http://schemas.microsoft.com/office/drawing/2014/main" id="{975F9085-8477-4C46-B77B-65FBF76C1C83}"/>
                  </a:ext>
                </a:extLst>
              </p:cNvPr>
              <p:cNvSpPr txBox="1">
                <a:spLocks/>
              </p:cNvSpPr>
              <p:nvPr/>
            </p:nvSpPr>
            <p:spPr>
              <a:xfrm>
                <a:off x="-421128" y="698662"/>
                <a:ext cx="9565128" cy="2171339"/>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lvl="1" indent="-457200">
                  <a:lnSpc>
                    <a:spcPct val="120000"/>
                  </a:lnSpc>
                  <a:spcBef>
                    <a:spcPts val="600"/>
                  </a:spcBef>
                  <a:buClr>
                    <a:srgbClr val="ED7D31">
                      <a:lumMod val="75000"/>
                    </a:srgbClr>
                  </a:buClr>
                  <a:buSzPct val="100000"/>
                  <a:buFont typeface="Wingdings" pitchFamily="2" charset="2"/>
                  <a:buChar char="q"/>
                  <a:defRPr/>
                </a:pPr>
                <a:r>
                  <a:rPr lang="en-US" b="1" dirty="0">
                    <a:solidFill>
                      <a:sysClr val="windowText" lastClr="000000"/>
                    </a:solidFill>
                    <a:latin typeface="Comic Sans MS"/>
                  </a:rPr>
                  <a:t>Step 1: </a:t>
                </a:r>
                <a:r>
                  <a:rPr kumimoji="0" lang="en-US" altLang="zh-CN" sz="1800" b="1" i="0" u="none" strike="noStrike" kern="1200" cap="none" spc="0" normalizeH="0" baseline="0" noProof="0" dirty="0">
                    <a:ln>
                      <a:noFill/>
                    </a:ln>
                    <a:solidFill>
                      <a:sysClr val="windowText" lastClr="000000"/>
                    </a:solidFill>
                    <a:effectLst/>
                    <a:uLnTx/>
                    <a:uFillTx/>
                    <a:latin typeface="Comic Sans MS"/>
                    <a:ea typeface="+mn-ea"/>
                    <a:cs typeface="+mn-cs"/>
                  </a:rPr>
                  <a:t>a preliminary deployment method based on main path embedding</a:t>
                </a:r>
                <a:endParaRPr lang="en-US" b="1" dirty="0">
                  <a:solidFill>
                    <a:sysClr val="windowText" lastClr="000000"/>
                  </a:solidFill>
                  <a:latin typeface="Comic Sans MS"/>
                  <a:sym typeface="Comic Sans MS"/>
                </a:endParaRPr>
              </a:p>
              <a:p>
                <a:pPr marL="1201737" lvl="2" indent="-342900">
                  <a:lnSpc>
                    <a:spcPct val="120000"/>
                  </a:lnSpc>
                  <a:spcBef>
                    <a:spcPts val="600"/>
                  </a:spcBef>
                  <a:buClr>
                    <a:srgbClr val="ED7D31">
                      <a:lumMod val="75000"/>
                    </a:srgbClr>
                  </a:buClr>
                  <a:buSzPct val="100000"/>
                  <a:defRPr/>
                </a:pPr>
                <a:r>
                  <a:rPr lang="en-US" sz="1600" dirty="0">
                    <a:solidFill>
                      <a:sysClr val="windowText" lastClr="000000"/>
                    </a:solidFill>
                    <a:latin typeface="Comic Sans MS"/>
                  </a:rPr>
                  <a:t>find the main path with the maximum weight.</a:t>
                </a:r>
              </a:p>
              <a:p>
                <a:pPr marL="1201737" lvl="2" indent="-342900">
                  <a:lnSpc>
                    <a:spcPct val="120000"/>
                  </a:lnSpc>
                  <a:spcBef>
                    <a:spcPts val="600"/>
                  </a:spcBef>
                  <a:buClr>
                    <a:srgbClr val="ED7D31">
                      <a:lumMod val="75000"/>
                    </a:srgbClr>
                  </a:buClr>
                  <a:buSzPct val="100000"/>
                  <a:defRPr/>
                </a:pPr>
                <a:r>
                  <a:rPr lang="en-US" sz="1600" dirty="0">
                    <a:solidFill>
                      <a:sysClr val="windowText" lastClr="000000"/>
                    </a:solidFill>
                    <a:latin typeface="Comic Sans MS"/>
                  </a:rPr>
                  <a:t>Prioritize placement on </a:t>
                </a:r>
                <a:r>
                  <a:rPr lang="en-US" altLang="zh-CN" sz="1600" dirty="0">
                    <a:latin typeface="Comic Sans MS" panose="030F0702030302020204" pitchFamily="66" charset="0"/>
                    <a:ea typeface="黑体" panose="02010609060101010101" pitchFamily="49" charset="-122"/>
                  </a:rPr>
                  <a:t>preferred server</a:t>
                </a:r>
                <a:r>
                  <a:rPr lang="en-US" sz="1600" dirty="0">
                    <a:latin typeface="Comic Sans MS"/>
                  </a:rPr>
                  <a:t> </a:t>
                </a:r>
                <a14:m>
                  <m:oMath xmlns:m="http://schemas.openxmlformats.org/officeDocument/2006/math">
                    <m:sSup>
                      <m:sSupPr>
                        <m:ctrlPr>
                          <a:rPr lang="en-US" altLang="zh-CN" sz="1600" i="1" dirty="0" smtClean="0">
                            <a:latin typeface="Cambria Math" panose="02040503050406030204" pitchFamily="18" charset="0"/>
                            <a:ea typeface="黑体" panose="02010609060101010101" pitchFamily="49" charset="-122"/>
                          </a:rPr>
                        </m:ctrlPr>
                      </m:sSupPr>
                      <m:e>
                        <m:r>
                          <a:rPr lang="en-US" altLang="zh-CN" sz="1600" b="0" i="1" dirty="0" smtClean="0">
                            <a:latin typeface="Cambria Math" panose="02040503050406030204" pitchFamily="18" charset="0"/>
                            <a:ea typeface="黑体" panose="02010609060101010101" pitchFamily="49" charset="-122"/>
                          </a:rPr>
                          <m:t>𝑣</m:t>
                        </m:r>
                      </m:e>
                      <m:sup>
                        <m:r>
                          <a:rPr lang="en-US" altLang="zh-CN" sz="1600" i="1" dirty="0" smtClean="0">
                            <a:latin typeface="Cambria Math" panose="02040503050406030204" pitchFamily="18" charset="0"/>
                            <a:ea typeface="Cambria Math" panose="02040503050406030204" pitchFamily="18" charset="0"/>
                          </a:rPr>
                          <m:t>°</m:t>
                        </m:r>
                      </m:sup>
                    </m:sSup>
                  </m:oMath>
                </a14:m>
                <a:r>
                  <a:rPr lang="en-US" sz="1600" dirty="0">
                    <a:solidFill>
                      <a:sysClr val="windowText" lastClr="000000"/>
                    </a:solidFill>
                    <a:latin typeface="Comic Sans MS"/>
                  </a:rPr>
                  <a:t>.</a:t>
                </a:r>
              </a:p>
              <a:p>
                <a:pPr marL="1201737" lvl="2" indent="-342900">
                  <a:lnSpc>
                    <a:spcPct val="120000"/>
                  </a:lnSpc>
                  <a:spcBef>
                    <a:spcPts val="600"/>
                  </a:spcBef>
                  <a:buClr>
                    <a:srgbClr val="ED7D31">
                      <a:lumMod val="75000"/>
                    </a:srgbClr>
                  </a:buClr>
                  <a:buSzPct val="100000"/>
                  <a:defRPr/>
                </a:pPr>
                <a:r>
                  <a:rPr lang="en-US" sz="1600" dirty="0">
                    <a:solidFill>
                      <a:sysClr val="windowText" lastClr="000000"/>
                    </a:solidFill>
                    <a:latin typeface="Comic Sans MS"/>
                  </a:rPr>
                  <a:t>Compare the number of microservices on the main path with the capacity of the servers; if the server capacity is less than the number of microservices on the main path, perform partitioning.</a:t>
                </a:r>
                <a:endParaRPr lang="en-US" sz="600" b="1" dirty="0">
                  <a:solidFill>
                    <a:sysClr val="windowText" lastClr="000000"/>
                  </a:solidFill>
                  <a:latin typeface="Comic Sans MS"/>
                </a:endParaRPr>
              </a:p>
              <a:p>
                <a:pPr marL="914400" lvl="1" indent="-457200">
                  <a:lnSpc>
                    <a:spcPct val="120000"/>
                  </a:lnSpc>
                  <a:spcBef>
                    <a:spcPts val="600"/>
                  </a:spcBef>
                  <a:buClr>
                    <a:srgbClr val="ED7D31">
                      <a:lumMod val="75000"/>
                    </a:srgbClr>
                  </a:buClr>
                  <a:buSzPct val="100000"/>
                  <a:buFont typeface="Wingdings" pitchFamily="2" charset="2"/>
                  <a:buChar char="q"/>
                  <a:defRPr/>
                </a:pPr>
                <a:r>
                  <a:rPr lang="en-US" b="1" dirty="0">
                    <a:solidFill>
                      <a:sysClr val="windowText" lastClr="000000"/>
                    </a:solidFill>
                    <a:latin typeface="Comic Sans MS"/>
                  </a:rPr>
                  <a:t>Step 2: improved simulated annealing algorithm</a:t>
                </a:r>
              </a:p>
              <a:p>
                <a:pPr marL="1201737" lvl="2" indent="-342900">
                  <a:lnSpc>
                    <a:spcPct val="120000"/>
                  </a:lnSpc>
                  <a:spcBef>
                    <a:spcPts val="600"/>
                  </a:spcBef>
                  <a:buClr>
                    <a:srgbClr val="ED7D31">
                      <a:lumMod val="75000"/>
                    </a:srgbClr>
                  </a:buClr>
                  <a:buSzPct val="100000"/>
                  <a:defRPr/>
                </a:pPr>
                <a:r>
                  <a:rPr lang="en-US" sz="1600" dirty="0">
                    <a:solidFill>
                      <a:sysClr val="windowText" lastClr="000000"/>
                    </a:solidFill>
                    <a:latin typeface="Comic Sans MS"/>
                  </a:rPr>
                  <a:t>Through multiple iterations, the simulated annealing algorithm gradually converges to optimal solutions, thereby improving the quality and effectiveness of the deployment strategy.</a:t>
                </a:r>
              </a:p>
            </p:txBody>
          </p:sp>
        </mc:Choice>
        <mc:Fallback>
          <p:sp>
            <p:nvSpPr>
              <p:cNvPr id="10" name="Shape 266">
                <a:extLst>
                  <a:ext uri="{FF2B5EF4-FFF2-40B4-BE49-F238E27FC236}">
                    <a16:creationId xmlns:a16="http://schemas.microsoft.com/office/drawing/2014/main" id="{975F9085-8477-4C46-B77B-65FBF76C1C83}"/>
                  </a:ext>
                </a:extLst>
              </p:cNvPr>
              <p:cNvSpPr txBox="1">
                <a:spLocks noRot="1" noChangeAspect="1" noMove="1" noResize="1" noEditPoints="1" noAdjustHandles="1" noChangeArrowheads="1" noChangeShapeType="1" noTextEdit="1"/>
              </p:cNvSpPr>
              <p:nvPr/>
            </p:nvSpPr>
            <p:spPr>
              <a:xfrm>
                <a:off x="-421128" y="698662"/>
                <a:ext cx="9565128" cy="2171339"/>
              </a:xfrm>
              <a:prstGeom prst="rect">
                <a:avLst/>
              </a:prstGeom>
              <a:blipFill>
                <a:blip r:embed="rId6"/>
                <a:stretch>
                  <a:fillRect b="-63202"/>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3882850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83921" y="1542987"/>
            <a:ext cx="1893273" cy="1833715"/>
            <a:chOff x="976719" y="1849765"/>
            <a:chExt cx="1490870" cy="1443971"/>
          </a:xfrm>
        </p:grpSpPr>
        <p:sp>
          <p:nvSpPr>
            <p:cNvPr id="16" name="椭圆 15"/>
            <p:cNvSpPr/>
            <p:nvPr/>
          </p:nvSpPr>
          <p:spPr>
            <a:xfrm>
              <a:off x="1105930" y="1849765"/>
              <a:ext cx="1172817" cy="11728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grpSp>
          <p:nvGrpSpPr>
            <p:cNvPr id="2" name="组合 1"/>
            <p:cNvGrpSpPr/>
            <p:nvPr/>
          </p:nvGrpSpPr>
          <p:grpSpPr>
            <a:xfrm>
              <a:off x="976719" y="2325007"/>
              <a:ext cx="1490870" cy="968729"/>
              <a:chOff x="976719" y="2325007"/>
              <a:chExt cx="1490870" cy="968729"/>
            </a:xfrm>
          </p:grpSpPr>
          <p:sp>
            <p:nvSpPr>
              <p:cNvPr id="17" name="文本框 16"/>
              <p:cNvSpPr txBox="1"/>
              <p:nvPr/>
            </p:nvSpPr>
            <p:spPr>
              <a:xfrm>
                <a:off x="976719" y="2325007"/>
                <a:ext cx="1490870" cy="290833"/>
              </a:xfrm>
              <a:prstGeom prst="rect">
                <a:avLst/>
              </a:prstGeom>
              <a:noFill/>
            </p:spPr>
            <p:txBody>
              <a:bodyPr wrap="square" rtlCol="0">
                <a:spAutoFit/>
              </a:bodyPr>
              <a:lstStyle/>
              <a:p>
                <a:pPr algn="ctr"/>
                <a:r>
                  <a:rPr lang="en-US" altLang="zh-CN" sz="1800" b="1" dirty="0">
                    <a:latin typeface="Comic Sans MS" panose="030F0702030302020204" pitchFamily="66" charset="0"/>
                  </a:rPr>
                  <a:t>CONTENTS</a:t>
                </a:r>
                <a:endParaRPr lang="zh-CN" altLang="en-US" sz="1800" b="1" dirty="0">
                  <a:latin typeface="Comic Sans MS" panose="030F0702030302020204" pitchFamily="66" charset="0"/>
                </a:endParaRPr>
              </a:p>
            </p:txBody>
          </p:sp>
          <p:grpSp>
            <p:nvGrpSpPr>
              <p:cNvPr id="15" name="组合 14"/>
              <p:cNvGrpSpPr/>
              <p:nvPr/>
            </p:nvGrpSpPr>
            <p:grpSpPr>
              <a:xfrm>
                <a:off x="1533155" y="2555839"/>
                <a:ext cx="900297" cy="737897"/>
                <a:chOff x="2044207" y="3407786"/>
                <a:chExt cx="1200396" cy="983862"/>
              </a:xfrm>
            </p:grpSpPr>
            <p:sp>
              <p:nvSpPr>
                <p:cNvPr id="18" name="椭圆 17"/>
                <p:cNvSpPr/>
                <p:nvPr/>
              </p:nvSpPr>
              <p:spPr>
                <a:xfrm>
                  <a:off x="2044207" y="4139648"/>
                  <a:ext cx="252000" cy="252000"/>
                </a:xfrm>
                <a:prstGeom prst="ellipse">
                  <a:avLst/>
                </a:prstGeom>
                <a:solidFill>
                  <a:srgbClr val="6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19" name="椭圆 18"/>
                <p:cNvSpPr/>
                <p:nvPr/>
              </p:nvSpPr>
              <p:spPr>
                <a:xfrm>
                  <a:off x="2427217" y="4053909"/>
                  <a:ext cx="216000" cy="216000"/>
                </a:xfrm>
                <a:prstGeom prst="ellipse">
                  <a:avLst/>
                </a:prstGeom>
                <a:solidFill>
                  <a:srgbClr val="61616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20" name="椭圆 19"/>
                <p:cNvSpPr/>
                <p:nvPr/>
              </p:nvSpPr>
              <p:spPr>
                <a:xfrm>
                  <a:off x="2732504" y="3922108"/>
                  <a:ext cx="180000" cy="180000"/>
                </a:xfrm>
                <a:prstGeom prst="ellipse">
                  <a:avLst/>
                </a:prstGeom>
                <a:solidFill>
                  <a:srgbClr val="61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21" name="椭圆 20"/>
                <p:cNvSpPr/>
                <p:nvPr/>
              </p:nvSpPr>
              <p:spPr>
                <a:xfrm>
                  <a:off x="2993547" y="3687071"/>
                  <a:ext cx="144000" cy="144000"/>
                </a:xfrm>
                <a:prstGeom prst="ellipse">
                  <a:avLst/>
                </a:prstGeom>
                <a:solidFill>
                  <a:srgbClr val="6161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22" name="椭圆 21"/>
                <p:cNvSpPr/>
                <p:nvPr/>
              </p:nvSpPr>
              <p:spPr>
                <a:xfrm>
                  <a:off x="3136603" y="3407786"/>
                  <a:ext cx="108000" cy="108000"/>
                </a:xfrm>
                <a:prstGeom prst="ellipse">
                  <a:avLst/>
                </a:prstGeom>
                <a:solidFill>
                  <a:srgbClr val="61616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grpSp>
        </p:grpSp>
      </p:grpSp>
      <p:grpSp>
        <p:nvGrpSpPr>
          <p:cNvPr id="3" name="组合 2"/>
          <p:cNvGrpSpPr/>
          <p:nvPr/>
        </p:nvGrpSpPr>
        <p:grpSpPr>
          <a:xfrm>
            <a:off x="3584042" y="537912"/>
            <a:ext cx="705990" cy="705990"/>
            <a:chOff x="4336983" y="1635338"/>
            <a:chExt cx="737418" cy="737418"/>
          </a:xfrm>
          <a:solidFill>
            <a:srgbClr val="1AA3C7"/>
          </a:solidFill>
        </p:grpSpPr>
        <p:sp>
          <p:nvSpPr>
            <p:cNvPr id="27" name="椭圆 26"/>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29" name="文本框 28"/>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rPr>
                <a:t>1</a:t>
              </a:r>
              <a:endParaRPr lang="zh-CN" altLang="en-US" sz="2000" dirty="0">
                <a:solidFill>
                  <a:schemeClr val="bg1"/>
                </a:solidFill>
                <a:latin typeface="Comic Sans MS" panose="030F0702030302020204" pitchFamily="66" charset="0"/>
              </a:endParaRPr>
            </a:p>
          </p:txBody>
        </p:sp>
      </p:grpSp>
      <p:sp>
        <p:nvSpPr>
          <p:cNvPr id="28" name="文本框 27"/>
          <p:cNvSpPr txBox="1"/>
          <p:nvPr/>
        </p:nvSpPr>
        <p:spPr>
          <a:xfrm>
            <a:off x="4647446" y="681202"/>
            <a:ext cx="2956079"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cs typeface="Times New Roman" panose="02020603050405020304" pitchFamily="18" charset="0"/>
              </a:rPr>
              <a:t>Introduction</a:t>
            </a:r>
            <a:endParaRPr lang="zh-CN" altLang="en-US" sz="2400" dirty="0">
              <a:latin typeface="Comic Sans MS" panose="030F0702030302020204" pitchFamily="66" charset="0"/>
              <a:ea typeface="黑体" panose="02010609060101010101" pitchFamily="49" charset="-122"/>
              <a:cs typeface="Times New Roman" panose="02020603050405020304" pitchFamily="18" charset="0"/>
            </a:endParaRPr>
          </a:p>
        </p:txBody>
      </p:sp>
      <p:sp>
        <p:nvSpPr>
          <p:cNvPr id="63" name="文本框 62"/>
          <p:cNvSpPr txBox="1"/>
          <p:nvPr/>
        </p:nvSpPr>
        <p:spPr>
          <a:xfrm>
            <a:off x="4647446" y="1709361"/>
            <a:ext cx="4018760"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rPr>
              <a:t>Model and Formulation</a:t>
            </a:r>
            <a:endParaRPr lang="zh-CN" altLang="en-US" sz="2400" dirty="0">
              <a:latin typeface="Comic Sans MS" panose="030F0702030302020204" pitchFamily="66" charset="0"/>
              <a:ea typeface="黑体" panose="02010609060101010101" pitchFamily="49" charset="-122"/>
            </a:endParaRPr>
          </a:p>
        </p:txBody>
      </p:sp>
      <p:sp>
        <p:nvSpPr>
          <p:cNvPr id="75" name="文本框 74"/>
          <p:cNvSpPr txBox="1"/>
          <p:nvPr/>
        </p:nvSpPr>
        <p:spPr>
          <a:xfrm>
            <a:off x="4647446" y="3809785"/>
            <a:ext cx="3919906" cy="461665"/>
          </a:xfrm>
          <a:prstGeom prst="rect">
            <a:avLst/>
          </a:prstGeom>
          <a:noFill/>
        </p:spPr>
        <p:txBody>
          <a:bodyPr wrap="square" rtlCol="0">
            <a:spAutoFit/>
          </a:bodyPr>
          <a:lstStyle>
            <a:defPPr>
              <a:defRPr lang="zh-CN"/>
            </a:defPPr>
            <a:lvl1pPr>
              <a:defRPr sz="2400">
                <a:latin typeface="+mn-ea"/>
              </a:defRPr>
            </a:lvl1pPr>
          </a:lstStyle>
          <a:p>
            <a:r>
              <a:rPr lang="en-US" altLang="zh-CN" dirty="0">
                <a:solidFill>
                  <a:srgbClr val="FF0000"/>
                </a:solidFill>
                <a:latin typeface="Comic Sans MS" panose="030F0702030302020204" pitchFamily="66" charset="0"/>
                <a:ea typeface="黑体" panose="02010609060101010101" pitchFamily="49" charset="-122"/>
                <a:cs typeface="Times New Roman" panose="02020603050405020304" pitchFamily="18" charset="0"/>
              </a:rPr>
              <a:t>Experiment and Results</a:t>
            </a:r>
            <a:endParaRPr lang="zh-CN" altLang="en-US" dirty="0">
              <a:solidFill>
                <a:srgbClr val="FF0000"/>
              </a:solidFill>
              <a:latin typeface="Comic Sans MS" panose="030F0702030302020204" pitchFamily="66" charset="0"/>
              <a:ea typeface="黑体" panose="02010609060101010101" pitchFamily="49" charset="-122"/>
              <a:cs typeface="Times New Roman" panose="02020603050405020304" pitchFamily="18" charset="0"/>
            </a:endParaRPr>
          </a:p>
        </p:txBody>
      </p:sp>
      <p:grpSp>
        <p:nvGrpSpPr>
          <p:cNvPr id="35" name="组合 34"/>
          <p:cNvGrpSpPr/>
          <p:nvPr/>
        </p:nvGrpSpPr>
        <p:grpSpPr>
          <a:xfrm>
            <a:off x="3583128" y="1542987"/>
            <a:ext cx="705990" cy="705990"/>
            <a:chOff x="4336983" y="1635338"/>
            <a:chExt cx="737418" cy="737418"/>
          </a:xfrm>
          <a:solidFill>
            <a:srgbClr val="1AA3C7"/>
          </a:solidFill>
        </p:grpSpPr>
        <p:sp>
          <p:nvSpPr>
            <p:cNvPr id="36" name="椭圆 35"/>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37" name="文本框 36"/>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rPr>
                <a:t>2</a:t>
              </a:r>
              <a:endParaRPr lang="zh-CN" altLang="en-US" sz="2000" dirty="0">
                <a:solidFill>
                  <a:schemeClr val="bg1"/>
                </a:solidFill>
                <a:latin typeface="Comic Sans MS" panose="030F0702030302020204" pitchFamily="66" charset="0"/>
              </a:endParaRPr>
            </a:p>
          </p:txBody>
        </p:sp>
      </p:grpSp>
      <p:grpSp>
        <p:nvGrpSpPr>
          <p:cNvPr id="38" name="组合 37"/>
          <p:cNvGrpSpPr/>
          <p:nvPr/>
        </p:nvGrpSpPr>
        <p:grpSpPr>
          <a:xfrm>
            <a:off x="3594949" y="2535793"/>
            <a:ext cx="705990" cy="705990"/>
            <a:chOff x="4336983" y="1635338"/>
            <a:chExt cx="737418" cy="737418"/>
          </a:xfrm>
          <a:solidFill>
            <a:srgbClr val="1AA3C7"/>
          </a:solidFill>
        </p:grpSpPr>
        <p:sp>
          <p:nvSpPr>
            <p:cNvPr id="39" name="椭圆 38"/>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40" name="文本框 39"/>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rPr>
                <a:t>3</a:t>
              </a:r>
              <a:endParaRPr lang="zh-CN" altLang="en-US" sz="2000" dirty="0">
                <a:solidFill>
                  <a:schemeClr val="bg1"/>
                </a:solidFill>
                <a:latin typeface="Comic Sans MS" panose="030F0702030302020204" pitchFamily="66" charset="0"/>
              </a:endParaRPr>
            </a:p>
          </p:txBody>
        </p:sp>
      </p:grpSp>
      <p:grpSp>
        <p:nvGrpSpPr>
          <p:cNvPr id="41" name="组合 40"/>
          <p:cNvGrpSpPr/>
          <p:nvPr/>
        </p:nvGrpSpPr>
        <p:grpSpPr>
          <a:xfrm>
            <a:off x="3606770" y="3664539"/>
            <a:ext cx="705990" cy="705990"/>
            <a:chOff x="4336983" y="1635338"/>
            <a:chExt cx="737418" cy="737418"/>
          </a:xfrm>
          <a:solidFill>
            <a:srgbClr val="1AA3C7"/>
          </a:solidFill>
        </p:grpSpPr>
        <p:sp>
          <p:nvSpPr>
            <p:cNvPr id="42" name="椭圆 41"/>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43" name="文本框 42"/>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rPr>
                <a:t>4</a:t>
              </a:r>
              <a:endParaRPr lang="zh-CN" altLang="en-US" sz="2000" dirty="0">
                <a:solidFill>
                  <a:schemeClr val="bg1"/>
                </a:solidFill>
                <a:latin typeface="Comic Sans MS" panose="030F0702030302020204" pitchFamily="66" charset="0"/>
              </a:endParaRPr>
            </a:p>
          </p:txBody>
        </p:sp>
      </p:grpSp>
      <p:sp>
        <p:nvSpPr>
          <p:cNvPr id="30" name="文本框 29">
            <a:extLst>
              <a:ext uri="{FF2B5EF4-FFF2-40B4-BE49-F238E27FC236}">
                <a16:creationId xmlns:a16="http://schemas.microsoft.com/office/drawing/2014/main" id="{76E04F33-F456-4CD1-84BD-CA89181A27E7}"/>
              </a:ext>
            </a:extLst>
          </p:cNvPr>
          <p:cNvSpPr txBox="1"/>
          <p:nvPr/>
        </p:nvSpPr>
        <p:spPr>
          <a:xfrm>
            <a:off x="4647446" y="2721747"/>
            <a:ext cx="3631582"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cs typeface="Times New Roman" panose="02020603050405020304" pitchFamily="18" charset="0"/>
              </a:rPr>
              <a:t>Algorithm Design</a:t>
            </a:r>
          </a:p>
        </p:txBody>
      </p:sp>
    </p:spTree>
    <p:extLst>
      <p:ext uri="{BB962C8B-B14F-4D97-AF65-F5344CB8AC3E}">
        <p14:creationId xmlns:p14="http://schemas.microsoft.com/office/powerpoint/2010/main" val="2551582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83921" y="1542987"/>
            <a:ext cx="1893273" cy="1833715"/>
            <a:chOff x="976719" y="1849765"/>
            <a:chExt cx="1490870" cy="1443971"/>
          </a:xfrm>
        </p:grpSpPr>
        <p:sp>
          <p:nvSpPr>
            <p:cNvPr id="16" name="椭圆 15"/>
            <p:cNvSpPr/>
            <p:nvPr/>
          </p:nvSpPr>
          <p:spPr>
            <a:xfrm>
              <a:off x="1105930" y="1849765"/>
              <a:ext cx="1172817" cy="11728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grpSp>
          <p:nvGrpSpPr>
            <p:cNvPr id="2" name="组合 1"/>
            <p:cNvGrpSpPr/>
            <p:nvPr/>
          </p:nvGrpSpPr>
          <p:grpSpPr>
            <a:xfrm>
              <a:off x="976719" y="2325007"/>
              <a:ext cx="1490870" cy="968729"/>
              <a:chOff x="976719" y="2325007"/>
              <a:chExt cx="1490870" cy="968729"/>
            </a:xfrm>
          </p:grpSpPr>
          <p:sp>
            <p:nvSpPr>
              <p:cNvPr id="17" name="文本框 16"/>
              <p:cNvSpPr txBox="1"/>
              <p:nvPr/>
            </p:nvSpPr>
            <p:spPr>
              <a:xfrm>
                <a:off x="976719" y="2325007"/>
                <a:ext cx="1490870" cy="290833"/>
              </a:xfrm>
              <a:prstGeom prst="rect">
                <a:avLst/>
              </a:prstGeom>
              <a:noFill/>
            </p:spPr>
            <p:txBody>
              <a:bodyPr wrap="square" rtlCol="0">
                <a:spAutoFit/>
              </a:bodyPr>
              <a:lstStyle/>
              <a:p>
                <a:pPr algn="ctr"/>
                <a:r>
                  <a:rPr lang="en-US" altLang="zh-CN" sz="1800" b="1" dirty="0">
                    <a:latin typeface="Comic Sans MS" panose="030F0702030302020204" pitchFamily="66" charset="0"/>
                  </a:rPr>
                  <a:t>CONTENTS</a:t>
                </a:r>
                <a:endParaRPr lang="zh-CN" altLang="en-US" sz="1800" b="1" dirty="0">
                  <a:latin typeface="Comic Sans MS" panose="030F0702030302020204" pitchFamily="66" charset="0"/>
                </a:endParaRPr>
              </a:p>
            </p:txBody>
          </p:sp>
          <p:grpSp>
            <p:nvGrpSpPr>
              <p:cNvPr id="15" name="组合 14"/>
              <p:cNvGrpSpPr/>
              <p:nvPr/>
            </p:nvGrpSpPr>
            <p:grpSpPr>
              <a:xfrm>
                <a:off x="1533155" y="2555839"/>
                <a:ext cx="900297" cy="737897"/>
                <a:chOff x="2044207" y="3407786"/>
                <a:chExt cx="1200396" cy="983862"/>
              </a:xfrm>
            </p:grpSpPr>
            <p:sp>
              <p:nvSpPr>
                <p:cNvPr id="18" name="椭圆 17"/>
                <p:cNvSpPr/>
                <p:nvPr/>
              </p:nvSpPr>
              <p:spPr>
                <a:xfrm>
                  <a:off x="2044207" y="4139648"/>
                  <a:ext cx="252000" cy="252000"/>
                </a:xfrm>
                <a:prstGeom prst="ellipse">
                  <a:avLst/>
                </a:prstGeom>
                <a:solidFill>
                  <a:srgbClr val="6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19" name="椭圆 18"/>
                <p:cNvSpPr/>
                <p:nvPr/>
              </p:nvSpPr>
              <p:spPr>
                <a:xfrm>
                  <a:off x="2427217" y="4053909"/>
                  <a:ext cx="216000" cy="216000"/>
                </a:xfrm>
                <a:prstGeom prst="ellipse">
                  <a:avLst/>
                </a:prstGeom>
                <a:solidFill>
                  <a:srgbClr val="61616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20" name="椭圆 19"/>
                <p:cNvSpPr/>
                <p:nvPr/>
              </p:nvSpPr>
              <p:spPr>
                <a:xfrm>
                  <a:off x="2732504" y="3922108"/>
                  <a:ext cx="180000" cy="180000"/>
                </a:xfrm>
                <a:prstGeom prst="ellipse">
                  <a:avLst/>
                </a:prstGeom>
                <a:solidFill>
                  <a:srgbClr val="61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21" name="椭圆 20"/>
                <p:cNvSpPr/>
                <p:nvPr/>
              </p:nvSpPr>
              <p:spPr>
                <a:xfrm>
                  <a:off x="2993547" y="3687071"/>
                  <a:ext cx="144000" cy="144000"/>
                </a:xfrm>
                <a:prstGeom prst="ellipse">
                  <a:avLst/>
                </a:prstGeom>
                <a:solidFill>
                  <a:srgbClr val="6161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22" name="椭圆 21"/>
                <p:cNvSpPr/>
                <p:nvPr/>
              </p:nvSpPr>
              <p:spPr>
                <a:xfrm>
                  <a:off x="3136603" y="3407786"/>
                  <a:ext cx="108000" cy="108000"/>
                </a:xfrm>
                <a:prstGeom prst="ellipse">
                  <a:avLst/>
                </a:prstGeom>
                <a:solidFill>
                  <a:srgbClr val="61616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grpSp>
        </p:grpSp>
      </p:grpSp>
      <p:grpSp>
        <p:nvGrpSpPr>
          <p:cNvPr id="3" name="组合 2"/>
          <p:cNvGrpSpPr/>
          <p:nvPr/>
        </p:nvGrpSpPr>
        <p:grpSpPr>
          <a:xfrm>
            <a:off x="3584042" y="537912"/>
            <a:ext cx="705990" cy="705990"/>
            <a:chOff x="4336983" y="1635338"/>
            <a:chExt cx="737418" cy="737418"/>
          </a:xfrm>
          <a:solidFill>
            <a:srgbClr val="1AA3C7"/>
          </a:solidFill>
        </p:grpSpPr>
        <p:sp>
          <p:nvSpPr>
            <p:cNvPr id="27" name="椭圆 26"/>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29" name="文本框 28"/>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rPr>
                <a:t>1</a:t>
              </a:r>
              <a:endParaRPr lang="zh-CN" altLang="en-US" sz="2000" dirty="0">
                <a:solidFill>
                  <a:schemeClr val="bg1"/>
                </a:solidFill>
                <a:latin typeface="Comic Sans MS" panose="030F0702030302020204" pitchFamily="66" charset="0"/>
              </a:endParaRPr>
            </a:p>
          </p:txBody>
        </p:sp>
      </p:grpSp>
      <p:sp>
        <p:nvSpPr>
          <p:cNvPr id="28" name="文本框 27"/>
          <p:cNvSpPr txBox="1"/>
          <p:nvPr/>
        </p:nvSpPr>
        <p:spPr>
          <a:xfrm>
            <a:off x="4585802" y="681202"/>
            <a:ext cx="2956079" cy="461665"/>
          </a:xfrm>
          <a:prstGeom prst="rect">
            <a:avLst/>
          </a:prstGeom>
          <a:noFill/>
        </p:spPr>
        <p:txBody>
          <a:bodyPr wrap="square" rtlCol="0">
            <a:spAutoFit/>
          </a:bodyPr>
          <a:lstStyle/>
          <a:p>
            <a:r>
              <a:rPr lang="en-US" altLang="zh-CN" sz="2400" dirty="0">
                <a:solidFill>
                  <a:srgbClr val="FF0000"/>
                </a:solidFill>
                <a:latin typeface="Comic Sans MS" panose="030F0702030302020204" pitchFamily="66" charset="0"/>
                <a:ea typeface="黑体" panose="02010609060101010101" pitchFamily="49" charset="-122"/>
                <a:cs typeface="Times New Roman" panose="02020603050405020304" pitchFamily="18" charset="0"/>
              </a:rPr>
              <a:t>Introduction</a:t>
            </a:r>
            <a:endParaRPr lang="zh-CN" altLang="en-US" sz="2400" dirty="0">
              <a:solidFill>
                <a:srgbClr val="FF0000"/>
              </a:solidFill>
              <a:latin typeface="Comic Sans MS" panose="030F0702030302020204" pitchFamily="66" charset="0"/>
              <a:ea typeface="黑体" panose="02010609060101010101" pitchFamily="49" charset="-122"/>
              <a:cs typeface="Times New Roman" panose="02020603050405020304" pitchFamily="18" charset="0"/>
            </a:endParaRPr>
          </a:p>
        </p:txBody>
      </p:sp>
      <p:sp>
        <p:nvSpPr>
          <p:cNvPr id="63" name="文本框 62"/>
          <p:cNvSpPr txBox="1"/>
          <p:nvPr/>
        </p:nvSpPr>
        <p:spPr>
          <a:xfrm>
            <a:off x="4585802" y="1709361"/>
            <a:ext cx="4018760"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rPr>
              <a:t>Model and Formulation</a:t>
            </a:r>
            <a:endParaRPr lang="zh-CN" altLang="en-US" sz="2400" dirty="0">
              <a:latin typeface="Comic Sans MS" panose="030F0702030302020204" pitchFamily="66" charset="0"/>
              <a:ea typeface="黑体" panose="02010609060101010101" pitchFamily="49" charset="-122"/>
            </a:endParaRPr>
          </a:p>
        </p:txBody>
      </p:sp>
      <p:sp>
        <p:nvSpPr>
          <p:cNvPr id="75" name="文本框 74"/>
          <p:cNvSpPr txBox="1"/>
          <p:nvPr/>
        </p:nvSpPr>
        <p:spPr>
          <a:xfrm>
            <a:off x="4585802" y="3809785"/>
            <a:ext cx="3919906" cy="461665"/>
          </a:xfrm>
          <a:prstGeom prst="rect">
            <a:avLst/>
          </a:prstGeom>
          <a:noFill/>
        </p:spPr>
        <p:txBody>
          <a:bodyPr wrap="square" rtlCol="0">
            <a:spAutoFit/>
          </a:bodyPr>
          <a:lstStyle>
            <a:defPPr>
              <a:defRPr lang="zh-CN"/>
            </a:defPPr>
            <a:lvl1pPr>
              <a:defRPr sz="2400">
                <a:latin typeface="+mn-ea"/>
              </a:defRPr>
            </a:lvl1pPr>
          </a:lstStyle>
          <a:p>
            <a:r>
              <a:rPr lang="en-US" altLang="zh-CN" dirty="0">
                <a:latin typeface="Comic Sans MS" panose="030F0702030302020204" pitchFamily="66" charset="0"/>
                <a:ea typeface="黑体" panose="02010609060101010101" pitchFamily="49" charset="-122"/>
                <a:cs typeface="Times New Roman" panose="02020603050405020304" pitchFamily="18" charset="0"/>
              </a:rPr>
              <a:t>Experiment and Results</a:t>
            </a:r>
            <a:endParaRPr lang="zh-CN" altLang="en-US" dirty="0">
              <a:latin typeface="Comic Sans MS" panose="030F0702030302020204" pitchFamily="66" charset="0"/>
              <a:ea typeface="黑体" panose="02010609060101010101" pitchFamily="49" charset="-122"/>
              <a:cs typeface="Times New Roman" panose="02020603050405020304" pitchFamily="18" charset="0"/>
            </a:endParaRPr>
          </a:p>
        </p:txBody>
      </p:sp>
      <p:grpSp>
        <p:nvGrpSpPr>
          <p:cNvPr id="35" name="组合 34"/>
          <p:cNvGrpSpPr/>
          <p:nvPr/>
        </p:nvGrpSpPr>
        <p:grpSpPr>
          <a:xfrm>
            <a:off x="3583128" y="1542987"/>
            <a:ext cx="705990" cy="705990"/>
            <a:chOff x="4336983" y="1635338"/>
            <a:chExt cx="737418" cy="737418"/>
          </a:xfrm>
          <a:solidFill>
            <a:srgbClr val="1AA3C7"/>
          </a:solidFill>
        </p:grpSpPr>
        <p:sp>
          <p:nvSpPr>
            <p:cNvPr id="36" name="椭圆 35"/>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37" name="文本框 36"/>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rPr>
                <a:t>2</a:t>
              </a:r>
              <a:endParaRPr lang="zh-CN" altLang="en-US" sz="2000" dirty="0">
                <a:solidFill>
                  <a:schemeClr val="bg1"/>
                </a:solidFill>
                <a:latin typeface="Comic Sans MS" panose="030F0702030302020204" pitchFamily="66" charset="0"/>
              </a:endParaRPr>
            </a:p>
          </p:txBody>
        </p:sp>
      </p:grpSp>
      <p:grpSp>
        <p:nvGrpSpPr>
          <p:cNvPr id="38" name="组合 37"/>
          <p:cNvGrpSpPr/>
          <p:nvPr/>
        </p:nvGrpSpPr>
        <p:grpSpPr>
          <a:xfrm>
            <a:off x="3594949" y="2587163"/>
            <a:ext cx="705990" cy="705990"/>
            <a:chOff x="4336983" y="1635338"/>
            <a:chExt cx="737418" cy="737418"/>
          </a:xfrm>
          <a:solidFill>
            <a:srgbClr val="1AA3C7"/>
          </a:solidFill>
        </p:grpSpPr>
        <p:sp>
          <p:nvSpPr>
            <p:cNvPr id="39" name="椭圆 38"/>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40" name="文本框 39"/>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rPr>
                <a:t>3</a:t>
              </a:r>
              <a:endParaRPr lang="zh-CN" altLang="en-US" sz="2000" dirty="0">
                <a:solidFill>
                  <a:schemeClr val="bg1"/>
                </a:solidFill>
                <a:latin typeface="Comic Sans MS" panose="030F0702030302020204" pitchFamily="66" charset="0"/>
              </a:endParaRPr>
            </a:p>
          </p:txBody>
        </p:sp>
      </p:grpSp>
      <p:grpSp>
        <p:nvGrpSpPr>
          <p:cNvPr id="41" name="组合 40"/>
          <p:cNvGrpSpPr/>
          <p:nvPr/>
        </p:nvGrpSpPr>
        <p:grpSpPr>
          <a:xfrm>
            <a:off x="3606770" y="3664539"/>
            <a:ext cx="705990" cy="705990"/>
            <a:chOff x="4336983" y="1635338"/>
            <a:chExt cx="737418" cy="737418"/>
          </a:xfrm>
          <a:solidFill>
            <a:srgbClr val="1AA3C7"/>
          </a:solidFill>
        </p:grpSpPr>
        <p:sp>
          <p:nvSpPr>
            <p:cNvPr id="42" name="椭圆 41"/>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ndParaRPr>
            </a:p>
          </p:txBody>
        </p:sp>
        <p:sp>
          <p:nvSpPr>
            <p:cNvPr id="43" name="文本框 42"/>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rPr>
                <a:t>4</a:t>
              </a:r>
              <a:endParaRPr lang="zh-CN" altLang="en-US" sz="2000" dirty="0">
                <a:solidFill>
                  <a:schemeClr val="bg1"/>
                </a:solidFill>
                <a:latin typeface="Comic Sans MS" panose="030F0702030302020204" pitchFamily="66" charset="0"/>
              </a:endParaRPr>
            </a:p>
          </p:txBody>
        </p:sp>
      </p:grpSp>
      <p:sp>
        <p:nvSpPr>
          <p:cNvPr id="30" name="文本框 29">
            <a:extLst>
              <a:ext uri="{FF2B5EF4-FFF2-40B4-BE49-F238E27FC236}">
                <a16:creationId xmlns:a16="http://schemas.microsoft.com/office/drawing/2014/main" id="{76E04F33-F456-4CD1-84BD-CA89181A27E7}"/>
              </a:ext>
            </a:extLst>
          </p:cNvPr>
          <p:cNvSpPr txBox="1"/>
          <p:nvPr/>
        </p:nvSpPr>
        <p:spPr>
          <a:xfrm>
            <a:off x="4585802" y="2773117"/>
            <a:ext cx="3631582"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cs typeface="Times New Roman" panose="02020603050405020304" pitchFamily="18" charset="0"/>
              </a:rPr>
              <a:t>Algorithm Design</a:t>
            </a:r>
          </a:p>
        </p:txBody>
      </p:sp>
    </p:spTree>
    <p:extLst>
      <p:ext uri="{BB962C8B-B14F-4D97-AF65-F5344CB8AC3E}">
        <p14:creationId xmlns:p14="http://schemas.microsoft.com/office/powerpoint/2010/main" val="173791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3830532"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rPr>
              <a:t>Experiment and Results</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10" name="Shape 266">
            <a:extLst>
              <a:ext uri="{FF2B5EF4-FFF2-40B4-BE49-F238E27FC236}">
                <a16:creationId xmlns:a16="http://schemas.microsoft.com/office/drawing/2014/main" id="{AE74C0BD-E388-4CE2-BE75-EE1FEC68AFDF}"/>
              </a:ext>
            </a:extLst>
          </p:cNvPr>
          <p:cNvSpPr txBox="1">
            <a:spLocks/>
          </p:cNvSpPr>
          <p:nvPr/>
        </p:nvSpPr>
        <p:spPr>
          <a:xfrm>
            <a:off x="0" y="1105989"/>
            <a:ext cx="9144000" cy="1878150"/>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lvl="1" indent="-457200">
              <a:lnSpc>
                <a:spcPct val="130000"/>
              </a:lnSpc>
              <a:spcBef>
                <a:spcPts val="600"/>
              </a:spcBef>
              <a:buClr>
                <a:srgbClr val="ED7D31">
                  <a:lumMod val="60000"/>
                  <a:lumOff val="40000"/>
                </a:srgbClr>
              </a:buClr>
              <a:buSzPct val="100000"/>
              <a:buFont typeface="Wingdings" pitchFamily="2" charset="2"/>
              <a:buChar char="q"/>
            </a:pPr>
            <a:r>
              <a:rPr lang="en-US" altLang="zh-CN" b="1" dirty="0">
                <a:solidFill>
                  <a:prstClr val="black"/>
                </a:solidFill>
                <a:latin typeface="Comic Sans MS"/>
                <a:ea typeface="等线" panose="02010600030101010101" pitchFamily="2" charset="-122"/>
              </a:rPr>
              <a:t>Basic Setting</a:t>
            </a:r>
          </a:p>
          <a:p>
            <a:pPr marL="1201737" lvl="2" indent="-342900">
              <a:lnSpc>
                <a:spcPct val="130000"/>
              </a:lnSpc>
              <a:spcBef>
                <a:spcPts val="600"/>
              </a:spcBef>
              <a:buClr>
                <a:srgbClr val="ED7D31">
                  <a:lumMod val="60000"/>
                  <a:lumOff val="40000"/>
                </a:srgbClr>
              </a:buClr>
              <a:buSzPct val="100000"/>
            </a:pPr>
            <a:r>
              <a:rPr lang="en-US" altLang="zh-CN" sz="1800" dirty="0">
                <a:solidFill>
                  <a:prstClr val="black"/>
                </a:solidFill>
                <a:latin typeface="Comic Sans MS"/>
                <a:ea typeface="等线" panose="02010600030101010101" pitchFamily="2" charset="-122"/>
              </a:rPr>
              <a:t>Hardware: Windows 10 with an Intel(R) Xeon(R) Silver 4210R CPU @ 2.40GHz, NVIDIA RTX5000 GPU, and 32GB memory.</a:t>
            </a:r>
          </a:p>
          <a:p>
            <a:pPr marL="1201737" lvl="2" indent="-342900">
              <a:lnSpc>
                <a:spcPct val="130000"/>
              </a:lnSpc>
              <a:spcBef>
                <a:spcPts val="600"/>
              </a:spcBef>
              <a:buClr>
                <a:srgbClr val="ED7D31">
                  <a:lumMod val="60000"/>
                  <a:lumOff val="40000"/>
                </a:srgbClr>
              </a:buClr>
              <a:buSzPct val="100000"/>
            </a:pPr>
            <a:r>
              <a:rPr lang="en-US" altLang="zh-CN" sz="1800" dirty="0">
                <a:solidFill>
                  <a:prstClr val="black"/>
                </a:solidFill>
                <a:latin typeface="Comic Sans MS"/>
                <a:ea typeface="等线" panose="02010600030101010101" pitchFamily="2" charset="-122"/>
              </a:rPr>
              <a:t>Dataset: China Telecom Shanghai Company(3,233 base station locations and their corresponding user connections in June 2014.)</a:t>
            </a:r>
          </a:p>
          <a:p>
            <a:pPr marL="1201737" lvl="2" indent="-342900">
              <a:lnSpc>
                <a:spcPct val="130000"/>
              </a:lnSpc>
              <a:spcBef>
                <a:spcPts val="600"/>
              </a:spcBef>
              <a:buClr>
                <a:srgbClr val="ED7D31">
                  <a:lumMod val="60000"/>
                  <a:lumOff val="40000"/>
                </a:srgbClr>
              </a:buClr>
              <a:buSzPct val="100000"/>
            </a:pPr>
            <a:r>
              <a:rPr lang="en-US" altLang="zh-CN" sz="1800" dirty="0">
                <a:solidFill>
                  <a:prstClr val="black"/>
                </a:solidFill>
                <a:latin typeface="Comic Sans MS"/>
                <a:ea typeface="等线" panose="02010600030101010101" pitchFamily="2" charset="-122"/>
              </a:rPr>
              <a:t>Range: Randomly selected subsets of locations containing 6, 20, and 50 base stations. Each service was abstracted as a DAG and generated with the number of 18, 50, and 120 microservices, respectively.</a:t>
            </a:r>
          </a:p>
        </p:txBody>
      </p:sp>
    </p:spTree>
    <p:extLst>
      <p:ext uri="{BB962C8B-B14F-4D97-AF65-F5344CB8AC3E}">
        <p14:creationId xmlns:p14="http://schemas.microsoft.com/office/powerpoint/2010/main" val="33161082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3830532"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rPr>
              <a:t>Experiment and Results</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mc:AlternateContent xmlns:mc="http://schemas.openxmlformats.org/markup-compatibility/2006" xmlns:a14="http://schemas.microsoft.com/office/drawing/2010/main">
        <mc:Choice Requires="a14">
          <p:sp>
            <p:nvSpPr>
              <p:cNvPr id="6" name="Shape 266">
                <a:extLst>
                  <a:ext uri="{FF2B5EF4-FFF2-40B4-BE49-F238E27FC236}">
                    <a16:creationId xmlns:a16="http://schemas.microsoft.com/office/drawing/2014/main" id="{BD129918-6BEC-4C77-8F6E-916C18CD2812}"/>
                  </a:ext>
                </a:extLst>
              </p:cNvPr>
              <p:cNvSpPr txBox="1">
                <a:spLocks/>
              </p:cNvSpPr>
              <p:nvPr/>
            </p:nvSpPr>
            <p:spPr>
              <a:xfrm>
                <a:off x="0" y="876183"/>
                <a:ext cx="8586651" cy="4267318"/>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201737" lvl="2" indent="-342900">
                  <a:spcBef>
                    <a:spcPts val="600"/>
                  </a:spcBef>
                  <a:buClr>
                    <a:srgbClr val="ED7D31">
                      <a:lumMod val="60000"/>
                      <a:lumOff val="40000"/>
                    </a:srgbClr>
                  </a:buClr>
                  <a:buSzPct val="100000"/>
                </a:pPr>
                <a:endParaRPr lang="en-US" sz="600" dirty="0">
                  <a:solidFill>
                    <a:prstClr val="black"/>
                  </a:solidFill>
                  <a:latin typeface="Comic Sans MS"/>
                </a:endParaRPr>
              </a:p>
              <a:p>
                <a:pPr marL="914400" lvl="1" indent="-457200">
                  <a:lnSpc>
                    <a:spcPct val="130000"/>
                  </a:lnSpc>
                  <a:spcBef>
                    <a:spcPts val="600"/>
                  </a:spcBef>
                  <a:buClr>
                    <a:srgbClr val="ED7D31">
                      <a:lumMod val="60000"/>
                      <a:lumOff val="40000"/>
                    </a:srgbClr>
                  </a:buClr>
                  <a:buSzPct val="100000"/>
                  <a:buFont typeface="Wingdings" pitchFamily="2" charset="2"/>
                  <a:buChar char="q"/>
                </a:pPr>
                <a:r>
                  <a:rPr lang="en-US" b="1" dirty="0">
                    <a:solidFill>
                      <a:prstClr val="black"/>
                    </a:solidFill>
                    <a:latin typeface="Comic Sans MS"/>
                  </a:rPr>
                  <a:t>Two </a:t>
                </a:r>
                <a:r>
                  <a:rPr lang="en-US" b="1" dirty="0">
                    <a:solidFill>
                      <a:prstClr val="black"/>
                    </a:solidFill>
                    <a:latin typeface="Comic Sans MS"/>
                    <a:sym typeface="Comic Sans MS"/>
                  </a:rPr>
                  <a:t>Comparison </a:t>
                </a:r>
                <a:r>
                  <a:rPr lang="en-US" b="1" dirty="0">
                    <a:solidFill>
                      <a:prstClr val="black"/>
                    </a:solidFill>
                    <a:latin typeface="Comic Sans MS"/>
                    <a:ea typeface="Comic Sans MS"/>
                    <a:cs typeface="Comic Sans MS"/>
                    <a:sym typeface="Comic Sans MS"/>
                  </a:rPr>
                  <a:t>algorithms</a:t>
                </a:r>
                <a:endParaRPr lang="en-US" b="1" dirty="0">
                  <a:solidFill>
                    <a:prstClr val="black"/>
                  </a:solidFill>
                  <a:latin typeface="Comic Sans MS"/>
                </a:endParaRPr>
              </a:p>
              <a:p>
                <a:pPr marL="1201737" lvl="2" indent="-342900">
                  <a:lnSpc>
                    <a:spcPct val="130000"/>
                  </a:lnSpc>
                  <a:spcBef>
                    <a:spcPts val="600"/>
                  </a:spcBef>
                  <a:buClr>
                    <a:srgbClr val="ED7D31">
                      <a:lumMod val="60000"/>
                      <a:lumOff val="40000"/>
                    </a:srgbClr>
                  </a:buClr>
                  <a:buSzPct val="100000"/>
                </a:pPr>
                <a:r>
                  <a:rPr lang="en-US" sz="1600" dirty="0">
                    <a:solidFill>
                      <a:srgbClr val="4472C4"/>
                    </a:solidFill>
                    <a:latin typeface="Comic Sans MS"/>
                    <a:sym typeface="Comic Sans MS"/>
                  </a:rPr>
                  <a:t>Simulated Annealing-only (SA): </a:t>
                </a:r>
                <a:r>
                  <a:rPr lang="en-US" sz="1600" dirty="0">
                    <a:solidFill>
                      <a:prstClr val="black"/>
                    </a:solidFill>
                    <a:latin typeface="Comic Sans MS"/>
                    <a:sym typeface="Comic Sans MS"/>
                  </a:rPr>
                  <a:t>Traditional annealing algorithm, generating random initial values.</a:t>
                </a:r>
              </a:p>
              <a:p>
                <a:pPr marL="1201737" lvl="2" indent="-342900">
                  <a:lnSpc>
                    <a:spcPct val="130000"/>
                  </a:lnSpc>
                  <a:spcBef>
                    <a:spcPts val="600"/>
                  </a:spcBef>
                  <a:buClr>
                    <a:srgbClr val="ED7D31">
                      <a:lumMod val="60000"/>
                      <a:lumOff val="40000"/>
                    </a:srgbClr>
                  </a:buClr>
                  <a:buSzPct val="100000"/>
                </a:pPr>
                <a:r>
                  <a:rPr lang="en-US" sz="1600" dirty="0">
                    <a:solidFill>
                      <a:srgbClr val="4472C4"/>
                    </a:solidFill>
                    <a:latin typeface="Comic Sans MS"/>
                    <a:sym typeface="Comic Sans MS"/>
                  </a:rPr>
                  <a:t>Q-Learning (QL): </a:t>
                </a:r>
                <a:r>
                  <a:rPr lang="en-US" sz="1600" dirty="0">
                    <a:solidFill>
                      <a:prstClr val="black"/>
                    </a:solidFill>
                    <a:latin typeface="Comic Sans MS"/>
                    <a:sym typeface="Comic Sans MS"/>
                  </a:rPr>
                  <a:t>States are composed of the allocation status of a series of services. Each service can be assigned to different servers (edge nodes or cloud) or remain unassigned, and the action space contains </a:t>
                </a:r>
                <a14:m>
                  <m:oMath xmlns:m="http://schemas.openxmlformats.org/officeDocument/2006/math">
                    <m:nary>
                      <m:naryPr>
                        <m:chr m:val="∑"/>
                        <m:limLoc m:val="subSup"/>
                        <m:ctrlPr>
                          <a:rPr lang="en-US" altLang="zh-CN" sz="1600" i="1" smtClean="0">
                            <a:solidFill>
                              <a:prstClr val="black"/>
                            </a:solidFill>
                            <a:latin typeface="Cambria Math" panose="02040503050406030204" pitchFamily="18" charset="0"/>
                            <a:sym typeface="Comic Sans MS"/>
                          </a:rPr>
                        </m:ctrlPr>
                      </m:naryPr>
                      <m:sub>
                        <m:r>
                          <m:rPr>
                            <m:brk m:alnAt="25"/>
                          </m:rPr>
                          <a:rPr lang="en-US" altLang="zh-CN" sz="1600" b="0" i="1" smtClean="0">
                            <a:solidFill>
                              <a:prstClr val="black"/>
                            </a:solidFill>
                            <a:latin typeface="Cambria Math" panose="02040503050406030204" pitchFamily="18" charset="0"/>
                            <a:sym typeface="Comic Sans MS"/>
                          </a:rPr>
                          <m:t>h</m:t>
                        </m:r>
                        <m:r>
                          <a:rPr lang="en-US" altLang="zh-CN" sz="1600" b="0" i="1" smtClean="0">
                            <a:solidFill>
                              <a:prstClr val="black"/>
                            </a:solidFill>
                            <a:latin typeface="Cambria Math" panose="02040503050406030204" pitchFamily="18" charset="0"/>
                            <a:sym typeface="Comic Sans MS"/>
                          </a:rPr>
                          <m:t>=1</m:t>
                        </m:r>
                      </m:sub>
                      <m:sup>
                        <m:d>
                          <m:dPr>
                            <m:begChr m:val="|"/>
                            <m:endChr m:val="|"/>
                            <m:ctrlPr>
                              <a:rPr lang="en-US" altLang="zh-CN" sz="1600" i="1" smtClean="0">
                                <a:solidFill>
                                  <a:prstClr val="black"/>
                                </a:solidFill>
                                <a:latin typeface="Cambria Math" panose="02040503050406030204" pitchFamily="18" charset="0"/>
                                <a:sym typeface="Comic Sans MS"/>
                              </a:rPr>
                            </m:ctrlPr>
                          </m:dPr>
                          <m:e>
                            <m:r>
                              <a:rPr lang="en-US" altLang="zh-CN" sz="1600" b="0" i="1" smtClean="0">
                                <a:solidFill>
                                  <a:prstClr val="black"/>
                                </a:solidFill>
                                <a:latin typeface="Cambria Math" panose="02040503050406030204" pitchFamily="18" charset="0"/>
                                <a:sym typeface="Comic Sans MS"/>
                              </a:rPr>
                              <m:t>𝑆</m:t>
                            </m:r>
                          </m:e>
                        </m:d>
                      </m:sup>
                      <m:e>
                        <m:d>
                          <m:dPr>
                            <m:begChr m:val="|"/>
                            <m:endChr m:val="|"/>
                            <m:ctrlPr>
                              <a:rPr lang="en-US" altLang="zh-CN" sz="1600" i="1" smtClean="0">
                                <a:solidFill>
                                  <a:prstClr val="black"/>
                                </a:solidFill>
                                <a:latin typeface="Cambria Math" panose="02040503050406030204" pitchFamily="18" charset="0"/>
                                <a:sym typeface="Comic Sans MS"/>
                              </a:rPr>
                            </m:ctrlPr>
                          </m:dPr>
                          <m:e>
                            <m:sSub>
                              <m:sSubPr>
                                <m:ctrlPr>
                                  <a:rPr lang="en-US" altLang="zh-CN" sz="1600" i="1" smtClean="0">
                                    <a:solidFill>
                                      <a:prstClr val="black"/>
                                    </a:solidFill>
                                    <a:latin typeface="Cambria Math" panose="02040503050406030204" pitchFamily="18" charset="0"/>
                                    <a:sym typeface="Comic Sans MS"/>
                                  </a:rPr>
                                </m:ctrlPr>
                              </m:sSubPr>
                              <m:e>
                                <m:r>
                                  <a:rPr lang="en-US" altLang="zh-CN" sz="1600" b="0" i="1" smtClean="0">
                                    <a:solidFill>
                                      <a:prstClr val="black"/>
                                    </a:solidFill>
                                    <a:latin typeface="Cambria Math" panose="02040503050406030204" pitchFamily="18" charset="0"/>
                                    <a:sym typeface="Comic Sans MS"/>
                                  </a:rPr>
                                  <m:t>𝑀</m:t>
                                </m:r>
                              </m:e>
                              <m:sub>
                                <m:r>
                                  <a:rPr lang="en-US" altLang="zh-CN" sz="1600" b="0" i="1" smtClean="0">
                                    <a:solidFill>
                                      <a:prstClr val="black"/>
                                    </a:solidFill>
                                    <a:latin typeface="Cambria Math" panose="02040503050406030204" pitchFamily="18" charset="0"/>
                                    <a:sym typeface="Comic Sans MS"/>
                                  </a:rPr>
                                  <m:t>𝐻</m:t>
                                </m:r>
                              </m:sub>
                            </m:sSub>
                          </m:e>
                        </m:d>
                        <m:r>
                          <a:rPr lang="en-US" altLang="zh-CN" sz="1600" i="1" smtClean="0">
                            <a:solidFill>
                              <a:prstClr val="black"/>
                            </a:solidFill>
                            <a:latin typeface="Cambria Math" panose="02040503050406030204" pitchFamily="18" charset="0"/>
                            <a:ea typeface="Cambria Math" panose="02040503050406030204" pitchFamily="18" charset="0"/>
                            <a:sym typeface="Comic Sans MS"/>
                          </a:rPr>
                          <m:t>∗</m:t>
                        </m:r>
                        <m:d>
                          <m:dPr>
                            <m:begChr m:val="|"/>
                            <m:endChr m:val="|"/>
                            <m:ctrlPr>
                              <a:rPr lang="en-US" altLang="zh-CN" sz="1600" i="1" smtClean="0">
                                <a:solidFill>
                                  <a:prstClr val="black"/>
                                </a:solidFill>
                                <a:latin typeface="Cambria Math" panose="02040503050406030204" pitchFamily="18" charset="0"/>
                                <a:ea typeface="Cambria Math" panose="02040503050406030204" pitchFamily="18" charset="0"/>
                                <a:sym typeface="Comic Sans MS"/>
                              </a:rPr>
                            </m:ctrlPr>
                          </m:dPr>
                          <m:e>
                            <m:r>
                              <a:rPr lang="en-US" altLang="zh-CN" sz="1600" b="0" i="1" smtClean="0">
                                <a:solidFill>
                                  <a:prstClr val="black"/>
                                </a:solidFill>
                                <a:latin typeface="Cambria Math" panose="02040503050406030204" pitchFamily="18" charset="0"/>
                                <a:ea typeface="Cambria Math" panose="02040503050406030204" pitchFamily="18" charset="0"/>
                                <a:sym typeface="Comic Sans MS"/>
                              </a:rPr>
                              <m:t>𝑉</m:t>
                            </m:r>
                          </m:e>
                        </m:d>
                      </m:e>
                    </m:nary>
                  </m:oMath>
                </a14:m>
                <a:r>
                  <a:rPr lang="en-US" sz="1600" dirty="0">
                    <a:solidFill>
                      <a:prstClr val="black"/>
                    </a:solidFill>
                    <a:latin typeface="Comic Sans MS"/>
                    <a:sym typeface="Comic Sans MS"/>
                  </a:rPr>
                  <a:t>  actions. We select the deployment on the corresponding server according to the Q table.	</a:t>
                </a:r>
              </a:p>
            </p:txBody>
          </p:sp>
        </mc:Choice>
        <mc:Fallback xmlns="">
          <p:sp>
            <p:nvSpPr>
              <p:cNvPr id="6" name="Shape 266">
                <a:extLst>
                  <a:ext uri="{FF2B5EF4-FFF2-40B4-BE49-F238E27FC236}">
                    <a16:creationId xmlns:a16="http://schemas.microsoft.com/office/drawing/2014/main" id="{BD129918-6BEC-4C77-8F6E-916C18CD2812}"/>
                  </a:ext>
                </a:extLst>
              </p:cNvPr>
              <p:cNvSpPr txBox="1">
                <a:spLocks noRot="1" noChangeAspect="1" noMove="1" noResize="1" noEditPoints="1" noAdjustHandles="1" noChangeArrowheads="1" noChangeShapeType="1" noTextEdit="1"/>
              </p:cNvSpPr>
              <p:nvPr/>
            </p:nvSpPr>
            <p:spPr>
              <a:xfrm>
                <a:off x="0" y="876183"/>
                <a:ext cx="8586651" cy="4267318"/>
              </a:xfrm>
              <a:prstGeom prst="rect">
                <a:avLst/>
              </a:prstGeom>
              <a:blipFill>
                <a:blip r:embed="rId3"/>
                <a:stretch>
                  <a:fillRect/>
                </a:stretch>
              </a:blipFill>
              <a:ln>
                <a:noFill/>
              </a:ln>
            </p:spPr>
            <p:txBody>
              <a:bodyPr/>
              <a:lstStyle/>
              <a:p>
                <a:r>
                  <a:rPr lang="zh-CN" altLang="en-US">
                    <a:noFill/>
                  </a:rPr>
                  <a:t> </a:t>
                </a:r>
              </a:p>
            </p:txBody>
          </p:sp>
        </mc:Fallback>
      </mc:AlternateContent>
    </p:spTree>
    <p:extLst>
      <p:ext uri="{BB962C8B-B14F-4D97-AF65-F5344CB8AC3E}">
        <p14:creationId xmlns:p14="http://schemas.microsoft.com/office/powerpoint/2010/main" val="3815827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73337"/>
            <a:ext cx="3830532"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rPr>
              <a:t>Experiment and Results</a:t>
            </a:r>
          </a:p>
        </p:txBody>
      </p:sp>
      <p:sp>
        <p:nvSpPr>
          <p:cNvPr id="34" name="等腰三角形 47"/>
          <p:cNvSpPr>
            <a:spLocks noChangeArrowheads="1"/>
          </p:cNvSpPr>
          <p:nvPr/>
        </p:nvSpPr>
        <p:spPr bwMode="auto">
          <a:xfrm rot="5400000">
            <a:off x="-39787" y="52783"/>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pic>
        <p:nvPicPr>
          <p:cNvPr id="3" name="图片 2">
            <a:extLst>
              <a:ext uri="{FF2B5EF4-FFF2-40B4-BE49-F238E27FC236}">
                <a16:creationId xmlns:a16="http://schemas.microsoft.com/office/drawing/2014/main" id="{88EA0732-0059-4F04-9F3F-52A9AD20D744}"/>
              </a:ext>
            </a:extLst>
          </p:cNvPr>
          <p:cNvPicPr>
            <a:picLocks noChangeAspect="1"/>
          </p:cNvPicPr>
          <p:nvPr/>
        </p:nvPicPr>
        <p:blipFill>
          <a:blip r:embed="rId3"/>
          <a:stretch>
            <a:fillRect/>
          </a:stretch>
        </p:blipFill>
        <p:spPr>
          <a:xfrm>
            <a:off x="131804" y="531216"/>
            <a:ext cx="1780077" cy="1305213"/>
          </a:xfrm>
          <a:prstGeom prst="rect">
            <a:avLst/>
          </a:prstGeom>
        </p:spPr>
      </p:pic>
      <p:pic>
        <p:nvPicPr>
          <p:cNvPr id="6" name="图片 5">
            <a:extLst>
              <a:ext uri="{FF2B5EF4-FFF2-40B4-BE49-F238E27FC236}">
                <a16:creationId xmlns:a16="http://schemas.microsoft.com/office/drawing/2014/main" id="{44815D1C-3CE6-42A7-95B8-263C195759EE}"/>
              </a:ext>
            </a:extLst>
          </p:cNvPr>
          <p:cNvPicPr>
            <a:picLocks noChangeAspect="1"/>
          </p:cNvPicPr>
          <p:nvPr/>
        </p:nvPicPr>
        <p:blipFill>
          <a:blip r:embed="rId4"/>
          <a:stretch>
            <a:fillRect/>
          </a:stretch>
        </p:blipFill>
        <p:spPr>
          <a:xfrm>
            <a:off x="2372154" y="533192"/>
            <a:ext cx="1780077" cy="1305213"/>
          </a:xfrm>
          <a:prstGeom prst="rect">
            <a:avLst/>
          </a:prstGeom>
        </p:spPr>
      </p:pic>
      <p:pic>
        <p:nvPicPr>
          <p:cNvPr id="8" name="图片 7">
            <a:extLst>
              <a:ext uri="{FF2B5EF4-FFF2-40B4-BE49-F238E27FC236}">
                <a16:creationId xmlns:a16="http://schemas.microsoft.com/office/drawing/2014/main" id="{8E918AD5-C966-4E58-BE00-7E14C5A6C377}"/>
              </a:ext>
            </a:extLst>
          </p:cNvPr>
          <p:cNvPicPr>
            <a:picLocks noChangeAspect="1"/>
          </p:cNvPicPr>
          <p:nvPr/>
        </p:nvPicPr>
        <p:blipFill>
          <a:blip r:embed="rId5"/>
          <a:stretch>
            <a:fillRect/>
          </a:stretch>
        </p:blipFill>
        <p:spPr>
          <a:xfrm>
            <a:off x="4660450" y="531216"/>
            <a:ext cx="1782381" cy="1307189"/>
          </a:xfrm>
          <a:prstGeom prst="rect">
            <a:avLst/>
          </a:prstGeom>
        </p:spPr>
      </p:pic>
      <p:pic>
        <p:nvPicPr>
          <p:cNvPr id="10" name="图片 9">
            <a:extLst>
              <a:ext uri="{FF2B5EF4-FFF2-40B4-BE49-F238E27FC236}">
                <a16:creationId xmlns:a16="http://schemas.microsoft.com/office/drawing/2014/main" id="{E4AC176E-7145-440C-AF1B-A5CF871BBADE}"/>
              </a:ext>
            </a:extLst>
          </p:cNvPr>
          <p:cNvPicPr>
            <a:picLocks noChangeAspect="1"/>
          </p:cNvPicPr>
          <p:nvPr/>
        </p:nvPicPr>
        <p:blipFill>
          <a:blip r:embed="rId6"/>
          <a:stretch>
            <a:fillRect/>
          </a:stretch>
        </p:blipFill>
        <p:spPr>
          <a:xfrm>
            <a:off x="6948283" y="541194"/>
            <a:ext cx="1788933" cy="1305213"/>
          </a:xfrm>
          <a:prstGeom prst="rect">
            <a:avLst/>
          </a:prstGeom>
        </p:spPr>
      </p:pic>
      <p:sp>
        <p:nvSpPr>
          <p:cNvPr id="11" name="文本框 10">
            <a:extLst>
              <a:ext uri="{FF2B5EF4-FFF2-40B4-BE49-F238E27FC236}">
                <a16:creationId xmlns:a16="http://schemas.microsoft.com/office/drawing/2014/main" id="{5BCE4CCC-FEAD-4E65-A1FD-5B6AE761367A}"/>
              </a:ext>
            </a:extLst>
          </p:cNvPr>
          <p:cNvSpPr txBox="1"/>
          <p:nvPr/>
        </p:nvSpPr>
        <p:spPr>
          <a:xfrm>
            <a:off x="3188017" y="1776531"/>
            <a:ext cx="2767962" cy="292772"/>
          </a:xfrm>
          <a:prstGeom prst="rect">
            <a:avLst/>
          </a:prstGeom>
          <a:noFill/>
        </p:spPr>
        <p:txBody>
          <a:bodyPr wrap="square" rtlCol="0">
            <a:spAutoFit/>
          </a:bodyPr>
          <a:lstStyle/>
          <a:p>
            <a:pPr>
              <a:lnSpc>
                <a:spcPct val="130000"/>
              </a:lnSpc>
            </a:pPr>
            <a:r>
              <a:rPr lang="en-US" altLang="zh-CN" sz="1100" dirty="0">
                <a:latin typeface="Comic Sans MS" panose="030F0702030302020204" pitchFamily="66" charset="0"/>
                <a:ea typeface="黑体" panose="02010609060101010101" pitchFamily="49" charset="-122"/>
              </a:rPr>
              <a:t>Fig. 2. 10 servers and 25 microservices.</a:t>
            </a:r>
            <a:endParaRPr lang="zh-CN" altLang="en-US" sz="1100" dirty="0">
              <a:latin typeface="Comic Sans MS" panose="030F0702030302020204" pitchFamily="66" charset="0"/>
              <a:ea typeface="黑体" panose="02010609060101010101" pitchFamily="49" charset="-122"/>
            </a:endParaRPr>
          </a:p>
        </p:txBody>
      </p:sp>
      <p:pic>
        <p:nvPicPr>
          <p:cNvPr id="14" name="图片 13">
            <a:extLst>
              <a:ext uri="{FF2B5EF4-FFF2-40B4-BE49-F238E27FC236}">
                <a16:creationId xmlns:a16="http://schemas.microsoft.com/office/drawing/2014/main" id="{7EAA3D3C-0F85-42BD-9263-C7A2B99CF67C}"/>
              </a:ext>
            </a:extLst>
          </p:cNvPr>
          <p:cNvPicPr>
            <a:picLocks noChangeAspect="1"/>
          </p:cNvPicPr>
          <p:nvPr/>
        </p:nvPicPr>
        <p:blipFill>
          <a:blip r:embed="rId7"/>
          <a:stretch>
            <a:fillRect/>
          </a:stretch>
        </p:blipFill>
        <p:spPr>
          <a:xfrm>
            <a:off x="118856" y="2028206"/>
            <a:ext cx="1779686" cy="1305213"/>
          </a:xfrm>
          <a:prstGeom prst="rect">
            <a:avLst/>
          </a:prstGeom>
        </p:spPr>
      </p:pic>
      <p:pic>
        <p:nvPicPr>
          <p:cNvPr id="20" name="图片 19">
            <a:extLst>
              <a:ext uri="{FF2B5EF4-FFF2-40B4-BE49-F238E27FC236}">
                <a16:creationId xmlns:a16="http://schemas.microsoft.com/office/drawing/2014/main" id="{A0419185-AD2C-4C4C-88DF-44B282D8A2B4}"/>
              </a:ext>
            </a:extLst>
          </p:cNvPr>
          <p:cNvPicPr>
            <a:picLocks noChangeAspect="1"/>
          </p:cNvPicPr>
          <p:nvPr/>
        </p:nvPicPr>
        <p:blipFill>
          <a:blip r:embed="rId8"/>
          <a:stretch>
            <a:fillRect/>
          </a:stretch>
        </p:blipFill>
        <p:spPr>
          <a:xfrm>
            <a:off x="2391454" y="2026611"/>
            <a:ext cx="1779686" cy="1306271"/>
          </a:xfrm>
          <a:prstGeom prst="rect">
            <a:avLst/>
          </a:prstGeom>
        </p:spPr>
      </p:pic>
      <p:pic>
        <p:nvPicPr>
          <p:cNvPr id="22" name="图片 21">
            <a:extLst>
              <a:ext uri="{FF2B5EF4-FFF2-40B4-BE49-F238E27FC236}">
                <a16:creationId xmlns:a16="http://schemas.microsoft.com/office/drawing/2014/main" id="{A44A268A-D794-4A38-AA46-AE8B96C4A6DB}"/>
              </a:ext>
            </a:extLst>
          </p:cNvPr>
          <p:cNvPicPr>
            <a:picLocks noChangeAspect="1"/>
          </p:cNvPicPr>
          <p:nvPr/>
        </p:nvPicPr>
        <p:blipFill>
          <a:blip r:embed="rId9"/>
          <a:stretch>
            <a:fillRect/>
          </a:stretch>
        </p:blipFill>
        <p:spPr>
          <a:xfrm>
            <a:off x="4660450" y="2026612"/>
            <a:ext cx="1802312" cy="1305214"/>
          </a:xfrm>
          <a:prstGeom prst="rect">
            <a:avLst/>
          </a:prstGeom>
        </p:spPr>
      </p:pic>
      <p:pic>
        <p:nvPicPr>
          <p:cNvPr id="24" name="图片 23">
            <a:extLst>
              <a:ext uri="{FF2B5EF4-FFF2-40B4-BE49-F238E27FC236}">
                <a16:creationId xmlns:a16="http://schemas.microsoft.com/office/drawing/2014/main" id="{69D27989-8897-46C8-A75F-89E8B7AD5EF7}"/>
              </a:ext>
            </a:extLst>
          </p:cNvPr>
          <p:cNvPicPr>
            <a:picLocks noChangeAspect="1"/>
          </p:cNvPicPr>
          <p:nvPr/>
        </p:nvPicPr>
        <p:blipFill>
          <a:blip r:embed="rId10"/>
          <a:stretch>
            <a:fillRect/>
          </a:stretch>
        </p:blipFill>
        <p:spPr>
          <a:xfrm>
            <a:off x="6948283" y="2026610"/>
            <a:ext cx="1802706" cy="1305213"/>
          </a:xfrm>
          <a:prstGeom prst="rect">
            <a:avLst/>
          </a:prstGeom>
        </p:spPr>
      </p:pic>
      <p:sp>
        <p:nvSpPr>
          <p:cNvPr id="27" name="文本框 26">
            <a:extLst>
              <a:ext uri="{FF2B5EF4-FFF2-40B4-BE49-F238E27FC236}">
                <a16:creationId xmlns:a16="http://schemas.microsoft.com/office/drawing/2014/main" id="{17B0B5D7-B748-48D4-967B-A05CE5D36EF3}"/>
              </a:ext>
            </a:extLst>
          </p:cNvPr>
          <p:cNvSpPr txBox="1"/>
          <p:nvPr/>
        </p:nvSpPr>
        <p:spPr>
          <a:xfrm>
            <a:off x="3188017" y="3267200"/>
            <a:ext cx="2767962" cy="292772"/>
          </a:xfrm>
          <a:prstGeom prst="rect">
            <a:avLst/>
          </a:prstGeom>
          <a:noFill/>
        </p:spPr>
        <p:txBody>
          <a:bodyPr wrap="square" rtlCol="0">
            <a:spAutoFit/>
          </a:bodyPr>
          <a:lstStyle/>
          <a:p>
            <a:pPr>
              <a:lnSpc>
                <a:spcPct val="130000"/>
              </a:lnSpc>
            </a:pPr>
            <a:r>
              <a:rPr lang="en-US" altLang="zh-CN" sz="1100" dirty="0">
                <a:latin typeface="Comic Sans MS" panose="030F0702030302020204" pitchFamily="66" charset="0"/>
                <a:ea typeface="黑体" panose="02010609060101010101" pitchFamily="49" charset="-122"/>
              </a:rPr>
              <a:t>Fig. 3. 20 servers and 50 microservices.</a:t>
            </a:r>
            <a:endParaRPr lang="zh-CN" altLang="en-US" sz="1100" dirty="0">
              <a:latin typeface="Comic Sans MS" panose="030F0702030302020204" pitchFamily="66" charset="0"/>
              <a:ea typeface="黑体" panose="02010609060101010101" pitchFamily="49" charset="-122"/>
            </a:endParaRPr>
          </a:p>
        </p:txBody>
      </p:sp>
      <p:pic>
        <p:nvPicPr>
          <p:cNvPr id="26" name="图片 25">
            <a:extLst>
              <a:ext uri="{FF2B5EF4-FFF2-40B4-BE49-F238E27FC236}">
                <a16:creationId xmlns:a16="http://schemas.microsoft.com/office/drawing/2014/main" id="{93FE5EF9-4D3F-4BA3-80E5-5CAB5A8D7E9A}"/>
              </a:ext>
            </a:extLst>
          </p:cNvPr>
          <p:cNvPicPr>
            <a:picLocks noChangeAspect="1"/>
          </p:cNvPicPr>
          <p:nvPr/>
        </p:nvPicPr>
        <p:blipFill>
          <a:blip r:embed="rId11"/>
          <a:stretch>
            <a:fillRect/>
          </a:stretch>
        </p:blipFill>
        <p:spPr>
          <a:xfrm>
            <a:off x="131804" y="3522067"/>
            <a:ext cx="1782381" cy="1312340"/>
          </a:xfrm>
          <a:prstGeom prst="rect">
            <a:avLst/>
          </a:prstGeom>
        </p:spPr>
      </p:pic>
      <p:pic>
        <p:nvPicPr>
          <p:cNvPr id="29" name="图片 28">
            <a:extLst>
              <a:ext uri="{FF2B5EF4-FFF2-40B4-BE49-F238E27FC236}">
                <a16:creationId xmlns:a16="http://schemas.microsoft.com/office/drawing/2014/main" id="{66C055EE-6A0C-4DB4-904F-DAB90400DD62}"/>
              </a:ext>
            </a:extLst>
          </p:cNvPr>
          <p:cNvPicPr>
            <a:picLocks noChangeAspect="1"/>
          </p:cNvPicPr>
          <p:nvPr/>
        </p:nvPicPr>
        <p:blipFill>
          <a:blip r:embed="rId12"/>
          <a:stretch>
            <a:fillRect/>
          </a:stretch>
        </p:blipFill>
        <p:spPr>
          <a:xfrm>
            <a:off x="2379943" y="3522067"/>
            <a:ext cx="1802707" cy="1305213"/>
          </a:xfrm>
          <a:prstGeom prst="rect">
            <a:avLst/>
          </a:prstGeom>
        </p:spPr>
      </p:pic>
      <p:pic>
        <p:nvPicPr>
          <p:cNvPr id="31" name="图片 30">
            <a:extLst>
              <a:ext uri="{FF2B5EF4-FFF2-40B4-BE49-F238E27FC236}">
                <a16:creationId xmlns:a16="http://schemas.microsoft.com/office/drawing/2014/main" id="{094C515C-46A5-46FF-96AD-A6001FCC9639}"/>
              </a:ext>
            </a:extLst>
          </p:cNvPr>
          <p:cNvPicPr>
            <a:picLocks noChangeAspect="1"/>
          </p:cNvPicPr>
          <p:nvPr/>
        </p:nvPicPr>
        <p:blipFill>
          <a:blip r:embed="rId13"/>
          <a:stretch>
            <a:fillRect/>
          </a:stretch>
        </p:blipFill>
        <p:spPr>
          <a:xfrm>
            <a:off x="4660450" y="3522067"/>
            <a:ext cx="1802706" cy="1305213"/>
          </a:xfrm>
          <a:prstGeom prst="rect">
            <a:avLst/>
          </a:prstGeom>
        </p:spPr>
      </p:pic>
      <p:pic>
        <p:nvPicPr>
          <p:cNvPr id="35" name="图片 34">
            <a:extLst>
              <a:ext uri="{FF2B5EF4-FFF2-40B4-BE49-F238E27FC236}">
                <a16:creationId xmlns:a16="http://schemas.microsoft.com/office/drawing/2014/main" id="{32167745-46FD-47DC-BDFA-608A2D831ED6}"/>
              </a:ext>
            </a:extLst>
          </p:cNvPr>
          <p:cNvPicPr>
            <a:picLocks noChangeAspect="1"/>
          </p:cNvPicPr>
          <p:nvPr/>
        </p:nvPicPr>
        <p:blipFill>
          <a:blip r:embed="rId14"/>
          <a:stretch>
            <a:fillRect/>
          </a:stretch>
        </p:blipFill>
        <p:spPr>
          <a:xfrm>
            <a:off x="6948283" y="3522067"/>
            <a:ext cx="1802707" cy="1305213"/>
          </a:xfrm>
          <a:prstGeom prst="rect">
            <a:avLst/>
          </a:prstGeom>
        </p:spPr>
      </p:pic>
      <p:sp>
        <p:nvSpPr>
          <p:cNvPr id="36" name="文本框 35">
            <a:extLst>
              <a:ext uri="{FF2B5EF4-FFF2-40B4-BE49-F238E27FC236}">
                <a16:creationId xmlns:a16="http://schemas.microsoft.com/office/drawing/2014/main" id="{3065448E-F2DD-408F-8CB3-F0B0B88477EA}"/>
              </a:ext>
            </a:extLst>
          </p:cNvPr>
          <p:cNvSpPr txBox="1"/>
          <p:nvPr/>
        </p:nvSpPr>
        <p:spPr>
          <a:xfrm>
            <a:off x="3186653" y="4789375"/>
            <a:ext cx="2830969" cy="292772"/>
          </a:xfrm>
          <a:prstGeom prst="rect">
            <a:avLst/>
          </a:prstGeom>
          <a:noFill/>
        </p:spPr>
        <p:txBody>
          <a:bodyPr wrap="square" rtlCol="0">
            <a:spAutoFit/>
          </a:bodyPr>
          <a:lstStyle/>
          <a:p>
            <a:pPr>
              <a:lnSpc>
                <a:spcPct val="130000"/>
              </a:lnSpc>
            </a:pPr>
            <a:r>
              <a:rPr lang="en-US" altLang="zh-CN" sz="1100" dirty="0">
                <a:latin typeface="Comic Sans MS" panose="030F0702030302020204" pitchFamily="66" charset="0"/>
                <a:ea typeface="黑体" panose="02010609060101010101" pitchFamily="49" charset="-122"/>
              </a:rPr>
              <a:t>Fig. 4. 50 servers and 120 microservices.</a:t>
            </a:r>
            <a:endParaRPr lang="zh-CN" altLang="en-US" sz="1100" dirty="0">
              <a:latin typeface="Comic Sans MS" panose="030F0702030302020204" pitchFamily="66" charset="0"/>
              <a:ea typeface="黑体" panose="02010609060101010101" pitchFamily="49" charset="-122"/>
            </a:endParaRPr>
          </a:p>
        </p:txBody>
      </p:sp>
    </p:spTree>
    <p:extLst>
      <p:ext uri="{BB962C8B-B14F-4D97-AF65-F5344CB8AC3E}">
        <p14:creationId xmlns:p14="http://schemas.microsoft.com/office/powerpoint/2010/main" val="2695905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1662631"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Conclusion</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latin typeface="Comic Sans MS" panose="030F0702030302020204" pitchFamily="66" charset="0"/>
              <a:ea typeface="黑体" panose="02010609060101010101" pitchFamily="49" charset="-122"/>
              <a:sym typeface="微软雅黑" pitchFamily="34" charset="-122"/>
            </a:endParaRPr>
          </a:p>
        </p:txBody>
      </p:sp>
      <p:sp>
        <p:nvSpPr>
          <p:cNvPr id="9" name="Rectangle 3">
            <a:extLst>
              <a:ext uri="{FF2B5EF4-FFF2-40B4-BE49-F238E27FC236}">
                <a16:creationId xmlns:a16="http://schemas.microsoft.com/office/drawing/2014/main" id="{78218C55-075F-D773-F248-A9D1BBE6E3F1}"/>
              </a:ext>
            </a:extLst>
          </p:cNvPr>
          <p:cNvSpPr>
            <a:spLocks noGrp="1" noChangeArrowheads="1"/>
          </p:cNvSpPr>
          <p:nvPr/>
        </p:nvSpPr>
        <p:spPr bwMode="auto">
          <a:xfrm>
            <a:off x="0" y="871657"/>
            <a:ext cx="9144000" cy="427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lgn="just">
              <a:lnSpc>
                <a:spcPct val="130000"/>
              </a:lnSpc>
            </a:pPr>
            <a:r>
              <a:rPr lang="en-US" altLang="zh-CN" sz="1800" dirty="0">
                <a:latin typeface="Comic Sans MS" panose="030F0702030302020204" pitchFamily="66" charset="0"/>
                <a:ea typeface="黑体" panose="02010609060101010101" pitchFamily="49" charset="-122"/>
              </a:rPr>
              <a:t>We investigate the microservice deployment problem with dependencies by formulating to minimize the </a:t>
            </a:r>
            <a:r>
              <a:rPr lang="en-US" altLang="zh-CN" sz="1800" dirty="0" err="1">
                <a:latin typeface="Comic Sans MS" panose="030F0702030302020204" pitchFamily="66" charset="0"/>
                <a:ea typeface="黑体" panose="02010609060101010101" pitchFamily="49" charset="-122"/>
              </a:rPr>
              <a:t>makespan</a:t>
            </a:r>
            <a:r>
              <a:rPr lang="en-US" altLang="zh-CN" sz="1800" dirty="0">
                <a:latin typeface="Comic Sans MS" panose="030F0702030302020204" pitchFamily="66" charset="0"/>
                <a:ea typeface="黑体" panose="02010609060101010101" pitchFamily="49" charset="-122"/>
              </a:rPr>
              <a:t> of multiple services under the resources constraints in multiaccess edge computing, and we theoretically analyze and demonstrate the complexity of this problem through the proof of NP-hardness.</a:t>
            </a:r>
          </a:p>
          <a:p>
            <a:pPr algn="just">
              <a:lnSpc>
                <a:spcPct val="130000"/>
              </a:lnSpc>
            </a:pPr>
            <a:r>
              <a:rPr lang="en-US" altLang="zh-CN" sz="1800" dirty="0">
                <a:latin typeface="Comic Sans MS" panose="030F0702030302020204" pitchFamily="66" charset="0"/>
                <a:ea typeface="黑体" panose="02010609060101010101" pitchFamily="49" charset="-122"/>
              </a:rPr>
              <a:t>We propose three microservice deployment strategies by offering flexibility and adaptability for various application scenarios. We initially consider two straightforward scenarios: one with unlimited storage resources under the bandwidth constraint, and the other with unlimited bandwidth resources under the storage constraint. For each of these two scenarios, we introduce a novel enhanced graph construction method and design two optimal solutions.</a:t>
            </a:r>
          </a:p>
        </p:txBody>
      </p:sp>
    </p:spTree>
    <p:extLst>
      <p:ext uri="{BB962C8B-B14F-4D97-AF65-F5344CB8AC3E}">
        <p14:creationId xmlns:p14="http://schemas.microsoft.com/office/powerpoint/2010/main" val="254188076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1662631"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Conclusion</a:t>
            </a: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latin typeface="Comic Sans MS" panose="030F0702030302020204" pitchFamily="66" charset="0"/>
              <a:ea typeface="黑体" panose="02010609060101010101" pitchFamily="49" charset="-122"/>
              <a:sym typeface="微软雅黑" pitchFamily="34" charset="-122"/>
            </a:endParaRPr>
          </a:p>
        </p:txBody>
      </p:sp>
      <p:sp>
        <p:nvSpPr>
          <p:cNvPr id="9" name="Rectangle 3">
            <a:extLst>
              <a:ext uri="{FF2B5EF4-FFF2-40B4-BE49-F238E27FC236}">
                <a16:creationId xmlns:a16="http://schemas.microsoft.com/office/drawing/2014/main" id="{78218C55-075F-D773-F248-A9D1BBE6E3F1}"/>
              </a:ext>
            </a:extLst>
          </p:cNvPr>
          <p:cNvSpPr>
            <a:spLocks noGrp="1" noChangeArrowheads="1"/>
          </p:cNvSpPr>
          <p:nvPr/>
        </p:nvSpPr>
        <p:spPr bwMode="auto">
          <a:xfrm>
            <a:off x="0" y="871657"/>
            <a:ext cx="9144000" cy="427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lgn="just">
              <a:lnSpc>
                <a:spcPct val="130000"/>
              </a:lnSpc>
            </a:pPr>
            <a:r>
              <a:rPr lang="en-US" altLang="zh-CN" sz="1800" dirty="0">
                <a:latin typeface="Comic Sans MS" panose="030F0702030302020204" pitchFamily="66" charset="0"/>
                <a:ea typeface="黑体" panose="02010609060101010101" pitchFamily="49" charset="-122"/>
              </a:rPr>
              <a:t>We then consider a more complicated scenario with resource limitations on storage, computing, and communication. We produce a feasible solution by introducing an effective embedding method based on the novel definitions of the main path and preferred server, which are extracted based on the topology features of the services and edge environment, respectively. Based on that, we propose an updating method by introducing an improved simulated annealing strategy, and we analyze the complexity.</a:t>
            </a:r>
          </a:p>
          <a:p>
            <a:pPr algn="just">
              <a:lnSpc>
                <a:spcPct val="130000"/>
              </a:lnSpc>
            </a:pPr>
            <a:r>
              <a:rPr lang="en-US" altLang="zh-CN" sz="1800" dirty="0">
                <a:latin typeface="Comic Sans MS" panose="030F0702030302020204" pitchFamily="66" charset="0"/>
                <a:ea typeface="黑体" panose="02010609060101010101" pitchFamily="49" charset="-122"/>
              </a:rPr>
              <a:t>We conducted extensive experiments to compare our strategies with several baselines based on the China Telecom Shanghai Company dataset, which was constructed by the geographic information of 3,233 base stations. The results are shown from different perspectives to provide conclusions. </a:t>
            </a:r>
          </a:p>
        </p:txBody>
      </p:sp>
    </p:spTree>
    <p:extLst>
      <p:ext uri="{BB962C8B-B14F-4D97-AF65-F5344CB8AC3E}">
        <p14:creationId xmlns:p14="http://schemas.microsoft.com/office/powerpoint/2010/main" val="15991691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495942FB-A1D8-45DF-AD85-BC1B5973950C}"/>
              </a:ext>
            </a:extLst>
          </p:cNvPr>
          <p:cNvSpPr/>
          <p:nvPr/>
        </p:nvSpPr>
        <p:spPr>
          <a:xfrm>
            <a:off x="1523087" y="2223721"/>
            <a:ext cx="7426943" cy="838691"/>
          </a:xfrm>
          <a:prstGeom prst="rect">
            <a:avLst/>
          </a:prstGeom>
        </p:spPr>
        <p:txBody>
          <a:bodyPr wrap="square" lIns="68580" tIns="34290" rIns="68580" bIns="34290">
            <a:spAutoFit/>
          </a:bodyPr>
          <a:lstStyle/>
          <a:p>
            <a:pPr algn="ctr"/>
            <a:r>
              <a:rPr lang="en-US" altLang="zh-CN" sz="5000" b="1" dirty="0">
                <a:solidFill>
                  <a:srgbClr val="1AA3C7"/>
                </a:solidFill>
                <a:latin typeface="+mj-ea"/>
                <a:ea typeface="+mj-ea"/>
              </a:rPr>
              <a:t>THANK YOU</a:t>
            </a:r>
            <a:endParaRPr lang="zh-CN" altLang="en-US" sz="5000" b="1" dirty="0">
              <a:solidFill>
                <a:srgbClr val="1AA3C7"/>
              </a:solidFill>
              <a:latin typeface="+mj-ea"/>
              <a:ea typeface="+mj-ea"/>
            </a:endParaRPr>
          </a:p>
        </p:txBody>
      </p:sp>
      <p:sp>
        <p:nvSpPr>
          <p:cNvPr id="6" name="Freeform 5">
            <a:extLst>
              <a:ext uri="{FF2B5EF4-FFF2-40B4-BE49-F238E27FC236}">
                <a16:creationId xmlns:a16="http://schemas.microsoft.com/office/drawing/2014/main" id="{93798B9F-BEA6-4A10-80D5-01B44E3FBA62}"/>
              </a:ext>
            </a:extLst>
          </p:cNvPr>
          <p:cNvSpPr>
            <a:spLocks noEditPoints="1"/>
          </p:cNvSpPr>
          <p:nvPr/>
        </p:nvSpPr>
        <p:spPr bwMode="auto">
          <a:xfrm>
            <a:off x="0" y="1164127"/>
            <a:ext cx="1790977" cy="2869814"/>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rgbClr val="1AA3C7"/>
          </a:solidFill>
          <a:ln w="5" cap="flat">
            <a:solidFill>
              <a:srgbClr val="24211D"/>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6">
            <a:extLst>
              <a:ext uri="{FF2B5EF4-FFF2-40B4-BE49-F238E27FC236}">
                <a16:creationId xmlns:a16="http://schemas.microsoft.com/office/drawing/2014/main" id="{F68B5D11-AB23-45BF-8CC9-9B7B69746F5A}"/>
              </a:ext>
            </a:extLst>
          </p:cNvPr>
          <p:cNvSpPr>
            <a:spLocks noEditPoints="1"/>
          </p:cNvSpPr>
          <p:nvPr/>
        </p:nvSpPr>
        <p:spPr bwMode="auto">
          <a:xfrm>
            <a:off x="1736974" y="2215286"/>
            <a:ext cx="137114" cy="1694253"/>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rgbClr val="1AA3C7"/>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0950963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5641284"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b="1" dirty="0">
                <a:solidFill>
                  <a:schemeClr val="accent1"/>
                </a:solidFill>
                <a:latin typeface="Comic Sans MS" panose="030F0702030302020204" pitchFamily="66" charset="0"/>
                <a:ea typeface="黑体" panose="02010609060101010101" pitchFamily="49" charset="-122"/>
                <a:cs typeface="Times New Roman" panose="02020603050405020304" pitchFamily="18" charset="0"/>
              </a:rPr>
              <a:t>Edge computing is emerging</a:t>
            </a:r>
            <a:endParaRPr lang="zh-CN" altLang="en-US" dirty="0">
              <a:latin typeface="Comic Sans MS" panose="030F0702030302020204" pitchFamily="66" charset="0"/>
              <a:ea typeface="黑体" panose="02010609060101010101" pitchFamily="49" charset="-122"/>
              <a:cs typeface="Times New Roman" panose="02020603050405020304" pitchFamily="18" charset="0"/>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38" name="矩形 37">
            <a:extLst>
              <a:ext uri="{FF2B5EF4-FFF2-40B4-BE49-F238E27FC236}">
                <a16:creationId xmlns:a16="http://schemas.microsoft.com/office/drawing/2014/main" id="{611158AD-A696-41E5-8D79-801EEEAC3D0F}"/>
              </a:ext>
            </a:extLst>
          </p:cNvPr>
          <p:cNvSpPr/>
          <p:nvPr/>
        </p:nvSpPr>
        <p:spPr>
          <a:xfrm>
            <a:off x="501585" y="1027006"/>
            <a:ext cx="8143811" cy="1169103"/>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defTabSz="977900" fontAlgn="base">
              <a:lnSpc>
                <a:spcPct val="130000"/>
              </a:lnSpc>
              <a:spcBef>
                <a:spcPct val="0"/>
              </a:spcBef>
              <a:spcAft>
                <a:spcPct val="20000"/>
              </a:spcAft>
              <a:buClr>
                <a:srgbClr val="3B919E"/>
              </a:buClr>
              <a:buFont typeface="Wingdings" panose="05000000000000000000" pitchFamily="2" charset="2"/>
              <a:buChar char="l"/>
              <a:defRPr/>
            </a:pPr>
            <a:r>
              <a:rPr lang="en-US" altLang="zh-CN" dirty="0">
                <a:latin typeface="Comic Sans MS" panose="030F0702030302020204" pitchFamily="66" charset="0"/>
                <a:ea typeface="黑体" panose="02010609060101010101" pitchFamily="49" charset="-122"/>
                <a:cs typeface="Times New Roman" panose="02020603050405020304" pitchFamily="18" charset="0"/>
              </a:rPr>
              <a:t>The recent advances in edge computing technologies have enabled a wide range of data-intensive and time-critical applications </a:t>
            </a:r>
          </a:p>
          <a:p>
            <a:pPr marL="285750" lvl="1" indent="-285750" defTabSz="977900" fontAlgn="base">
              <a:lnSpc>
                <a:spcPct val="130000"/>
              </a:lnSpc>
              <a:spcBef>
                <a:spcPct val="0"/>
              </a:spcBef>
              <a:spcAft>
                <a:spcPct val="20000"/>
              </a:spcAft>
              <a:buClr>
                <a:srgbClr val="3B919E"/>
              </a:buClr>
              <a:buFont typeface="Wingdings" panose="05000000000000000000" pitchFamily="2" charset="2"/>
              <a:buChar char="l"/>
              <a:defRPr/>
            </a:pPr>
            <a:r>
              <a:rPr lang="en-US" altLang="zh-CN" dirty="0">
                <a:latin typeface="Comic Sans MS" panose="030F0702030302020204" pitchFamily="66" charset="0"/>
                <a:ea typeface="黑体" panose="02010609060101010101" pitchFamily="49" charset="-122"/>
                <a:cs typeface="Times New Roman" panose="02020603050405020304" pitchFamily="18" charset="0"/>
              </a:rPr>
              <a:t>Edge systems → multiple services, a number of users…</a:t>
            </a:r>
            <a:endParaRPr kumimoji="1" lang="zh-CN" altLang="en-US" dirty="0">
              <a:solidFill>
                <a:prstClr val="black"/>
              </a:solidFill>
              <a:latin typeface="Comic Sans MS" panose="030F0702030302020204" pitchFamily="66" charset="0"/>
              <a:ea typeface="黑体" panose="02010609060101010101" pitchFamily="49" charset="-122"/>
              <a:cs typeface="Times New Roman" panose="02020603050405020304" pitchFamily="18" charset="0"/>
            </a:endParaRPr>
          </a:p>
        </p:txBody>
      </p:sp>
      <p:pic>
        <p:nvPicPr>
          <p:cNvPr id="3074" name="Picture 2">
            <a:extLst>
              <a:ext uri="{FF2B5EF4-FFF2-40B4-BE49-F238E27FC236}">
                <a16:creationId xmlns:a16="http://schemas.microsoft.com/office/drawing/2014/main" id="{447F8585-7C22-4239-90F3-91DC04884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9266"/>
            <a:ext cx="2804160" cy="15072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884470E-BD95-478F-BAE4-4A6E8EF6C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920" y="2795042"/>
            <a:ext cx="2804159" cy="15014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8F422FD-3BF1-4D91-BCA8-A32D169053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9839" y="2809799"/>
            <a:ext cx="2804159" cy="150723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525ECF42-D6B2-4518-80F8-CF21C461CD02}"/>
              </a:ext>
            </a:extLst>
          </p:cNvPr>
          <p:cNvSpPr txBox="1"/>
          <p:nvPr/>
        </p:nvSpPr>
        <p:spPr>
          <a:xfrm>
            <a:off x="822960" y="4439062"/>
            <a:ext cx="1158240" cy="347467"/>
          </a:xfrm>
          <a:prstGeom prst="rect">
            <a:avLst/>
          </a:prstGeom>
          <a:noFill/>
        </p:spPr>
        <p:txBody>
          <a:bodyPr wrap="square" rtlCol="0">
            <a:spAutoFit/>
          </a:bodyPr>
          <a:lstStyle/>
          <a:p>
            <a:pPr>
              <a:lnSpc>
                <a:spcPct val="130000"/>
              </a:lnSpc>
            </a:pPr>
            <a:r>
              <a:rPr lang="en-US" altLang="zh-CN" sz="1400" dirty="0">
                <a:latin typeface="Comic Sans MS" panose="030F0702030302020204" pitchFamily="66" charset="0"/>
                <a:ea typeface="黑体" panose="02010609060101010101" pitchFamily="49" charset="-122"/>
              </a:rPr>
              <a:t>Smart City</a:t>
            </a:r>
            <a:endParaRPr lang="zh-CN" altLang="en-US" sz="1400" dirty="0">
              <a:latin typeface="Comic Sans MS" panose="030F0702030302020204" pitchFamily="66" charset="0"/>
              <a:ea typeface="黑体" panose="02010609060101010101" pitchFamily="49" charset="-122"/>
            </a:endParaRPr>
          </a:p>
        </p:txBody>
      </p:sp>
      <p:sp>
        <p:nvSpPr>
          <p:cNvPr id="15" name="文本框 14">
            <a:extLst>
              <a:ext uri="{FF2B5EF4-FFF2-40B4-BE49-F238E27FC236}">
                <a16:creationId xmlns:a16="http://schemas.microsoft.com/office/drawing/2014/main" id="{F9C08134-8E1E-4ECB-BF43-32282001D8FD}"/>
              </a:ext>
            </a:extLst>
          </p:cNvPr>
          <p:cNvSpPr txBox="1"/>
          <p:nvPr/>
        </p:nvSpPr>
        <p:spPr>
          <a:xfrm>
            <a:off x="3781696" y="4441107"/>
            <a:ext cx="1981200" cy="347467"/>
          </a:xfrm>
          <a:prstGeom prst="rect">
            <a:avLst/>
          </a:prstGeom>
          <a:noFill/>
        </p:spPr>
        <p:txBody>
          <a:bodyPr wrap="square" rtlCol="0">
            <a:spAutoFit/>
          </a:bodyPr>
          <a:lstStyle/>
          <a:p>
            <a:pPr>
              <a:lnSpc>
                <a:spcPct val="130000"/>
              </a:lnSpc>
            </a:pPr>
            <a:r>
              <a:rPr lang="en-US" altLang="zh-CN" dirty="0">
                <a:latin typeface="Comic Sans MS" panose="030F0702030302020204" pitchFamily="66" charset="0"/>
                <a:ea typeface="黑体" panose="02010609060101010101" pitchFamily="49" charset="-122"/>
              </a:rPr>
              <a:t>A</a:t>
            </a:r>
            <a:r>
              <a:rPr lang="en-US" altLang="zh-CN" sz="1400" dirty="0">
                <a:latin typeface="Comic Sans MS" panose="030F0702030302020204" pitchFamily="66" charset="0"/>
                <a:ea typeface="黑体" panose="02010609060101010101" pitchFamily="49" charset="-122"/>
              </a:rPr>
              <a:t>utomated </a:t>
            </a:r>
            <a:r>
              <a:rPr lang="en-US" altLang="zh-CN" dirty="0">
                <a:latin typeface="Comic Sans MS" panose="030F0702030302020204" pitchFamily="66" charset="0"/>
                <a:ea typeface="黑体" panose="02010609060101010101" pitchFamily="49" charset="-122"/>
              </a:rPr>
              <a:t>D</a:t>
            </a:r>
            <a:r>
              <a:rPr lang="en-US" altLang="zh-CN" sz="1400" dirty="0">
                <a:latin typeface="Comic Sans MS" panose="030F0702030302020204" pitchFamily="66" charset="0"/>
                <a:ea typeface="黑体" panose="02010609060101010101" pitchFamily="49" charset="-122"/>
              </a:rPr>
              <a:t>riving</a:t>
            </a:r>
            <a:endParaRPr lang="zh-CN" altLang="en-US" sz="1400" dirty="0">
              <a:latin typeface="Comic Sans MS" panose="030F0702030302020204" pitchFamily="66" charset="0"/>
              <a:ea typeface="黑体" panose="02010609060101010101" pitchFamily="49" charset="-122"/>
            </a:endParaRPr>
          </a:p>
        </p:txBody>
      </p:sp>
      <p:sp>
        <p:nvSpPr>
          <p:cNvPr id="16" name="文本框 15">
            <a:extLst>
              <a:ext uri="{FF2B5EF4-FFF2-40B4-BE49-F238E27FC236}">
                <a16:creationId xmlns:a16="http://schemas.microsoft.com/office/drawing/2014/main" id="{C6B035B4-30DF-4A00-ACC0-97472BC29F22}"/>
              </a:ext>
            </a:extLst>
          </p:cNvPr>
          <p:cNvSpPr txBox="1"/>
          <p:nvPr/>
        </p:nvSpPr>
        <p:spPr>
          <a:xfrm>
            <a:off x="7368537" y="4443708"/>
            <a:ext cx="746762" cy="347467"/>
          </a:xfrm>
          <a:prstGeom prst="rect">
            <a:avLst/>
          </a:prstGeom>
          <a:noFill/>
        </p:spPr>
        <p:txBody>
          <a:bodyPr wrap="square" rtlCol="0">
            <a:spAutoFit/>
          </a:bodyPr>
          <a:lstStyle/>
          <a:p>
            <a:pPr>
              <a:lnSpc>
                <a:spcPct val="130000"/>
              </a:lnSpc>
            </a:pPr>
            <a:r>
              <a:rPr lang="en-US" altLang="zh-CN" sz="1400" dirty="0">
                <a:latin typeface="Comic Sans MS" panose="030F0702030302020204" pitchFamily="66" charset="0"/>
                <a:ea typeface="黑体" panose="02010609060101010101" pitchFamily="49" charset="-122"/>
              </a:rPr>
              <a:t>AR/VR</a:t>
            </a:r>
            <a:endParaRPr lang="zh-CN" altLang="en-US" sz="1400" dirty="0">
              <a:latin typeface="Comic Sans MS" panose="030F0702030302020204" pitchFamily="66" charset="0"/>
              <a:ea typeface="黑体" panose="02010609060101010101" pitchFamily="49" charset="-122"/>
            </a:endParaRPr>
          </a:p>
        </p:txBody>
      </p:sp>
    </p:spTree>
    <p:extLst>
      <p:ext uri="{BB962C8B-B14F-4D97-AF65-F5344CB8AC3E}">
        <p14:creationId xmlns:p14="http://schemas.microsoft.com/office/powerpoint/2010/main" val="298648411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5306257"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b="1" dirty="0">
                <a:solidFill>
                  <a:schemeClr val="accent1"/>
                </a:solidFill>
                <a:latin typeface="Comic Sans MS" panose="030F0702030302020204" pitchFamily="66" charset="0"/>
                <a:ea typeface="黑体" panose="02010609060101010101" pitchFamily="49" charset="-122"/>
                <a:cs typeface="Times New Roman" panose="02020603050405020304" pitchFamily="18" charset="0"/>
              </a:rPr>
              <a:t>Microservice architecture</a:t>
            </a:r>
            <a:endParaRPr lang="zh-CN" altLang="en-US" dirty="0">
              <a:latin typeface="Comic Sans MS" panose="030F0702030302020204" pitchFamily="66" charset="0"/>
              <a:ea typeface="黑体" panose="02010609060101010101" pitchFamily="49" charset="-122"/>
              <a:cs typeface="Times New Roman" panose="02020603050405020304" pitchFamily="18" charset="0"/>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38" name="矩形 37">
            <a:extLst>
              <a:ext uri="{FF2B5EF4-FFF2-40B4-BE49-F238E27FC236}">
                <a16:creationId xmlns:a16="http://schemas.microsoft.com/office/drawing/2014/main" id="{611158AD-A696-41E5-8D79-801EEEAC3D0F}"/>
              </a:ext>
            </a:extLst>
          </p:cNvPr>
          <p:cNvSpPr/>
          <p:nvPr/>
        </p:nvSpPr>
        <p:spPr>
          <a:xfrm>
            <a:off x="501585" y="1027006"/>
            <a:ext cx="8143811" cy="1172822"/>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defTabSz="977900" fontAlgn="base">
              <a:lnSpc>
                <a:spcPct val="130000"/>
              </a:lnSpc>
              <a:spcBef>
                <a:spcPct val="0"/>
              </a:spcBef>
              <a:spcAft>
                <a:spcPct val="20000"/>
              </a:spcAft>
              <a:buClr>
                <a:srgbClr val="3B919E"/>
              </a:buClr>
              <a:buFont typeface="Wingdings" panose="05000000000000000000" pitchFamily="2" charset="2"/>
              <a:buChar char="l"/>
              <a:defRPr/>
            </a:pPr>
            <a:r>
              <a:rPr lang="en-US" altLang="zh-CN" dirty="0">
                <a:latin typeface="Comic Sans MS" panose="030F0702030302020204" pitchFamily="66" charset="0"/>
                <a:ea typeface="黑体" panose="02010609060101010101" pitchFamily="49" charset="-122"/>
                <a:cs typeface="Times New Roman" panose="02020603050405020304" pitchFamily="18" charset="0"/>
              </a:rPr>
              <a:t>The limitations of traditional monolithic applications in terms of scalability and flexibility.</a:t>
            </a:r>
          </a:p>
          <a:p>
            <a:pPr marL="285750" lvl="1" indent="-285750" defTabSz="977900" fontAlgn="base">
              <a:lnSpc>
                <a:spcPct val="130000"/>
              </a:lnSpc>
              <a:spcBef>
                <a:spcPct val="0"/>
              </a:spcBef>
              <a:spcAft>
                <a:spcPct val="20000"/>
              </a:spcAft>
              <a:buClr>
                <a:srgbClr val="3B919E"/>
              </a:buClr>
              <a:buFont typeface="Wingdings" panose="05000000000000000000" pitchFamily="2" charset="2"/>
              <a:buChar char="l"/>
              <a:defRPr/>
            </a:pPr>
            <a:r>
              <a:rPr lang="en-US" altLang="zh-CN" dirty="0">
                <a:latin typeface="Comic Sans MS" panose="030F0702030302020204" pitchFamily="66" charset="0"/>
                <a:ea typeface="黑体" panose="02010609060101010101" pitchFamily="49" charset="-122"/>
                <a:cs typeface="Times New Roman" panose="02020603050405020304" pitchFamily="18" charset="0"/>
              </a:rPr>
              <a:t>A lightweight and highly flexible architectural pattern.</a:t>
            </a:r>
            <a:endParaRPr kumimoji="1" lang="zh-CN" altLang="en-US" dirty="0">
              <a:solidFill>
                <a:prstClr val="black"/>
              </a:solidFill>
              <a:latin typeface="Comic Sans MS" panose="030F0702030302020204" pitchFamily="66"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2881C6C5-128C-43EA-B577-6AC847B12A16}"/>
              </a:ext>
            </a:extLst>
          </p:cNvPr>
          <p:cNvPicPr>
            <a:picLocks noChangeAspect="1"/>
          </p:cNvPicPr>
          <p:nvPr/>
        </p:nvPicPr>
        <p:blipFill rotWithShape="1">
          <a:blip r:embed="rId3"/>
          <a:srcRect r="72428"/>
          <a:stretch/>
        </p:blipFill>
        <p:spPr>
          <a:xfrm>
            <a:off x="404665" y="2709277"/>
            <a:ext cx="2800216" cy="1862723"/>
          </a:xfrm>
          <a:prstGeom prst="rect">
            <a:avLst/>
          </a:prstGeom>
        </p:spPr>
      </p:pic>
      <p:pic>
        <p:nvPicPr>
          <p:cNvPr id="8" name="图片 7">
            <a:extLst>
              <a:ext uri="{FF2B5EF4-FFF2-40B4-BE49-F238E27FC236}">
                <a16:creationId xmlns:a16="http://schemas.microsoft.com/office/drawing/2014/main" id="{E2F17B04-D145-49FC-9FE1-392F8B9BFE4F}"/>
              </a:ext>
            </a:extLst>
          </p:cNvPr>
          <p:cNvPicPr>
            <a:picLocks noChangeAspect="1"/>
          </p:cNvPicPr>
          <p:nvPr/>
        </p:nvPicPr>
        <p:blipFill rotWithShape="1">
          <a:blip r:embed="rId4"/>
          <a:srcRect l="56035" r="3758"/>
          <a:stretch/>
        </p:blipFill>
        <p:spPr>
          <a:xfrm>
            <a:off x="5939118" y="2709276"/>
            <a:ext cx="2800217" cy="1862723"/>
          </a:xfrm>
          <a:prstGeom prst="rect">
            <a:avLst/>
          </a:prstGeom>
        </p:spPr>
      </p:pic>
      <p:sp>
        <p:nvSpPr>
          <p:cNvPr id="9" name="箭头: 右 8">
            <a:extLst>
              <a:ext uri="{FF2B5EF4-FFF2-40B4-BE49-F238E27FC236}">
                <a16:creationId xmlns:a16="http://schemas.microsoft.com/office/drawing/2014/main" id="{91A89389-BAA2-4C74-B6D4-8A444CA6FBB8}"/>
              </a:ext>
            </a:extLst>
          </p:cNvPr>
          <p:cNvSpPr/>
          <p:nvPr/>
        </p:nvSpPr>
        <p:spPr>
          <a:xfrm>
            <a:off x="3348337" y="3248751"/>
            <a:ext cx="2447324" cy="783771"/>
          </a:xfrm>
          <a:prstGeom prst="rightArrow">
            <a:avLst/>
          </a:prstGeom>
          <a:solidFill>
            <a:srgbClr val="3FA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012830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7B760FA-5ED3-420F-BCE9-25D04879864C}"/>
              </a:ext>
            </a:extLst>
          </p:cNvPr>
          <p:cNvSpPr/>
          <p:nvPr/>
        </p:nvSpPr>
        <p:spPr>
          <a:xfrm>
            <a:off x="0" y="1214050"/>
            <a:ext cx="9144000" cy="2763111"/>
          </a:xfrm>
          <a:prstGeom prst="rect">
            <a:avLst/>
          </a:prstGeom>
          <a:solidFill>
            <a:srgbClr val="1AA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46"/>
          <p:cNvSpPr>
            <a:spLocks noChangeArrowheads="1"/>
          </p:cNvSpPr>
          <p:nvPr/>
        </p:nvSpPr>
        <p:spPr bwMode="auto">
          <a:xfrm>
            <a:off x="476188" y="177842"/>
            <a:ext cx="1720339"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b="1" dirty="0">
                <a:solidFill>
                  <a:schemeClr val="accent1"/>
                </a:solidFill>
                <a:latin typeface="Comic Sans MS" panose="030F0702030302020204" pitchFamily="66" charset="0"/>
                <a:ea typeface="黑体" panose="02010609060101010101" pitchFamily="49" charset="-122"/>
                <a:cs typeface="Times New Roman" panose="02020603050405020304" pitchFamily="18" charset="0"/>
              </a:rPr>
              <a:t>Problem</a:t>
            </a:r>
            <a:endParaRPr lang="zh-CN" altLang="en-US" dirty="0">
              <a:latin typeface="Comic Sans MS" panose="030F0702030302020204" pitchFamily="66" charset="0"/>
              <a:ea typeface="黑体" panose="02010609060101010101" pitchFamily="49" charset="-122"/>
              <a:cs typeface="Times New Roman" panose="02020603050405020304" pitchFamily="18" charset="0"/>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38" name="矩形 37">
            <a:extLst>
              <a:ext uri="{FF2B5EF4-FFF2-40B4-BE49-F238E27FC236}">
                <a16:creationId xmlns:a16="http://schemas.microsoft.com/office/drawing/2014/main" id="{611158AD-A696-41E5-8D79-801EEEAC3D0F}"/>
              </a:ext>
            </a:extLst>
          </p:cNvPr>
          <p:cNvSpPr/>
          <p:nvPr/>
        </p:nvSpPr>
        <p:spPr>
          <a:xfrm>
            <a:off x="0" y="1603375"/>
            <a:ext cx="9143999" cy="1466876"/>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defTabSz="977900" fontAlgn="base">
              <a:lnSpc>
                <a:spcPct val="130000"/>
              </a:lnSpc>
              <a:spcBef>
                <a:spcPct val="0"/>
              </a:spcBef>
              <a:spcAft>
                <a:spcPct val="20000"/>
              </a:spcAft>
              <a:buFont typeface="Wingdings" panose="05000000000000000000" pitchFamily="2" charset="2"/>
              <a:buChar char="l"/>
              <a:defRPr/>
            </a:pPr>
            <a:r>
              <a:rPr lang="en-US" altLang="zh-CN" sz="2400" dirty="0">
                <a:latin typeface="Comic Sans MS" panose="030F0702030302020204" pitchFamily="66" charset="0"/>
                <a:ea typeface="黑体" panose="02010609060101010101" pitchFamily="49" charset="-122"/>
                <a:cs typeface="Times New Roman" panose="02020603050405020304" pitchFamily="18" charset="0"/>
              </a:rPr>
              <a:t> How to deploy the </a:t>
            </a:r>
            <a:r>
              <a:rPr lang="en-US" altLang="zh-CN" sz="2400" dirty="0">
                <a:solidFill>
                  <a:srgbClr val="C00000"/>
                </a:solidFill>
                <a:latin typeface="Comic Sans MS" panose="030F0702030302020204" pitchFamily="66" charset="0"/>
                <a:ea typeface="黑体" panose="02010609060101010101" pitchFamily="49" charset="-122"/>
                <a:cs typeface="Times New Roman" panose="02020603050405020304" pitchFamily="18" charset="0"/>
              </a:rPr>
              <a:t>microservices with dependencies </a:t>
            </a:r>
            <a:r>
              <a:rPr lang="en-US" altLang="zh-CN" sz="2400" dirty="0">
                <a:latin typeface="Comic Sans MS" panose="030F0702030302020204" pitchFamily="66" charset="0"/>
                <a:ea typeface="黑体" panose="02010609060101010101" pitchFamily="49" charset="-122"/>
                <a:cs typeface="Times New Roman" panose="02020603050405020304" pitchFamily="18" charset="0"/>
              </a:rPr>
              <a:t>especially under </a:t>
            </a:r>
            <a:r>
              <a:rPr lang="en-US" altLang="zh-CN" sz="2400" dirty="0">
                <a:solidFill>
                  <a:srgbClr val="C00000"/>
                </a:solidFill>
                <a:latin typeface="Comic Sans MS" panose="030F0702030302020204" pitchFamily="66" charset="0"/>
                <a:ea typeface="黑体" panose="02010609060101010101" pitchFamily="49" charset="-122"/>
                <a:cs typeface="Times New Roman" panose="02020603050405020304" pitchFamily="18" charset="0"/>
              </a:rPr>
              <a:t>resource constrained </a:t>
            </a:r>
            <a:r>
              <a:rPr lang="en-US" altLang="zh-CN" sz="2400" dirty="0">
                <a:latin typeface="Comic Sans MS" panose="030F0702030302020204" pitchFamily="66" charset="0"/>
                <a:ea typeface="黑体" panose="02010609060101010101" pitchFamily="49" charset="-122"/>
                <a:cs typeface="Times New Roman" panose="02020603050405020304" pitchFamily="18" charset="0"/>
              </a:rPr>
              <a:t>edge computing systems still remains a problem?</a:t>
            </a:r>
            <a:endParaRPr kumimoji="1" lang="zh-CN" altLang="en-US" sz="2400" dirty="0">
              <a:solidFill>
                <a:prstClr val="black"/>
              </a:solidFill>
              <a:latin typeface="Comic Sans MS" panose="030F0702030302020204" pitchFamily="66"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381933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16879"/>
            <a:ext cx="4246671"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b="1" dirty="0">
                <a:solidFill>
                  <a:schemeClr val="accent1"/>
                </a:solidFill>
                <a:latin typeface="Comic Sans MS" panose="030F0702030302020204" pitchFamily="66" charset="0"/>
                <a:ea typeface="黑体" panose="02010609060101010101" pitchFamily="49" charset="-122"/>
              </a:rPr>
              <a:t>An example scenario</a:t>
            </a:r>
            <a:endParaRPr lang="zh-CN" altLang="en-US" dirty="0">
              <a:latin typeface="Comic Sans MS" panose="030F0702030302020204" pitchFamily="66" charset="0"/>
              <a:ea typeface="黑体" panose="02010609060101010101" pitchFamily="49" charset="-122"/>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latin typeface="Comic Sans MS" panose="030F0702030302020204" pitchFamily="66" charset="0"/>
              <a:ea typeface="黑体" panose="02010609060101010101" pitchFamily="49" charset="-122"/>
              <a:sym typeface="微软雅黑" pitchFamily="34" charset="-122"/>
            </a:endParaRPr>
          </a:p>
        </p:txBody>
      </p:sp>
      <p:graphicFrame>
        <p:nvGraphicFramePr>
          <p:cNvPr id="5" name="表格 8">
            <a:extLst>
              <a:ext uri="{FF2B5EF4-FFF2-40B4-BE49-F238E27FC236}">
                <a16:creationId xmlns:a16="http://schemas.microsoft.com/office/drawing/2014/main" id="{1577CC59-C066-4D9D-B55E-B87AFCD5D001}"/>
              </a:ext>
            </a:extLst>
          </p:cNvPr>
          <p:cNvGraphicFramePr>
            <a:graphicFrameLocks noGrp="1"/>
          </p:cNvGraphicFramePr>
          <p:nvPr>
            <p:extLst>
              <p:ext uri="{D42A27DB-BD31-4B8C-83A1-F6EECF244321}">
                <p14:modId xmlns:p14="http://schemas.microsoft.com/office/powerpoint/2010/main" val="2525906381"/>
              </p:ext>
            </p:extLst>
          </p:nvPr>
        </p:nvGraphicFramePr>
        <p:xfrm>
          <a:off x="4539979" y="1086072"/>
          <a:ext cx="4534349" cy="2225040"/>
        </p:xfrm>
        <a:graphic>
          <a:graphicData uri="http://schemas.openxmlformats.org/drawingml/2006/table">
            <a:tbl>
              <a:tblPr firstRow="1" bandRow="1">
                <a:tableStyleId>{5C22544A-7EE6-4342-B048-85BDC9FD1C3A}</a:tableStyleId>
              </a:tblPr>
              <a:tblGrid>
                <a:gridCol w="807084">
                  <a:extLst>
                    <a:ext uri="{9D8B030D-6E8A-4147-A177-3AD203B41FA5}">
                      <a16:colId xmlns:a16="http://schemas.microsoft.com/office/drawing/2014/main" val="2680708314"/>
                    </a:ext>
                  </a:extLst>
                </a:gridCol>
                <a:gridCol w="1966595">
                  <a:extLst>
                    <a:ext uri="{9D8B030D-6E8A-4147-A177-3AD203B41FA5}">
                      <a16:colId xmlns:a16="http://schemas.microsoft.com/office/drawing/2014/main" val="1623530337"/>
                    </a:ext>
                  </a:extLst>
                </a:gridCol>
                <a:gridCol w="1760670">
                  <a:extLst>
                    <a:ext uri="{9D8B030D-6E8A-4147-A177-3AD203B41FA5}">
                      <a16:colId xmlns:a16="http://schemas.microsoft.com/office/drawing/2014/main" val="2073884813"/>
                    </a:ext>
                  </a:extLst>
                </a:gridCol>
              </a:tblGrid>
              <a:tr h="370840">
                <a:tc>
                  <a:txBody>
                    <a:bodyPr/>
                    <a:lstStyle/>
                    <a:p>
                      <a:pPr algn="ctr"/>
                      <a:r>
                        <a:rPr lang="en-US" altLang="zh-CN" dirty="0">
                          <a:latin typeface="Comic Sans MS" panose="030F0702030302020204" pitchFamily="66" charset="0"/>
                        </a:rPr>
                        <a:t>Server</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Computing capability</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Storage capability</a:t>
                      </a:r>
                      <a:endParaRPr lang="zh-CN" altLang="en-US" dirty="0">
                        <a:latin typeface="Comic Sans MS" panose="030F0702030302020204" pitchFamily="66" charset="0"/>
                      </a:endParaRPr>
                    </a:p>
                  </a:txBody>
                  <a:tcPr/>
                </a:tc>
                <a:extLst>
                  <a:ext uri="{0D108BD9-81ED-4DB2-BD59-A6C34878D82A}">
                    <a16:rowId xmlns:a16="http://schemas.microsoft.com/office/drawing/2014/main" val="2847500670"/>
                  </a:ext>
                </a:extLst>
              </a:tr>
              <a:tr h="370840">
                <a:tc>
                  <a:txBody>
                    <a:bodyPr/>
                    <a:lstStyle/>
                    <a:p>
                      <a:pPr algn="ctr"/>
                      <a:r>
                        <a:rPr lang="en-US" altLang="zh-CN" dirty="0">
                          <a:latin typeface="Comic Sans MS" panose="030F0702030302020204" pitchFamily="66" charset="0"/>
                        </a:rPr>
                        <a:t>v1</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extLst>
                  <a:ext uri="{0D108BD9-81ED-4DB2-BD59-A6C34878D82A}">
                    <a16:rowId xmlns:a16="http://schemas.microsoft.com/office/drawing/2014/main" val="2513951499"/>
                  </a:ext>
                </a:extLst>
              </a:tr>
              <a:tr h="370840">
                <a:tc>
                  <a:txBody>
                    <a:bodyPr/>
                    <a:lstStyle/>
                    <a:p>
                      <a:pPr algn="ctr"/>
                      <a:r>
                        <a:rPr lang="en-US" altLang="zh-CN" dirty="0">
                          <a:latin typeface="Comic Sans MS" panose="030F0702030302020204" pitchFamily="66" charset="0"/>
                        </a:rPr>
                        <a:t>v2</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6</a:t>
                      </a:r>
                      <a:endParaRPr lang="zh-CN" altLang="en-US" dirty="0">
                        <a:latin typeface="Comic Sans MS" panose="030F0702030302020204" pitchFamily="66" charset="0"/>
                      </a:endParaRPr>
                    </a:p>
                  </a:txBody>
                  <a:tcPr/>
                </a:tc>
                <a:extLst>
                  <a:ext uri="{0D108BD9-81ED-4DB2-BD59-A6C34878D82A}">
                    <a16:rowId xmlns:a16="http://schemas.microsoft.com/office/drawing/2014/main" val="1195477656"/>
                  </a:ext>
                </a:extLst>
              </a:tr>
              <a:tr h="370840">
                <a:tc>
                  <a:txBody>
                    <a:bodyPr/>
                    <a:lstStyle/>
                    <a:p>
                      <a:pPr algn="ctr"/>
                      <a:r>
                        <a:rPr lang="en-US" altLang="zh-CN" dirty="0">
                          <a:latin typeface="Comic Sans MS" panose="030F0702030302020204" pitchFamily="66" charset="0"/>
                        </a:rPr>
                        <a:t>v3</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extLst>
                  <a:ext uri="{0D108BD9-81ED-4DB2-BD59-A6C34878D82A}">
                    <a16:rowId xmlns:a16="http://schemas.microsoft.com/office/drawing/2014/main" val="57546117"/>
                  </a:ext>
                </a:extLst>
              </a:tr>
              <a:tr h="370840">
                <a:tc>
                  <a:txBody>
                    <a:bodyPr/>
                    <a:lstStyle/>
                    <a:p>
                      <a:pPr algn="ctr"/>
                      <a:r>
                        <a:rPr lang="en-US" altLang="zh-CN" dirty="0">
                          <a:latin typeface="Comic Sans MS" panose="030F0702030302020204" pitchFamily="66" charset="0"/>
                        </a:rPr>
                        <a:t>v</a:t>
                      </a:r>
                      <a:r>
                        <a:rPr lang="en-US" altLang="zh-CN">
                          <a:latin typeface="Comic Sans MS" panose="030F0702030302020204" pitchFamily="66" charset="0"/>
                        </a:rPr>
                        <a:t>4</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4</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extLst>
                  <a:ext uri="{0D108BD9-81ED-4DB2-BD59-A6C34878D82A}">
                    <a16:rowId xmlns:a16="http://schemas.microsoft.com/office/drawing/2014/main" val="2989759405"/>
                  </a:ext>
                </a:extLst>
              </a:tr>
              <a:tr h="370840">
                <a:tc>
                  <a:txBody>
                    <a:bodyPr/>
                    <a:lstStyle/>
                    <a:p>
                      <a:pPr algn="ctr"/>
                      <a:r>
                        <a:rPr lang="en-US" altLang="zh-CN" dirty="0">
                          <a:latin typeface="Comic Sans MS" panose="030F0702030302020204" pitchFamily="66" charset="0"/>
                        </a:rPr>
                        <a:t>v5</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extLst>
                  <a:ext uri="{0D108BD9-81ED-4DB2-BD59-A6C34878D82A}">
                    <a16:rowId xmlns:a16="http://schemas.microsoft.com/office/drawing/2014/main" val="4048304515"/>
                  </a:ext>
                </a:extLst>
              </a:tr>
            </a:tbl>
          </a:graphicData>
        </a:graphic>
      </p:graphicFrame>
      <mc:AlternateContent xmlns:mc="http://schemas.openxmlformats.org/markup-compatibility/2006">
        <mc:Choice xmlns:a14="http://schemas.microsoft.com/office/drawing/2010/main" Requires="a14">
          <p:graphicFrame>
            <p:nvGraphicFramePr>
              <p:cNvPr id="4" name="表格 5">
                <a:extLst>
                  <a:ext uri="{FF2B5EF4-FFF2-40B4-BE49-F238E27FC236}">
                    <a16:creationId xmlns:a16="http://schemas.microsoft.com/office/drawing/2014/main" id="{5932D97A-BA73-4E38-82BC-8D83AECD8203}"/>
                  </a:ext>
                </a:extLst>
              </p:cNvPr>
              <p:cNvGraphicFramePr>
                <a:graphicFrameLocks noGrp="1"/>
              </p:cNvGraphicFramePr>
              <p:nvPr>
                <p:extLst>
                  <p:ext uri="{D42A27DB-BD31-4B8C-83A1-F6EECF244321}">
                    <p14:modId xmlns:p14="http://schemas.microsoft.com/office/powerpoint/2010/main" val="4106512573"/>
                  </p:ext>
                </p:extLst>
              </p:nvPr>
            </p:nvGraphicFramePr>
            <p:xfrm>
              <a:off x="864118" y="4182365"/>
              <a:ext cx="7351722" cy="741680"/>
            </p:xfrm>
            <a:graphic>
              <a:graphicData uri="http://schemas.openxmlformats.org/drawingml/2006/table">
                <a:tbl>
                  <a:tblPr firstRow="1" bandRow="1">
                    <a:tableStyleId>{5C22544A-7EE6-4342-B048-85BDC9FD1C3A}</a:tableStyleId>
                  </a:tblPr>
                  <a:tblGrid>
                    <a:gridCol w="1050246">
                      <a:extLst>
                        <a:ext uri="{9D8B030D-6E8A-4147-A177-3AD203B41FA5}">
                          <a16:colId xmlns:a16="http://schemas.microsoft.com/office/drawing/2014/main" val="1755021325"/>
                        </a:ext>
                      </a:extLst>
                    </a:gridCol>
                    <a:gridCol w="1050246">
                      <a:extLst>
                        <a:ext uri="{9D8B030D-6E8A-4147-A177-3AD203B41FA5}">
                          <a16:colId xmlns:a16="http://schemas.microsoft.com/office/drawing/2014/main" val="1644448300"/>
                        </a:ext>
                      </a:extLst>
                    </a:gridCol>
                    <a:gridCol w="1050246">
                      <a:extLst>
                        <a:ext uri="{9D8B030D-6E8A-4147-A177-3AD203B41FA5}">
                          <a16:colId xmlns:a16="http://schemas.microsoft.com/office/drawing/2014/main" val="3462128161"/>
                        </a:ext>
                      </a:extLst>
                    </a:gridCol>
                    <a:gridCol w="1050246">
                      <a:extLst>
                        <a:ext uri="{9D8B030D-6E8A-4147-A177-3AD203B41FA5}">
                          <a16:colId xmlns:a16="http://schemas.microsoft.com/office/drawing/2014/main" val="103237125"/>
                        </a:ext>
                      </a:extLst>
                    </a:gridCol>
                    <a:gridCol w="1050246">
                      <a:extLst>
                        <a:ext uri="{9D8B030D-6E8A-4147-A177-3AD203B41FA5}">
                          <a16:colId xmlns:a16="http://schemas.microsoft.com/office/drawing/2014/main" val="1553394988"/>
                        </a:ext>
                      </a:extLst>
                    </a:gridCol>
                    <a:gridCol w="1050246">
                      <a:extLst>
                        <a:ext uri="{9D8B030D-6E8A-4147-A177-3AD203B41FA5}">
                          <a16:colId xmlns:a16="http://schemas.microsoft.com/office/drawing/2014/main" val="4097567535"/>
                        </a:ext>
                      </a:extLst>
                    </a:gridCol>
                    <a:gridCol w="1050246">
                      <a:extLst>
                        <a:ext uri="{9D8B030D-6E8A-4147-A177-3AD203B41FA5}">
                          <a16:colId xmlns:a16="http://schemas.microsoft.com/office/drawing/2014/main" val="1281840693"/>
                        </a:ext>
                      </a:extLst>
                    </a:gridCol>
                  </a:tblGrid>
                  <a:tr h="370840">
                    <a:tc>
                      <a:txBody>
                        <a:bodyPr/>
                        <a:lstStyle/>
                        <a:p>
                          <a:pPr algn="ctr"/>
                          <a:r>
                            <a:rPr lang="en-US" altLang="zh-CN" dirty="0">
                              <a:latin typeface="Comic Sans MS" panose="030F0702030302020204" pitchFamily="66" charset="0"/>
                            </a:rPr>
                            <a:t>link</a:t>
                          </a:r>
                          <a:endParaRPr lang="zh-CN" altLang="en-US" dirty="0">
                            <a:latin typeface="Comic Sans MS" panose="030F0702030302020204" pitchFamily="66"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𝒍</m:t>
                                    </m:r>
                                  </m:e>
                                  <m: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m:t>
                                    </m:r>
                                  </m:sub>
                                </m:sSub>
                              </m:oMath>
                            </m:oMathPara>
                          </a14:m>
                          <a:endParaRPr lang="zh-CN" altLang="en-US" dirty="0">
                            <a:latin typeface="Comic Sans MS" panose="030F0702030302020204" pitchFamily="66"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𝒍</m:t>
                                    </m:r>
                                  </m:e>
                                  <m: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𝟑</m:t>
                                        </m:r>
                                      </m:sub>
                                    </m:sSub>
                                    <m:r>
                                      <a:rPr lang="en-US" altLang="zh-CN" b="1" i="1" smtClean="0">
                                        <a:latin typeface="Cambria Math" panose="02040503050406030204" pitchFamily="18" charset="0"/>
                                      </a:rPr>
                                      <m:t>)</m:t>
                                    </m:r>
                                  </m:sub>
                                </m:sSub>
                              </m:oMath>
                            </m:oMathPara>
                          </a14:m>
                          <a:endParaRPr lang="zh-CN" altLang="en-US" dirty="0">
                            <a:latin typeface="Comic Sans MS" panose="030F0702030302020204" pitchFamily="66"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𝒍</m:t>
                                    </m:r>
                                  </m:e>
                                  <m: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𝟑</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𝟒</m:t>
                                        </m:r>
                                      </m:sub>
                                    </m:sSub>
                                    <m:r>
                                      <a:rPr lang="en-US" altLang="zh-CN" b="1" i="1" smtClean="0">
                                        <a:latin typeface="Cambria Math" panose="02040503050406030204" pitchFamily="18" charset="0"/>
                                      </a:rPr>
                                      <m:t>)</m:t>
                                    </m:r>
                                  </m:sub>
                                </m:sSub>
                              </m:oMath>
                            </m:oMathPara>
                          </a14:m>
                          <a:endParaRPr lang="zh-CN" altLang="en-US" dirty="0">
                            <a:latin typeface="Comic Sans MS" panose="030F0702030302020204" pitchFamily="66"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𝒍</m:t>
                                    </m:r>
                                  </m:e>
                                  <m: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𝟒</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𝟓</m:t>
                                        </m:r>
                                      </m:sub>
                                    </m:sSub>
                                    <m:r>
                                      <a:rPr lang="en-US" altLang="zh-CN" b="1" i="1" smtClean="0">
                                        <a:latin typeface="Cambria Math" panose="02040503050406030204" pitchFamily="18" charset="0"/>
                                      </a:rPr>
                                      <m:t>)</m:t>
                                    </m:r>
                                  </m:sub>
                                </m:sSub>
                              </m:oMath>
                            </m:oMathPara>
                          </a14:m>
                          <a:endParaRPr lang="zh-CN" altLang="en-US" dirty="0">
                            <a:latin typeface="Comic Sans MS" panose="030F0702030302020204" pitchFamily="66"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𝒍</m:t>
                                    </m:r>
                                  </m:e>
                                  <m: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𝟓</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𝟏</m:t>
                                        </m:r>
                                      </m:sub>
                                    </m:sSub>
                                    <m:r>
                                      <a:rPr lang="en-US" altLang="zh-CN" b="1" i="1" smtClean="0">
                                        <a:latin typeface="Cambria Math" panose="02040503050406030204" pitchFamily="18" charset="0"/>
                                      </a:rPr>
                                      <m:t>)</m:t>
                                    </m:r>
                                  </m:sub>
                                </m:sSub>
                              </m:oMath>
                            </m:oMathPara>
                          </a14:m>
                          <a:endParaRPr lang="zh-CN" altLang="en-US" dirty="0">
                            <a:latin typeface="Comic Sans MS" panose="030F0702030302020204" pitchFamily="66"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𝒍</m:t>
                                    </m:r>
                                  </m:e>
                                  <m: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𝟐</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𝒗</m:t>
                                        </m:r>
                                      </m:e>
                                      <m:sub>
                                        <m:r>
                                          <a:rPr lang="en-US" altLang="zh-CN" b="1" i="1" smtClean="0">
                                            <a:latin typeface="Cambria Math" panose="02040503050406030204" pitchFamily="18" charset="0"/>
                                          </a:rPr>
                                          <m:t>𝟒</m:t>
                                        </m:r>
                                      </m:sub>
                                    </m:sSub>
                                    <m:r>
                                      <a:rPr lang="en-US" altLang="zh-CN" b="1" i="1" smtClean="0">
                                        <a:latin typeface="Cambria Math" panose="02040503050406030204" pitchFamily="18" charset="0"/>
                                      </a:rPr>
                                      <m:t>)</m:t>
                                    </m:r>
                                  </m:sub>
                                </m:sSub>
                              </m:oMath>
                            </m:oMathPara>
                          </a14:m>
                          <a:endParaRPr lang="zh-CN" altLang="en-US" dirty="0">
                            <a:latin typeface="Comic Sans MS" panose="030F0702030302020204" pitchFamily="66" charset="0"/>
                          </a:endParaRPr>
                        </a:p>
                      </a:txBody>
                      <a:tcPr/>
                    </a:tc>
                    <a:extLst>
                      <a:ext uri="{0D108BD9-81ED-4DB2-BD59-A6C34878D82A}">
                        <a16:rowId xmlns:a16="http://schemas.microsoft.com/office/drawing/2014/main" val="2959217562"/>
                      </a:ext>
                    </a:extLst>
                  </a:tr>
                  <a:tr h="370840">
                    <a:tc>
                      <a:txBody>
                        <a:bodyPr/>
                        <a:lstStyle/>
                        <a:p>
                          <a:pPr algn="ctr"/>
                          <a:r>
                            <a:rPr lang="en-US" altLang="zh-CN" dirty="0">
                              <a:latin typeface="Comic Sans MS" panose="030F0702030302020204" pitchFamily="66" charset="0"/>
                            </a:rPr>
                            <a:t>bandwidth</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4</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extLst>
                      <a:ext uri="{0D108BD9-81ED-4DB2-BD59-A6C34878D82A}">
                        <a16:rowId xmlns:a16="http://schemas.microsoft.com/office/drawing/2014/main" val="2834134606"/>
                      </a:ext>
                    </a:extLst>
                  </a:tr>
                </a:tbl>
              </a:graphicData>
            </a:graphic>
          </p:graphicFrame>
        </mc:Choice>
        <mc:Fallback>
          <p:graphicFrame>
            <p:nvGraphicFramePr>
              <p:cNvPr id="4" name="表格 5">
                <a:extLst>
                  <a:ext uri="{FF2B5EF4-FFF2-40B4-BE49-F238E27FC236}">
                    <a16:creationId xmlns:a16="http://schemas.microsoft.com/office/drawing/2014/main" id="{5932D97A-BA73-4E38-82BC-8D83AECD8203}"/>
                  </a:ext>
                </a:extLst>
              </p:cNvPr>
              <p:cNvGraphicFramePr>
                <a:graphicFrameLocks noGrp="1"/>
              </p:cNvGraphicFramePr>
              <p:nvPr>
                <p:extLst>
                  <p:ext uri="{D42A27DB-BD31-4B8C-83A1-F6EECF244321}">
                    <p14:modId xmlns:p14="http://schemas.microsoft.com/office/powerpoint/2010/main" val="4106512573"/>
                  </p:ext>
                </p:extLst>
              </p:nvPr>
            </p:nvGraphicFramePr>
            <p:xfrm>
              <a:off x="864118" y="4182365"/>
              <a:ext cx="7351722" cy="741680"/>
            </p:xfrm>
            <a:graphic>
              <a:graphicData uri="http://schemas.openxmlformats.org/drawingml/2006/table">
                <a:tbl>
                  <a:tblPr firstRow="1" bandRow="1">
                    <a:tableStyleId>{5C22544A-7EE6-4342-B048-85BDC9FD1C3A}</a:tableStyleId>
                  </a:tblPr>
                  <a:tblGrid>
                    <a:gridCol w="1050246">
                      <a:extLst>
                        <a:ext uri="{9D8B030D-6E8A-4147-A177-3AD203B41FA5}">
                          <a16:colId xmlns:a16="http://schemas.microsoft.com/office/drawing/2014/main" val="1755021325"/>
                        </a:ext>
                      </a:extLst>
                    </a:gridCol>
                    <a:gridCol w="1050246">
                      <a:extLst>
                        <a:ext uri="{9D8B030D-6E8A-4147-A177-3AD203B41FA5}">
                          <a16:colId xmlns:a16="http://schemas.microsoft.com/office/drawing/2014/main" val="1644448300"/>
                        </a:ext>
                      </a:extLst>
                    </a:gridCol>
                    <a:gridCol w="1050246">
                      <a:extLst>
                        <a:ext uri="{9D8B030D-6E8A-4147-A177-3AD203B41FA5}">
                          <a16:colId xmlns:a16="http://schemas.microsoft.com/office/drawing/2014/main" val="3462128161"/>
                        </a:ext>
                      </a:extLst>
                    </a:gridCol>
                    <a:gridCol w="1050246">
                      <a:extLst>
                        <a:ext uri="{9D8B030D-6E8A-4147-A177-3AD203B41FA5}">
                          <a16:colId xmlns:a16="http://schemas.microsoft.com/office/drawing/2014/main" val="103237125"/>
                        </a:ext>
                      </a:extLst>
                    </a:gridCol>
                    <a:gridCol w="1050246">
                      <a:extLst>
                        <a:ext uri="{9D8B030D-6E8A-4147-A177-3AD203B41FA5}">
                          <a16:colId xmlns:a16="http://schemas.microsoft.com/office/drawing/2014/main" val="1553394988"/>
                        </a:ext>
                      </a:extLst>
                    </a:gridCol>
                    <a:gridCol w="1050246">
                      <a:extLst>
                        <a:ext uri="{9D8B030D-6E8A-4147-A177-3AD203B41FA5}">
                          <a16:colId xmlns:a16="http://schemas.microsoft.com/office/drawing/2014/main" val="4097567535"/>
                        </a:ext>
                      </a:extLst>
                    </a:gridCol>
                    <a:gridCol w="1050246">
                      <a:extLst>
                        <a:ext uri="{9D8B030D-6E8A-4147-A177-3AD203B41FA5}">
                          <a16:colId xmlns:a16="http://schemas.microsoft.com/office/drawing/2014/main" val="1281840693"/>
                        </a:ext>
                      </a:extLst>
                    </a:gridCol>
                  </a:tblGrid>
                  <a:tr h="370840">
                    <a:tc>
                      <a:txBody>
                        <a:bodyPr/>
                        <a:lstStyle/>
                        <a:p>
                          <a:pPr algn="ctr"/>
                          <a:r>
                            <a:rPr lang="en-US" altLang="zh-CN" dirty="0">
                              <a:latin typeface="Comic Sans MS" panose="030F0702030302020204" pitchFamily="66" charset="0"/>
                            </a:rPr>
                            <a:t>link</a:t>
                          </a:r>
                          <a:endParaRPr lang="zh-CN" altLang="en-US" dirty="0">
                            <a:latin typeface="Comic Sans MS" panose="030F0702030302020204" pitchFamily="66" charset="0"/>
                          </a:endParaRPr>
                        </a:p>
                      </a:txBody>
                      <a:tcPr/>
                    </a:tc>
                    <a:tc>
                      <a:txBody>
                        <a:bodyPr/>
                        <a:lstStyle/>
                        <a:p>
                          <a:endParaRPr lang="zh-CN"/>
                        </a:p>
                      </a:txBody>
                      <a:tcPr>
                        <a:blipFill>
                          <a:blip r:embed="rId3"/>
                          <a:stretch>
                            <a:fillRect l="-100000" t="-3279" r="-500578" b="-103279"/>
                          </a:stretch>
                        </a:blipFill>
                      </a:tcPr>
                    </a:tc>
                    <a:tc>
                      <a:txBody>
                        <a:bodyPr/>
                        <a:lstStyle/>
                        <a:p>
                          <a:endParaRPr lang="zh-CN"/>
                        </a:p>
                      </a:txBody>
                      <a:tcPr>
                        <a:blipFill>
                          <a:blip r:embed="rId3"/>
                          <a:stretch>
                            <a:fillRect l="-201163" t="-3279" r="-403488" b="-103279"/>
                          </a:stretch>
                        </a:blipFill>
                      </a:tcPr>
                    </a:tc>
                    <a:tc>
                      <a:txBody>
                        <a:bodyPr/>
                        <a:lstStyle/>
                        <a:p>
                          <a:endParaRPr lang="zh-CN"/>
                        </a:p>
                      </a:txBody>
                      <a:tcPr>
                        <a:blipFill>
                          <a:blip r:embed="rId3"/>
                          <a:stretch>
                            <a:fillRect l="-299422" t="-3279" r="-301156" b="-103279"/>
                          </a:stretch>
                        </a:blipFill>
                      </a:tcPr>
                    </a:tc>
                    <a:tc>
                      <a:txBody>
                        <a:bodyPr/>
                        <a:lstStyle/>
                        <a:p>
                          <a:endParaRPr lang="zh-CN"/>
                        </a:p>
                      </a:txBody>
                      <a:tcPr>
                        <a:blipFill>
                          <a:blip r:embed="rId3"/>
                          <a:stretch>
                            <a:fillRect l="-401744" t="-3279" r="-202907" b="-103279"/>
                          </a:stretch>
                        </a:blipFill>
                      </a:tcPr>
                    </a:tc>
                    <a:tc>
                      <a:txBody>
                        <a:bodyPr/>
                        <a:lstStyle/>
                        <a:p>
                          <a:endParaRPr lang="zh-CN"/>
                        </a:p>
                      </a:txBody>
                      <a:tcPr>
                        <a:blipFill>
                          <a:blip r:embed="rId3"/>
                          <a:stretch>
                            <a:fillRect l="-498844" t="-3279" r="-101734" b="-103279"/>
                          </a:stretch>
                        </a:blipFill>
                      </a:tcPr>
                    </a:tc>
                    <a:tc>
                      <a:txBody>
                        <a:bodyPr/>
                        <a:lstStyle/>
                        <a:p>
                          <a:endParaRPr lang="zh-CN"/>
                        </a:p>
                      </a:txBody>
                      <a:tcPr>
                        <a:blipFill>
                          <a:blip r:embed="rId3"/>
                          <a:stretch>
                            <a:fillRect l="-602326" t="-3279" r="-2326" b="-103279"/>
                          </a:stretch>
                        </a:blipFill>
                      </a:tcPr>
                    </a:tc>
                    <a:extLst>
                      <a:ext uri="{0D108BD9-81ED-4DB2-BD59-A6C34878D82A}">
                        <a16:rowId xmlns:a16="http://schemas.microsoft.com/office/drawing/2014/main" val="2959217562"/>
                      </a:ext>
                    </a:extLst>
                  </a:tr>
                  <a:tr h="370840">
                    <a:tc>
                      <a:txBody>
                        <a:bodyPr/>
                        <a:lstStyle/>
                        <a:p>
                          <a:pPr algn="ctr"/>
                          <a:r>
                            <a:rPr lang="en-US" altLang="zh-CN" dirty="0">
                              <a:latin typeface="Comic Sans MS" panose="030F0702030302020204" pitchFamily="66" charset="0"/>
                            </a:rPr>
                            <a:t>bandwidth</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5</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4</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1</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2</a:t>
                          </a:r>
                          <a:endParaRPr lang="zh-CN" altLang="en-US" dirty="0">
                            <a:latin typeface="Comic Sans MS" panose="030F0702030302020204" pitchFamily="66" charset="0"/>
                          </a:endParaRPr>
                        </a:p>
                      </a:txBody>
                      <a:tcPr/>
                    </a:tc>
                    <a:tc>
                      <a:txBody>
                        <a:bodyPr/>
                        <a:lstStyle/>
                        <a:p>
                          <a:pPr algn="ctr"/>
                          <a:r>
                            <a:rPr lang="en-US" altLang="zh-CN" dirty="0">
                              <a:latin typeface="Comic Sans MS" panose="030F0702030302020204" pitchFamily="66" charset="0"/>
                            </a:rPr>
                            <a:t>3</a:t>
                          </a:r>
                          <a:endParaRPr lang="zh-CN" altLang="en-US" dirty="0">
                            <a:latin typeface="Comic Sans MS" panose="030F0702030302020204" pitchFamily="66" charset="0"/>
                          </a:endParaRPr>
                        </a:p>
                      </a:txBody>
                      <a:tcPr/>
                    </a:tc>
                    <a:extLst>
                      <a:ext uri="{0D108BD9-81ED-4DB2-BD59-A6C34878D82A}">
                        <a16:rowId xmlns:a16="http://schemas.microsoft.com/office/drawing/2014/main" val="2834134606"/>
                      </a:ext>
                    </a:extLst>
                  </a:tr>
                </a:tbl>
              </a:graphicData>
            </a:graphic>
          </p:graphicFrame>
        </mc:Fallback>
      </mc:AlternateContent>
      <p:pic>
        <p:nvPicPr>
          <p:cNvPr id="8" name="图片 7">
            <a:extLst>
              <a:ext uri="{FF2B5EF4-FFF2-40B4-BE49-F238E27FC236}">
                <a16:creationId xmlns:a16="http://schemas.microsoft.com/office/drawing/2014/main" id="{04C00EBB-9475-4616-8B6B-9FF1FC139863}"/>
              </a:ext>
            </a:extLst>
          </p:cNvPr>
          <p:cNvPicPr>
            <a:picLocks noChangeAspect="1"/>
          </p:cNvPicPr>
          <p:nvPr/>
        </p:nvPicPr>
        <p:blipFill>
          <a:blip r:embed="rId4"/>
          <a:stretch>
            <a:fillRect/>
          </a:stretch>
        </p:blipFill>
        <p:spPr>
          <a:xfrm>
            <a:off x="56176" y="785803"/>
            <a:ext cx="4478173" cy="3019843"/>
          </a:xfrm>
          <a:prstGeom prst="rect">
            <a:avLst/>
          </a:prstGeom>
        </p:spPr>
      </p:pic>
    </p:spTree>
    <p:extLst>
      <p:ext uri="{BB962C8B-B14F-4D97-AF65-F5344CB8AC3E}">
        <p14:creationId xmlns:p14="http://schemas.microsoft.com/office/powerpoint/2010/main" val="11391870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2218873" cy="58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b="1" dirty="0">
                <a:solidFill>
                  <a:schemeClr val="accent1"/>
                </a:solidFill>
                <a:latin typeface="Comic Sans MS" panose="030F0702030302020204" pitchFamily="66" charset="0"/>
                <a:ea typeface="黑体" panose="02010609060101010101" pitchFamily="49" charset="-122"/>
                <a:cs typeface="Times New Roman" panose="02020603050405020304" pitchFamily="18" charset="0"/>
              </a:rPr>
              <a:t>Challenges</a:t>
            </a:r>
            <a:endParaRPr lang="zh-CN" altLang="en-US" dirty="0">
              <a:latin typeface="Comic Sans MS" panose="030F0702030302020204" pitchFamily="66" charset="0"/>
              <a:ea typeface="黑体" panose="02010609060101010101" pitchFamily="49" charset="-122"/>
              <a:cs typeface="Times New Roman" panose="02020603050405020304" pitchFamily="18" charset="0"/>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p:sp>
        <p:nvSpPr>
          <p:cNvPr id="38" name="矩形 37">
            <a:extLst>
              <a:ext uri="{FF2B5EF4-FFF2-40B4-BE49-F238E27FC236}">
                <a16:creationId xmlns:a16="http://schemas.microsoft.com/office/drawing/2014/main" id="{611158AD-A696-41E5-8D79-801EEEAC3D0F}"/>
              </a:ext>
            </a:extLst>
          </p:cNvPr>
          <p:cNvSpPr/>
          <p:nvPr/>
        </p:nvSpPr>
        <p:spPr>
          <a:xfrm>
            <a:off x="0" y="962475"/>
            <a:ext cx="9143999" cy="2557367"/>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defTabSz="977900" fontAlgn="base">
              <a:lnSpc>
                <a:spcPct val="130000"/>
              </a:lnSpc>
              <a:spcBef>
                <a:spcPct val="0"/>
              </a:spcBef>
              <a:spcAft>
                <a:spcPct val="20000"/>
              </a:spcAft>
              <a:buClr>
                <a:srgbClr val="F2F2F2"/>
              </a:buClr>
              <a:buFont typeface="Wingdings" panose="05000000000000000000" pitchFamily="2" charset="2"/>
              <a:buChar char="l"/>
              <a:defRPr/>
            </a:pPr>
            <a:r>
              <a:rPr lang="en-US" altLang="zh-CN" sz="2000" dirty="0">
                <a:latin typeface="Comic Sans MS" panose="030F0702030302020204" pitchFamily="66" charset="0"/>
                <a:ea typeface="黑体" panose="02010609060101010101" pitchFamily="49" charset="-122"/>
                <a:cs typeface="Times New Roman" panose="02020603050405020304" pitchFamily="18" charset="0"/>
              </a:rPr>
              <a:t>1. How can </a:t>
            </a:r>
            <a:r>
              <a:rPr lang="en-US" altLang="zh-CN" sz="2000" dirty="0">
                <a:solidFill>
                  <a:srgbClr val="C00000"/>
                </a:solidFill>
                <a:latin typeface="Comic Sans MS" panose="030F0702030302020204" pitchFamily="66" charset="0"/>
                <a:ea typeface="黑体" panose="02010609060101010101" pitchFamily="49" charset="-122"/>
                <a:cs typeface="Times New Roman" panose="02020603050405020304" pitchFamily="18" charset="0"/>
              </a:rPr>
              <a:t>complex dependencies </a:t>
            </a:r>
            <a:r>
              <a:rPr lang="en-US" altLang="zh-CN" sz="2000" dirty="0">
                <a:latin typeface="Comic Sans MS" panose="030F0702030302020204" pitchFamily="66" charset="0"/>
                <a:ea typeface="黑体" panose="02010609060101010101" pitchFamily="49" charset="-122"/>
                <a:cs typeface="Times New Roman" panose="02020603050405020304" pitchFamily="18" charset="0"/>
              </a:rPr>
              <a:t>among microservices be effectively dealt with to improve the overall efficiency?</a:t>
            </a:r>
          </a:p>
          <a:p>
            <a:pPr marL="285750" lvl="1" indent="-285750" defTabSz="977900" fontAlgn="base">
              <a:lnSpc>
                <a:spcPct val="130000"/>
              </a:lnSpc>
              <a:spcBef>
                <a:spcPct val="0"/>
              </a:spcBef>
              <a:spcAft>
                <a:spcPct val="20000"/>
              </a:spcAft>
              <a:buClr>
                <a:srgbClr val="F2F2F2"/>
              </a:buClr>
              <a:buFont typeface="Wingdings" panose="05000000000000000000" pitchFamily="2" charset="2"/>
              <a:buChar char="l"/>
              <a:defRPr/>
            </a:pPr>
            <a:endParaRPr lang="en-US" altLang="zh-CN" sz="2000" dirty="0">
              <a:latin typeface="Comic Sans MS" panose="030F0702030302020204" pitchFamily="66" charset="0"/>
              <a:ea typeface="黑体" panose="02010609060101010101" pitchFamily="49" charset="-122"/>
              <a:cs typeface="Times New Roman" panose="02020603050405020304" pitchFamily="18" charset="0"/>
            </a:endParaRPr>
          </a:p>
          <a:p>
            <a:pPr marL="285750" lvl="1" indent="-285750" defTabSz="977900" fontAlgn="base">
              <a:lnSpc>
                <a:spcPct val="130000"/>
              </a:lnSpc>
              <a:spcBef>
                <a:spcPct val="0"/>
              </a:spcBef>
              <a:spcAft>
                <a:spcPct val="20000"/>
              </a:spcAft>
              <a:buClr>
                <a:srgbClr val="F2F2F2"/>
              </a:buClr>
              <a:buFont typeface="Wingdings" panose="05000000000000000000" pitchFamily="2" charset="2"/>
              <a:buChar char="l"/>
              <a:defRPr/>
            </a:pPr>
            <a:r>
              <a:rPr lang="en-US" altLang="zh-CN" sz="2000" dirty="0">
                <a:latin typeface="Comic Sans MS" panose="030F0702030302020204" pitchFamily="66" charset="0"/>
                <a:ea typeface="黑体" panose="02010609060101010101" pitchFamily="49" charset="-122"/>
                <a:cs typeface="Times New Roman" panose="02020603050405020304" pitchFamily="18" charset="0"/>
              </a:rPr>
              <a:t>2. How to balance the trade-off between </a:t>
            </a:r>
            <a:r>
              <a:rPr lang="en-US" altLang="zh-CN" sz="2000" dirty="0">
                <a:solidFill>
                  <a:srgbClr val="C00000"/>
                </a:solidFill>
                <a:latin typeface="Comic Sans MS" panose="030F0702030302020204" pitchFamily="66" charset="0"/>
                <a:ea typeface="黑体" panose="02010609060101010101" pitchFamily="49" charset="-122"/>
                <a:cs typeface="Times New Roman" panose="02020603050405020304" pitchFamily="18" charset="0"/>
              </a:rPr>
              <a:t>processing and transmission time</a:t>
            </a:r>
            <a:r>
              <a:rPr lang="en-US" altLang="zh-CN" sz="2000" dirty="0">
                <a:latin typeface="Comic Sans MS" panose="030F0702030302020204" pitchFamily="66" charset="0"/>
                <a:ea typeface="黑体" panose="02010609060101010101" pitchFamily="49" charset="-122"/>
                <a:cs typeface="Times New Roman" panose="02020603050405020304" pitchFamily="18" charset="0"/>
              </a:rPr>
              <a:t> for optimal deployment without overwhelming the resource constraints?</a:t>
            </a:r>
          </a:p>
        </p:txBody>
      </p:sp>
    </p:spTree>
    <p:extLst>
      <p:ext uri="{BB962C8B-B14F-4D97-AF65-F5344CB8AC3E}">
        <p14:creationId xmlns:p14="http://schemas.microsoft.com/office/powerpoint/2010/main" val="387431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83921" y="1542987"/>
            <a:ext cx="1893273" cy="1833715"/>
            <a:chOff x="976719" y="1849765"/>
            <a:chExt cx="1490870" cy="1443971"/>
          </a:xfrm>
        </p:grpSpPr>
        <p:sp>
          <p:nvSpPr>
            <p:cNvPr id="16" name="椭圆 15"/>
            <p:cNvSpPr/>
            <p:nvPr/>
          </p:nvSpPr>
          <p:spPr>
            <a:xfrm>
              <a:off x="1105930" y="1849765"/>
              <a:ext cx="1172817" cy="11728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grpSp>
          <p:nvGrpSpPr>
            <p:cNvPr id="2" name="组合 1"/>
            <p:cNvGrpSpPr/>
            <p:nvPr/>
          </p:nvGrpSpPr>
          <p:grpSpPr>
            <a:xfrm>
              <a:off x="976719" y="2325007"/>
              <a:ext cx="1490870" cy="968729"/>
              <a:chOff x="976719" y="2325007"/>
              <a:chExt cx="1490870" cy="968729"/>
            </a:xfrm>
          </p:grpSpPr>
          <p:sp>
            <p:nvSpPr>
              <p:cNvPr id="17" name="文本框 16"/>
              <p:cNvSpPr txBox="1"/>
              <p:nvPr/>
            </p:nvSpPr>
            <p:spPr>
              <a:xfrm>
                <a:off x="976719" y="2325007"/>
                <a:ext cx="1490870" cy="290833"/>
              </a:xfrm>
              <a:prstGeom prst="rect">
                <a:avLst/>
              </a:prstGeom>
              <a:noFill/>
            </p:spPr>
            <p:txBody>
              <a:bodyPr wrap="square" rtlCol="0">
                <a:spAutoFit/>
              </a:bodyPr>
              <a:lstStyle/>
              <a:p>
                <a:pPr algn="ctr"/>
                <a:r>
                  <a:rPr lang="en-US" altLang="zh-CN" sz="1800" b="1" dirty="0">
                    <a:latin typeface="Comic Sans MS" panose="030F0702030302020204" pitchFamily="66" charset="0"/>
                    <a:ea typeface="黑体" panose="02010609060101010101" pitchFamily="49" charset="-122"/>
                  </a:rPr>
                  <a:t>CONTENTS</a:t>
                </a:r>
                <a:endParaRPr lang="zh-CN" altLang="en-US" sz="1800" b="1" dirty="0">
                  <a:latin typeface="Comic Sans MS" panose="030F0702030302020204" pitchFamily="66" charset="0"/>
                  <a:ea typeface="黑体" panose="02010609060101010101" pitchFamily="49" charset="-122"/>
                </a:endParaRPr>
              </a:p>
            </p:txBody>
          </p:sp>
          <p:grpSp>
            <p:nvGrpSpPr>
              <p:cNvPr id="15" name="组合 14"/>
              <p:cNvGrpSpPr/>
              <p:nvPr/>
            </p:nvGrpSpPr>
            <p:grpSpPr>
              <a:xfrm>
                <a:off x="1533155" y="2555839"/>
                <a:ext cx="900297" cy="737897"/>
                <a:chOff x="2044207" y="3407786"/>
                <a:chExt cx="1200396" cy="983862"/>
              </a:xfrm>
            </p:grpSpPr>
            <p:sp>
              <p:nvSpPr>
                <p:cNvPr id="18" name="椭圆 17"/>
                <p:cNvSpPr/>
                <p:nvPr/>
              </p:nvSpPr>
              <p:spPr>
                <a:xfrm>
                  <a:off x="2044207" y="4139648"/>
                  <a:ext cx="252000" cy="252000"/>
                </a:xfrm>
                <a:prstGeom prst="ellipse">
                  <a:avLst/>
                </a:prstGeom>
                <a:solidFill>
                  <a:srgbClr val="61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19" name="椭圆 18"/>
                <p:cNvSpPr/>
                <p:nvPr/>
              </p:nvSpPr>
              <p:spPr>
                <a:xfrm>
                  <a:off x="2427217" y="4053909"/>
                  <a:ext cx="216000" cy="216000"/>
                </a:xfrm>
                <a:prstGeom prst="ellipse">
                  <a:avLst/>
                </a:prstGeom>
                <a:solidFill>
                  <a:srgbClr val="61616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20" name="椭圆 19"/>
                <p:cNvSpPr/>
                <p:nvPr/>
              </p:nvSpPr>
              <p:spPr>
                <a:xfrm>
                  <a:off x="2732504" y="3922108"/>
                  <a:ext cx="180000" cy="180000"/>
                </a:xfrm>
                <a:prstGeom prst="ellipse">
                  <a:avLst/>
                </a:prstGeom>
                <a:solidFill>
                  <a:srgbClr val="61616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21" name="椭圆 20"/>
                <p:cNvSpPr/>
                <p:nvPr/>
              </p:nvSpPr>
              <p:spPr>
                <a:xfrm>
                  <a:off x="2993547" y="3687071"/>
                  <a:ext cx="144000" cy="144000"/>
                </a:xfrm>
                <a:prstGeom prst="ellipse">
                  <a:avLst/>
                </a:prstGeom>
                <a:solidFill>
                  <a:srgbClr val="6161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22" name="椭圆 21"/>
                <p:cNvSpPr/>
                <p:nvPr/>
              </p:nvSpPr>
              <p:spPr>
                <a:xfrm>
                  <a:off x="3136603" y="3407786"/>
                  <a:ext cx="108000" cy="108000"/>
                </a:xfrm>
                <a:prstGeom prst="ellipse">
                  <a:avLst/>
                </a:prstGeom>
                <a:solidFill>
                  <a:srgbClr val="61616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grpSp>
        </p:grpSp>
      </p:grpSp>
      <p:grpSp>
        <p:nvGrpSpPr>
          <p:cNvPr id="3" name="组合 2"/>
          <p:cNvGrpSpPr/>
          <p:nvPr/>
        </p:nvGrpSpPr>
        <p:grpSpPr>
          <a:xfrm>
            <a:off x="3584042" y="537912"/>
            <a:ext cx="705990" cy="705990"/>
            <a:chOff x="4336983" y="1635338"/>
            <a:chExt cx="737418" cy="737418"/>
          </a:xfrm>
          <a:solidFill>
            <a:srgbClr val="1AA3C7"/>
          </a:solidFill>
        </p:grpSpPr>
        <p:sp>
          <p:nvSpPr>
            <p:cNvPr id="27" name="椭圆 26"/>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29" name="文本框 28"/>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ea typeface="黑体" panose="02010609060101010101" pitchFamily="49" charset="-122"/>
                </a:rPr>
                <a:t>1</a:t>
              </a:r>
              <a:endParaRPr lang="zh-CN" altLang="en-US" sz="2000" dirty="0">
                <a:solidFill>
                  <a:schemeClr val="bg1"/>
                </a:solidFill>
                <a:latin typeface="Comic Sans MS" panose="030F0702030302020204" pitchFamily="66" charset="0"/>
                <a:ea typeface="黑体" panose="02010609060101010101" pitchFamily="49" charset="-122"/>
              </a:endParaRPr>
            </a:p>
          </p:txBody>
        </p:sp>
      </p:grpSp>
      <p:sp>
        <p:nvSpPr>
          <p:cNvPr id="28" name="文本框 27"/>
          <p:cNvSpPr txBox="1"/>
          <p:nvPr/>
        </p:nvSpPr>
        <p:spPr>
          <a:xfrm>
            <a:off x="4647446" y="681202"/>
            <a:ext cx="2956079"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rPr>
              <a:t>Introduction</a:t>
            </a:r>
            <a:endParaRPr lang="zh-CN" altLang="en-US" sz="2400" dirty="0">
              <a:latin typeface="Comic Sans MS" panose="030F0702030302020204" pitchFamily="66" charset="0"/>
              <a:ea typeface="黑体" panose="02010609060101010101" pitchFamily="49" charset="-122"/>
            </a:endParaRPr>
          </a:p>
        </p:txBody>
      </p:sp>
      <p:sp>
        <p:nvSpPr>
          <p:cNvPr id="63" name="文本框 62"/>
          <p:cNvSpPr txBox="1"/>
          <p:nvPr/>
        </p:nvSpPr>
        <p:spPr>
          <a:xfrm>
            <a:off x="4647446" y="1709361"/>
            <a:ext cx="4018760" cy="461665"/>
          </a:xfrm>
          <a:prstGeom prst="rect">
            <a:avLst/>
          </a:prstGeom>
          <a:noFill/>
        </p:spPr>
        <p:txBody>
          <a:bodyPr wrap="square" rtlCol="0">
            <a:spAutoFit/>
          </a:bodyPr>
          <a:lstStyle/>
          <a:p>
            <a:r>
              <a:rPr lang="en-US" altLang="zh-CN" sz="2400" dirty="0">
                <a:solidFill>
                  <a:srgbClr val="FF0000"/>
                </a:solidFill>
                <a:latin typeface="Comic Sans MS" panose="030F0702030302020204" pitchFamily="66" charset="0"/>
                <a:ea typeface="黑体" panose="02010609060101010101" pitchFamily="49" charset="-122"/>
              </a:rPr>
              <a:t>Model and Formulation</a:t>
            </a:r>
            <a:endParaRPr lang="zh-CN" altLang="en-US" sz="2400" dirty="0">
              <a:solidFill>
                <a:srgbClr val="FF0000"/>
              </a:solidFill>
              <a:latin typeface="Comic Sans MS" panose="030F0702030302020204" pitchFamily="66" charset="0"/>
              <a:ea typeface="黑体" panose="02010609060101010101" pitchFamily="49" charset="-122"/>
            </a:endParaRPr>
          </a:p>
        </p:txBody>
      </p:sp>
      <p:sp>
        <p:nvSpPr>
          <p:cNvPr id="75" name="文本框 74"/>
          <p:cNvSpPr txBox="1"/>
          <p:nvPr/>
        </p:nvSpPr>
        <p:spPr>
          <a:xfrm>
            <a:off x="4647446" y="3809785"/>
            <a:ext cx="3919906" cy="461665"/>
          </a:xfrm>
          <a:prstGeom prst="rect">
            <a:avLst/>
          </a:prstGeom>
          <a:noFill/>
        </p:spPr>
        <p:txBody>
          <a:bodyPr wrap="square" rtlCol="0">
            <a:spAutoFit/>
          </a:bodyPr>
          <a:lstStyle>
            <a:defPPr>
              <a:defRPr lang="zh-CN"/>
            </a:defPPr>
            <a:lvl1pPr>
              <a:defRPr sz="2400">
                <a:latin typeface="+mn-ea"/>
              </a:defRPr>
            </a:lvl1pPr>
          </a:lstStyle>
          <a:p>
            <a:r>
              <a:rPr lang="en-US" altLang="zh-CN" dirty="0">
                <a:latin typeface="Comic Sans MS" panose="030F0702030302020204" pitchFamily="66" charset="0"/>
                <a:ea typeface="黑体" panose="02010609060101010101" pitchFamily="49" charset="-122"/>
              </a:rPr>
              <a:t>Experiment and Results</a:t>
            </a:r>
            <a:endParaRPr lang="zh-CN" altLang="en-US" dirty="0">
              <a:latin typeface="Comic Sans MS" panose="030F0702030302020204" pitchFamily="66" charset="0"/>
              <a:ea typeface="黑体" panose="02010609060101010101" pitchFamily="49" charset="-122"/>
            </a:endParaRPr>
          </a:p>
        </p:txBody>
      </p:sp>
      <p:grpSp>
        <p:nvGrpSpPr>
          <p:cNvPr id="35" name="组合 34"/>
          <p:cNvGrpSpPr/>
          <p:nvPr/>
        </p:nvGrpSpPr>
        <p:grpSpPr>
          <a:xfrm>
            <a:off x="3583128" y="1542987"/>
            <a:ext cx="705990" cy="705990"/>
            <a:chOff x="4336983" y="1635338"/>
            <a:chExt cx="737418" cy="737418"/>
          </a:xfrm>
          <a:solidFill>
            <a:srgbClr val="1AA3C7"/>
          </a:solidFill>
        </p:grpSpPr>
        <p:sp>
          <p:nvSpPr>
            <p:cNvPr id="36" name="椭圆 35"/>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37" name="文本框 36"/>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ea typeface="黑体" panose="02010609060101010101" pitchFamily="49" charset="-122"/>
                </a:rPr>
                <a:t>2</a:t>
              </a:r>
              <a:endParaRPr lang="zh-CN" altLang="en-US" sz="2000" dirty="0">
                <a:solidFill>
                  <a:schemeClr val="bg1"/>
                </a:solidFill>
                <a:latin typeface="Comic Sans MS" panose="030F0702030302020204" pitchFamily="66" charset="0"/>
                <a:ea typeface="黑体" panose="02010609060101010101" pitchFamily="49" charset="-122"/>
              </a:endParaRPr>
            </a:p>
          </p:txBody>
        </p:sp>
      </p:grpSp>
      <p:grpSp>
        <p:nvGrpSpPr>
          <p:cNvPr id="38" name="组合 37"/>
          <p:cNvGrpSpPr/>
          <p:nvPr/>
        </p:nvGrpSpPr>
        <p:grpSpPr>
          <a:xfrm>
            <a:off x="3594949" y="2535793"/>
            <a:ext cx="705990" cy="705990"/>
            <a:chOff x="4336983" y="1635338"/>
            <a:chExt cx="737418" cy="737418"/>
          </a:xfrm>
          <a:solidFill>
            <a:srgbClr val="1AA3C7"/>
          </a:solidFill>
        </p:grpSpPr>
        <p:sp>
          <p:nvSpPr>
            <p:cNvPr id="39" name="椭圆 38"/>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40" name="文本框 39"/>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ea typeface="黑体" panose="02010609060101010101" pitchFamily="49" charset="-122"/>
                </a:rPr>
                <a:t>3</a:t>
              </a:r>
              <a:endParaRPr lang="zh-CN" altLang="en-US" sz="2000" dirty="0">
                <a:solidFill>
                  <a:schemeClr val="bg1"/>
                </a:solidFill>
                <a:latin typeface="Comic Sans MS" panose="030F0702030302020204" pitchFamily="66" charset="0"/>
                <a:ea typeface="黑体" panose="02010609060101010101" pitchFamily="49" charset="-122"/>
              </a:endParaRPr>
            </a:p>
          </p:txBody>
        </p:sp>
      </p:grpSp>
      <p:grpSp>
        <p:nvGrpSpPr>
          <p:cNvPr id="41" name="组合 40"/>
          <p:cNvGrpSpPr/>
          <p:nvPr/>
        </p:nvGrpSpPr>
        <p:grpSpPr>
          <a:xfrm>
            <a:off x="3606770" y="3664539"/>
            <a:ext cx="705990" cy="705990"/>
            <a:chOff x="4336983" y="1635338"/>
            <a:chExt cx="737418" cy="737418"/>
          </a:xfrm>
          <a:solidFill>
            <a:srgbClr val="1AA3C7"/>
          </a:solidFill>
        </p:grpSpPr>
        <p:sp>
          <p:nvSpPr>
            <p:cNvPr id="42" name="椭圆 41"/>
            <p:cNvSpPr/>
            <p:nvPr/>
          </p:nvSpPr>
          <p:spPr>
            <a:xfrm>
              <a:off x="4336983" y="1635338"/>
              <a:ext cx="737418" cy="737418"/>
            </a:xfrm>
            <a:prstGeom prst="ellipse">
              <a:avLst/>
            </a:prstGeom>
            <a:grpFill/>
            <a:ln w="9525">
              <a:solidFill>
                <a:srgbClr val="1AA3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Comic Sans MS" panose="030F0702030302020204" pitchFamily="66" charset="0"/>
                <a:ea typeface="黑体" panose="02010609060101010101" pitchFamily="49" charset="-122"/>
              </a:endParaRPr>
            </a:p>
          </p:txBody>
        </p:sp>
        <p:sp>
          <p:nvSpPr>
            <p:cNvPr id="43" name="文本框 42"/>
            <p:cNvSpPr txBox="1"/>
            <p:nvPr/>
          </p:nvSpPr>
          <p:spPr>
            <a:xfrm>
              <a:off x="4489440" y="1817155"/>
              <a:ext cx="457200" cy="417921"/>
            </a:xfrm>
            <a:prstGeom prst="rect">
              <a:avLst/>
            </a:prstGeom>
            <a:grpFill/>
            <a:ln w="12700">
              <a:noFill/>
            </a:ln>
          </p:spPr>
          <p:txBody>
            <a:bodyPr wrap="square" rtlCol="0">
              <a:spAutoFit/>
            </a:bodyPr>
            <a:lstStyle/>
            <a:p>
              <a:pPr algn="ctr"/>
              <a:r>
                <a:rPr lang="en-US" altLang="zh-CN" sz="2000" dirty="0">
                  <a:solidFill>
                    <a:schemeClr val="bg1"/>
                  </a:solidFill>
                  <a:latin typeface="Comic Sans MS" panose="030F0702030302020204" pitchFamily="66" charset="0"/>
                  <a:ea typeface="黑体" panose="02010609060101010101" pitchFamily="49" charset="-122"/>
                </a:rPr>
                <a:t>4</a:t>
              </a:r>
              <a:endParaRPr lang="zh-CN" altLang="en-US" sz="2000" dirty="0">
                <a:solidFill>
                  <a:schemeClr val="bg1"/>
                </a:solidFill>
                <a:latin typeface="Comic Sans MS" panose="030F0702030302020204" pitchFamily="66" charset="0"/>
                <a:ea typeface="黑体" panose="02010609060101010101" pitchFamily="49" charset="-122"/>
              </a:endParaRPr>
            </a:p>
          </p:txBody>
        </p:sp>
      </p:grpSp>
      <p:sp>
        <p:nvSpPr>
          <p:cNvPr id="30" name="文本框 29">
            <a:extLst>
              <a:ext uri="{FF2B5EF4-FFF2-40B4-BE49-F238E27FC236}">
                <a16:creationId xmlns:a16="http://schemas.microsoft.com/office/drawing/2014/main" id="{76E04F33-F456-4CD1-84BD-CA89181A27E7}"/>
              </a:ext>
            </a:extLst>
          </p:cNvPr>
          <p:cNvSpPr txBox="1"/>
          <p:nvPr/>
        </p:nvSpPr>
        <p:spPr>
          <a:xfrm>
            <a:off x="4647446" y="2721747"/>
            <a:ext cx="3631582" cy="461665"/>
          </a:xfrm>
          <a:prstGeom prst="rect">
            <a:avLst/>
          </a:prstGeom>
          <a:noFill/>
        </p:spPr>
        <p:txBody>
          <a:bodyPr wrap="square" rtlCol="0">
            <a:spAutoFit/>
          </a:bodyPr>
          <a:lstStyle/>
          <a:p>
            <a:r>
              <a:rPr lang="en-US" altLang="zh-CN" sz="2400" dirty="0">
                <a:latin typeface="Comic Sans MS" panose="030F0702030302020204" pitchFamily="66" charset="0"/>
                <a:ea typeface="黑体" panose="02010609060101010101" pitchFamily="49" charset="-122"/>
              </a:rPr>
              <a:t>Algorithm Design</a:t>
            </a:r>
          </a:p>
        </p:txBody>
      </p:sp>
    </p:spTree>
    <p:extLst>
      <p:ext uri="{BB962C8B-B14F-4D97-AF65-F5344CB8AC3E}">
        <p14:creationId xmlns:p14="http://schemas.microsoft.com/office/powerpoint/2010/main" val="2788287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46"/>
          <p:cNvSpPr>
            <a:spLocks noChangeArrowheads="1"/>
          </p:cNvSpPr>
          <p:nvPr/>
        </p:nvSpPr>
        <p:spPr bwMode="auto">
          <a:xfrm>
            <a:off x="476188" y="177842"/>
            <a:ext cx="3544556" cy="90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en-US" altLang="zh-CN" sz="2400" b="1" dirty="0">
                <a:solidFill>
                  <a:schemeClr val="accent1"/>
                </a:solidFill>
                <a:latin typeface="Comic Sans MS" panose="030F0702030302020204" pitchFamily="66" charset="0"/>
                <a:ea typeface="黑体" panose="02010609060101010101" pitchFamily="49" charset="-122"/>
              </a:rPr>
              <a:t>Model and Formulation</a:t>
            </a:r>
          </a:p>
          <a:p>
            <a:pPr>
              <a:buNone/>
            </a:pPr>
            <a:endParaRPr lang="zh-CN" altLang="en-US" sz="2400" dirty="0">
              <a:latin typeface="+mj-ea"/>
              <a:ea typeface="+mj-ea"/>
            </a:endParaRPr>
          </a:p>
        </p:txBody>
      </p:sp>
      <p:sp>
        <p:nvSpPr>
          <p:cNvPr id="34" name="等腰三角形 47"/>
          <p:cNvSpPr>
            <a:spLocks noChangeArrowheads="1"/>
          </p:cNvSpPr>
          <p:nvPr/>
        </p:nvSpPr>
        <p:spPr bwMode="auto">
          <a:xfrm rot="5400000">
            <a:off x="-39787" y="157290"/>
            <a:ext cx="581159" cy="501585"/>
          </a:xfrm>
          <a:prstGeom prst="triangle">
            <a:avLst>
              <a:gd name="adj" fmla="val 50000"/>
            </a:avLst>
          </a:prstGeom>
          <a:solidFill>
            <a:srgbClr val="1AA3C7"/>
          </a:solidFill>
          <a:ln>
            <a:noFill/>
          </a:ln>
        </p:spPr>
        <p:txBody>
          <a:bodyPr lIns="91438" tIns="45719" rIns="91438" bIns="45719"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800">
              <a:solidFill>
                <a:srgbClr val="FFFFFF"/>
              </a:solidFill>
              <a:sym typeface="微软雅黑" pitchFamily="34" charset="-122"/>
            </a:endParaRPr>
          </a:p>
        </p:txBody>
      </p:sp>
      <mc:AlternateContent xmlns:mc="http://schemas.openxmlformats.org/markup-compatibility/2006" xmlns:a14="http://schemas.microsoft.com/office/drawing/2010/main">
        <mc:Choice Requires="a14">
          <p:sp>
            <p:nvSpPr>
              <p:cNvPr id="22" name="Shape 266">
                <a:extLst>
                  <a:ext uri="{FF2B5EF4-FFF2-40B4-BE49-F238E27FC236}">
                    <a16:creationId xmlns:a16="http://schemas.microsoft.com/office/drawing/2014/main" id="{91CC3884-D891-47DE-BB0B-78557C773C2B}"/>
                  </a:ext>
                </a:extLst>
              </p:cNvPr>
              <p:cNvSpPr txBox="1">
                <a:spLocks/>
              </p:cNvSpPr>
              <p:nvPr/>
            </p:nvSpPr>
            <p:spPr>
              <a:xfrm>
                <a:off x="0" y="1002599"/>
                <a:ext cx="11754678" cy="2061684"/>
              </a:xfrm>
              <a:prstGeom prst="rect">
                <a:avLst/>
              </a:prstGeom>
              <a:noFill/>
              <a:ln>
                <a:noFill/>
              </a:ln>
            </p:spPr>
            <p:txBody>
              <a:bodyPr vert="horz" lIns="90000" tIns="46800" rIns="90000" bIns="468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lvl="1" indent="-457200">
                  <a:lnSpc>
                    <a:spcPct val="130000"/>
                  </a:lnSpc>
                  <a:spcBef>
                    <a:spcPts val="600"/>
                  </a:spcBef>
                  <a:buClr>
                    <a:schemeClr val="accent2">
                      <a:lumMod val="75000"/>
                    </a:schemeClr>
                  </a:buClr>
                  <a:buSzPct val="100000"/>
                  <a:buFont typeface="Wingdings" panose="05000000000000000000" pitchFamily="2" charset="2"/>
                  <a:buChar char="q"/>
                </a:pPr>
                <a:r>
                  <a:rPr lang="en-US" sz="2400" b="1" dirty="0">
                    <a:latin typeface="Comic Sans MS"/>
                    <a:sym typeface="Comic Sans MS"/>
                  </a:rPr>
                  <a:t>Model</a:t>
                </a:r>
                <a:endParaRPr lang="en-US" sz="800" dirty="0">
                  <a:latin typeface="Comic Sans MS"/>
                  <a:ea typeface="Comic Sans MS"/>
                  <a:cs typeface="Comic Sans MS"/>
                  <a:sym typeface="Comic Sans MS"/>
                </a:endParaRPr>
              </a:p>
              <a:p>
                <a:pPr marL="1201737" lvl="2" indent="-342900">
                  <a:lnSpc>
                    <a:spcPct val="130000"/>
                  </a:lnSpc>
                  <a:spcBef>
                    <a:spcPts val="600"/>
                  </a:spcBef>
                  <a:buClr>
                    <a:schemeClr val="accent2">
                      <a:lumMod val="75000"/>
                    </a:schemeClr>
                  </a:buClr>
                  <a:buSzPct val="100000"/>
                </a:pPr>
                <a:r>
                  <a:rPr lang="en-US" sz="2000" dirty="0">
                    <a:latin typeface="Comic Sans MS"/>
                  </a:rPr>
                  <a:t>system model:</a:t>
                </a:r>
                <a:r>
                  <a:rPr lang="en-US" altLang="zh-CN" sz="2000" b="1" dirty="0"/>
                  <a:t> </a:t>
                </a:r>
                <a14:m>
                  <m:oMath xmlns:m="http://schemas.openxmlformats.org/officeDocument/2006/math">
                    <m:r>
                      <a:rPr lang="en-US" altLang="zh-CN" sz="2000" b="1">
                        <a:latin typeface="Cambria Math" panose="02040503050406030204" pitchFamily="18" charset="0"/>
                      </a:rPr>
                      <m:t>𝐒</m:t>
                    </m:r>
                    <m:r>
                      <a:rPr lang="en-US" altLang="zh-CN" sz="2000" b="1" i="0"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h</m:t>
                        </m:r>
                      </m:sub>
                    </m:sSub>
                    <m:r>
                      <a:rPr lang="en-US" altLang="zh-CN" sz="2000" b="1" i="0" smtClean="0">
                        <a:latin typeface="Cambria Math" panose="02040503050406030204" pitchFamily="18" charset="0"/>
                      </a:rPr>
                      <m:t>}</m:t>
                    </m:r>
                  </m:oMath>
                </a14:m>
                <a:r>
                  <a:rPr lang="en-US" sz="2000" dirty="0">
                    <a:latin typeface="Comic Sans MS"/>
                  </a:rPr>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h</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𝑀</m:t>
                        </m:r>
                      </m:e>
                      <m:sub>
                        <m:r>
                          <a:rPr lang="en-US" altLang="zh-CN" sz="2000" i="1">
                            <a:latin typeface="Cambria Math" panose="02040503050406030204" pitchFamily="18" charset="0"/>
                          </a:rPr>
                          <m:t>h</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𝐸</m:t>
                        </m:r>
                      </m:e>
                      <m:sub>
                        <m:r>
                          <a:rPr lang="en-US" altLang="zh-CN" sz="2000" i="1">
                            <a:latin typeface="Cambria Math" panose="02040503050406030204" pitchFamily="18" charset="0"/>
                          </a:rPr>
                          <m:t>h</m:t>
                        </m:r>
                      </m:sub>
                    </m:sSub>
                    <m:r>
                      <a:rPr lang="en-US" altLang="zh-CN" sz="2000" i="1">
                        <a:latin typeface="Cambria Math" panose="02040503050406030204" pitchFamily="18" charset="0"/>
                      </a:rPr>
                      <m:t>}</m:t>
                    </m:r>
                  </m:oMath>
                </a14:m>
                <a:r>
                  <a:rPr lang="en-US" sz="2000" dirty="0">
                    <a:latin typeface="Comic Sans MS"/>
                  </a:rPr>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𝑀</m:t>
                        </m:r>
                      </m:e>
                      <m:sub>
                        <m:r>
                          <a:rPr lang="en-US" altLang="zh-CN" sz="2000" i="1">
                            <a:latin typeface="Cambria Math" panose="02040503050406030204" pitchFamily="18" charset="0"/>
                          </a:rPr>
                          <m:t>h</m:t>
                        </m:r>
                      </m:sub>
                    </m:sSub>
                    <m:r>
                      <a:rPr lang="en-US" altLang="zh-CN" sz="2000" i="1">
                        <a:latin typeface="Cambria Math" panose="02040503050406030204" pitchFamily="18" charset="0"/>
                      </a:rPr>
                      <m:t>={</m:t>
                    </m:r>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h</m:t>
                        </m:r>
                      </m:sup>
                    </m:sSubSup>
                    <m:r>
                      <a:rPr lang="en-US" altLang="zh-CN" sz="2000" i="1">
                        <a:latin typeface="Cambria Math" panose="02040503050406030204" pitchFamily="18" charset="0"/>
                      </a:rPr>
                      <m:t>}</m:t>
                    </m:r>
                  </m:oMath>
                </a14:m>
                <a:r>
                  <a:rPr lang="en-US" sz="2000" dirty="0">
                    <a:latin typeface="Comic Sans MS"/>
                  </a:rPr>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𝐸</m:t>
                        </m:r>
                      </m:e>
                      <m:sub>
                        <m:r>
                          <a:rPr lang="en-US" altLang="zh-CN" sz="2000" i="1">
                            <a:latin typeface="Cambria Math" panose="02040503050406030204" pitchFamily="18" charset="0"/>
                          </a:rPr>
                          <m:t>h</m:t>
                        </m:r>
                      </m:sub>
                    </m:sSub>
                    <m:r>
                      <a:rPr lang="en-US" altLang="zh-CN" sz="2000" i="1">
                        <a:latin typeface="Cambria Math" panose="02040503050406030204" pitchFamily="18" charset="0"/>
                      </a:rPr>
                      <m:t>={</m:t>
                    </m:r>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𝑒</m:t>
                        </m:r>
                      </m:e>
                      <m:sub>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𝑚</m:t>
                            </m:r>
                          </m:e>
                          <m:sub>
                            <m:r>
                              <a:rPr lang="en-US" altLang="zh-CN" sz="2000" i="1">
                                <a:latin typeface="Cambria Math" panose="02040503050406030204" pitchFamily="18" charset="0"/>
                              </a:rPr>
                              <m:t>𝑗</m:t>
                            </m:r>
                          </m:sub>
                        </m:sSub>
                      </m:sub>
                      <m:sup>
                        <m:r>
                          <a:rPr lang="en-US" altLang="zh-CN" sz="2000" i="1">
                            <a:latin typeface="Cambria Math" panose="02040503050406030204" pitchFamily="18" charset="0"/>
                          </a:rPr>
                          <m:t>h</m:t>
                        </m:r>
                      </m:sup>
                    </m:sSubSup>
                    <m:r>
                      <a:rPr lang="en-US" altLang="zh-CN" sz="2000" i="1">
                        <a:latin typeface="Cambria Math" panose="02040503050406030204" pitchFamily="18" charset="0"/>
                      </a:rPr>
                      <m:t>}</m:t>
                    </m:r>
                  </m:oMath>
                </a14:m>
                <a:r>
                  <a:rPr lang="en-US" sz="2000" dirty="0">
                    <a:latin typeface="Comic Sans MS"/>
                  </a:rPr>
                  <a:t>,</a:t>
                </a:r>
                <a:r>
                  <a:rPr lang="en-US" altLang="zh-CN" sz="2000" dirty="0"/>
                  <a:t> </a:t>
                </a:r>
              </a:p>
              <a:p>
                <a:pPr marL="858837" lvl="2" indent="0">
                  <a:lnSpc>
                    <a:spcPct val="130000"/>
                  </a:lnSpc>
                  <a:spcBef>
                    <a:spcPts val="600"/>
                  </a:spcBef>
                  <a:buClr>
                    <a:schemeClr val="accent2">
                      <a:lumMod val="75000"/>
                    </a:schemeClr>
                  </a:buClr>
                  <a:buSzPct val="100000"/>
                  <a:buNone/>
                </a:pPr>
                <a:r>
                  <a:rPr lang="en-US" altLang="zh-CN" sz="2000" dirty="0"/>
                  <a:t>                              </a:t>
                </a:r>
                <a14:m>
                  <m:oMath xmlns:m="http://schemas.openxmlformats.org/officeDocument/2006/math">
                    <m:r>
                      <a:rPr lang="en-US" altLang="zh-CN" sz="2000" i="1">
                        <a:latin typeface="Cambria Math" panose="02040503050406030204" pitchFamily="18" charset="0"/>
                      </a:rPr>
                      <m:t>𝑉</m:t>
                    </m:r>
                    <m:r>
                      <a:rPr lang="en-US" altLang="zh-CN" sz="2000" i="1">
                        <a:latin typeface="Cambria Math" panose="02040503050406030204" pitchFamily="18" charset="0"/>
                      </a:rPr>
                      <m:t> = </m:t>
                    </m:r>
                    <m:d>
                      <m:dPr>
                        <m:begChr m:val="{"/>
                        <m:endChr m:val="}"/>
                        <m:ctrlPr>
                          <a:rPr lang="en-US"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𝑘</m:t>
                            </m:r>
                          </m:sub>
                        </m:sSub>
                      </m:e>
                    </m:d>
                  </m:oMath>
                </a14:m>
                <a:r>
                  <a:rPr lang="en-US" altLang="zh-CN" sz="2400" i="1" dirty="0">
                    <a:latin typeface="黑体" panose="02010609060101010101" pitchFamily="49" charset="-122"/>
                    <a:ea typeface="黑体" panose="02010609060101010101" pitchFamily="49" charset="-122"/>
                    <a:cs typeface="Cambria Math" panose="02040503050406030204" pitchFamily="18" charset="0"/>
                    <a:sym typeface="+mn-ea"/>
                  </a:rPr>
                  <a:t>,</a:t>
                </a:r>
                <a:r>
                  <a:rPr lang="en-US" altLang="zh-CN" sz="2400" dirty="0"/>
                  <a:t> </a:t>
                </a:r>
                <a14:m>
                  <m:oMath xmlns:m="http://schemas.openxmlformats.org/officeDocument/2006/math">
                    <m:r>
                      <a:rPr lang="en-US" altLang="zh-CN" sz="2400" i="1">
                        <a:latin typeface="Cambria Math" panose="02040503050406030204" pitchFamily="18" charset="0"/>
                      </a:rPr>
                      <m:t>𝐿</m:t>
                    </m:r>
                    <m:r>
                      <a:rPr lang="en-US" altLang="zh-CN" sz="2400" i="1">
                        <a:latin typeface="Cambria Math" panose="02040503050406030204" pitchFamily="18" charset="0"/>
                      </a:rPr>
                      <m:t> = {</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𝑙</m:t>
                        </m:r>
                      </m:e>
                      <m: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𝑣</m:t>
                            </m:r>
                          </m:e>
                          <m:sub>
                            <m:r>
                              <a:rPr lang="en-US" altLang="zh-CN" sz="2400" i="1">
                                <a:latin typeface="Cambria Math" panose="02040503050406030204" pitchFamily="18" charset="0"/>
                              </a:rPr>
                              <m:t>𝑘</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𝑣</m:t>
                            </m:r>
                          </m:e>
                          <m:sub>
                            <m:r>
                              <a:rPr lang="en-US" altLang="zh-CN" sz="2400" i="1">
                                <a:latin typeface="Cambria Math" panose="02040503050406030204" pitchFamily="18" charset="0"/>
                              </a:rPr>
                              <m:t>𝑞</m:t>
                            </m:r>
                          </m:sub>
                        </m:sSub>
                        <m:r>
                          <a:rPr lang="en-US" altLang="zh-CN" sz="2400" i="1">
                            <a:latin typeface="Cambria Math" panose="02040503050406030204" pitchFamily="18" charset="0"/>
                          </a:rPr>
                          <m:t>)</m:t>
                        </m:r>
                      </m:sub>
                    </m:sSub>
                    <m:r>
                      <a:rPr lang="en-US" altLang="zh-CN" sz="2400" i="1">
                        <a:latin typeface="Cambria Math" panose="02040503050406030204" pitchFamily="18" charset="0"/>
                      </a:rPr>
                      <m:t>}</m:t>
                    </m:r>
                  </m:oMath>
                </a14:m>
                <a:endParaRPr lang="en-US" sz="2000" dirty="0">
                  <a:latin typeface="Comic Sans MS"/>
                </a:endParaRPr>
              </a:p>
              <a:p>
                <a:pPr marL="1201737" lvl="2" indent="-342900">
                  <a:lnSpc>
                    <a:spcPct val="130000"/>
                  </a:lnSpc>
                  <a:spcBef>
                    <a:spcPts val="600"/>
                  </a:spcBef>
                  <a:buClr>
                    <a:schemeClr val="accent2">
                      <a:lumMod val="75000"/>
                    </a:schemeClr>
                  </a:buClr>
                  <a:buSzPct val="100000"/>
                </a:pPr>
                <a:r>
                  <a:rPr lang="en-US" sz="2000" dirty="0">
                    <a:latin typeface="Comic Sans MS"/>
                  </a:rPr>
                  <a:t>computation model:    </a:t>
                </a:r>
              </a:p>
              <a:p>
                <a:pPr marL="1201737" lvl="2" indent="-342900">
                  <a:lnSpc>
                    <a:spcPct val="130000"/>
                  </a:lnSpc>
                  <a:spcBef>
                    <a:spcPts val="600"/>
                  </a:spcBef>
                  <a:buClr>
                    <a:schemeClr val="accent2">
                      <a:lumMod val="75000"/>
                    </a:schemeClr>
                  </a:buClr>
                  <a:buSzPct val="100000"/>
                </a:pPr>
                <a:endParaRPr lang="en-US" sz="2000" dirty="0">
                  <a:latin typeface="Comic Sans MS"/>
                </a:endParaRPr>
              </a:p>
              <a:p>
                <a:pPr marL="1201737" lvl="2" indent="-342900">
                  <a:lnSpc>
                    <a:spcPct val="130000"/>
                  </a:lnSpc>
                  <a:spcBef>
                    <a:spcPts val="600"/>
                  </a:spcBef>
                  <a:buClr>
                    <a:schemeClr val="accent2">
                      <a:lumMod val="75000"/>
                    </a:schemeClr>
                  </a:buClr>
                  <a:buSzPct val="100000"/>
                </a:pPr>
                <a:endParaRPr lang="en-US" sz="2000" dirty="0">
                  <a:latin typeface="Comic Sans MS"/>
                </a:endParaRPr>
              </a:p>
              <a:p>
                <a:pPr marL="1201737" lvl="2" indent="-342900">
                  <a:lnSpc>
                    <a:spcPct val="130000"/>
                  </a:lnSpc>
                  <a:spcBef>
                    <a:spcPts val="600"/>
                  </a:spcBef>
                  <a:buClr>
                    <a:schemeClr val="accent2">
                      <a:lumMod val="75000"/>
                    </a:schemeClr>
                  </a:buClr>
                  <a:buSzPct val="100000"/>
                </a:pPr>
                <a:endParaRPr lang="en-US" sz="2000" dirty="0">
                  <a:latin typeface="Comic Sans MS"/>
                </a:endParaRPr>
              </a:p>
              <a:p>
                <a:pPr marL="1201737" lvl="2" indent="-342900">
                  <a:lnSpc>
                    <a:spcPct val="130000"/>
                  </a:lnSpc>
                  <a:spcBef>
                    <a:spcPts val="600"/>
                  </a:spcBef>
                  <a:buClr>
                    <a:schemeClr val="accent2">
                      <a:lumMod val="75000"/>
                    </a:schemeClr>
                  </a:buClr>
                  <a:buSzPct val="100000"/>
                </a:pPr>
                <a:endParaRPr lang="en-US" sz="2000" dirty="0">
                  <a:latin typeface="Comic Sans MS"/>
                </a:endParaRPr>
              </a:p>
              <a:p>
                <a:pPr marL="800100" lvl="1" indent="-342900">
                  <a:spcBef>
                    <a:spcPts val="600"/>
                  </a:spcBef>
                  <a:buSzPct val="25000"/>
                  <a:buFont typeface="Arial" panose="020B0604020202020204" pitchFamily="34" charset="0"/>
                  <a:buNone/>
                </a:pPr>
                <a:endParaRPr lang="en-US" sz="2400" dirty="0">
                  <a:latin typeface="Comic Sans MS"/>
                  <a:sym typeface="Comic Sans MS"/>
                </a:endParaRPr>
              </a:p>
            </p:txBody>
          </p:sp>
        </mc:Choice>
        <mc:Fallback xmlns="">
          <p:sp>
            <p:nvSpPr>
              <p:cNvPr id="22" name="Shape 266">
                <a:extLst>
                  <a:ext uri="{FF2B5EF4-FFF2-40B4-BE49-F238E27FC236}">
                    <a16:creationId xmlns:a16="http://schemas.microsoft.com/office/drawing/2014/main" id="{91CC3884-D891-47DE-BB0B-78557C773C2B}"/>
                  </a:ext>
                </a:extLst>
              </p:cNvPr>
              <p:cNvSpPr txBox="1">
                <a:spLocks noRot="1" noChangeAspect="1" noMove="1" noResize="1" noEditPoints="1" noAdjustHandles="1" noChangeArrowheads="1" noChangeShapeType="1" noTextEdit="1"/>
              </p:cNvSpPr>
              <p:nvPr/>
            </p:nvSpPr>
            <p:spPr>
              <a:xfrm>
                <a:off x="0" y="1002599"/>
                <a:ext cx="11754678" cy="2061684"/>
              </a:xfrm>
              <a:prstGeom prst="rect">
                <a:avLst/>
              </a:prstGeom>
              <a:blipFill>
                <a:blip r:embed="rId3"/>
                <a:stretch>
                  <a:fillRect b="-12684"/>
                </a:stretch>
              </a:blipFill>
              <a:ln>
                <a:noFill/>
              </a:ln>
            </p:spPr>
            <p:txBody>
              <a:bodyPr/>
              <a:lstStyle/>
              <a:p>
                <a:r>
                  <a:rPr lang="zh-CN" altLang="en-US">
                    <a:noFill/>
                  </a:rPr>
                  <a:t> </a:t>
                </a:r>
              </a:p>
            </p:txBody>
          </p:sp>
        </mc:Fallback>
      </mc:AlternateContent>
      <p:sp>
        <p:nvSpPr>
          <p:cNvPr id="35" name="文本框 34">
            <a:extLst>
              <a:ext uri="{FF2B5EF4-FFF2-40B4-BE49-F238E27FC236}">
                <a16:creationId xmlns:a16="http://schemas.microsoft.com/office/drawing/2014/main" id="{D05C21FB-A800-4C19-9C05-4DE33056AAA8}"/>
              </a:ext>
            </a:extLst>
          </p:cNvPr>
          <p:cNvSpPr txBox="1"/>
          <p:nvPr/>
        </p:nvSpPr>
        <p:spPr>
          <a:xfrm>
            <a:off x="3475783" y="4359159"/>
            <a:ext cx="2591759" cy="523220"/>
          </a:xfrm>
          <a:prstGeom prst="rect">
            <a:avLst/>
          </a:prstGeom>
          <a:noFill/>
        </p:spPr>
        <p:txBody>
          <a:bodyPr wrap="square">
            <a:spAutoFit/>
          </a:bodyPr>
          <a:lstStyle/>
          <a:p>
            <a:pPr algn="ctr"/>
            <a:r>
              <a:rPr lang="en-US" altLang="zh-CN" dirty="0">
                <a:solidFill>
                  <a:schemeClr val="accent1"/>
                </a:solidFill>
                <a:latin typeface="Comic Sans MS"/>
              </a:rPr>
              <a:t>Required processing capability</a:t>
            </a:r>
          </a:p>
        </p:txBody>
      </p:sp>
      <p:sp>
        <p:nvSpPr>
          <p:cNvPr id="36" name="文本框 35">
            <a:extLst>
              <a:ext uri="{FF2B5EF4-FFF2-40B4-BE49-F238E27FC236}">
                <a16:creationId xmlns:a16="http://schemas.microsoft.com/office/drawing/2014/main" id="{4E25AEE6-E47B-4EBC-B654-E950B183B978}"/>
              </a:ext>
            </a:extLst>
          </p:cNvPr>
          <p:cNvSpPr txBox="1"/>
          <p:nvPr/>
        </p:nvSpPr>
        <p:spPr>
          <a:xfrm>
            <a:off x="5382481" y="4367474"/>
            <a:ext cx="2711304" cy="523220"/>
          </a:xfrm>
          <a:prstGeom prst="rect">
            <a:avLst/>
          </a:prstGeom>
          <a:noFill/>
        </p:spPr>
        <p:txBody>
          <a:bodyPr wrap="square">
            <a:spAutoFit/>
          </a:bodyPr>
          <a:lstStyle/>
          <a:p>
            <a:pPr algn="ctr"/>
            <a:r>
              <a:rPr lang="en-US" altLang="zh-CN" dirty="0">
                <a:solidFill>
                  <a:schemeClr val="accent1"/>
                </a:solidFill>
                <a:latin typeface="Comic Sans MS"/>
              </a:rPr>
              <a:t>Computing capability </a:t>
            </a:r>
          </a:p>
          <a:p>
            <a:pPr algn="ctr"/>
            <a:r>
              <a:rPr lang="en-US" altLang="zh-CN" dirty="0">
                <a:solidFill>
                  <a:schemeClr val="accent1"/>
                </a:solidFill>
                <a:latin typeface="Comic Sans MS"/>
              </a:rPr>
              <a:t>of edge server</a:t>
            </a:r>
          </a:p>
        </p:txBody>
      </p:sp>
      <p:cxnSp>
        <p:nvCxnSpPr>
          <p:cNvPr id="38" name="直接箭头连接符 37">
            <a:extLst>
              <a:ext uri="{FF2B5EF4-FFF2-40B4-BE49-F238E27FC236}">
                <a16:creationId xmlns:a16="http://schemas.microsoft.com/office/drawing/2014/main" id="{0F715D30-2914-49F1-8B47-BD8C9A99B2E0}"/>
              </a:ext>
            </a:extLst>
          </p:cNvPr>
          <p:cNvCxnSpPr>
            <a:cxnSpLocks/>
          </p:cNvCxnSpPr>
          <p:nvPr/>
        </p:nvCxnSpPr>
        <p:spPr>
          <a:xfrm flipH="1" flipV="1">
            <a:off x="5816993" y="3841067"/>
            <a:ext cx="501098" cy="35176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7A91C550-9459-4D5C-AE0B-BC8A84A6B533}"/>
                  </a:ext>
                </a:extLst>
              </p:cNvPr>
              <p:cNvSpPr txBox="1"/>
              <p:nvPr/>
            </p:nvSpPr>
            <p:spPr>
              <a:xfrm>
                <a:off x="2773903" y="3347763"/>
                <a:ext cx="3561523" cy="4206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𝑑</m:t>
                          </m:r>
                        </m:e>
                        <m:sub>
                          <m:r>
                            <a:rPr lang="en-US" altLang="zh-CN" sz="2000" i="1">
                              <a:latin typeface="Cambria Math" panose="02040503050406030204" pitchFamily="18" charset="0"/>
                            </a:rPr>
                            <m:t>𝑐</m:t>
                          </m:r>
                        </m:sub>
                      </m:sSub>
                      <m:d>
                        <m:dPr>
                          <m:ctrlPr>
                            <a:rPr lang="en-US" altLang="zh-CN" sz="2000" i="1">
                              <a:latin typeface="Cambria Math" panose="02040503050406030204" pitchFamily="18" charset="0"/>
                            </a:rPr>
                          </m:ctrlPr>
                        </m:dPr>
                        <m:e>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h</m:t>
                              </m:r>
                            </m:sup>
                          </m:sSubSup>
                        </m:e>
                      </m:d>
                      <m:r>
                        <a:rPr lang="en-US" altLang="zh-CN" sz="2000" b="0" i="1" smtClean="0">
                          <a:latin typeface="Cambria Math" panose="02040503050406030204" pitchFamily="18" charset="0"/>
                        </a:rPr>
                        <m:t>=</m:t>
                      </m:r>
                      <m:r>
                        <a:rPr lang="en-US" altLang="zh-CN" sz="2000" i="1">
                          <a:latin typeface="Cambria Math" panose="02040503050406030204" pitchFamily="18" charset="0"/>
                        </a:rPr>
                        <m:t>𝑥</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 </m:t>
                          </m:r>
                          <m:r>
                            <a:rPr lang="en-US" altLang="zh-CN" sz="2000" i="1">
                              <a:latin typeface="Cambria Math" panose="02040503050406030204" pitchFamily="18" charset="0"/>
                            </a:rPr>
                            <m:t>𝑘</m:t>
                          </m:r>
                        </m:e>
                      </m:d>
                      <m:r>
                        <a:rPr lang="en-US" altLang="zh-CN" sz="2000" i="1" smtClean="0">
                          <a:latin typeface="Cambria Math" panose="02040503050406030204" pitchFamily="18" charset="0"/>
                          <a:ea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𝑞</m:t>
                          </m:r>
                        </m:e>
                        <m:sub>
                          <m:sSubSup>
                            <m:sSubSupPr>
                              <m:ctrlPr>
                                <a:rPr lang="zh-CN" altLang="zh-CN" sz="2000" i="1">
                                  <a:latin typeface="Cambria Math" panose="02040503050406030204" pitchFamily="18" charset="0"/>
                                </a:rPr>
                              </m:ctrlPr>
                            </m:sSubSupPr>
                            <m:e>
                              <m:r>
                                <a:rPr lang="en-US" altLang="zh-CN" sz="2000" i="1">
                                  <a:latin typeface="Cambria Math" panose="02040503050406030204" pitchFamily="18" charset="0"/>
                                </a:rPr>
                                <m:t>𝑚</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h</m:t>
                              </m:r>
                            </m:sup>
                          </m:sSubSup>
                        </m:sub>
                      </m:sSub>
                      <m:r>
                        <a:rPr lang="en-US" altLang="zh-CN" sz="2000" b="0" i="1" smtClean="0">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𝑣</m:t>
                              </m:r>
                            </m:e>
                            <m:sub>
                              <m:r>
                                <a:rPr lang="en-US" altLang="zh-CN" sz="2000" i="1">
                                  <a:latin typeface="Cambria Math" panose="02040503050406030204" pitchFamily="18" charset="0"/>
                                </a:rPr>
                                <m:t>𝑘</m:t>
                              </m:r>
                            </m:sub>
                          </m:sSub>
                          <m:r>
                            <a:rPr lang="en-US" altLang="zh-CN" sz="2000" i="1">
                              <a:latin typeface="Cambria Math" panose="02040503050406030204" pitchFamily="18" charset="0"/>
                            </a:rPr>
                            <m:t>)</m:t>
                          </m:r>
                        </m:sub>
                      </m:sSub>
                    </m:oMath>
                  </m:oMathPara>
                </a14:m>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mc:Choice>
        <mc:Fallback xmlns="">
          <p:sp>
            <p:nvSpPr>
              <p:cNvPr id="39" name="文本框 38">
                <a:extLst>
                  <a:ext uri="{FF2B5EF4-FFF2-40B4-BE49-F238E27FC236}">
                    <a16:creationId xmlns:a16="http://schemas.microsoft.com/office/drawing/2014/main" id="{7A91C550-9459-4D5C-AE0B-BC8A84A6B533}"/>
                  </a:ext>
                </a:extLst>
              </p:cNvPr>
              <p:cNvSpPr txBox="1">
                <a:spLocks noRot="1" noChangeAspect="1" noMove="1" noResize="1" noEditPoints="1" noAdjustHandles="1" noChangeArrowheads="1" noChangeShapeType="1" noTextEdit="1"/>
              </p:cNvSpPr>
              <p:nvPr/>
            </p:nvSpPr>
            <p:spPr>
              <a:xfrm>
                <a:off x="2773903" y="3347763"/>
                <a:ext cx="3561523" cy="420693"/>
              </a:xfrm>
              <a:prstGeom prst="rect">
                <a:avLst/>
              </a:prstGeom>
              <a:blipFill>
                <a:blip r:embed="rId4"/>
                <a:stretch>
                  <a:fillRect b="-11594"/>
                </a:stretch>
              </a:blipFill>
            </p:spPr>
            <p:txBody>
              <a:bodyPr/>
              <a:lstStyle/>
              <a:p>
                <a:r>
                  <a:rPr lang="zh-CN" altLang="en-US">
                    <a:noFill/>
                  </a:rPr>
                  <a:t> </a:t>
                </a:r>
              </a:p>
            </p:txBody>
          </p:sp>
        </mc:Fallback>
      </mc:AlternateContent>
      <p:cxnSp>
        <p:nvCxnSpPr>
          <p:cNvPr id="45" name="直接箭头连接符 44">
            <a:extLst>
              <a:ext uri="{FF2B5EF4-FFF2-40B4-BE49-F238E27FC236}">
                <a16:creationId xmlns:a16="http://schemas.microsoft.com/office/drawing/2014/main" id="{D90E1D3B-B9CB-4498-8361-B4044F8D8D2A}"/>
              </a:ext>
            </a:extLst>
          </p:cNvPr>
          <p:cNvCxnSpPr>
            <a:cxnSpLocks/>
          </p:cNvCxnSpPr>
          <p:nvPr/>
        </p:nvCxnSpPr>
        <p:spPr>
          <a:xfrm flipV="1">
            <a:off x="4844032" y="3841067"/>
            <a:ext cx="417024" cy="375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2149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自定义 95">
      <a:dk1>
        <a:sysClr val="windowText" lastClr="000000"/>
      </a:dk1>
      <a:lt1>
        <a:sysClr val="window" lastClr="FFFFFF"/>
      </a:lt1>
      <a:dk2>
        <a:srgbClr val="3F3F3F"/>
      </a:dk2>
      <a:lt2>
        <a:srgbClr val="E3DED1"/>
      </a:lt2>
      <a:accent1>
        <a:srgbClr val="071F6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A000120140627A33KPBG</Template>
  <TotalTime>11352</TotalTime>
  <Words>3805</Words>
  <Application>Microsoft Office PowerPoint</Application>
  <PresentationFormat>全屏显示(16:9)</PresentationFormat>
  <Paragraphs>332</Paragraphs>
  <Slides>25</Slides>
  <Notes>25</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40" baseType="lpstr">
      <vt:lpstr>等线</vt:lpstr>
      <vt:lpstr>黑体</vt:lpstr>
      <vt:lpstr>微软雅黑</vt:lpstr>
      <vt:lpstr>幼圆</vt:lpstr>
      <vt:lpstr>Arial</vt:lpstr>
      <vt:lpstr>Arial Black</vt:lpstr>
      <vt:lpstr>Calibri</vt:lpstr>
      <vt:lpstr>Cambria Math</vt:lpstr>
      <vt:lpstr>Comic Sans MS</vt:lpstr>
      <vt:lpstr>Times New Roman</vt:lpstr>
      <vt:lpstr>Wingdings</vt:lpstr>
      <vt:lpstr>Wingdings 2</vt:lpstr>
      <vt:lpstr>Wingdings 3</vt:lpstr>
      <vt:lpstr>第一PPT，www.1ppt.com</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蓝色实用开题报告</dc:title>
  <dc:creator>第一PPT</dc:creator>
  <cp:keywords>www.1ppt.com</cp:keywords>
  <dc:description>www.1ppt.com</dc:description>
  <cp:lastModifiedBy>闫 冉</cp:lastModifiedBy>
  <cp:revision>1119</cp:revision>
  <dcterms:created xsi:type="dcterms:W3CDTF">2014-06-03T07:56:23Z</dcterms:created>
  <dcterms:modified xsi:type="dcterms:W3CDTF">2023-12-19T15:48:15Z</dcterms:modified>
</cp:coreProperties>
</file>