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84" r:id="rId5"/>
    <p:sldId id="285" r:id="rId6"/>
    <p:sldId id="286" r:id="rId7"/>
    <p:sldId id="287" r:id="rId8"/>
    <p:sldId id="261" r:id="rId9"/>
    <p:sldId id="263" r:id="rId10"/>
    <p:sldId id="264" r:id="rId11"/>
    <p:sldId id="279" r:id="rId12"/>
    <p:sldId id="281" r:id="rId13"/>
    <p:sldId id="282" r:id="rId14"/>
    <p:sldId id="283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8" r:id="rId23"/>
    <p:sldId id="259" r:id="rId24"/>
    <p:sldId id="260" r:id="rId25"/>
    <p:sldId id="274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1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9D0A9-CA4D-453B-A8EC-8F6CA22FEA94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D8069-22C7-4545-B15D-8659D29D7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3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C8AAD3F-2363-4054-89A2-7F226E8A3669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AD3F-2363-4054-89A2-7F226E8A3669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C8AAD3F-2363-4054-89A2-7F226E8A3669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AD3F-2363-4054-89A2-7F226E8A3669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AD3F-2363-4054-89A2-7F226E8A3669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C8AAD3F-2363-4054-89A2-7F226E8A3669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C8AAD3F-2363-4054-89A2-7F226E8A3669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AD3F-2363-4054-89A2-7F226E8A3669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AD3F-2363-4054-89A2-7F226E8A3669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AD3F-2363-4054-89A2-7F226E8A3669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C8AAD3F-2363-4054-89A2-7F226E8A3669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8AAD3F-2363-4054-89A2-7F226E8A3669}" type="datetimeFigureOut">
              <a:rPr lang="en-US" smtClean="0"/>
              <a:pPr/>
              <a:t>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Deadline-aware Broadcasting in Wireless Networks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Local Network Coding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191000"/>
            <a:ext cx="7010400" cy="17526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Pouya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Ostovari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Wu,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Abdallah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Khreishah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Computer &amp; Information Sciences Department,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Temple University,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Partial Dominant Pruning (PDP)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 Lou and J.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Wu, 2002)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source node selects a subset of its neighbors such that they cover two-hop neighbors of the source.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Two-hop local information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source add the forwarder list to the packets.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forwarder node performs the same instruction.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Velocity-Based Waiting 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85596"/>
            <a:ext cx="2063675" cy="148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155286"/>
            <a:ext cx="2029362" cy="147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25"/>
          <p:cNvSpPr/>
          <p:nvPr/>
        </p:nvSpPr>
        <p:spPr>
          <a:xfrm>
            <a:off x="4572000" y="4871100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6" idx="6"/>
            <a:endCxn id="33" idx="2"/>
          </p:cNvCxnSpPr>
          <p:nvPr/>
        </p:nvCxnSpPr>
        <p:spPr>
          <a:xfrm flipV="1">
            <a:off x="5039591" y="5081700"/>
            <a:ext cx="297094" cy="1059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022485" y="4069575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632085" y="4450575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022485" y="4871099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36685" y="3445172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716694" y="4054772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36685" y="4860501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>
            <a:endCxn id="32" idx="4"/>
          </p:cNvCxnSpPr>
          <p:nvPr/>
        </p:nvCxnSpPr>
        <p:spPr>
          <a:xfrm flipV="1">
            <a:off x="4869094" y="4497169"/>
            <a:ext cx="81396" cy="40287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6"/>
            <a:endCxn id="30" idx="2"/>
          </p:cNvCxnSpPr>
          <p:nvPr/>
        </p:nvCxnSpPr>
        <p:spPr>
          <a:xfrm>
            <a:off x="5804276" y="5081700"/>
            <a:ext cx="218209" cy="1059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00600" y="5418312"/>
                <a:ext cx="1203470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𝑊</m:t>
                          </m:r>
                        </m:e>
                        <m:sub>
                          <m:r>
                            <a:rPr lang="en-US" sz="2000" b="0" i="1" smtClean="0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1</m:t>
                          </m:r>
                          <m:r>
                            <a:rPr lang="en-US" sz="2000" b="0" i="1" smtClean="0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,</m:t>
                          </m:r>
                          <m: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/>
                          <a:ea typeface="Calibri"/>
                          <a:cs typeface="Arial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/>
                          <a:ea typeface="Calibri"/>
                          <a:cs typeface="Arial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418312"/>
                <a:ext cx="1203470" cy="4135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7676" y="3472544"/>
                <a:ext cx="958531" cy="574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/>
                          <a:ea typeface="Calibri"/>
                          <a:cs typeface="Arial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/>
                          <a:ea typeface="Calibri"/>
                          <a:cs typeface="Arial"/>
                        </a:rPr>
                        <m:t>1</m:t>
                      </m:r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76" y="3472544"/>
                <a:ext cx="958531" cy="5745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250" y="3969801"/>
                <a:ext cx="10093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50" y="3969801"/>
                <a:ext cx="100931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0052" y="5670964"/>
                <a:ext cx="9773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2" y="5670964"/>
                <a:ext cx="977319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7658" y="6140329"/>
                <a:ext cx="10152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58" y="6140329"/>
                <a:ext cx="1015278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099676" y="3814305"/>
            <a:ext cx="187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Time slot=1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86600" y="3821707"/>
            <a:ext cx="187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Time slot=2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859886" y="5410200"/>
                <a:ext cx="2079544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7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886" y="5410200"/>
                <a:ext cx="2079544" cy="41351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817725" y="5791200"/>
                <a:ext cx="2066912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5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1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725" y="5791200"/>
                <a:ext cx="2066912" cy="41351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800600" y="6248400"/>
                <a:ext cx="1203471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6248400"/>
                <a:ext cx="1203471" cy="41351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4762" y="2667000"/>
            <a:ext cx="1600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74292" y="1619250"/>
            <a:ext cx="162401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4762" y="2133600"/>
            <a:ext cx="2052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139700" y="16118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Remaining time of packet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at node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83401" y="194103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Deadline of packet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20080" y="148764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Current time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400" y="2147365"/>
            <a:ext cx="314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Extra time of packet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at node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0019" y="2650093"/>
            <a:ext cx="343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Waiting time of packet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at node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72199" y="2529185"/>
            <a:ext cx="276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Maximum remaining hop of packet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at node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Freeform 54"/>
          <p:cNvSpPr/>
          <p:nvPr/>
        </p:nvSpPr>
        <p:spPr>
          <a:xfrm flipV="1">
            <a:off x="3200400" y="2278378"/>
            <a:ext cx="596900" cy="45719"/>
          </a:xfrm>
          <a:custGeom>
            <a:avLst/>
            <a:gdLst>
              <a:gd name="connsiteX0" fmla="*/ 2578100 w 2578100"/>
              <a:gd name="connsiteY0" fmla="*/ 0 h 0"/>
              <a:gd name="connsiteX1" fmla="*/ 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2578100" y="0"/>
                </a:moveTo>
                <a:lnTo>
                  <a:pt x="0" y="0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V="1">
            <a:off x="3352800" y="2350886"/>
            <a:ext cx="461962" cy="541022"/>
          </a:xfrm>
          <a:custGeom>
            <a:avLst/>
            <a:gdLst>
              <a:gd name="connsiteX0" fmla="*/ 2578100 w 2578100"/>
              <a:gd name="connsiteY0" fmla="*/ 0 h 0"/>
              <a:gd name="connsiteX1" fmla="*/ 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2578100" y="0"/>
                </a:moveTo>
                <a:lnTo>
                  <a:pt x="0" y="0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 flipV="1">
            <a:off x="3611880" y="1289525"/>
            <a:ext cx="230981" cy="541022"/>
          </a:xfrm>
          <a:custGeom>
            <a:avLst/>
            <a:gdLst>
              <a:gd name="connsiteX0" fmla="*/ 2578100 w 2578100"/>
              <a:gd name="connsiteY0" fmla="*/ 0 h 0"/>
              <a:gd name="connsiteX1" fmla="*/ 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2578100" y="0"/>
                </a:moveTo>
                <a:lnTo>
                  <a:pt x="0" y="0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10800000" flipV="1">
            <a:off x="5521801" y="1744978"/>
            <a:ext cx="230981" cy="541022"/>
          </a:xfrm>
          <a:custGeom>
            <a:avLst/>
            <a:gdLst>
              <a:gd name="connsiteX0" fmla="*/ 2578100 w 2578100"/>
              <a:gd name="connsiteY0" fmla="*/ 0 h 0"/>
              <a:gd name="connsiteX1" fmla="*/ 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2578100" y="0"/>
                </a:moveTo>
                <a:lnTo>
                  <a:pt x="0" y="0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029200" y="1924050"/>
            <a:ext cx="1809750" cy="219075"/>
          </a:xfrm>
          <a:custGeom>
            <a:avLst/>
            <a:gdLst>
              <a:gd name="connsiteX0" fmla="*/ 0 w 1809750"/>
              <a:gd name="connsiteY0" fmla="*/ 0 h 219075"/>
              <a:gd name="connsiteX1" fmla="*/ 419100 w 1809750"/>
              <a:gd name="connsiteY1" fmla="*/ 152400 h 219075"/>
              <a:gd name="connsiteX2" fmla="*/ 1133475 w 1809750"/>
              <a:gd name="connsiteY2" fmla="*/ 133350 h 219075"/>
              <a:gd name="connsiteX3" fmla="*/ 1809750 w 1809750"/>
              <a:gd name="connsiteY3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9750" h="219075">
                <a:moveTo>
                  <a:pt x="0" y="0"/>
                </a:moveTo>
                <a:cubicBezTo>
                  <a:pt x="115094" y="65087"/>
                  <a:pt x="230188" y="130175"/>
                  <a:pt x="419100" y="152400"/>
                </a:cubicBezTo>
                <a:cubicBezTo>
                  <a:pt x="608013" y="174625"/>
                  <a:pt x="901700" y="122238"/>
                  <a:pt x="1133475" y="133350"/>
                </a:cubicBezTo>
                <a:cubicBezTo>
                  <a:pt x="1365250" y="144462"/>
                  <a:pt x="1587500" y="181768"/>
                  <a:pt x="1809750" y="219075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562600" y="2495550"/>
            <a:ext cx="600075" cy="323850"/>
          </a:xfrm>
          <a:custGeom>
            <a:avLst/>
            <a:gdLst>
              <a:gd name="connsiteX0" fmla="*/ 0 w 600075"/>
              <a:gd name="connsiteY0" fmla="*/ 0 h 323850"/>
              <a:gd name="connsiteX1" fmla="*/ 123825 w 600075"/>
              <a:gd name="connsiteY1" fmla="*/ 238125 h 323850"/>
              <a:gd name="connsiteX2" fmla="*/ 400050 w 600075"/>
              <a:gd name="connsiteY2" fmla="*/ 266700 h 323850"/>
              <a:gd name="connsiteX3" fmla="*/ 600075 w 600075"/>
              <a:gd name="connsiteY3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75" h="323850">
                <a:moveTo>
                  <a:pt x="0" y="0"/>
                </a:moveTo>
                <a:cubicBezTo>
                  <a:pt x="28575" y="96837"/>
                  <a:pt x="57150" y="193675"/>
                  <a:pt x="123825" y="238125"/>
                </a:cubicBezTo>
                <a:cubicBezTo>
                  <a:pt x="190500" y="282575"/>
                  <a:pt x="320675" y="252413"/>
                  <a:pt x="400050" y="266700"/>
                </a:cubicBezTo>
                <a:cubicBezTo>
                  <a:pt x="479425" y="280987"/>
                  <a:pt x="539750" y="302418"/>
                  <a:pt x="600075" y="32385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2" grpId="0" animBg="1"/>
      <p:bldP spid="33" grpId="0" animBg="1"/>
      <p:bldP spid="8" grpId="0"/>
      <p:bldP spid="8" grpId="1"/>
      <p:bldP spid="19" grpId="0"/>
      <p:bldP spid="19" grpId="1"/>
      <p:bldP spid="52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Velocity-Based Waiting 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572000" y="4856451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6" idx="6"/>
            <a:endCxn id="33" idx="2"/>
          </p:cNvCxnSpPr>
          <p:nvPr/>
        </p:nvCxnSpPr>
        <p:spPr>
          <a:xfrm flipV="1">
            <a:off x="5039591" y="5067051"/>
            <a:ext cx="297094" cy="1059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022485" y="4054926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632085" y="4435926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022485" y="4856450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36685" y="3430523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716694" y="4040123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36685" y="4845852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>
            <a:endCxn id="32" idx="4"/>
          </p:cNvCxnSpPr>
          <p:nvPr/>
        </p:nvCxnSpPr>
        <p:spPr>
          <a:xfrm flipV="1">
            <a:off x="4869094" y="4482520"/>
            <a:ext cx="81396" cy="40287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6"/>
            <a:endCxn id="30" idx="2"/>
          </p:cNvCxnSpPr>
          <p:nvPr/>
        </p:nvCxnSpPr>
        <p:spPr>
          <a:xfrm>
            <a:off x="5804276" y="5067051"/>
            <a:ext cx="218209" cy="1059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7676" y="3472544"/>
                <a:ext cx="958531" cy="574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/>
                          <a:ea typeface="Calibri"/>
                          <a:cs typeface="Arial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/>
                          <a:ea typeface="Calibri"/>
                          <a:cs typeface="Arial"/>
                        </a:rPr>
                        <m:t>1</m:t>
                      </m:r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76" y="3472544"/>
                <a:ext cx="958531" cy="5745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250" y="3969801"/>
                <a:ext cx="10093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50" y="3969801"/>
                <a:ext cx="1009315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0052" y="5670964"/>
                <a:ext cx="9773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2" y="5670964"/>
                <a:ext cx="977319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7658" y="6140329"/>
                <a:ext cx="10152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58" y="6140329"/>
                <a:ext cx="101527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805795" y="5302374"/>
                <a:ext cx="2314415" cy="687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795" y="5302374"/>
                <a:ext cx="2314415" cy="6876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7118066" y="3799656"/>
            <a:ext cx="187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Time slot=3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traight Arrow Connector 57"/>
          <p:cNvCxnSpPr>
            <a:endCxn id="32" idx="7"/>
          </p:cNvCxnSpPr>
          <p:nvPr/>
        </p:nvCxnSpPr>
        <p:spPr>
          <a:xfrm flipH="1">
            <a:off x="5115808" y="3707770"/>
            <a:ext cx="232910" cy="397141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0"/>
          </p:cNvCxnSpPr>
          <p:nvPr/>
        </p:nvCxnSpPr>
        <p:spPr>
          <a:xfrm>
            <a:off x="5804276" y="3669214"/>
            <a:ext cx="452005" cy="385712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29" idx="1"/>
          </p:cNvCxnSpPr>
          <p:nvPr/>
        </p:nvCxnSpPr>
        <p:spPr>
          <a:xfrm>
            <a:off x="6490076" y="4340458"/>
            <a:ext cx="210486" cy="160256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40433" y="3799656"/>
            <a:ext cx="187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Time slot=4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806817" y="5470062"/>
                <a:ext cx="119846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817" y="5470062"/>
                <a:ext cx="1198469" cy="4135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800600" y="5865576"/>
                <a:ext cx="2786917" cy="687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865576"/>
                <a:ext cx="2786917" cy="68762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85596"/>
            <a:ext cx="2063675" cy="148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155286"/>
            <a:ext cx="2029362" cy="147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4762" y="2667000"/>
            <a:ext cx="1600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74292" y="1619250"/>
            <a:ext cx="162401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4762" y="2133600"/>
            <a:ext cx="2052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139700" y="16118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Remaining time of packet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at node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83401" y="194103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Deadline of packet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20080" y="148764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Current time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2400" y="2147365"/>
            <a:ext cx="314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Extra time of packet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at node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0019" y="2650093"/>
            <a:ext cx="343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Waiting time of packet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at node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72199" y="2529185"/>
            <a:ext cx="276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Maximum remaining hop of packet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at node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Freeform 51"/>
          <p:cNvSpPr/>
          <p:nvPr/>
        </p:nvSpPr>
        <p:spPr>
          <a:xfrm flipV="1">
            <a:off x="3200400" y="2278378"/>
            <a:ext cx="596900" cy="45719"/>
          </a:xfrm>
          <a:custGeom>
            <a:avLst/>
            <a:gdLst>
              <a:gd name="connsiteX0" fmla="*/ 2578100 w 2578100"/>
              <a:gd name="connsiteY0" fmla="*/ 0 h 0"/>
              <a:gd name="connsiteX1" fmla="*/ 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2578100" y="0"/>
                </a:moveTo>
                <a:lnTo>
                  <a:pt x="0" y="0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flipV="1">
            <a:off x="3352800" y="2350886"/>
            <a:ext cx="461962" cy="541022"/>
          </a:xfrm>
          <a:custGeom>
            <a:avLst/>
            <a:gdLst>
              <a:gd name="connsiteX0" fmla="*/ 2578100 w 2578100"/>
              <a:gd name="connsiteY0" fmla="*/ 0 h 0"/>
              <a:gd name="connsiteX1" fmla="*/ 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2578100" y="0"/>
                </a:moveTo>
                <a:lnTo>
                  <a:pt x="0" y="0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 flipV="1">
            <a:off x="3611880" y="1289525"/>
            <a:ext cx="230981" cy="541022"/>
          </a:xfrm>
          <a:custGeom>
            <a:avLst/>
            <a:gdLst>
              <a:gd name="connsiteX0" fmla="*/ 2578100 w 2578100"/>
              <a:gd name="connsiteY0" fmla="*/ 0 h 0"/>
              <a:gd name="connsiteX1" fmla="*/ 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2578100" y="0"/>
                </a:moveTo>
                <a:lnTo>
                  <a:pt x="0" y="0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0800000" flipV="1">
            <a:off x="5521801" y="1744978"/>
            <a:ext cx="230981" cy="541022"/>
          </a:xfrm>
          <a:custGeom>
            <a:avLst/>
            <a:gdLst>
              <a:gd name="connsiteX0" fmla="*/ 2578100 w 2578100"/>
              <a:gd name="connsiteY0" fmla="*/ 0 h 0"/>
              <a:gd name="connsiteX1" fmla="*/ 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2578100" y="0"/>
                </a:moveTo>
                <a:lnTo>
                  <a:pt x="0" y="0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029200" y="1924050"/>
            <a:ext cx="1809750" cy="219075"/>
          </a:xfrm>
          <a:custGeom>
            <a:avLst/>
            <a:gdLst>
              <a:gd name="connsiteX0" fmla="*/ 0 w 1809750"/>
              <a:gd name="connsiteY0" fmla="*/ 0 h 219075"/>
              <a:gd name="connsiteX1" fmla="*/ 419100 w 1809750"/>
              <a:gd name="connsiteY1" fmla="*/ 152400 h 219075"/>
              <a:gd name="connsiteX2" fmla="*/ 1133475 w 1809750"/>
              <a:gd name="connsiteY2" fmla="*/ 133350 h 219075"/>
              <a:gd name="connsiteX3" fmla="*/ 1809750 w 1809750"/>
              <a:gd name="connsiteY3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9750" h="219075">
                <a:moveTo>
                  <a:pt x="0" y="0"/>
                </a:moveTo>
                <a:cubicBezTo>
                  <a:pt x="115094" y="65087"/>
                  <a:pt x="230188" y="130175"/>
                  <a:pt x="419100" y="152400"/>
                </a:cubicBezTo>
                <a:cubicBezTo>
                  <a:pt x="608013" y="174625"/>
                  <a:pt x="901700" y="122238"/>
                  <a:pt x="1133475" y="133350"/>
                </a:cubicBezTo>
                <a:cubicBezTo>
                  <a:pt x="1365250" y="144462"/>
                  <a:pt x="1587500" y="181768"/>
                  <a:pt x="1809750" y="219075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562600" y="2495550"/>
            <a:ext cx="600075" cy="323850"/>
          </a:xfrm>
          <a:custGeom>
            <a:avLst/>
            <a:gdLst>
              <a:gd name="connsiteX0" fmla="*/ 0 w 600075"/>
              <a:gd name="connsiteY0" fmla="*/ 0 h 323850"/>
              <a:gd name="connsiteX1" fmla="*/ 123825 w 600075"/>
              <a:gd name="connsiteY1" fmla="*/ 238125 h 323850"/>
              <a:gd name="connsiteX2" fmla="*/ 400050 w 600075"/>
              <a:gd name="connsiteY2" fmla="*/ 266700 h 323850"/>
              <a:gd name="connsiteX3" fmla="*/ 600075 w 600075"/>
              <a:gd name="connsiteY3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75" h="323850">
                <a:moveTo>
                  <a:pt x="0" y="0"/>
                </a:moveTo>
                <a:cubicBezTo>
                  <a:pt x="28575" y="96837"/>
                  <a:pt x="57150" y="193675"/>
                  <a:pt x="123825" y="238125"/>
                </a:cubicBezTo>
                <a:cubicBezTo>
                  <a:pt x="190500" y="282575"/>
                  <a:pt x="320675" y="252413"/>
                  <a:pt x="400050" y="266700"/>
                </a:cubicBezTo>
                <a:cubicBezTo>
                  <a:pt x="479425" y="280987"/>
                  <a:pt x="539750" y="302418"/>
                  <a:pt x="600075" y="32385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7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23" grpId="0"/>
      <p:bldP spid="23" grpId="1"/>
      <p:bldP spid="57" grpId="0"/>
      <p:bldP spid="57" grpId="1"/>
      <p:bldP spid="64" grpId="0"/>
      <p:bldP spid="36" grpId="0"/>
      <p:bldP spid="36" grpId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Velocity-Based Waiting 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572000" y="4858275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6" idx="6"/>
            <a:endCxn id="33" idx="2"/>
          </p:cNvCxnSpPr>
          <p:nvPr/>
        </p:nvCxnSpPr>
        <p:spPr>
          <a:xfrm flipV="1">
            <a:off x="5039591" y="5068875"/>
            <a:ext cx="297094" cy="1059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022485" y="4056750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632085" y="4437750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022485" y="4858274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36685" y="3432347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716694" y="4041947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36685" y="4847676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>
            <a:endCxn id="32" idx="4"/>
          </p:cNvCxnSpPr>
          <p:nvPr/>
        </p:nvCxnSpPr>
        <p:spPr>
          <a:xfrm flipV="1">
            <a:off x="4869094" y="4484344"/>
            <a:ext cx="81396" cy="40287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6"/>
            <a:endCxn id="30" idx="2"/>
          </p:cNvCxnSpPr>
          <p:nvPr/>
        </p:nvCxnSpPr>
        <p:spPr>
          <a:xfrm>
            <a:off x="5804276" y="5068875"/>
            <a:ext cx="218209" cy="1059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7676" y="3472544"/>
                <a:ext cx="958531" cy="574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/>
                              <a:ea typeface="Calibri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/>
                          <a:ea typeface="Calibri"/>
                          <a:cs typeface="Arial"/>
                        </a:rPr>
                        <m:t>=</m:t>
                      </m:r>
                      <m:r>
                        <a:rPr lang="en-US" sz="2000" i="1">
                          <a:effectLst/>
                          <a:latin typeface="Cambria Math"/>
                          <a:ea typeface="Calibri"/>
                          <a:cs typeface="Arial"/>
                        </a:rPr>
                        <m:t>1</m:t>
                      </m:r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76" y="3472544"/>
                <a:ext cx="958531" cy="5745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250" y="3969801"/>
                <a:ext cx="10093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50" y="3969801"/>
                <a:ext cx="1009315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0052" y="5670964"/>
                <a:ext cx="9773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2" y="5670964"/>
                <a:ext cx="977319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7658" y="6140329"/>
                <a:ext cx="10152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58" y="6140329"/>
                <a:ext cx="101527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7270466" y="3793428"/>
            <a:ext cx="187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Time slot=5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traight Arrow Connector 57"/>
          <p:cNvCxnSpPr>
            <a:endCxn id="32" idx="7"/>
          </p:cNvCxnSpPr>
          <p:nvPr/>
        </p:nvCxnSpPr>
        <p:spPr>
          <a:xfrm flipH="1">
            <a:off x="5115808" y="3709594"/>
            <a:ext cx="232910" cy="397141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0"/>
          </p:cNvCxnSpPr>
          <p:nvPr/>
        </p:nvCxnSpPr>
        <p:spPr>
          <a:xfrm>
            <a:off x="5804276" y="3671038"/>
            <a:ext cx="452005" cy="385712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29" idx="1"/>
          </p:cNvCxnSpPr>
          <p:nvPr/>
        </p:nvCxnSpPr>
        <p:spPr>
          <a:xfrm>
            <a:off x="6490076" y="4342282"/>
            <a:ext cx="210486" cy="160256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0" idx="6"/>
          </p:cNvCxnSpPr>
          <p:nvPr/>
        </p:nvCxnSpPr>
        <p:spPr>
          <a:xfrm flipH="1">
            <a:off x="6490076" y="4877908"/>
            <a:ext cx="257643" cy="201565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56770" y="5486400"/>
                <a:ext cx="119846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770" y="5486400"/>
                <a:ext cx="1198469" cy="4135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7252323" y="3793428"/>
            <a:ext cx="187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Time slot=6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64100" y="5966153"/>
                <a:ext cx="2786917" cy="687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4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6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100" y="5966153"/>
                <a:ext cx="2786917" cy="6876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85596"/>
            <a:ext cx="2063675" cy="148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155286"/>
            <a:ext cx="2029362" cy="147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4762" y="2667000"/>
            <a:ext cx="1600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74292" y="1619250"/>
            <a:ext cx="162401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4762" y="2133600"/>
            <a:ext cx="2052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139700" y="16118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Remaining time of packet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at node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83401" y="194103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Deadline of packet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20080" y="148764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Current time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2147365"/>
            <a:ext cx="314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Extra time of packet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at node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0019" y="2650093"/>
            <a:ext cx="343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Waiting time of packet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at node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72199" y="2529185"/>
            <a:ext cx="276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Maximum remaining hop of packet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at node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Freeform 67"/>
          <p:cNvSpPr/>
          <p:nvPr/>
        </p:nvSpPr>
        <p:spPr>
          <a:xfrm flipV="1">
            <a:off x="3200400" y="2278378"/>
            <a:ext cx="596900" cy="45719"/>
          </a:xfrm>
          <a:custGeom>
            <a:avLst/>
            <a:gdLst>
              <a:gd name="connsiteX0" fmla="*/ 2578100 w 2578100"/>
              <a:gd name="connsiteY0" fmla="*/ 0 h 0"/>
              <a:gd name="connsiteX1" fmla="*/ 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2578100" y="0"/>
                </a:moveTo>
                <a:lnTo>
                  <a:pt x="0" y="0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 flipV="1">
            <a:off x="3352800" y="2350886"/>
            <a:ext cx="461962" cy="541022"/>
          </a:xfrm>
          <a:custGeom>
            <a:avLst/>
            <a:gdLst>
              <a:gd name="connsiteX0" fmla="*/ 2578100 w 2578100"/>
              <a:gd name="connsiteY0" fmla="*/ 0 h 0"/>
              <a:gd name="connsiteX1" fmla="*/ 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2578100" y="0"/>
                </a:moveTo>
                <a:lnTo>
                  <a:pt x="0" y="0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flipV="1">
            <a:off x="3611880" y="1289525"/>
            <a:ext cx="230981" cy="541022"/>
          </a:xfrm>
          <a:custGeom>
            <a:avLst/>
            <a:gdLst>
              <a:gd name="connsiteX0" fmla="*/ 2578100 w 2578100"/>
              <a:gd name="connsiteY0" fmla="*/ 0 h 0"/>
              <a:gd name="connsiteX1" fmla="*/ 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2578100" y="0"/>
                </a:moveTo>
                <a:lnTo>
                  <a:pt x="0" y="0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 rot="10800000" flipV="1">
            <a:off x="5521801" y="1744978"/>
            <a:ext cx="230981" cy="541022"/>
          </a:xfrm>
          <a:custGeom>
            <a:avLst/>
            <a:gdLst>
              <a:gd name="connsiteX0" fmla="*/ 2578100 w 2578100"/>
              <a:gd name="connsiteY0" fmla="*/ 0 h 0"/>
              <a:gd name="connsiteX1" fmla="*/ 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2578100" y="0"/>
                </a:moveTo>
                <a:lnTo>
                  <a:pt x="0" y="0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029200" y="1924050"/>
            <a:ext cx="1809750" cy="219075"/>
          </a:xfrm>
          <a:custGeom>
            <a:avLst/>
            <a:gdLst>
              <a:gd name="connsiteX0" fmla="*/ 0 w 1809750"/>
              <a:gd name="connsiteY0" fmla="*/ 0 h 219075"/>
              <a:gd name="connsiteX1" fmla="*/ 419100 w 1809750"/>
              <a:gd name="connsiteY1" fmla="*/ 152400 h 219075"/>
              <a:gd name="connsiteX2" fmla="*/ 1133475 w 1809750"/>
              <a:gd name="connsiteY2" fmla="*/ 133350 h 219075"/>
              <a:gd name="connsiteX3" fmla="*/ 1809750 w 1809750"/>
              <a:gd name="connsiteY3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9750" h="219075">
                <a:moveTo>
                  <a:pt x="0" y="0"/>
                </a:moveTo>
                <a:cubicBezTo>
                  <a:pt x="115094" y="65087"/>
                  <a:pt x="230188" y="130175"/>
                  <a:pt x="419100" y="152400"/>
                </a:cubicBezTo>
                <a:cubicBezTo>
                  <a:pt x="608013" y="174625"/>
                  <a:pt x="901700" y="122238"/>
                  <a:pt x="1133475" y="133350"/>
                </a:cubicBezTo>
                <a:cubicBezTo>
                  <a:pt x="1365250" y="144462"/>
                  <a:pt x="1587500" y="181768"/>
                  <a:pt x="1809750" y="219075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5562600" y="2495550"/>
            <a:ext cx="600075" cy="323850"/>
          </a:xfrm>
          <a:custGeom>
            <a:avLst/>
            <a:gdLst>
              <a:gd name="connsiteX0" fmla="*/ 0 w 600075"/>
              <a:gd name="connsiteY0" fmla="*/ 0 h 323850"/>
              <a:gd name="connsiteX1" fmla="*/ 123825 w 600075"/>
              <a:gd name="connsiteY1" fmla="*/ 238125 h 323850"/>
              <a:gd name="connsiteX2" fmla="*/ 400050 w 600075"/>
              <a:gd name="connsiteY2" fmla="*/ 266700 h 323850"/>
              <a:gd name="connsiteX3" fmla="*/ 600075 w 600075"/>
              <a:gd name="connsiteY3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75" h="323850">
                <a:moveTo>
                  <a:pt x="0" y="0"/>
                </a:moveTo>
                <a:cubicBezTo>
                  <a:pt x="28575" y="96837"/>
                  <a:pt x="57150" y="193675"/>
                  <a:pt x="123825" y="238125"/>
                </a:cubicBezTo>
                <a:cubicBezTo>
                  <a:pt x="190500" y="282575"/>
                  <a:pt x="320675" y="252413"/>
                  <a:pt x="400050" y="266700"/>
                </a:cubicBezTo>
                <a:cubicBezTo>
                  <a:pt x="479425" y="280987"/>
                  <a:pt x="539750" y="302418"/>
                  <a:pt x="600075" y="32385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57" grpId="0"/>
      <p:bldP spid="57" grpId="1"/>
      <p:bldP spid="5" grpId="0"/>
      <p:bldP spid="5" grpId="1"/>
      <p:bldP spid="40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Velocity-Based Waiting 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0715" y="5014192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26" idx="6"/>
            <a:endCxn id="33" idx="2"/>
          </p:cNvCxnSpPr>
          <p:nvPr/>
        </p:nvCxnSpPr>
        <p:spPr>
          <a:xfrm flipV="1">
            <a:off x="998306" y="5224792"/>
            <a:ext cx="297094" cy="1059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981200" y="4212667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590800" y="4593667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981200" y="5014191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95400" y="3588264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75409" y="4197864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295400" y="5003593"/>
            <a:ext cx="467591" cy="442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>
            <a:endCxn id="32" idx="4"/>
          </p:cNvCxnSpPr>
          <p:nvPr/>
        </p:nvCxnSpPr>
        <p:spPr>
          <a:xfrm flipV="1">
            <a:off x="827809" y="4640261"/>
            <a:ext cx="81396" cy="40287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3" idx="6"/>
            <a:endCxn id="30" idx="2"/>
          </p:cNvCxnSpPr>
          <p:nvPr/>
        </p:nvCxnSpPr>
        <p:spPr>
          <a:xfrm>
            <a:off x="1762991" y="5224792"/>
            <a:ext cx="218209" cy="1059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32" idx="7"/>
          </p:cNvCxnSpPr>
          <p:nvPr/>
        </p:nvCxnSpPr>
        <p:spPr>
          <a:xfrm flipH="1">
            <a:off x="1074523" y="3865511"/>
            <a:ext cx="232910" cy="397141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8" idx="0"/>
          </p:cNvCxnSpPr>
          <p:nvPr/>
        </p:nvCxnSpPr>
        <p:spPr>
          <a:xfrm>
            <a:off x="1762991" y="3826955"/>
            <a:ext cx="452005" cy="385712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29" idx="1"/>
          </p:cNvCxnSpPr>
          <p:nvPr/>
        </p:nvCxnSpPr>
        <p:spPr>
          <a:xfrm>
            <a:off x="2448791" y="4498199"/>
            <a:ext cx="210486" cy="160256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0" idx="6"/>
          </p:cNvCxnSpPr>
          <p:nvPr/>
        </p:nvCxnSpPr>
        <p:spPr>
          <a:xfrm flipH="1">
            <a:off x="2448791" y="5033825"/>
            <a:ext cx="257643" cy="201565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2800"/>
            <a:ext cx="4343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4762" y="2667000"/>
            <a:ext cx="1600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4292" y="1619250"/>
            <a:ext cx="162401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4762" y="2133600"/>
            <a:ext cx="2052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39700" y="16118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Remaining time of packet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at node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83401" y="194103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Deadline of packet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0080" y="148764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Current time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2147365"/>
            <a:ext cx="314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Extra time of packet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at node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019" y="2650093"/>
            <a:ext cx="343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Waiting time of packet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at node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72199" y="2529185"/>
            <a:ext cx="276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Maximum remaining hop of packet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at node 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Freeform 39"/>
          <p:cNvSpPr/>
          <p:nvPr/>
        </p:nvSpPr>
        <p:spPr>
          <a:xfrm flipV="1">
            <a:off x="3200400" y="2278378"/>
            <a:ext cx="596900" cy="45719"/>
          </a:xfrm>
          <a:custGeom>
            <a:avLst/>
            <a:gdLst>
              <a:gd name="connsiteX0" fmla="*/ 2578100 w 2578100"/>
              <a:gd name="connsiteY0" fmla="*/ 0 h 0"/>
              <a:gd name="connsiteX1" fmla="*/ 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2578100" y="0"/>
                </a:moveTo>
                <a:lnTo>
                  <a:pt x="0" y="0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flipV="1">
            <a:off x="3352800" y="2350886"/>
            <a:ext cx="461962" cy="541022"/>
          </a:xfrm>
          <a:custGeom>
            <a:avLst/>
            <a:gdLst>
              <a:gd name="connsiteX0" fmla="*/ 2578100 w 2578100"/>
              <a:gd name="connsiteY0" fmla="*/ 0 h 0"/>
              <a:gd name="connsiteX1" fmla="*/ 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2578100" y="0"/>
                </a:moveTo>
                <a:lnTo>
                  <a:pt x="0" y="0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flipV="1">
            <a:off x="3611880" y="1289525"/>
            <a:ext cx="230981" cy="541022"/>
          </a:xfrm>
          <a:custGeom>
            <a:avLst/>
            <a:gdLst>
              <a:gd name="connsiteX0" fmla="*/ 2578100 w 2578100"/>
              <a:gd name="connsiteY0" fmla="*/ 0 h 0"/>
              <a:gd name="connsiteX1" fmla="*/ 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2578100" y="0"/>
                </a:moveTo>
                <a:lnTo>
                  <a:pt x="0" y="0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rot="10800000" flipV="1">
            <a:off x="5521801" y="1744978"/>
            <a:ext cx="230981" cy="541022"/>
          </a:xfrm>
          <a:custGeom>
            <a:avLst/>
            <a:gdLst>
              <a:gd name="connsiteX0" fmla="*/ 2578100 w 2578100"/>
              <a:gd name="connsiteY0" fmla="*/ 0 h 0"/>
              <a:gd name="connsiteX1" fmla="*/ 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2578100" y="0"/>
                </a:moveTo>
                <a:lnTo>
                  <a:pt x="0" y="0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029200" y="1924050"/>
            <a:ext cx="1809750" cy="219075"/>
          </a:xfrm>
          <a:custGeom>
            <a:avLst/>
            <a:gdLst>
              <a:gd name="connsiteX0" fmla="*/ 0 w 1809750"/>
              <a:gd name="connsiteY0" fmla="*/ 0 h 219075"/>
              <a:gd name="connsiteX1" fmla="*/ 419100 w 1809750"/>
              <a:gd name="connsiteY1" fmla="*/ 152400 h 219075"/>
              <a:gd name="connsiteX2" fmla="*/ 1133475 w 1809750"/>
              <a:gd name="connsiteY2" fmla="*/ 133350 h 219075"/>
              <a:gd name="connsiteX3" fmla="*/ 1809750 w 1809750"/>
              <a:gd name="connsiteY3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9750" h="219075">
                <a:moveTo>
                  <a:pt x="0" y="0"/>
                </a:moveTo>
                <a:cubicBezTo>
                  <a:pt x="115094" y="65087"/>
                  <a:pt x="230188" y="130175"/>
                  <a:pt x="419100" y="152400"/>
                </a:cubicBezTo>
                <a:cubicBezTo>
                  <a:pt x="608013" y="174625"/>
                  <a:pt x="901700" y="122238"/>
                  <a:pt x="1133475" y="133350"/>
                </a:cubicBezTo>
                <a:cubicBezTo>
                  <a:pt x="1365250" y="144462"/>
                  <a:pt x="1587500" y="181768"/>
                  <a:pt x="1809750" y="219075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562600" y="2495550"/>
            <a:ext cx="600075" cy="323850"/>
          </a:xfrm>
          <a:custGeom>
            <a:avLst/>
            <a:gdLst>
              <a:gd name="connsiteX0" fmla="*/ 0 w 600075"/>
              <a:gd name="connsiteY0" fmla="*/ 0 h 323850"/>
              <a:gd name="connsiteX1" fmla="*/ 123825 w 600075"/>
              <a:gd name="connsiteY1" fmla="*/ 238125 h 323850"/>
              <a:gd name="connsiteX2" fmla="*/ 400050 w 600075"/>
              <a:gd name="connsiteY2" fmla="*/ 266700 h 323850"/>
              <a:gd name="connsiteX3" fmla="*/ 600075 w 600075"/>
              <a:gd name="connsiteY3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75" h="323850">
                <a:moveTo>
                  <a:pt x="0" y="0"/>
                </a:moveTo>
                <a:cubicBezTo>
                  <a:pt x="28575" y="96837"/>
                  <a:pt x="57150" y="193675"/>
                  <a:pt x="123825" y="238125"/>
                </a:cubicBezTo>
                <a:cubicBezTo>
                  <a:pt x="190500" y="282575"/>
                  <a:pt x="320675" y="252413"/>
                  <a:pt x="400050" y="266700"/>
                </a:cubicBezTo>
                <a:cubicBezTo>
                  <a:pt x="479425" y="280987"/>
                  <a:pt x="539750" y="302418"/>
                  <a:pt x="600075" y="32385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Velocity-Based Waiting 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Algorithm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1" y="2819400"/>
            <a:ext cx="5943600" cy="231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Coding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8093579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Proportional Distribution of Waiting Time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Crossing flows           more coding chance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90800"/>
            <a:ext cx="4683793" cy="276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256183" y="1829719"/>
            <a:ext cx="696817" cy="1845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9099" y="3886200"/>
            <a:ext cx="2743199" cy="9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75450" y="2583543"/>
            <a:ext cx="262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Number of flows that pass from node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886700" y="3327400"/>
            <a:ext cx="406400" cy="622300"/>
          </a:xfrm>
          <a:custGeom>
            <a:avLst/>
            <a:gdLst>
              <a:gd name="connsiteX0" fmla="*/ 0 w 406400"/>
              <a:gd name="connsiteY0" fmla="*/ 622300 h 622300"/>
              <a:gd name="connsiteX1" fmla="*/ 88900 w 406400"/>
              <a:gd name="connsiteY1" fmla="*/ 355600 h 622300"/>
              <a:gd name="connsiteX2" fmla="*/ 304800 w 406400"/>
              <a:gd name="connsiteY2" fmla="*/ 254000 h 622300"/>
              <a:gd name="connsiteX3" fmla="*/ 406400 w 406400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" h="622300">
                <a:moveTo>
                  <a:pt x="0" y="622300"/>
                </a:moveTo>
                <a:cubicBezTo>
                  <a:pt x="19050" y="519641"/>
                  <a:pt x="38100" y="416983"/>
                  <a:pt x="88900" y="355600"/>
                </a:cubicBezTo>
                <a:cubicBezTo>
                  <a:pt x="139700" y="294217"/>
                  <a:pt x="251883" y="313267"/>
                  <a:pt x="304800" y="254000"/>
                </a:cubicBezTo>
                <a:cubicBezTo>
                  <a:pt x="357717" y="194733"/>
                  <a:pt x="382058" y="97366"/>
                  <a:pt x="406400" y="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010400" y="4800600"/>
            <a:ext cx="355600" cy="660400"/>
          </a:xfrm>
          <a:custGeom>
            <a:avLst/>
            <a:gdLst>
              <a:gd name="connsiteX0" fmla="*/ 355600 w 355600"/>
              <a:gd name="connsiteY0" fmla="*/ 0 h 660400"/>
              <a:gd name="connsiteX1" fmla="*/ 292100 w 355600"/>
              <a:gd name="connsiteY1" fmla="*/ 342900 h 660400"/>
              <a:gd name="connsiteX2" fmla="*/ 114300 w 355600"/>
              <a:gd name="connsiteY2" fmla="*/ 419100 h 660400"/>
              <a:gd name="connsiteX3" fmla="*/ 0 w 355600"/>
              <a:gd name="connsiteY3" fmla="*/ 6604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600" h="660400">
                <a:moveTo>
                  <a:pt x="355600" y="0"/>
                </a:moveTo>
                <a:cubicBezTo>
                  <a:pt x="343958" y="136525"/>
                  <a:pt x="332317" y="273050"/>
                  <a:pt x="292100" y="342900"/>
                </a:cubicBezTo>
                <a:cubicBezTo>
                  <a:pt x="251883" y="412750"/>
                  <a:pt x="162983" y="366183"/>
                  <a:pt x="114300" y="419100"/>
                </a:cubicBezTo>
                <a:cubicBezTo>
                  <a:pt x="65617" y="472017"/>
                  <a:pt x="32808" y="566208"/>
                  <a:pt x="0" y="66040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38600" y="5562600"/>
            <a:ext cx="3632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Average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umber of passing flows from children nodes of node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-th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tree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PDWT (Initializing Phase)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81200"/>
            <a:ext cx="7339013" cy="370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PDWT (Running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90800"/>
            <a:ext cx="7239000" cy="271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Alice and Bob (No coding)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00200" y="3429000"/>
            <a:ext cx="9906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Alice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62400" y="3429000"/>
            <a:ext cx="9906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77000" y="3429000"/>
            <a:ext cx="9906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Bob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101850" y="2819400"/>
            <a:ext cx="2362200" cy="615950"/>
            <a:chOff x="2101850" y="2819400"/>
            <a:chExt cx="2362200" cy="615950"/>
          </a:xfrm>
        </p:grpSpPr>
        <p:cxnSp>
          <p:nvCxnSpPr>
            <p:cNvPr id="26" name="Curved Connector 25"/>
            <p:cNvCxnSpPr>
              <a:stCxn id="4" idx="0"/>
              <a:endCxn id="6" idx="0"/>
            </p:cNvCxnSpPr>
            <p:nvPr/>
          </p:nvCxnSpPr>
          <p:spPr>
            <a:xfrm rot="5400000" flipH="1" flipV="1">
              <a:off x="3276600" y="2247900"/>
              <a:ext cx="12700" cy="2362200"/>
            </a:xfrm>
            <a:prstGeom prst="curvedConnector3">
              <a:avLst>
                <a:gd name="adj1" fmla="val 1800000"/>
              </a:avLst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048000" y="2819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464050" y="2819400"/>
            <a:ext cx="2514600" cy="615950"/>
            <a:chOff x="4464050" y="2819400"/>
            <a:chExt cx="2514600" cy="615950"/>
          </a:xfrm>
        </p:grpSpPr>
        <p:cxnSp>
          <p:nvCxnSpPr>
            <p:cNvPr id="43" name="Curved Connector 42"/>
            <p:cNvCxnSpPr>
              <a:stCxn id="7" idx="0"/>
              <a:endCxn id="6" idx="0"/>
            </p:cNvCxnSpPr>
            <p:nvPr/>
          </p:nvCxnSpPr>
          <p:spPr>
            <a:xfrm rot="16200000" flipV="1">
              <a:off x="5715000" y="2171700"/>
              <a:ext cx="12700" cy="2514600"/>
            </a:xfrm>
            <a:prstGeom prst="curvedConnector3">
              <a:avLst>
                <a:gd name="adj1" fmla="val 1800000"/>
              </a:avLst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5562600" y="2819400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464050" y="4337050"/>
            <a:ext cx="2514600" cy="680482"/>
            <a:chOff x="4464050" y="4337050"/>
            <a:chExt cx="2514600" cy="680482"/>
          </a:xfrm>
        </p:grpSpPr>
        <p:cxnSp>
          <p:nvCxnSpPr>
            <p:cNvPr id="47" name="Curved Connector 46"/>
            <p:cNvCxnSpPr>
              <a:stCxn id="6" idx="4"/>
              <a:endCxn id="7" idx="4"/>
            </p:cNvCxnSpPr>
            <p:nvPr/>
          </p:nvCxnSpPr>
          <p:spPr>
            <a:xfrm rot="16200000" flipH="1">
              <a:off x="5715000" y="3086100"/>
              <a:ext cx="12700" cy="2514600"/>
            </a:xfrm>
            <a:prstGeom prst="curvedConnector3">
              <a:avLst>
                <a:gd name="adj1" fmla="val 1800000"/>
              </a:avLst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562600" y="4648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101850" y="4337050"/>
            <a:ext cx="2362200" cy="680482"/>
            <a:chOff x="2101850" y="4337050"/>
            <a:chExt cx="2362200" cy="680482"/>
          </a:xfrm>
        </p:grpSpPr>
        <p:cxnSp>
          <p:nvCxnSpPr>
            <p:cNvPr id="49" name="Curved Connector 48"/>
            <p:cNvCxnSpPr>
              <a:stCxn id="6" idx="4"/>
              <a:endCxn id="4" idx="4"/>
            </p:cNvCxnSpPr>
            <p:nvPr/>
          </p:nvCxnSpPr>
          <p:spPr>
            <a:xfrm rot="5400000">
              <a:off x="3276600" y="3162300"/>
              <a:ext cx="12700" cy="2362200"/>
            </a:xfrm>
            <a:prstGeom prst="curvedConnector3">
              <a:avLst>
                <a:gd name="adj1" fmla="val 1800000"/>
              </a:avLst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3048000" y="4648200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83264" y="5443210"/>
            <a:ext cx="3230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 transmissions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Random Waiting 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deadline should be less than       to ensure meeting the deadline.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Lower bound: 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Upper bound: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2968" y="1752599"/>
            <a:ext cx="526757" cy="33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0" y="4132357"/>
            <a:ext cx="14382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3113" y="3073400"/>
            <a:ext cx="5303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5466543"/>
            <a:ext cx="2686050" cy="70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3848100" y="3216657"/>
            <a:ext cx="901700" cy="180352"/>
          </a:xfrm>
          <a:custGeom>
            <a:avLst/>
            <a:gdLst>
              <a:gd name="connsiteX0" fmla="*/ 0 w 901700"/>
              <a:gd name="connsiteY0" fmla="*/ 47243 h 180352"/>
              <a:gd name="connsiteX1" fmla="*/ 241300 w 901700"/>
              <a:gd name="connsiteY1" fmla="*/ 9143 h 180352"/>
              <a:gd name="connsiteX2" fmla="*/ 457200 w 901700"/>
              <a:gd name="connsiteY2" fmla="*/ 9143 h 180352"/>
              <a:gd name="connsiteX3" fmla="*/ 596900 w 901700"/>
              <a:gd name="connsiteY3" fmla="*/ 110743 h 180352"/>
              <a:gd name="connsiteX4" fmla="*/ 749300 w 901700"/>
              <a:gd name="connsiteY4" fmla="*/ 174243 h 180352"/>
              <a:gd name="connsiteX5" fmla="*/ 901700 w 901700"/>
              <a:gd name="connsiteY5" fmla="*/ 174243 h 18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700" h="180352">
                <a:moveTo>
                  <a:pt x="0" y="47243"/>
                </a:moveTo>
                <a:cubicBezTo>
                  <a:pt x="82550" y="31368"/>
                  <a:pt x="165100" y="15493"/>
                  <a:pt x="241300" y="9143"/>
                </a:cubicBezTo>
                <a:cubicBezTo>
                  <a:pt x="317500" y="2793"/>
                  <a:pt x="397933" y="-7790"/>
                  <a:pt x="457200" y="9143"/>
                </a:cubicBezTo>
                <a:cubicBezTo>
                  <a:pt x="516467" y="26076"/>
                  <a:pt x="548217" y="83226"/>
                  <a:pt x="596900" y="110743"/>
                </a:cubicBezTo>
                <a:cubicBezTo>
                  <a:pt x="645583" y="138260"/>
                  <a:pt x="698500" y="163660"/>
                  <a:pt x="749300" y="174243"/>
                </a:cubicBezTo>
                <a:cubicBezTo>
                  <a:pt x="800100" y="184826"/>
                  <a:pt x="850900" y="179534"/>
                  <a:pt x="901700" y="174243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60325" y="2983667"/>
            <a:ext cx="309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computed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waiting time using the proportional method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648200" y="4325070"/>
            <a:ext cx="914400" cy="238019"/>
          </a:xfrm>
          <a:custGeom>
            <a:avLst/>
            <a:gdLst>
              <a:gd name="connsiteX0" fmla="*/ 0 w 914400"/>
              <a:gd name="connsiteY0" fmla="*/ 18330 h 238019"/>
              <a:gd name="connsiteX1" fmla="*/ 431800 w 914400"/>
              <a:gd name="connsiteY1" fmla="*/ 18330 h 238019"/>
              <a:gd name="connsiteX2" fmla="*/ 596900 w 914400"/>
              <a:gd name="connsiteY2" fmla="*/ 208830 h 238019"/>
              <a:gd name="connsiteX3" fmla="*/ 914400 w 914400"/>
              <a:gd name="connsiteY3" fmla="*/ 234230 h 23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238019">
                <a:moveTo>
                  <a:pt x="0" y="18330"/>
                </a:moveTo>
                <a:cubicBezTo>
                  <a:pt x="166158" y="2455"/>
                  <a:pt x="332317" y="-13420"/>
                  <a:pt x="431800" y="18330"/>
                </a:cubicBezTo>
                <a:cubicBezTo>
                  <a:pt x="531283" y="50080"/>
                  <a:pt x="516467" y="172847"/>
                  <a:pt x="596900" y="208830"/>
                </a:cubicBezTo>
                <a:cubicBezTo>
                  <a:pt x="677333" y="244813"/>
                  <a:pt x="795866" y="239521"/>
                  <a:pt x="914400" y="234230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15000" y="4239923"/>
            <a:ext cx="309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extra time of packet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node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Random Waiting Time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2495913"/>
            <a:ext cx="8153400" cy="270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Simulations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00" y="2500284"/>
            <a:ext cx="7592759" cy="331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6172201"/>
            <a:ext cx="685800" cy="23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34094"/>
            <a:ext cx="1983554" cy="33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817057"/>
            <a:ext cx="2590799" cy="35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7814" y="16002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VWT: Velocity based Waiting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PDWT: Proportional Distribution of Waiting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RWT: Random Waiting Time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Simulations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2775" y="2690589"/>
            <a:ext cx="8153400" cy="348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14286" y="61838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M=30, G=60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6286" y="61838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M=30, G=30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814" y="16002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VWT: Velocity based Waiting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PDWT: Proportional Distribution of Waiting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RWT: Random Waiting Time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Simulations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67214" y="2590801"/>
            <a:ext cx="784338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624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M=30, G=60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624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M=30, G=30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814" y="16002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VWT: Velocity based Waiting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PDWT: Proportional Distribution of Waiting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RWT: Random Waiting Time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Deterministic forwarding approach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PDP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Local network coding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Delaying forwarding to increase coding opportunities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Velocity based waiting time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Proportional distribution of waiting time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Random waiting time</a:t>
            </a: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153400" cy="44958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600" dirty="0" smtClean="0"/>
              <a:t>Questions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200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Alice and Bob (Coding)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00200" y="3429000"/>
            <a:ext cx="9906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Alice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62400" y="3429000"/>
            <a:ext cx="9906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77000" y="3429000"/>
            <a:ext cx="9906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Bob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58"/>
          <p:cNvGrpSpPr/>
          <p:nvPr/>
        </p:nvGrpSpPr>
        <p:grpSpPr>
          <a:xfrm>
            <a:off x="2101850" y="2819400"/>
            <a:ext cx="2362200" cy="615950"/>
            <a:chOff x="2101850" y="2819400"/>
            <a:chExt cx="2362200" cy="615950"/>
          </a:xfrm>
        </p:grpSpPr>
        <p:cxnSp>
          <p:nvCxnSpPr>
            <p:cNvPr id="26" name="Curved Connector 25"/>
            <p:cNvCxnSpPr>
              <a:stCxn id="4" idx="0"/>
              <a:endCxn id="6" idx="0"/>
            </p:cNvCxnSpPr>
            <p:nvPr/>
          </p:nvCxnSpPr>
          <p:spPr>
            <a:xfrm rot="5400000" flipH="1" flipV="1">
              <a:off x="3276600" y="2247900"/>
              <a:ext cx="12700" cy="2362200"/>
            </a:xfrm>
            <a:prstGeom prst="curvedConnector3">
              <a:avLst>
                <a:gd name="adj1" fmla="val 1800000"/>
              </a:avLst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048000" y="2819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59"/>
          <p:cNvGrpSpPr/>
          <p:nvPr/>
        </p:nvGrpSpPr>
        <p:grpSpPr>
          <a:xfrm>
            <a:off x="4464050" y="2819400"/>
            <a:ext cx="2514600" cy="615950"/>
            <a:chOff x="4464050" y="2819400"/>
            <a:chExt cx="2514600" cy="615950"/>
          </a:xfrm>
        </p:grpSpPr>
        <p:cxnSp>
          <p:nvCxnSpPr>
            <p:cNvPr id="43" name="Curved Connector 42"/>
            <p:cNvCxnSpPr>
              <a:stCxn id="7" idx="0"/>
              <a:endCxn id="6" idx="0"/>
            </p:cNvCxnSpPr>
            <p:nvPr/>
          </p:nvCxnSpPr>
          <p:spPr>
            <a:xfrm rot="16200000" flipV="1">
              <a:off x="5715000" y="2171700"/>
              <a:ext cx="12700" cy="2514600"/>
            </a:xfrm>
            <a:prstGeom prst="curvedConnector3">
              <a:avLst>
                <a:gd name="adj1" fmla="val 1800000"/>
              </a:avLst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5562600" y="2819400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01850" y="4337050"/>
            <a:ext cx="4876800" cy="680482"/>
            <a:chOff x="2101850" y="4337050"/>
            <a:chExt cx="4876800" cy="680482"/>
          </a:xfrm>
        </p:grpSpPr>
        <p:cxnSp>
          <p:nvCxnSpPr>
            <p:cNvPr id="47" name="Curved Connector 46"/>
            <p:cNvCxnSpPr>
              <a:stCxn id="6" idx="4"/>
              <a:endCxn id="7" idx="4"/>
            </p:cNvCxnSpPr>
            <p:nvPr/>
          </p:nvCxnSpPr>
          <p:spPr>
            <a:xfrm rot="16200000" flipH="1">
              <a:off x="5715000" y="3086100"/>
              <a:ext cx="12700" cy="2514600"/>
            </a:xfrm>
            <a:prstGeom prst="curvedConnector3">
              <a:avLst>
                <a:gd name="adj1" fmla="val 1800000"/>
              </a:avLst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>
              <a:stCxn id="6" idx="4"/>
              <a:endCxn id="4" idx="4"/>
            </p:cNvCxnSpPr>
            <p:nvPr/>
          </p:nvCxnSpPr>
          <p:spPr>
            <a:xfrm rot="5400000">
              <a:off x="3276600" y="3162300"/>
              <a:ext cx="12700" cy="2362200"/>
            </a:xfrm>
            <a:prstGeom prst="curvedConnector3">
              <a:avLst>
                <a:gd name="adj1" fmla="val 1800000"/>
              </a:avLst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4114800" y="4648200"/>
              <a:ext cx="6479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X+Y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283264" y="5443210"/>
            <a:ext cx="3230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 transmissions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ontent Placeholder 2"/>
          <p:cNvSpPr txBox="1">
            <a:spLocks/>
          </p:cNvSpPr>
          <p:nvPr/>
        </p:nvSpPr>
        <p:spPr>
          <a:xfrm>
            <a:off x="5958601" y="1562723"/>
            <a:ext cx="3128492" cy="15520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Z: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Generation: slot 5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Deadline: 7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3124200" y="1572390"/>
            <a:ext cx="3128492" cy="15520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Y: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Generation: slot 3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Deadline: 6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Deadline-Aware Broadcasting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2982" y="1572390"/>
            <a:ext cx="3283930" cy="144997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X: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Generation 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slot 1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Deadline: 6</a:t>
            </a:r>
          </a:p>
          <a:p>
            <a:pPr marL="365760" lvl="1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57489" y="345234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24500" y="345452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422072" y="3816929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410200" y="3823856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405747" y="4489911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3726872" y="5572089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105400" y="5552646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Straight Arrow Connector 53"/>
          <p:cNvCxnSpPr>
            <a:endCxn id="49" idx="1"/>
          </p:cNvCxnSpPr>
          <p:nvPr/>
        </p:nvCxnSpPr>
        <p:spPr>
          <a:xfrm>
            <a:off x="4031672" y="4214345"/>
            <a:ext cx="463349" cy="36484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4"/>
            <a:endCxn id="51" idx="0"/>
          </p:cNvCxnSpPr>
          <p:nvPr/>
        </p:nvCxnSpPr>
        <p:spPr>
          <a:xfrm>
            <a:off x="3726872" y="4426529"/>
            <a:ext cx="304800" cy="114556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7" idx="2"/>
            <a:endCxn id="49" idx="7"/>
          </p:cNvCxnSpPr>
          <p:nvPr/>
        </p:nvCxnSpPr>
        <p:spPr>
          <a:xfrm flipH="1">
            <a:off x="4926073" y="4128656"/>
            <a:ext cx="484127" cy="450529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2" idx="0"/>
          </p:cNvCxnSpPr>
          <p:nvPr/>
        </p:nvCxnSpPr>
        <p:spPr>
          <a:xfrm flipH="1">
            <a:off x="5410200" y="4441724"/>
            <a:ext cx="304800" cy="1110922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266989" y="572126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Straight Arrow Connector 74"/>
          <p:cNvCxnSpPr>
            <a:stCxn id="49" idx="3"/>
          </p:cNvCxnSpPr>
          <p:nvPr/>
        </p:nvCxnSpPr>
        <p:spPr>
          <a:xfrm flipH="1">
            <a:off x="4095173" y="5010237"/>
            <a:ext cx="399848" cy="585503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46" idx="5"/>
          </p:cNvCxnSpPr>
          <p:nvPr/>
        </p:nvCxnSpPr>
        <p:spPr>
          <a:xfrm flipH="1" flipV="1">
            <a:off x="3942398" y="4337255"/>
            <a:ext cx="463349" cy="323850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49" idx="4"/>
          </p:cNvCxnSpPr>
          <p:nvPr/>
        </p:nvCxnSpPr>
        <p:spPr>
          <a:xfrm flipV="1">
            <a:off x="4263346" y="5099511"/>
            <a:ext cx="447201" cy="567247"/>
          </a:xfrm>
          <a:prstGeom prst="straightConnector1">
            <a:avLst/>
          </a:prstGeom>
          <a:ln w="22225">
            <a:solidFill>
              <a:srgbClr val="0070C0"/>
            </a:solidFill>
            <a:prstDash val="lgDashDot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4336472" y="5861127"/>
            <a:ext cx="768928" cy="19443"/>
          </a:xfrm>
          <a:prstGeom prst="straightConnector1">
            <a:avLst/>
          </a:prstGeom>
          <a:ln w="22225">
            <a:solidFill>
              <a:srgbClr val="0070C0"/>
            </a:solidFill>
            <a:prstDash val="lgDashDot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4986772" y="4253634"/>
            <a:ext cx="423428" cy="421409"/>
          </a:xfrm>
          <a:prstGeom prst="straightConnector1">
            <a:avLst/>
          </a:prstGeom>
          <a:ln w="22225">
            <a:solidFill>
              <a:srgbClr val="0070C0"/>
            </a:solidFill>
            <a:prstDash val="lgDashDot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1" idx="1"/>
            <a:endCxn id="46" idx="3"/>
          </p:cNvCxnSpPr>
          <p:nvPr/>
        </p:nvCxnSpPr>
        <p:spPr>
          <a:xfrm flipH="1" flipV="1">
            <a:off x="3511346" y="4337255"/>
            <a:ext cx="304800" cy="1324108"/>
          </a:xfrm>
          <a:prstGeom prst="straightConnector1">
            <a:avLst/>
          </a:prstGeom>
          <a:ln w="22225">
            <a:solidFill>
              <a:srgbClr val="0070C0"/>
            </a:solidFill>
            <a:prstDash val="lgDashDot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4936461" y="4988480"/>
            <a:ext cx="320949" cy="564166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4020160" y="4042193"/>
            <a:ext cx="1390040" cy="1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64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38" grpId="0"/>
      <p:bldP spid="3" grpId="0" build="p"/>
      <p:bldP spid="39" grpId="0"/>
      <p:bldP spid="41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ontent Placeholder 2"/>
          <p:cNvSpPr txBox="1">
            <a:spLocks/>
          </p:cNvSpPr>
          <p:nvPr/>
        </p:nvSpPr>
        <p:spPr>
          <a:xfrm>
            <a:off x="5958601" y="1562723"/>
            <a:ext cx="3128492" cy="15520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Z: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Generation: slot 5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Deadline: 7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3124200" y="1572390"/>
            <a:ext cx="3128492" cy="15520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Y: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Generation: slot 3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Deadline: 6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Deadline-Aware Broadcasting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2982" y="1572390"/>
            <a:ext cx="3283930" cy="144997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X: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Generation 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slot 1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Deadline: 6</a:t>
            </a:r>
          </a:p>
          <a:p>
            <a:pPr marL="365760" lvl="1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0639" y="3276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7650" y="327877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5222" y="3641184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43350" y="3648111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38897" y="4314166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60022" y="5396344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38550" y="5410200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endCxn id="14" idx="1"/>
          </p:cNvCxnSpPr>
          <p:nvPr/>
        </p:nvCxnSpPr>
        <p:spPr>
          <a:xfrm>
            <a:off x="4064822" y="4038600"/>
            <a:ext cx="463349" cy="36484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4"/>
            <a:endCxn id="15" idx="0"/>
          </p:cNvCxnSpPr>
          <p:nvPr/>
        </p:nvCxnSpPr>
        <p:spPr>
          <a:xfrm>
            <a:off x="3760022" y="4250784"/>
            <a:ext cx="304800" cy="114556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79146" y="398402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0659" y="515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>
            <a:endCxn id="14" idx="7"/>
          </p:cNvCxnSpPr>
          <p:nvPr/>
        </p:nvCxnSpPr>
        <p:spPr>
          <a:xfrm flipH="1">
            <a:off x="4959223" y="4038600"/>
            <a:ext cx="484128" cy="364840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6" idx="0"/>
          </p:cNvCxnSpPr>
          <p:nvPr/>
        </p:nvCxnSpPr>
        <p:spPr>
          <a:xfrm flipH="1">
            <a:off x="5443350" y="4299278"/>
            <a:ext cx="304800" cy="1110922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37766" y="39792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27170" y="513617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98567" y="6176790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Time slot 2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95884" y="6174785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Time slot 1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98941" y="6175026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Time slot 3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90804" y="6172902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Time slot 4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07639" y="6172200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Time slot 5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86200" y="6182422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Time slot 6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Straight Arrow Connector 91"/>
          <p:cNvCxnSpPr>
            <a:stCxn id="74" idx="1"/>
          </p:cNvCxnSpPr>
          <p:nvPr/>
        </p:nvCxnSpPr>
        <p:spPr>
          <a:xfrm flipV="1">
            <a:off x="4248397" y="4923767"/>
            <a:ext cx="381000" cy="542153"/>
          </a:xfrm>
          <a:prstGeom prst="straightConnector1">
            <a:avLst/>
          </a:prstGeom>
          <a:ln w="22225">
            <a:solidFill>
              <a:srgbClr val="0070C0"/>
            </a:solidFill>
            <a:prstDash val="lgDashDot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4" idx="5"/>
          </p:cNvCxnSpPr>
          <p:nvPr/>
        </p:nvCxnSpPr>
        <p:spPr>
          <a:xfrm>
            <a:off x="4959223" y="4834492"/>
            <a:ext cx="350043" cy="57570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" idx="6"/>
            <a:endCxn id="13" idx="2"/>
          </p:cNvCxnSpPr>
          <p:nvPr/>
        </p:nvCxnSpPr>
        <p:spPr>
          <a:xfrm>
            <a:off x="4064822" y="3945984"/>
            <a:ext cx="1378528" cy="692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201287" y="3505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45139" y="5194628"/>
            <a:ext cx="34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4191000" y="4823564"/>
            <a:ext cx="331022" cy="572780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4" idx="5"/>
          </p:cNvCxnSpPr>
          <p:nvPr/>
        </p:nvCxnSpPr>
        <p:spPr>
          <a:xfrm flipH="1" flipV="1">
            <a:off x="3975548" y="4161510"/>
            <a:ext cx="486459" cy="323771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771004" y="418102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48397" y="528125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Straight Arrow Connector 80"/>
          <p:cNvCxnSpPr>
            <a:endCxn id="4" idx="3"/>
          </p:cNvCxnSpPr>
          <p:nvPr/>
        </p:nvCxnSpPr>
        <p:spPr>
          <a:xfrm flipH="1" flipV="1">
            <a:off x="3544496" y="4161510"/>
            <a:ext cx="334763" cy="1303724"/>
          </a:xfrm>
          <a:prstGeom prst="straightConnector1">
            <a:avLst/>
          </a:prstGeom>
          <a:ln w="22225">
            <a:solidFill>
              <a:srgbClr val="0070C0"/>
            </a:solidFill>
            <a:prstDash val="lgDashDot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5" idx="6"/>
            <a:endCxn id="16" idx="2"/>
          </p:cNvCxnSpPr>
          <p:nvPr/>
        </p:nvCxnSpPr>
        <p:spPr>
          <a:xfrm>
            <a:off x="4369622" y="5701144"/>
            <a:ext cx="768928" cy="13856"/>
          </a:xfrm>
          <a:prstGeom prst="straightConnector1">
            <a:avLst/>
          </a:prstGeom>
          <a:ln w="22225">
            <a:solidFill>
              <a:srgbClr val="0070C0"/>
            </a:solidFill>
            <a:prstDash val="lgDashDot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13" idx="2"/>
          </p:cNvCxnSpPr>
          <p:nvPr/>
        </p:nvCxnSpPr>
        <p:spPr>
          <a:xfrm flipV="1">
            <a:off x="4837025" y="3952911"/>
            <a:ext cx="606325" cy="370484"/>
          </a:xfrm>
          <a:prstGeom prst="straightConnector1">
            <a:avLst/>
          </a:prstGeom>
          <a:ln w="22225">
            <a:solidFill>
              <a:srgbClr val="0070C0"/>
            </a:solidFill>
            <a:prstDash val="lgDashDot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428783" y="55639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193759" y="403998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207594" y="458616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928266" y="569490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105400" y="3821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10445" y="6182421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Time slot 7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52950" y="4291627"/>
            <a:ext cx="298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transmissions by the relay node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deadline misses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8047" y="4504361"/>
            <a:ext cx="2981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Without waiting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26" grpId="0"/>
      <p:bldP spid="26" grpId="1"/>
      <p:bldP spid="27" grpId="0"/>
      <p:bldP spid="27" grpId="1"/>
      <p:bldP spid="35" grpId="0"/>
      <p:bldP spid="35" grpId="1"/>
      <p:bldP spid="36" grpId="0"/>
      <p:bldP spid="36" grpId="1"/>
      <p:bldP spid="29" grpId="0"/>
      <p:bldP spid="29" grpId="1"/>
      <p:bldP spid="40" grpId="0"/>
      <p:bldP spid="40" grpId="1"/>
      <p:bldP spid="42" grpId="0"/>
      <p:bldP spid="42" grpId="1"/>
      <p:bldP spid="43" grpId="0"/>
      <p:bldP spid="43" grpId="1"/>
      <p:bldP spid="44" grpId="0"/>
      <p:bldP spid="44" grpId="1"/>
      <p:bldP spid="70" grpId="0"/>
      <p:bldP spid="70" grpId="1"/>
      <p:bldP spid="64" grpId="0"/>
      <p:bldP spid="64" grpId="1"/>
      <p:bldP spid="69" grpId="0"/>
      <p:bldP spid="69" grpId="1"/>
      <p:bldP spid="73" grpId="0"/>
      <p:bldP spid="73" grpId="1"/>
      <p:bldP spid="74" grpId="0"/>
      <p:bldP spid="74" grpId="1"/>
      <p:bldP spid="87" grpId="0"/>
      <p:bldP spid="88" grpId="0"/>
      <p:bldP spid="89" grpId="0"/>
      <p:bldP spid="90" grpId="0"/>
      <p:bldP spid="91" grpId="0"/>
      <p:bldP spid="93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ontent Placeholder 2"/>
          <p:cNvSpPr txBox="1">
            <a:spLocks/>
          </p:cNvSpPr>
          <p:nvPr/>
        </p:nvSpPr>
        <p:spPr>
          <a:xfrm>
            <a:off x="5958601" y="1562723"/>
            <a:ext cx="3128492" cy="15520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Z: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Generation: slot 5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Deadline: 7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3124200" y="1572390"/>
            <a:ext cx="3128492" cy="15520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Y: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Generation: slot 3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Deadline: 6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Deadline-Aware Broadcasting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2982" y="1572390"/>
            <a:ext cx="3283930" cy="144997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X: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Generation 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slot 1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Deadline: 6</a:t>
            </a:r>
          </a:p>
          <a:p>
            <a:pPr marL="365760" lvl="1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0639" y="3276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7650" y="327877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5222" y="3641184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43350" y="3648111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38897" y="4314166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60022" y="5396344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38550" y="5368633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endCxn id="14" idx="1"/>
          </p:cNvCxnSpPr>
          <p:nvPr/>
        </p:nvCxnSpPr>
        <p:spPr>
          <a:xfrm>
            <a:off x="4064822" y="4038600"/>
            <a:ext cx="463349" cy="36484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4"/>
            <a:endCxn id="15" idx="0"/>
          </p:cNvCxnSpPr>
          <p:nvPr/>
        </p:nvCxnSpPr>
        <p:spPr>
          <a:xfrm>
            <a:off x="3760022" y="4250784"/>
            <a:ext cx="304800" cy="114556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79146" y="398402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2085" y="498805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>
            <a:endCxn id="14" idx="7"/>
          </p:cNvCxnSpPr>
          <p:nvPr/>
        </p:nvCxnSpPr>
        <p:spPr>
          <a:xfrm flipH="1">
            <a:off x="4959223" y="4038600"/>
            <a:ext cx="484128" cy="364840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6" idx="0"/>
          </p:cNvCxnSpPr>
          <p:nvPr/>
        </p:nvCxnSpPr>
        <p:spPr>
          <a:xfrm flipH="1">
            <a:off x="5443350" y="4257711"/>
            <a:ext cx="304800" cy="1110922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37766" y="39792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27170" y="513617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9562" y="6129869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Time slot 2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86879" y="6127864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Time slot 1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86200" y="6126480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Time slot 3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86200" y="6130816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Time slot 4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7822" y="6136341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Time slot 5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>
            <a:endCxn id="15" idx="7"/>
          </p:cNvCxnSpPr>
          <p:nvPr/>
        </p:nvCxnSpPr>
        <p:spPr>
          <a:xfrm flipH="1">
            <a:off x="4280348" y="4923766"/>
            <a:ext cx="317874" cy="561852"/>
          </a:xfrm>
          <a:prstGeom prst="straightConnector1">
            <a:avLst/>
          </a:prstGeom>
          <a:ln w="222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16" idx="1"/>
          </p:cNvCxnSpPr>
          <p:nvPr/>
        </p:nvCxnSpPr>
        <p:spPr>
          <a:xfrm>
            <a:off x="4916096" y="4903041"/>
            <a:ext cx="311728" cy="554866"/>
          </a:xfrm>
          <a:prstGeom prst="straightConnector1">
            <a:avLst/>
          </a:prstGeom>
          <a:ln w="222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3" idx="3"/>
          </p:cNvCxnSpPr>
          <p:nvPr/>
        </p:nvCxnSpPr>
        <p:spPr>
          <a:xfrm flipV="1">
            <a:off x="5048497" y="4168437"/>
            <a:ext cx="484127" cy="314990"/>
          </a:xfrm>
          <a:prstGeom prst="straightConnector1">
            <a:avLst/>
          </a:prstGeom>
          <a:ln w="222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" idx="5"/>
          </p:cNvCxnSpPr>
          <p:nvPr/>
        </p:nvCxnSpPr>
        <p:spPr>
          <a:xfrm flipH="1" flipV="1">
            <a:off x="3975548" y="4161510"/>
            <a:ext cx="463737" cy="321916"/>
          </a:xfrm>
          <a:prstGeom prst="straightConnector1">
            <a:avLst/>
          </a:prstGeom>
          <a:ln w="222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302719" y="5155463"/>
            <a:ext cx="107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X+Y+Z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86200" y="6136957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Time slot 6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H="1" flipV="1">
            <a:off x="3544496" y="4161510"/>
            <a:ext cx="367926" cy="1234834"/>
          </a:xfrm>
          <a:prstGeom prst="straightConnector1">
            <a:avLst/>
          </a:prstGeom>
          <a:ln w="22225">
            <a:solidFill>
              <a:srgbClr val="0070C0"/>
            </a:solidFill>
            <a:prstDash val="lgDashDot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16" idx="2"/>
          </p:cNvCxnSpPr>
          <p:nvPr/>
        </p:nvCxnSpPr>
        <p:spPr>
          <a:xfrm flipV="1">
            <a:off x="4384623" y="5673433"/>
            <a:ext cx="753927" cy="13467"/>
          </a:xfrm>
          <a:prstGeom prst="straightConnector1">
            <a:avLst/>
          </a:prstGeom>
          <a:ln w="22225">
            <a:solidFill>
              <a:srgbClr val="0070C0"/>
            </a:solidFill>
            <a:prstDash val="lgDashDot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endCxn id="14" idx="3"/>
          </p:cNvCxnSpPr>
          <p:nvPr/>
        </p:nvCxnSpPr>
        <p:spPr>
          <a:xfrm flipV="1">
            <a:off x="4207416" y="4834492"/>
            <a:ext cx="320755" cy="569030"/>
          </a:xfrm>
          <a:prstGeom prst="straightConnector1">
            <a:avLst/>
          </a:prstGeom>
          <a:ln w="22225">
            <a:solidFill>
              <a:srgbClr val="0070C0"/>
            </a:solidFill>
            <a:prstDash val="lgDashDot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69236" y="563661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64436" y="395291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20543" y="566522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13860" y="4583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77782" y="3629992"/>
            <a:ext cx="107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X+Y+Z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86200" y="6129260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Time slot 7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072322" y="3971285"/>
            <a:ext cx="1378528" cy="692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194312" y="355388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05647" y="4248089"/>
            <a:ext cx="298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transmissions by the relay node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Deadline misses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8047" y="4504361"/>
            <a:ext cx="2981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Waiting time=4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6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6" grpId="0"/>
      <p:bldP spid="27" grpId="0"/>
      <p:bldP spid="35" grpId="0"/>
      <p:bldP spid="36" grpId="0"/>
      <p:bldP spid="29" grpId="0"/>
      <p:bldP spid="29" grpId="1"/>
      <p:bldP spid="40" grpId="0"/>
      <p:bldP spid="40" grpId="1"/>
      <p:bldP spid="42" grpId="0"/>
      <p:bldP spid="42" grpId="1"/>
      <p:bldP spid="43" grpId="0"/>
      <p:bldP spid="43" grpId="1"/>
      <p:bldP spid="44" grpId="0"/>
      <p:bldP spid="44" grpId="1"/>
      <p:bldP spid="66" grpId="0"/>
      <p:bldP spid="70" grpId="0"/>
      <p:bldP spid="70" grpId="1"/>
      <p:bldP spid="39" grpId="0"/>
      <p:bldP spid="41" grpId="0"/>
      <p:bldP spid="47" grpId="0"/>
      <p:bldP spid="49" grpId="0"/>
      <p:bldP spid="51" grpId="0"/>
      <p:bldP spid="52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ontent Placeholder 2"/>
          <p:cNvSpPr txBox="1">
            <a:spLocks/>
          </p:cNvSpPr>
          <p:nvPr/>
        </p:nvSpPr>
        <p:spPr>
          <a:xfrm>
            <a:off x="5958601" y="1562723"/>
            <a:ext cx="3128492" cy="15520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Z: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Generation: slot 5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Deadline: 7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3124200" y="1572390"/>
            <a:ext cx="3128492" cy="15520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Y: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Generation: slot 3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Deadline: 6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Deadline-Aware Broadcasting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2982" y="1572390"/>
            <a:ext cx="3283930" cy="144997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X: 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Generation 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slot 1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Deadline: 6</a:t>
            </a:r>
          </a:p>
          <a:p>
            <a:pPr marL="365760" lvl="1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0639" y="3276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7650" y="327877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5222" y="3641184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43350" y="3648111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38897" y="4314166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60022" y="5396344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38550" y="5368633"/>
            <a:ext cx="609600" cy="609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endCxn id="14" idx="1"/>
          </p:cNvCxnSpPr>
          <p:nvPr/>
        </p:nvCxnSpPr>
        <p:spPr>
          <a:xfrm>
            <a:off x="4064822" y="4038600"/>
            <a:ext cx="463349" cy="36484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4"/>
            <a:endCxn id="15" idx="0"/>
          </p:cNvCxnSpPr>
          <p:nvPr/>
        </p:nvCxnSpPr>
        <p:spPr>
          <a:xfrm>
            <a:off x="3760022" y="4250784"/>
            <a:ext cx="304800" cy="114556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79146" y="398402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0659" y="515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>
            <a:endCxn id="14" idx="7"/>
          </p:cNvCxnSpPr>
          <p:nvPr/>
        </p:nvCxnSpPr>
        <p:spPr>
          <a:xfrm flipH="1">
            <a:off x="4959223" y="4038600"/>
            <a:ext cx="484128" cy="364840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6" idx="0"/>
          </p:cNvCxnSpPr>
          <p:nvPr/>
        </p:nvCxnSpPr>
        <p:spPr>
          <a:xfrm flipH="1">
            <a:off x="5443350" y="4257711"/>
            <a:ext cx="304800" cy="1110922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37766" y="39792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27170" y="513617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98567" y="6177696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Time slot 2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95884" y="6175691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Time slot 1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98941" y="6175932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Time slot 3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90804" y="6173808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Time slot 4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07639" y="6173106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Time slot 5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>
            <a:endCxn id="15" idx="7"/>
          </p:cNvCxnSpPr>
          <p:nvPr/>
        </p:nvCxnSpPr>
        <p:spPr>
          <a:xfrm flipH="1">
            <a:off x="4280348" y="4923766"/>
            <a:ext cx="317874" cy="561852"/>
          </a:xfrm>
          <a:prstGeom prst="straightConnector1">
            <a:avLst/>
          </a:prstGeom>
          <a:ln w="222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16" idx="1"/>
          </p:cNvCxnSpPr>
          <p:nvPr/>
        </p:nvCxnSpPr>
        <p:spPr>
          <a:xfrm>
            <a:off x="4916096" y="4903041"/>
            <a:ext cx="311728" cy="554866"/>
          </a:xfrm>
          <a:prstGeom prst="straightConnector1">
            <a:avLst/>
          </a:prstGeom>
          <a:ln w="222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3" idx="3"/>
          </p:cNvCxnSpPr>
          <p:nvPr/>
        </p:nvCxnSpPr>
        <p:spPr>
          <a:xfrm flipV="1">
            <a:off x="5048497" y="4168437"/>
            <a:ext cx="484127" cy="314990"/>
          </a:xfrm>
          <a:prstGeom prst="straightConnector1">
            <a:avLst/>
          </a:prstGeom>
          <a:ln w="222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" idx="5"/>
          </p:cNvCxnSpPr>
          <p:nvPr/>
        </p:nvCxnSpPr>
        <p:spPr>
          <a:xfrm flipH="1" flipV="1">
            <a:off x="3975548" y="4161510"/>
            <a:ext cx="463737" cy="321916"/>
          </a:xfrm>
          <a:prstGeom prst="straightConnector1">
            <a:avLst/>
          </a:prstGeom>
          <a:ln w="222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075050" y="3761318"/>
            <a:ext cx="77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X+Y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95600" y="3763486"/>
            <a:ext cx="77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X+Y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29514" y="5484212"/>
            <a:ext cx="77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X+Y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14914" y="5525600"/>
            <a:ext cx="77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X+Y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86200" y="6183328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Time slot 6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Straight Arrow Connector 91"/>
          <p:cNvCxnSpPr>
            <a:endCxn id="4" idx="3"/>
          </p:cNvCxnSpPr>
          <p:nvPr/>
        </p:nvCxnSpPr>
        <p:spPr>
          <a:xfrm flipH="1" flipV="1">
            <a:off x="3544496" y="4161510"/>
            <a:ext cx="367926" cy="1234834"/>
          </a:xfrm>
          <a:prstGeom prst="straightConnector1">
            <a:avLst/>
          </a:prstGeom>
          <a:ln w="22225">
            <a:solidFill>
              <a:srgbClr val="0070C0"/>
            </a:solidFill>
            <a:prstDash val="lgDashDot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16" idx="2"/>
          </p:cNvCxnSpPr>
          <p:nvPr/>
        </p:nvCxnSpPr>
        <p:spPr>
          <a:xfrm flipV="1">
            <a:off x="4384623" y="5673433"/>
            <a:ext cx="753927" cy="13467"/>
          </a:xfrm>
          <a:prstGeom prst="straightConnector1">
            <a:avLst/>
          </a:prstGeom>
          <a:ln w="22225">
            <a:solidFill>
              <a:srgbClr val="0070C0"/>
            </a:solidFill>
            <a:prstDash val="lgDashDot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endCxn id="14" idx="3"/>
          </p:cNvCxnSpPr>
          <p:nvPr/>
        </p:nvCxnSpPr>
        <p:spPr>
          <a:xfrm flipV="1">
            <a:off x="4207416" y="4834492"/>
            <a:ext cx="320755" cy="569030"/>
          </a:xfrm>
          <a:prstGeom prst="straightConnector1">
            <a:avLst/>
          </a:prstGeom>
          <a:ln w="22225">
            <a:solidFill>
              <a:srgbClr val="0070C0"/>
            </a:solidFill>
            <a:prstDash val="lgDashDot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4907069" y="3896154"/>
            <a:ext cx="536281" cy="442513"/>
          </a:xfrm>
          <a:prstGeom prst="straightConnector1">
            <a:avLst/>
          </a:prstGeom>
          <a:ln w="22225">
            <a:solidFill>
              <a:srgbClr val="0070C0"/>
            </a:solidFill>
            <a:prstDash val="lgDashDot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173021" y="403410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98259" y="574161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81460" y="567343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79122" y="453888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52851" y="352682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10445" y="6172200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Time slot 7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52950" y="4291627"/>
            <a:ext cx="298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transmissions by the relay node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deadline misses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Straight Arrow Connector 53"/>
          <p:cNvCxnSpPr>
            <a:stCxn id="4" idx="6"/>
            <a:endCxn id="13" idx="2"/>
          </p:cNvCxnSpPr>
          <p:nvPr/>
        </p:nvCxnSpPr>
        <p:spPr>
          <a:xfrm>
            <a:off x="4064822" y="3945984"/>
            <a:ext cx="1378528" cy="692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181600" y="364118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8047" y="4504361"/>
            <a:ext cx="2527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Waiting time=2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26" grpId="0"/>
      <p:bldP spid="26" grpId="1"/>
      <p:bldP spid="27" grpId="0"/>
      <p:bldP spid="27" grpId="1"/>
      <p:bldP spid="35" grpId="0"/>
      <p:bldP spid="35" grpId="1"/>
      <p:bldP spid="36" grpId="0"/>
      <p:bldP spid="36" grpId="1"/>
      <p:bldP spid="29" grpId="0"/>
      <p:bldP spid="29" grpId="1"/>
      <p:bldP spid="40" grpId="0"/>
      <p:bldP spid="40" grpId="1"/>
      <p:bldP spid="42" grpId="0"/>
      <p:bldP spid="42" grpId="1"/>
      <p:bldP spid="43" grpId="0"/>
      <p:bldP spid="43" grpId="1"/>
      <p:bldP spid="44" grpId="0"/>
      <p:bldP spid="4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70" grpId="0"/>
      <p:bldP spid="70" grpId="1"/>
      <p:bldP spid="39" grpId="0"/>
      <p:bldP spid="41" grpId="0"/>
      <p:bldP spid="46" grpId="0"/>
      <p:bldP spid="47" grpId="0"/>
      <p:bldP spid="49" grpId="0"/>
      <p:bldP spid="51" grpId="0"/>
      <p:bldP spid="52" grpId="0"/>
      <p:bldP spid="55" grpId="0"/>
      <p:bldP spid="5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Setting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All-to-all broadcast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Perfect links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MIMO capability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Two-hop local information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Objective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minimizing the number of transmissions</a:t>
            </a: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Constraint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Each packet has a deadline to be received by all nodes.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Level Approach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Selecting forwarder nodes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Any deterministic forwarding method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Partial Dominant Pruning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Calculating waiting time of each packet at relay nodes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Velocity based waiting time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Proportional distribution of waiting time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Random waiting time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663</TotalTime>
  <Words>1017</Words>
  <Application>Microsoft Office PowerPoint</Application>
  <PresentationFormat>On-screen Show (4:3)</PresentationFormat>
  <Paragraphs>337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Median</vt:lpstr>
      <vt:lpstr>Deadline-aware Broadcasting in Wireless Networks with Local Network Coding</vt:lpstr>
      <vt:lpstr>Alice and Bob (No coding)</vt:lpstr>
      <vt:lpstr>Alice and Bob (Coding)</vt:lpstr>
      <vt:lpstr>Deadline-Aware Broadcasting</vt:lpstr>
      <vt:lpstr>Deadline-Aware Broadcasting</vt:lpstr>
      <vt:lpstr>Deadline-Aware Broadcasting</vt:lpstr>
      <vt:lpstr>Deadline-Aware Broadcasting</vt:lpstr>
      <vt:lpstr>Setting </vt:lpstr>
      <vt:lpstr>High Level Approach</vt:lpstr>
      <vt:lpstr>Partial Dominant Pruning (PDP) (W. Lou and J. Wu, 2002)</vt:lpstr>
      <vt:lpstr>Velocity-Based Waiting Time</vt:lpstr>
      <vt:lpstr>Velocity-Based Waiting Time</vt:lpstr>
      <vt:lpstr>Velocity-Based Waiting Time</vt:lpstr>
      <vt:lpstr>Velocity-Based Waiting Time</vt:lpstr>
      <vt:lpstr>Velocity-Based Waiting Time</vt:lpstr>
      <vt:lpstr>Coding</vt:lpstr>
      <vt:lpstr>Proportional Distribution of Waiting Time</vt:lpstr>
      <vt:lpstr>PDWT (Initializing Phase)</vt:lpstr>
      <vt:lpstr>PDWT (Running Phase)</vt:lpstr>
      <vt:lpstr>Random Waiting Time</vt:lpstr>
      <vt:lpstr>Random Waiting Time</vt:lpstr>
      <vt:lpstr>Simulations</vt:lpstr>
      <vt:lpstr>Simulations</vt:lpstr>
      <vt:lpstr>Simulations</vt:lpstr>
      <vt:lpstr>Summary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pouya</dc:creator>
  <cp:lastModifiedBy>pouya</cp:lastModifiedBy>
  <cp:revision>253</cp:revision>
  <dcterms:created xsi:type="dcterms:W3CDTF">2012-01-17T16:23:26Z</dcterms:created>
  <dcterms:modified xsi:type="dcterms:W3CDTF">2012-01-28T20:45:44Z</dcterms:modified>
</cp:coreProperties>
</file>