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49" r:id="rId2"/>
  </p:sldMasterIdLst>
  <p:notesMasterIdLst>
    <p:notesMasterId r:id="rId62"/>
  </p:notesMasterIdLst>
  <p:handoutMasterIdLst>
    <p:handoutMasterId r:id="rId63"/>
  </p:handoutMasterIdLst>
  <p:sldIdLst>
    <p:sldId id="256" r:id="rId3"/>
    <p:sldId id="436" r:id="rId4"/>
    <p:sldId id="497" r:id="rId5"/>
    <p:sldId id="591" r:id="rId6"/>
    <p:sldId id="578" r:id="rId7"/>
    <p:sldId id="473" r:id="rId8"/>
    <p:sldId id="439" r:id="rId9"/>
    <p:sldId id="474" r:id="rId10"/>
    <p:sldId id="580" r:id="rId11"/>
    <p:sldId id="525" r:id="rId12"/>
    <p:sldId id="553" r:id="rId13"/>
    <p:sldId id="526" r:id="rId14"/>
    <p:sldId id="527" r:id="rId15"/>
    <p:sldId id="564" r:id="rId16"/>
    <p:sldId id="571" r:id="rId17"/>
    <p:sldId id="498" r:id="rId18"/>
    <p:sldId id="476" r:id="rId19"/>
    <p:sldId id="477" r:id="rId20"/>
    <p:sldId id="478" r:id="rId21"/>
    <p:sldId id="596" r:id="rId22"/>
    <p:sldId id="599" r:id="rId23"/>
    <p:sldId id="600" r:id="rId24"/>
    <p:sldId id="601" r:id="rId25"/>
    <p:sldId id="602" r:id="rId26"/>
    <p:sldId id="605" r:id="rId27"/>
    <p:sldId id="603" r:id="rId28"/>
    <p:sldId id="604" r:id="rId29"/>
    <p:sldId id="595" r:id="rId30"/>
    <p:sldId id="546" r:id="rId31"/>
    <p:sldId id="581" r:id="rId32"/>
    <p:sldId id="582" r:id="rId33"/>
    <p:sldId id="551" r:id="rId34"/>
    <p:sldId id="487" r:id="rId35"/>
    <p:sldId id="590" r:id="rId36"/>
    <p:sldId id="489" r:id="rId37"/>
    <p:sldId id="579" r:id="rId38"/>
    <p:sldId id="598" r:id="rId39"/>
    <p:sldId id="594" r:id="rId40"/>
    <p:sldId id="597" r:id="rId41"/>
    <p:sldId id="565" r:id="rId42"/>
    <p:sldId id="558" r:id="rId43"/>
    <p:sldId id="499" r:id="rId44"/>
    <p:sldId id="502" r:id="rId45"/>
    <p:sldId id="475" r:id="rId46"/>
    <p:sldId id="504" r:id="rId47"/>
    <p:sldId id="505" r:id="rId48"/>
    <p:sldId id="506" r:id="rId49"/>
    <p:sldId id="507" r:id="rId50"/>
    <p:sldId id="559" r:id="rId51"/>
    <p:sldId id="512" r:id="rId52"/>
    <p:sldId id="513" r:id="rId53"/>
    <p:sldId id="517" r:id="rId54"/>
    <p:sldId id="529" r:id="rId55"/>
    <p:sldId id="516" r:id="rId56"/>
    <p:sldId id="510" r:id="rId57"/>
    <p:sldId id="521" r:id="rId58"/>
    <p:sldId id="519" r:id="rId59"/>
    <p:sldId id="574" r:id="rId60"/>
    <p:sldId id="522" r:id="rId61"/>
  </p:sldIdLst>
  <p:sldSz cx="9144000" cy="6858000" type="screen4x3"/>
  <p:notesSz cx="9296400" cy="7010400"/>
  <p:defaultTextStyle>
    <a:defPPr>
      <a:defRPr lang="en-GB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70">
          <p15:clr>
            <a:srgbClr val="A4A3A4"/>
          </p15:clr>
        </p15:guide>
        <p15:guide id="2" pos="2863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812" autoAdjust="0"/>
    <p:restoredTop sz="96625" autoAdjust="0"/>
  </p:normalViewPr>
  <p:slideViewPr>
    <p:cSldViewPr>
      <p:cViewPr varScale="1">
        <p:scale>
          <a:sx n="121" d="100"/>
          <a:sy n="121" d="100"/>
        </p:scale>
        <p:origin x="780" y="108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126" y="16445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4764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170"/>
        <p:guide pos="2863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theme" Target="theme/theme1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2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7488" cy="350838"/>
          </a:xfrm>
          <a:prstGeom prst="rect">
            <a:avLst/>
          </a:prstGeom>
        </p:spPr>
        <p:txBody>
          <a:bodyPr vert="horz" wrap="square" lIns="90596" tIns="45298" rIns="90596" bIns="45298" numCol="1" anchor="t" anchorCtr="0" compatLnSpc="1">
            <a:prstTxWarp prst="textNoShape">
              <a:avLst/>
            </a:prstTxWarp>
          </a:bodyPr>
          <a:lstStyle>
            <a:lvl1pPr>
              <a:buClr>
                <a:srgbClr val="000000"/>
              </a:buClr>
              <a:buSzPct val="100000"/>
              <a:buFont typeface="Arial" charset="0"/>
              <a:buNone/>
              <a:defRPr sz="1100">
                <a:latin typeface="Arial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267325" y="0"/>
            <a:ext cx="4027488" cy="350838"/>
          </a:xfrm>
          <a:prstGeom prst="rect">
            <a:avLst/>
          </a:prstGeom>
        </p:spPr>
        <p:txBody>
          <a:bodyPr vert="horz" wrap="square" lIns="90596" tIns="45298" rIns="90596" bIns="45298" numCol="1" anchor="t" anchorCtr="0" compatLnSpc="1">
            <a:prstTxWarp prst="textNoShape">
              <a:avLst/>
            </a:prstTxWarp>
          </a:bodyPr>
          <a:lstStyle>
            <a:lvl1pPr algn="r">
              <a:buClr>
                <a:srgbClr val="000000"/>
              </a:buClr>
              <a:buSzPct val="100000"/>
              <a:buFont typeface="Arial" charset="0"/>
              <a:buNone/>
              <a:defRPr sz="1100">
                <a:latin typeface="Arial" charset="0"/>
              </a:defRPr>
            </a:lvl1pPr>
          </a:lstStyle>
          <a:p>
            <a:pPr>
              <a:defRPr/>
            </a:pPr>
            <a:fld id="{20934B1F-D9F3-4960-A904-283E30F1F341}" type="datetimeFigureOut">
              <a:rPr lang="en-US" altLang="zh-CN"/>
              <a:pPr>
                <a:defRPr/>
              </a:pPr>
              <a:t>9/20/2018</a:t>
            </a:fld>
            <a:endParaRPr lang="en-US" altLang="zh-C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657975"/>
            <a:ext cx="4027488" cy="350838"/>
          </a:xfrm>
          <a:prstGeom prst="rect">
            <a:avLst/>
          </a:prstGeom>
        </p:spPr>
        <p:txBody>
          <a:bodyPr vert="horz" wrap="square" lIns="90596" tIns="45298" rIns="90596" bIns="45298" numCol="1" anchor="b" anchorCtr="0" compatLnSpc="1">
            <a:prstTxWarp prst="textNoShape">
              <a:avLst/>
            </a:prstTxWarp>
          </a:bodyPr>
          <a:lstStyle>
            <a:lvl1pPr>
              <a:buClr>
                <a:srgbClr val="000000"/>
              </a:buClr>
              <a:buSzPct val="100000"/>
              <a:buFont typeface="Arial" charset="0"/>
              <a:buNone/>
              <a:defRPr sz="1100">
                <a:latin typeface="Arial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267325" y="6657975"/>
            <a:ext cx="4027488" cy="350838"/>
          </a:xfrm>
          <a:prstGeom prst="rect">
            <a:avLst/>
          </a:prstGeom>
        </p:spPr>
        <p:txBody>
          <a:bodyPr vert="horz" wrap="square" lIns="90596" tIns="45298" rIns="90596" bIns="45298" numCol="1" anchor="b" anchorCtr="0" compatLnSpc="1">
            <a:prstTxWarp prst="textNoShape">
              <a:avLst/>
            </a:prstTxWarp>
          </a:bodyPr>
          <a:lstStyle>
            <a:lvl1pPr algn="r">
              <a:buClr>
                <a:srgbClr val="000000"/>
              </a:buClr>
              <a:buSzPct val="100000"/>
              <a:buFont typeface="Arial" panose="020B0604020202020204" pitchFamily="34" charset="0"/>
              <a:buNone/>
              <a:defRPr sz="1100"/>
            </a:lvl1pPr>
          </a:lstStyle>
          <a:p>
            <a:pPr>
              <a:defRPr/>
            </a:pPr>
            <a:fld id="{A79C2080-0242-4C2B-8385-7D05F04B86B3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9769249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AutoShape 1"/>
          <p:cNvSpPr>
            <a:spLocks noChangeArrowheads="1"/>
          </p:cNvSpPr>
          <p:nvPr/>
        </p:nvSpPr>
        <p:spPr bwMode="auto">
          <a:xfrm>
            <a:off x="0" y="0"/>
            <a:ext cx="9296400" cy="7010400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596" tIns="45298" rIns="90596" bIns="45298" anchor="ctr"/>
          <a:lstStyle>
            <a:lvl1pPr>
              <a:defRPr>
                <a:solidFill>
                  <a:schemeClr val="bg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bg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bg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bg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>
              <a:buClr>
                <a:srgbClr val="000000"/>
              </a:buClr>
              <a:buSzPct val="100000"/>
              <a:buFont typeface="Arial" charset="0"/>
              <a:buNone/>
              <a:defRPr/>
            </a:pPr>
            <a:endParaRPr lang="en-US" altLang="zh-CN" smtClean="0"/>
          </a:p>
        </p:txBody>
      </p:sp>
      <p:sp>
        <p:nvSpPr>
          <p:cNvPr id="2" name="Rectangle 2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4027488" cy="3492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2373" tIns="46363" rIns="92373" bIns="46363" numCol="1" anchor="t" anchorCtr="0" compatLnSpc="1">
            <a:prstTxWarp prst="textNoShape">
              <a:avLst/>
            </a:prstTxWarp>
          </a:bodyPr>
          <a:lstStyle>
            <a:lvl1pPr eaLnBrk="1"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714375" algn="l"/>
                <a:tab pos="1431925" algn="l"/>
                <a:tab pos="2149475" algn="l"/>
                <a:tab pos="2865438" algn="l"/>
              </a:tabLst>
              <a:defRPr sz="11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GB" altLang="zh-CN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5265738" y="0"/>
            <a:ext cx="4025900" cy="3492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2373" tIns="46363" rIns="92373" bIns="46363" numCol="1" anchor="t" anchorCtr="0" compatLnSpc="1">
            <a:prstTxWarp prst="textNoShape">
              <a:avLst/>
            </a:prstTxWarp>
          </a:bodyPr>
          <a:lstStyle>
            <a:lvl1pPr algn="r" eaLnBrk="1"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714375" algn="l"/>
                <a:tab pos="1431925" algn="l"/>
                <a:tab pos="2149475" algn="l"/>
                <a:tab pos="2865438" algn="l"/>
              </a:tabLst>
              <a:defRPr sz="11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GB" altLang="zh-CN"/>
          </a:p>
        </p:txBody>
      </p:sp>
      <p:sp>
        <p:nvSpPr>
          <p:cNvPr id="4101" name="Rectangle 4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2894013" y="525463"/>
            <a:ext cx="3505200" cy="26289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Rectangle 5"/>
          <p:cNvSpPr>
            <a:spLocks noGrp="1" noChangeArrowheads="1"/>
          </p:cNvSpPr>
          <p:nvPr>
            <p:ph type="body"/>
          </p:nvPr>
        </p:nvSpPr>
        <p:spPr bwMode="auto">
          <a:xfrm>
            <a:off x="930275" y="3330575"/>
            <a:ext cx="7435850" cy="31527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2373" tIns="46363" rIns="92373" bIns="46363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 noProof="0" smtClean="0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/>
          </p:nvPr>
        </p:nvSpPr>
        <p:spPr bwMode="auto">
          <a:xfrm>
            <a:off x="0" y="6657975"/>
            <a:ext cx="4027488" cy="3492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2373" tIns="46363" rIns="92373" bIns="46363" numCol="1" anchor="b" anchorCtr="0" compatLnSpc="1">
            <a:prstTxWarp prst="textNoShape">
              <a:avLst/>
            </a:prstTxWarp>
          </a:bodyPr>
          <a:lstStyle>
            <a:lvl1pPr eaLnBrk="1"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714375" algn="l"/>
                <a:tab pos="1431925" algn="l"/>
                <a:tab pos="2149475" algn="l"/>
                <a:tab pos="2865438" algn="l"/>
              </a:tabLst>
              <a:defRPr sz="11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GB" altLang="zh-CN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/>
          </p:nvPr>
        </p:nvSpPr>
        <p:spPr bwMode="auto">
          <a:xfrm>
            <a:off x="5265738" y="6657975"/>
            <a:ext cx="4025900" cy="3492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2373" tIns="46363" rIns="92373" bIns="46363" numCol="1" anchor="b" anchorCtr="0" compatLnSpc="1">
            <a:prstTxWarp prst="textNoShape">
              <a:avLst/>
            </a:prstTxWarp>
          </a:bodyPr>
          <a:lstStyle>
            <a:lvl1pPr algn="r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714375" algn="l"/>
                <a:tab pos="1431925" algn="l"/>
                <a:tab pos="2149475" algn="l"/>
                <a:tab pos="2865438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46CD1E71-5E1F-43A1-846E-9804E68D7EFB}" type="slidenum">
              <a:rPr lang="zh-CN" altLang="en-GB"/>
              <a:pPr>
                <a:defRPr/>
              </a:pPr>
              <a:t>‹#›</a:t>
            </a:fld>
            <a:endParaRPr lang="en-GB" altLang="zh-CN"/>
          </a:p>
        </p:txBody>
      </p:sp>
    </p:spTree>
    <p:extLst>
      <p:ext uri="{BB962C8B-B14F-4D97-AF65-F5344CB8AC3E}">
        <p14:creationId xmlns:p14="http://schemas.microsoft.com/office/powerpoint/2010/main" val="64238212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1pPr>
    <a:lvl2pPr marL="742950" indent="-28575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2pPr>
    <a:lvl3pPr marL="11430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3pPr>
    <a:lvl4pPr marL="16002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4pPr>
    <a:lvl5pPr marL="20574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/recaptcha/learnmore" TargetMode="External"/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A92E69C2-2F52-412E-B84A-C84E6F9594E5}" type="slidenum">
              <a:rPr lang="zh-CN" altLang="en-GB" sz="1100" smtClean="0"/>
              <a:pPr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1</a:t>
            </a:fld>
            <a:endParaRPr lang="en-GB" altLang="zh-CN" sz="1100" smtClean="0"/>
          </a:p>
        </p:txBody>
      </p:sp>
      <p:sp>
        <p:nvSpPr>
          <p:cNvPr id="7171" name="Text Box 1"/>
          <p:cNvSpPr txBox="1">
            <a:spLocks noChangeArrowheads="1"/>
          </p:cNvSpPr>
          <p:nvPr/>
        </p:nvSpPr>
        <p:spPr bwMode="auto">
          <a:xfrm>
            <a:off x="1566863" y="525463"/>
            <a:ext cx="6162675" cy="26289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90596" tIns="45298" rIns="90596" bIns="45298" anchor="ctr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zh-CN" sz="18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7172" name="Rectangle 2"/>
          <p:cNvSpPr>
            <a:spLocks noGrp="1" noChangeArrowheads="1"/>
          </p:cNvSpPr>
          <p:nvPr>
            <p:ph type="body"/>
          </p:nvPr>
        </p:nvSpPr>
        <p:spPr>
          <a:xfrm>
            <a:off x="930275" y="3330575"/>
            <a:ext cx="7437438" cy="31543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589" tIns="45294" rIns="90589" bIns="45294" anchor="ctr"/>
          <a:lstStyle/>
          <a:p>
            <a:endParaRPr lang="en-US" altLang="zh-CN" smtClean="0"/>
          </a:p>
        </p:txBody>
      </p:sp>
    </p:spTree>
    <p:extLst>
      <p:ext uri="{BB962C8B-B14F-4D97-AF65-F5344CB8AC3E}">
        <p14:creationId xmlns:p14="http://schemas.microsoft.com/office/powerpoint/2010/main" val="25996312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mtClean="0"/>
              <a:t>Special point: how to design the rewarding scheme</a:t>
            </a:r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286D0EA1-6122-4B76-BEA0-2CB2B4199574}" type="slidenum">
              <a:rPr lang="en-US" altLang="en-US" sz="1100" smtClean="0"/>
              <a:pPr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12</a:t>
            </a:fld>
            <a:endParaRPr lang="en-US" altLang="en-US" sz="1100" smtClean="0"/>
          </a:p>
        </p:txBody>
      </p:sp>
    </p:spTree>
    <p:extLst>
      <p:ext uri="{BB962C8B-B14F-4D97-AF65-F5344CB8AC3E}">
        <p14:creationId xmlns:p14="http://schemas.microsoft.com/office/powerpoint/2010/main" val="40316778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1B82ADA1-64A3-4008-927F-3F9559FAEF4E}" type="slidenum">
              <a:rPr lang="en-US" altLang="en-US" sz="1100" smtClean="0"/>
              <a:pPr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13</a:t>
            </a:fld>
            <a:endParaRPr lang="en-US" altLang="en-US" sz="1100" smtClean="0"/>
          </a:p>
        </p:txBody>
      </p:sp>
    </p:spTree>
    <p:extLst>
      <p:ext uri="{BB962C8B-B14F-4D97-AF65-F5344CB8AC3E}">
        <p14:creationId xmlns:p14="http://schemas.microsoft.com/office/powerpoint/2010/main" val="16854029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mtClean="0"/>
              <a:t>Special point: how to design the rewarding scheme</a:t>
            </a:r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BEB357D2-6799-4AE0-AD31-DA915148FEFE}" type="slidenum">
              <a:rPr lang="en-US" altLang="en-US" sz="1100" smtClean="0"/>
              <a:pPr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15</a:t>
            </a:fld>
            <a:endParaRPr lang="en-US" altLang="en-US" sz="1100" smtClean="0"/>
          </a:p>
        </p:txBody>
      </p:sp>
    </p:spTree>
    <p:extLst>
      <p:ext uri="{BB962C8B-B14F-4D97-AF65-F5344CB8AC3E}">
        <p14:creationId xmlns:p14="http://schemas.microsoft.com/office/powerpoint/2010/main" val="19300107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4DD3B980-7344-484F-AC56-E27419843229}" type="slidenum">
              <a:rPr lang="zh-CN" altLang="en-GB" sz="1100" smtClean="0"/>
              <a:pPr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16</a:t>
            </a:fld>
            <a:endParaRPr lang="en-GB" altLang="zh-CN" sz="1100" smtClean="0"/>
          </a:p>
        </p:txBody>
      </p:sp>
    </p:spTree>
    <p:extLst>
      <p:ext uri="{BB962C8B-B14F-4D97-AF65-F5344CB8AC3E}">
        <p14:creationId xmlns:p14="http://schemas.microsoft.com/office/powerpoint/2010/main" val="10526390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mtClean="0"/>
              <a:t>General information about Amazon Mturk:</a:t>
            </a:r>
          </a:p>
          <a:p>
            <a:r>
              <a:rPr lang="en-US" altLang="en-US" smtClean="0"/>
              <a:t>Cheap: $0.03 per task</a:t>
            </a:r>
          </a:p>
          <a:p>
            <a:r>
              <a:rPr lang="en-US" altLang="en-US" smtClean="0"/>
              <a:t>Platform for requester and workers</a:t>
            </a:r>
          </a:p>
          <a:p>
            <a:r>
              <a:rPr lang="en-US" altLang="en-US" smtClean="0"/>
              <a:t>Supporting functions for both sides: the successive rate in history; work speed; quality;</a:t>
            </a:r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36156EEB-6041-43EF-AAE9-1639BE200735}" type="slidenum">
              <a:rPr lang="zh-CN" altLang="en-GB" sz="1100" smtClean="0"/>
              <a:pPr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17</a:t>
            </a:fld>
            <a:endParaRPr lang="en-GB" altLang="zh-CN" sz="1100" smtClean="0"/>
          </a:p>
        </p:txBody>
      </p:sp>
    </p:spTree>
    <p:extLst>
      <p:ext uri="{BB962C8B-B14F-4D97-AF65-F5344CB8AC3E}">
        <p14:creationId xmlns:p14="http://schemas.microsoft.com/office/powerpoint/2010/main" val="31032846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mtClean="0"/>
              <a:t>Interface for workers: pickup any work that you want to</a:t>
            </a:r>
          </a:p>
          <a:p>
            <a:r>
              <a:rPr lang="en-US" altLang="en-US" smtClean="0"/>
              <a:t>You can see the general information about the available tasks, such as time, money, and owners</a:t>
            </a:r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D2B89056-159F-4AB0-9AE4-58DDF60B17EF}" type="slidenum">
              <a:rPr lang="zh-CN" altLang="en-GB" sz="1100" smtClean="0"/>
              <a:pPr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18</a:t>
            </a:fld>
            <a:endParaRPr lang="en-GB" altLang="zh-CN" sz="1100" smtClean="0"/>
          </a:p>
        </p:txBody>
      </p:sp>
    </p:spTree>
    <p:extLst>
      <p:ext uri="{BB962C8B-B14F-4D97-AF65-F5344CB8AC3E}">
        <p14:creationId xmlns:p14="http://schemas.microsoft.com/office/powerpoint/2010/main" val="12347657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mtClean="0"/>
              <a:t>Worker can further check the details about the task before accepting the task</a:t>
            </a:r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09901093-A3BC-4424-B17F-22E02288BE88}" type="slidenum">
              <a:rPr lang="zh-CN" altLang="en-GB" sz="1100" smtClean="0"/>
              <a:pPr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19</a:t>
            </a:fld>
            <a:endParaRPr lang="en-GB" altLang="zh-CN" sz="1100" smtClean="0"/>
          </a:p>
        </p:txBody>
      </p:sp>
    </p:spTree>
    <p:extLst>
      <p:ext uri="{BB962C8B-B14F-4D97-AF65-F5344CB8AC3E}">
        <p14:creationId xmlns:p14="http://schemas.microsoft.com/office/powerpoint/2010/main" val="69924025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mtClean="0"/>
              <a:t>Satellite images of galaxies, with labeling instructions. </a:t>
            </a:r>
          </a:p>
          <a:p>
            <a:r>
              <a:rPr lang="en-US" altLang="en-US" b="1" smtClean="0"/>
              <a:t>Given a galaxy image (left), </a:t>
            </a:r>
            <a:r>
              <a:rPr lang="en-US" altLang="en-US" smtClean="0"/>
              <a:t>choose a label from right side</a:t>
            </a:r>
          </a:p>
          <a:p>
            <a:r>
              <a:rPr lang="en-US" altLang="en-US" smtClean="0"/>
              <a:t>There are 3 types:</a:t>
            </a:r>
          </a:p>
          <a:p>
            <a:r>
              <a:rPr lang="en-US" altLang="en-US" b="1" smtClean="0"/>
              <a:t>Smooth</a:t>
            </a:r>
          </a:p>
          <a:p>
            <a:r>
              <a:rPr lang="en-US" altLang="en-US" b="1" smtClean="0"/>
              <a:t>Features or disks</a:t>
            </a:r>
          </a:p>
          <a:p>
            <a:r>
              <a:rPr lang="en-US" altLang="en-US" b="1" smtClean="0"/>
              <a:t>Star or artifact</a:t>
            </a:r>
          </a:p>
        </p:txBody>
      </p:sp>
      <p:sp>
        <p:nvSpPr>
          <p:cNvPr id="48132" name="Slide Number Placeholder 3"/>
          <p:cNvSpPr>
            <a:spLocks noGrp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94C7A27F-6615-429F-BE9E-C97AB59E300B}" type="slidenum">
              <a:rPr lang="en-US" altLang="en-US" sz="1100" smtClean="0"/>
              <a:pPr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30</a:t>
            </a:fld>
            <a:endParaRPr lang="en-US" altLang="en-US" sz="1100" smtClean="0"/>
          </a:p>
        </p:txBody>
      </p:sp>
    </p:spTree>
    <p:extLst>
      <p:ext uri="{BB962C8B-B14F-4D97-AF65-F5344CB8AC3E}">
        <p14:creationId xmlns:p14="http://schemas.microsoft.com/office/powerpoint/2010/main" val="267000038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mtClean="0"/>
              <a:t>Satellite images of galaxies, with labeling instructions. </a:t>
            </a:r>
          </a:p>
          <a:p>
            <a:r>
              <a:rPr lang="en-US" altLang="en-US" b="1" smtClean="0"/>
              <a:t>Given a galaxy image (left), </a:t>
            </a:r>
            <a:r>
              <a:rPr lang="en-US" altLang="en-US" smtClean="0"/>
              <a:t>choose a label from right side</a:t>
            </a:r>
          </a:p>
          <a:p>
            <a:r>
              <a:rPr lang="en-US" altLang="en-US" smtClean="0"/>
              <a:t>There are 3 types:</a:t>
            </a:r>
          </a:p>
          <a:p>
            <a:r>
              <a:rPr lang="en-US" altLang="en-US" b="1" smtClean="0"/>
              <a:t>Smooth</a:t>
            </a:r>
          </a:p>
          <a:p>
            <a:r>
              <a:rPr lang="en-US" altLang="en-US" b="1" smtClean="0"/>
              <a:t>Features or disks</a:t>
            </a:r>
          </a:p>
          <a:p>
            <a:r>
              <a:rPr lang="en-US" altLang="en-US" b="1" smtClean="0"/>
              <a:t>Star or artifact</a:t>
            </a:r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22A6AB55-E396-412A-88AF-D45648336316}" type="slidenum">
              <a:rPr lang="en-US" altLang="en-US" sz="1100" smtClean="0"/>
              <a:pPr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31</a:t>
            </a:fld>
            <a:endParaRPr lang="en-US" altLang="en-US" sz="1100" smtClean="0"/>
          </a:p>
        </p:txBody>
      </p:sp>
    </p:spTree>
    <p:extLst>
      <p:ext uri="{BB962C8B-B14F-4D97-AF65-F5344CB8AC3E}">
        <p14:creationId xmlns:p14="http://schemas.microsoft.com/office/powerpoint/2010/main" val="200132056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52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mtClean="0"/>
              <a:t>Label image for training research dataset</a:t>
            </a:r>
          </a:p>
        </p:txBody>
      </p:sp>
      <p:sp>
        <p:nvSpPr>
          <p:cNvPr id="55300" name="Slide Number Placeholder 3"/>
          <p:cNvSpPr>
            <a:spLocks noGrp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A4382700-D56D-46E1-9FD6-9B79390B089C}" type="slidenum">
              <a:rPr lang="zh-CN" altLang="en-GB" sz="1100" smtClean="0"/>
              <a:pPr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32</a:t>
            </a:fld>
            <a:endParaRPr lang="en-GB" altLang="zh-CN" sz="1100" smtClean="0"/>
          </a:p>
        </p:txBody>
      </p:sp>
    </p:spTree>
    <p:extLst>
      <p:ext uri="{BB962C8B-B14F-4D97-AF65-F5344CB8AC3E}">
        <p14:creationId xmlns:p14="http://schemas.microsoft.com/office/powerpoint/2010/main" val="17085006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hangingPunct="1"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BA1E333B-9DE4-4BDC-88BE-118D6774D6E3}" type="slidenum">
              <a:rPr lang="zh-CN" altLang="en-GB" smtClean="0">
                <a:solidFill>
                  <a:schemeClr val="tx1"/>
                </a:solidFill>
                <a:latin typeface="Verdana" panose="020B0604030504040204" pitchFamily="34" charset="0"/>
              </a:rPr>
              <a:pPr hangingPunct="1"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2</a:t>
            </a:fld>
            <a:endParaRPr lang="en-GB" altLang="zh-CN" smtClean="0">
              <a:solidFill>
                <a:schemeClr val="tx1"/>
              </a:solidFill>
              <a:latin typeface="Verdana" panose="020B0604030504040204" pitchFamily="34" charset="0"/>
            </a:endParaRPr>
          </a:p>
        </p:txBody>
      </p:sp>
      <p:sp>
        <p:nvSpPr>
          <p:cNvPr id="9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95600" y="523875"/>
            <a:ext cx="3508375" cy="26304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1863" y="3332163"/>
            <a:ext cx="7435850" cy="31543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zh-CN" smtClean="0"/>
          </a:p>
        </p:txBody>
      </p:sp>
    </p:spTree>
    <p:extLst>
      <p:ext uri="{BB962C8B-B14F-4D97-AF65-F5344CB8AC3E}">
        <p14:creationId xmlns:p14="http://schemas.microsoft.com/office/powerpoint/2010/main" val="287877296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83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mtClean="0"/>
              <a:t>Simple labeling games</a:t>
            </a:r>
          </a:p>
          <a:p>
            <a:r>
              <a:rPr lang="en-US" altLang="en-US" smtClean="0"/>
              <a:t>Left: label pic</a:t>
            </a:r>
          </a:p>
          <a:p>
            <a:r>
              <a:rPr lang="en-US" altLang="en-US" smtClean="0"/>
              <a:t>Right: label music</a:t>
            </a:r>
          </a:p>
        </p:txBody>
      </p:sp>
      <p:sp>
        <p:nvSpPr>
          <p:cNvPr id="58372" name="Slide Number Placeholder 3"/>
          <p:cNvSpPr>
            <a:spLocks noGrp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8A4514ED-FF7C-4099-A231-C13D5E65BED8}" type="slidenum">
              <a:rPr lang="en-US" altLang="en-US" sz="1100" smtClean="0"/>
              <a:pPr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34</a:t>
            </a:fld>
            <a:endParaRPr lang="en-US" altLang="en-US" sz="1100" smtClean="0"/>
          </a:p>
        </p:txBody>
      </p:sp>
    </p:spTree>
    <p:extLst>
      <p:ext uri="{BB962C8B-B14F-4D97-AF65-F5344CB8AC3E}">
        <p14:creationId xmlns:p14="http://schemas.microsoft.com/office/powerpoint/2010/main" val="346364555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mtClean="0"/>
              <a:t>One word is correct; one word is wrong. </a:t>
            </a:r>
            <a:r>
              <a:rPr lang="en-US" altLang="en-US" smtClean="0">
                <a:hlinkClick r:id="rId3"/>
              </a:rPr>
              <a:t>http://www.google.com/recaptcha/learnmore</a:t>
            </a:r>
            <a:endParaRPr lang="en-US" altLang="en-US" smtClean="0"/>
          </a:p>
          <a:p>
            <a:r>
              <a:rPr lang="en-US" altLang="en-US" smtClean="0"/>
              <a:t>Scan old newspaper into image, then transcribe into electronic records</a:t>
            </a:r>
          </a:p>
          <a:p>
            <a:r>
              <a:rPr lang="en-US" altLang="en-US" smtClean="0"/>
              <a:t>USENIX:  CAPTCHA attack to break security through crowdsourcing</a:t>
            </a:r>
          </a:p>
        </p:txBody>
      </p:sp>
      <p:sp>
        <p:nvSpPr>
          <p:cNvPr id="62468" name="Slide Number Placeholder 3"/>
          <p:cNvSpPr>
            <a:spLocks noGrp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169F5125-9BD2-49F2-A3BA-48E49DDC93AC}" type="slidenum">
              <a:rPr lang="en-US" altLang="en-US" sz="1100" smtClean="0"/>
              <a:pPr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35</a:t>
            </a:fld>
            <a:endParaRPr lang="en-US" altLang="en-US" sz="1100" smtClean="0"/>
          </a:p>
        </p:txBody>
      </p:sp>
    </p:spTree>
    <p:extLst>
      <p:ext uri="{BB962C8B-B14F-4D97-AF65-F5344CB8AC3E}">
        <p14:creationId xmlns:p14="http://schemas.microsoft.com/office/powerpoint/2010/main" val="367549155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963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mtClean="0"/>
              <a:t>4W1H:  what/when/where/who/how</a:t>
            </a:r>
          </a:p>
        </p:txBody>
      </p:sp>
      <p:sp>
        <p:nvSpPr>
          <p:cNvPr id="69636" name="Slide Number Placeholder 3"/>
          <p:cNvSpPr>
            <a:spLocks noGrp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8D1A2E14-3BA6-49C6-B0B6-822398E0011E}" type="slidenum">
              <a:rPr lang="en-US" altLang="en-US" sz="1100" smtClean="0"/>
              <a:pPr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41</a:t>
            </a:fld>
            <a:endParaRPr lang="en-US" altLang="en-US" sz="1100" smtClean="0"/>
          </a:p>
        </p:txBody>
      </p:sp>
    </p:spTree>
    <p:extLst>
      <p:ext uri="{BB962C8B-B14F-4D97-AF65-F5344CB8AC3E}">
        <p14:creationId xmlns:p14="http://schemas.microsoft.com/office/powerpoint/2010/main" val="281010029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There are 3 phases for collaboratively translating:</a:t>
            </a:r>
          </a:p>
          <a:p>
            <a:pPr marL="232930" indent="-232930">
              <a:buFont typeface="Times New Roman" panose="02020603050405020304" pitchFamily="18" charset="0"/>
              <a:buAutoNum type="arabicPeriod"/>
              <a:defRPr/>
            </a:pPr>
            <a:r>
              <a:rPr lang="en-US" dirty="0" smtClean="0"/>
              <a:t>Lexical translation (weak bilinguals or machine)</a:t>
            </a:r>
          </a:p>
          <a:p>
            <a:pPr marL="232930" indent="-232930">
              <a:buFont typeface="Times New Roman" panose="02020603050405020304" pitchFamily="18" charset="0"/>
              <a:buAutoNum type="arabicPeriod"/>
              <a:defRPr/>
            </a:pPr>
            <a:r>
              <a:rPr lang="en-US" dirty="0" smtClean="0"/>
              <a:t>Assistive translation (strong bilinguals)</a:t>
            </a:r>
          </a:p>
          <a:p>
            <a:pPr marL="232930" indent="-232930">
              <a:buFont typeface="Times New Roman" panose="02020603050405020304" pitchFamily="18" charset="0"/>
              <a:buAutoNum type="arabicPeriod"/>
              <a:defRPr/>
            </a:pPr>
            <a:r>
              <a:rPr lang="en-US" dirty="0" smtClean="0"/>
              <a:t>Refine sentence (monolinguals)</a:t>
            </a:r>
            <a:endParaRPr lang="en-US" dirty="0"/>
          </a:p>
        </p:txBody>
      </p:sp>
      <p:sp>
        <p:nvSpPr>
          <p:cNvPr id="72708" name="Slide Number Placeholder 3"/>
          <p:cNvSpPr>
            <a:spLocks noGrp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1A2B22B5-C911-467D-8A1A-4BD91FB45985}" type="slidenum">
              <a:rPr lang="en-US" altLang="en-US" sz="1100" smtClean="0"/>
              <a:pPr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43</a:t>
            </a:fld>
            <a:endParaRPr lang="en-US" altLang="en-US" sz="1100" smtClean="0"/>
          </a:p>
        </p:txBody>
      </p:sp>
    </p:spTree>
    <p:extLst>
      <p:ext uri="{BB962C8B-B14F-4D97-AF65-F5344CB8AC3E}">
        <p14:creationId xmlns:p14="http://schemas.microsoft.com/office/powerpoint/2010/main" val="106361804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zh-CN" smtClean="0"/>
              <a:t>Left: iterative improve: use previous worker’s results as the inputs of the next work</a:t>
            </a:r>
          </a:p>
          <a:p>
            <a:r>
              <a:rPr lang="en-US" altLang="zh-CN" smtClean="0"/>
              <a:t>Right: multiple workers work on their own. Select the best one from them.</a:t>
            </a:r>
          </a:p>
          <a:p>
            <a:r>
              <a:rPr lang="en-US" altLang="zh-CN" smtClean="0"/>
              <a:t>The iterative scheme takes more time but has more accuracy.</a:t>
            </a:r>
          </a:p>
        </p:txBody>
      </p:sp>
      <p:sp>
        <p:nvSpPr>
          <p:cNvPr id="74756" name="Slide Number Placeholder 3"/>
          <p:cNvSpPr>
            <a:spLocks noGrp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hangingPunct="1"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6F5C49D3-237F-47CF-B052-370315B98C5E}" type="slidenum">
              <a:rPr lang="en-US" altLang="zh-CN" smtClean="0">
                <a:solidFill>
                  <a:schemeClr val="tx1"/>
                </a:solidFill>
                <a:latin typeface="Verdana" panose="020B0604030504040204" pitchFamily="34" charset="0"/>
              </a:rPr>
              <a:pPr hangingPunct="1"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44</a:t>
            </a:fld>
            <a:endParaRPr lang="en-US" altLang="zh-CN" smtClean="0">
              <a:solidFill>
                <a:schemeClr val="tx1"/>
              </a:solidFill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031076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68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mtClean="0"/>
              <a:t>By using the concept of Map-reduce, a complex work can be done via the combinations of three operations: partition(design sub-problems) , map (collecting information), and reduce (summary information and write a related article). </a:t>
            </a:r>
          </a:p>
          <a:p>
            <a:r>
              <a:rPr lang="en-US" altLang="en-US" smtClean="0"/>
              <a:t>Example: writing a tourist book</a:t>
            </a:r>
          </a:p>
          <a:p>
            <a:r>
              <a:rPr lang="en-US" altLang="en-US" smtClean="0"/>
              <a:t>Two types of aggregation:</a:t>
            </a:r>
          </a:p>
          <a:p>
            <a:r>
              <a:rPr lang="en-US" altLang="en-US" smtClean="0"/>
              <a:t>	1.merge:</a:t>
            </a:r>
          </a:p>
          <a:p>
            <a:r>
              <a:rPr lang="en-US" altLang="en-US" smtClean="0"/>
              <a:t>	2.reduce: have certain reduce rules</a:t>
            </a:r>
          </a:p>
          <a:p>
            <a:endParaRPr lang="en-US" altLang="en-US" smtClean="0"/>
          </a:p>
        </p:txBody>
      </p:sp>
      <p:sp>
        <p:nvSpPr>
          <p:cNvPr id="76804" name="Slide Number Placeholder 3"/>
          <p:cNvSpPr>
            <a:spLocks noGrp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46C95794-6FB0-467F-9626-AED73E8A6507}" type="slidenum">
              <a:rPr lang="en-US" altLang="en-US" sz="1100" smtClean="0"/>
              <a:pPr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45</a:t>
            </a:fld>
            <a:endParaRPr lang="en-US" altLang="en-US" sz="1100" smtClean="0"/>
          </a:p>
        </p:txBody>
      </p:sp>
    </p:spTree>
    <p:extLst>
      <p:ext uri="{BB962C8B-B14F-4D97-AF65-F5344CB8AC3E}">
        <p14:creationId xmlns:p14="http://schemas.microsoft.com/office/powerpoint/2010/main" val="246633351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39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zh-CN" smtClean="0"/>
              <a:t>Trade-off:</a:t>
            </a:r>
          </a:p>
          <a:p>
            <a:r>
              <a:rPr lang="en-US" altLang="zh-CN" b="1" smtClean="0"/>
              <a:t>Max algorithm: </a:t>
            </a:r>
            <a:r>
              <a:rPr lang="en-US" altLang="zh-CN" smtClean="0"/>
              <a:t>for instance, select the best Facebook profile that matches a given person or the best photo that describes a given restaurant.</a:t>
            </a:r>
          </a:p>
          <a:p>
            <a:r>
              <a:rPr lang="en-US" altLang="zh-CN" smtClean="0"/>
              <a:t>r: the number of workers for each work set</a:t>
            </a:r>
          </a:p>
          <a:p>
            <a:r>
              <a:rPr lang="en-US" altLang="zh-CN" smtClean="0"/>
              <a:t>S: the number of items in each work set </a:t>
            </a:r>
          </a:p>
          <a:p>
            <a:r>
              <a:rPr lang="en-US" altLang="zh-CN" smtClean="0"/>
              <a:t>More worker, smaller size of work size </a:t>
            </a:r>
            <a:r>
              <a:rPr lang="en-US" altLang="zh-CN" smtClean="0">
                <a:sym typeface="Wingdings" panose="05000000000000000000" pitchFamily="2" charset="2"/>
              </a:rPr>
              <a:t> high quality but high cost</a:t>
            </a:r>
          </a:p>
          <a:p>
            <a:r>
              <a:rPr lang="en-US" altLang="zh-CN" smtClean="0">
                <a:sym typeface="Wingdings" panose="05000000000000000000" pitchFamily="2" charset="2"/>
              </a:rPr>
              <a:t>Larger work set, less worker  low quality and low cost</a:t>
            </a:r>
            <a:endParaRPr lang="en-US" altLang="zh-CN" smtClean="0"/>
          </a:p>
          <a:p>
            <a:endParaRPr lang="en-US" altLang="zh-CN" smtClean="0"/>
          </a:p>
          <a:p>
            <a:r>
              <a:rPr lang="en-US" altLang="zh-CN" smtClean="0"/>
              <a:t>Cite 2: for game theory in Crowdsourcing, the incentive should not be simply increasing the number of workers; it should be increase the quality of the results.</a:t>
            </a:r>
          </a:p>
          <a:p>
            <a:endParaRPr lang="en-US" altLang="zh-CN" smtClean="0"/>
          </a:p>
          <a:p>
            <a:pPr marL="0" lvl="1" indent="0"/>
            <a:r>
              <a:rPr lang="en-US" altLang="zh-CN" sz="1600" smtClean="0">
                <a:solidFill>
                  <a:srgbClr val="7F7F7F"/>
                </a:solidFill>
                <a:latin typeface="Comic Sans MS" panose="030F0702030302020204" pitchFamily="66" charset="0"/>
              </a:rPr>
              <a:t>L. Thanh et al, “BudgetFix: Budget Limited Crowdsourcing for Interdependent Task Allocation with Quality Guarantees,” AAMAS 2014</a:t>
            </a:r>
          </a:p>
          <a:p>
            <a:r>
              <a:rPr lang="en-US" altLang="zh-CN" smtClean="0"/>
              <a:t>Above Cite: a job is consist of several phases. Fixed budget, selecting which workers (quality vs cost) at which phase?</a:t>
            </a:r>
          </a:p>
          <a:p>
            <a:endParaRPr lang="en-US" altLang="zh-CN" smtClean="0"/>
          </a:p>
          <a:p>
            <a:r>
              <a:rPr lang="en-US" altLang="zh-CN" smtClean="0"/>
              <a:t>Incentive: two types of games</a:t>
            </a:r>
          </a:p>
          <a:p>
            <a:r>
              <a:rPr lang="en-US" altLang="zh-CN" smtClean="0"/>
              <a:t>1: the owner give a total reward R onto platform, multiple workers divide the rewords. The owner acts as a leader in the Stackelberg game since the owner proposed the reward first;</a:t>
            </a:r>
          </a:p>
          <a:p>
            <a:r>
              <a:rPr lang="en-US" altLang="zh-CN" smtClean="0"/>
              <a:t>2. Bid game: workers provide a bid and the amount of work that they can provide. There is no upper bound on the total rewards.</a:t>
            </a:r>
          </a:p>
        </p:txBody>
      </p:sp>
      <p:sp>
        <p:nvSpPr>
          <p:cNvPr id="83972" name="Slide Number Placeholder 3"/>
          <p:cNvSpPr>
            <a:spLocks noGrp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8C23F37F-A06E-490E-B606-0052783DB754}" type="slidenum">
              <a:rPr lang="zh-CN" altLang="en-GB" sz="1100" smtClean="0"/>
              <a:pPr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47</a:t>
            </a:fld>
            <a:endParaRPr lang="en-GB" altLang="zh-CN" sz="1100" smtClean="0"/>
          </a:p>
        </p:txBody>
      </p:sp>
    </p:spTree>
    <p:extLst>
      <p:ext uri="{BB962C8B-B14F-4D97-AF65-F5344CB8AC3E}">
        <p14:creationId xmlns:p14="http://schemas.microsoft.com/office/powerpoint/2010/main" val="169876270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601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zh-CN" smtClean="0"/>
              <a:t>A crowd of your own:</a:t>
            </a:r>
          </a:p>
          <a:p>
            <a:r>
              <a:rPr lang="en-US" altLang="zh-CN" smtClean="0"/>
              <a:t>Two techniques to predict ratings of a requester. </a:t>
            </a:r>
          </a:p>
          <a:p>
            <a:r>
              <a:rPr lang="en-US" altLang="zh-CN" smtClean="0"/>
              <a:t>In taste-matching, workers rate according to their own preferences; Worker I is most similar to the requestor and thus influences the prediction. </a:t>
            </a:r>
          </a:p>
          <a:p>
            <a:r>
              <a:rPr lang="en-US" altLang="zh-CN" smtClean="0"/>
              <a:t>In taste-grokking, workers see the requester’s prior ratings and make predictions.</a:t>
            </a:r>
          </a:p>
          <a:p>
            <a:endParaRPr lang="en-US" altLang="zh-CN" smtClean="0"/>
          </a:p>
          <a:p>
            <a:r>
              <a:rPr lang="en-US" altLang="zh-CN" smtClean="0"/>
              <a:t>CrowdDB:</a:t>
            </a:r>
          </a:p>
          <a:p>
            <a:r>
              <a:rPr lang="en-US" altLang="zh-CN" smtClean="0"/>
              <a:t>Divide Database into two parts:</a:t>
            </a:r>
          </a:p>
          <a:p>
            <a:r>
              <a:rPr lang="en-US" altLang="zh-CN" smtClean="0"/>
              <a:t>CPU solves traditional problem</a:t>
            </a:r>
          </a:p>
          <a:p>
            <a:r>
              <a:rPr lang="en-US" altLang="zh-CN" smtClean="0"/>
              <a:t>Human intelligence solves the problems that a computer cannot. </a:t>
            </a:r>
          </a:p>
        </p:txBody>
      </p:sp>
      <p:sp>
        <p:nvSpPr>
          <p:cNvPr id="86020" name="Slide Number Placeholder 3"/>
          <p:cNvSpPr>
            <a:spLocks noGrp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DC78D5CE-6D4B-47A0-931E-1CFC040B220D}" type="slidenum">
              <a:rPr lang="zh-CN" altLang="en-GB" sz="1100" smtClean="0"/>
              <a:pPr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48</a:t>
            </a:fld>
            <a:endParaRPr lang="en-GB" altLang="zh-CN" sz="1100" smtClean="0"/>
          </a:p>
        </p:txBody>
      </p:sp>
    </p:spTree>
    <p:extLst>
      <p:ext uri="{BB962C8B-B14F-4D97-AF65-F5344CB8AC3E}">
        <p14:creationId xmlns:p14="http://schemas.microsoft.com/office/powerpoint/2010/main" val="13190323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80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zh-CN" smtClean="0"/>
              <a:t>Entity matching:</a:t>
            </a:r>
          </a:p>
          <a:p>
            <a:r>
              <a:rPr lang="en-US" altLang="zh-CN" smtClean="0"/>
              <a:t>Traditional approach: expert generate matching rule</a:t>
            </a:r>
            <a:r>
              <a:rPr lang="en-US" altLang="zh-CN" smtClean="0">
                <a:sym typeface="Wingdings" panose="05000000000000000000" pitchFamily="2" charset="2"/>
              </a:rPr>
              <a:t> matching results  crowd verification</a:t>
            </a:r>
          </a:p>
          <a:p>
            <a:r>
              <a:rPr lang="en-US" altLang="zh-CN" smtClean="0">
                <a:sym typeface="Wingdings" panose="05000000000000000000" pitchFamily="2" charset="2"/>
              </a:rPr>
              <a:t>HPC assisted: CPU use random forest to generate plenty of rules apply rule and get result  crowd verify results matching or not  pruning the rule </a:t>
            </a:r>
            <a:endParaRPr lang="en-US" altLang="zh-CN" smtClean="0"/>
          </a:p>
        </p:txBody>
      </p:sp>
      <p:sp>
        <p:nvSpPr>
          <p:cNvPr id="88068" name="Slide Number Placeholder 3"/>
          <p:cNvSpPr>
            <a:spLocks noGrp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D7BEB696-ADC1-401F-B5AC-CB332166B2DE}" type="slidenum">
              <a:rPr lang="zh-CN" altLang="en-GB" sz="1100" smtClean="0"/>
              <a:pPr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49</a:t>
            </a:fld>
            <a:endParaRPr lang="en-GB" altLang="zh-CN" sz="1100" smtClean="0"/>
          </a:p>
        </p:txBody>
      </p:sp>
    </p:spTree>
    <p:extLst>
      <p:ext uri="{BB962C8B-B14F-4D97-AF65-F5344CB8AC3E}">
        <p14:creationId xmlns:p14="http://schemas.microsoft.com/office/powerpoint/2010/main" val="58409401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42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zh-CN" smtClean="0"/>
          </a:p>
        </p:txBody>
      </p:sp>
      <p:sp>
        <p:nvSpPr>
          <p:cNvPr id="94212" name="Slide Number Placeholder 3"/>
          <p:cNvSpPr>
            <a:spLocks noGrp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54FC7658-9C12-4726-9A3F-2835E095E397}" type="slidenum">
              <a:rPr lang="zh-CN" altLang="en-GB" sz="1100" smtClean="0"/>
              <a:pPr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50</a:t>
            </a:fld>
            <a:endParaRPr lang="en-GB" altLang="zh-CN" sz="1100" smtClean="0"/>
          </a:p>
        </p:txBody>
      </p:sp>
    </p:spTree>
    <p:extLst>
      <p:ext uri="{BB962C8B-B14F-4D97-AF65-F5344CB8AC3E}">
        <p14:creationId xmlns:p14="http://schemas.microsoft.com/office/powerpoint/2010/main" val="4988264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2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11268" name="Slide Number Placeholder 3"/>
          <p:cNvSpPr>
            <a:spLocks noGrp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BAF146B9-2339-46CF-8B7C-DE8DA1B02B21}" type="slidenum">
              <a:rPr lang="zh-CN" altLang="en-GB" sz="1100" smtClean="0"/>
              <a:pPr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3</a:t>
            </a:fld>
            <a:endParaRPr lang="en-GB" altLang="zh-CN" sz="1100" smtClean="0"/>
          </a:p>
        </p:txBody>
      </p:sp>
    </p:spTree>
    <p:extLst>
      <p:ext uri="{BB962C8B-B14F-4D97-AF65-F5344CB8AC3E}">
        <p14:creationId xmlns:p14="http://schemas.microsoft.com/office/powerpoint/2010/main" val="348135258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zh-CN" smtClean="0"/>
              <a:t>Graph search:</a:t>
            </a:r>
          </a:p>
          <a:p>
            <a:r>
              <a:rPr lang="en-US" altLang="zh-CN" smtClean="0"/>
              <a:t>Given a set of labels, such as car, nissan, audi, sentra, altima, and a set of car images, find the best label for the images. The task can be done by asking a serials of y/n questions. However, each question may related with payments to workers. The goal is to design the optimal strategy such that the total number of questions is minimum.   </a:t>
            </a:r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3EB4E3E3-10F0-4742-BD26-EE4EA43CC346}" type="slidenum">
              <a:rPr lang="zh-CN" altLang="en-GB" sz="1100" smtClean="0"/>
              <a:pPr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51</a:t>
            </a:fld>
            <a:endParaRPr lang="en-GB" altLang="zh-CN" sz="1100" smtClean="0"/>
          </a:p>
        </p:txBody>
      </p:sp>
    </p:spTree>
    <p:extLst>
      <p:ext uri="{BB962C8B-B14F-4D97-AF65-F5344CB8AC3E}">
        <p14:creationId xmlns:p14="http://schemas.microsoft.com/office/powerpoint/2010/main" val="101651141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830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zh-CN" smtClean="0"/>
              <a:t>Model the crowdsourcing problem by multi-armed bandit problem with budget constraint.</a:t>
            </a:r>
          </a:p>
          <a:p>
            <a:r>
              <a:rPr lang="en-US" altLang="zh-CN" smtClean="0"/>
              <a:t>A serials of workers u1, u2, …, uk, …., each one associated with a payment p1, p2, …, pk, … and the contributes that the user can give r1, r2,…, rk, … The features follow a certain hidden distribution, which is unknown.</a:t>
            </a:r>
          </a:p>
          <a:p>
            <a:r>
              <a:rPr lang="en-US" altLang="zh-CN" smtClean="0"/>
              <a:t>Given total budget B, how to hire the workers such that the total contributions is maximized. </a:t>
            </a:r>
          </a:p>
        </p:txBody>
      </p:sp>
      <p:sp>
        <p:nvSpPr>
          <p:cNvPr id="98308" name="Slide Number Placeholder 3"/>
          <p:cNvSpPr>
            <a:spLocks noGrp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AF9DB8AF-8B6C-4627-B23A-D66BB67C6F6F}" type="slidenum">
              <a:rPr lang="zh-CN" altLang="en-GB" sz="1100" smtClean="0"/>
              <a:pPr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52</a:t>
            </a:fld>
            <a:endParaRPr lang="en-GB" altLang="zh-CN" sz="1100" smtClean="0"/>
          </a:p>
        </p:txBody>
      </p:sp>
    </p:spTree>
    <p:extLst>
      <p:ext uri="{BB962C8B-B14F-4D97-AF65-F5344CB8AC3E}">
        <p14:creationId xmlns:p14="http://schemas.microsoft.com/office/powerpoint/2010/main" val="291088555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34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103428" name="Slide Number Placeholder 3"/>
          <p:cNvSpPr>
            <a:spLocks noGrp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DE557DA6-0113-48E3-A612-05A232D77E67}" type="slidenum">
              <a:rPr lang="zh-CN" altLang="en-GB" sz="1100" smtClean="0"/>
              <a:pPr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53</a:t>
            </a:fld>
            <a:endParaRPr lang="en-GB" altLang="zh-CN" sz="1100" smtClean="0"/>
          </a:p>
        </p:txBody>
      </p:sp>
    </p:spTree>
    <p:extLst>
      <p:ext uri="{BB962C8B-B14F-4D97-AF65-F5344CB8AC3E}">
        <p14:creationId xmlns:p14="http://schemas.microsoft.com/office/powerpoint/2010/main" val="348591656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95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zh-CN" smtClean="0"/>
          </a:p>
        </p:txBody>
      </p:sp>
      <p:sp>
        <p:nvSpPr>
          <p:cNvPr id="109572" name="Slide Number Placeholder 3"/>
          <p:cNvSpPr>
            <a:spLocks noGrp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D987CF67-F407-46AE-91D6-B552191C4A78}" type="slidenum">
              <a:rPr lang="zh-CN" altLang="en-GB" sz="1100" smtClean="0"/>
              <a:pPr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57</a:t>
            </a:fld>
            <a:endParaRPr lang="en-GB" altLang="zh-CN" sz="1100" smtClean="0"/>
          </a:p>
        </p:txBody>
      </p:sp>
    </p:spTree>
    <p:extLst>
      <p:ext uri="{BB962C8B-B14F-4D97-AF65-F5344CB8AC3E}">
        <p14:creationId xmlns:p14="http://schemas.microsoft.com/office/powerpoint/2010/main" val="109674697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95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zh-CN" smtClean="0"/>
          </a:p>
        </p:txBody>
      </p:sp>
      <p:sp>
        <p:nvSpPr>
          <p:cNvPr id="109572" name="Slide Number Placeholder 3"/>
          <p:cNvSpPr>
            <a:spLocks noGrp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D987CF67-F407-46AE-91D6-B552191C4A78}" type="slidenum">
              <a:rPr lang="zh-CN" altLang="en-GB" sz="1100" smtClean="0"/>
              <a:pPr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58</a:t>
            </a:fld>
            <a:endParaRPr lang="en-GB" altLang="zh-CN" sz="1100" smtClean="0"/>
          </a:p>
        </p:txBody>
      </p:sp>
    </p:spTree>
    <p:extLst>
      <p:ext uri="{BB962C8B-B14F-4D97-AF65-F5344CB8AC3E}">
        <p14:creationId xmlns:p14="http://schemas.microsoft.com/office/powerpoint/2010/main" val="293478547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161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zh-CN" smtClean="0"/>
          </a:p>
        </p:txBody>
      </p:sp>
      <p:sp>
        <p:nvSpPr>
          <p:cNvPr id="111620" name="Slide Number Placeholder 3"/>
          <p:cNvSpPr>
            <a:spLocks noGrp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481287BA-3955-4650-895C-261C9AB578C5}" type="slidenum">
              <a:rPr lang="zh-CN" altLang="en-GB" sz="1100" smtClean="0"/>
              <a:pPr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59</a:t>
            </a:fld>
            <a:endParaRPr lang="en-GB" altLang="zh-CN" sz="1100" smtClean="0"/>
          </a:p>
        </p:txBody>
      </p:sp>
    </p:spTree>
    <p:extLst>
      <p:ext uri="{BB962C8B-B14F-4D97-AF65-F5344CB8AC3E}">
        <p14:creationId xmlns:p14="http://schemas.microsoft.com/office/powerpoint/2010/main" val="5653284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hangingPunct="1"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FFB49640-966B-4EEE-A59F-AE7137A7C3B3}" type="slidenum">
              <a:rPr lang="zh-CN" altLang="en-GB" smtClean="0">
                <a:solidFill>
                  <a:schemeClr val="tx1"/>
                </a:solidFill>
                <a:latin typeface="Verdana" panose="020B0604030504040204" pitchFamily="34" charset="0"/>
              </a:rPr>
              <a:pPr hangingPunct="1"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6</a:t>
            </a:fld>
            <a:endParaRPr lang="en-GB" altLang="zh-CN" smtClean="0">
              <a:solidFill>
                <a:schemeClr val="tx1"/>
              </a:solidFill>
              <a:latin typeface="Verdana" panose="020B0604030504040204" pitchFamily="34" charset="0"/>
            </a:endParaRPr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95600" y="523875"/>
            <a:ext cx="3508375" cy="26304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1863" y="3332163"/>
            <a:ext cx="7435850" cy="31543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zh-CN" smtClean="0"/>
              <a:t>The reasons for participating in crowdsourcing:</a:t>
            </a:r>
          </a:p>
          <a:p>
            <a:r>
              <a:rPr lang="en-US" altLang="zh-CN" smtClean="0"/>
              <a:t>For  fun: game style– put task in certain form of games</a:t>
            </a:r>
          </a:p>
          <a:p>
            <a:r>
              <a:rPr lang="en-US" altLang="zh-CN" smtClean="0"/>
              <a:t>For money: tiny dollar, such as Amazon Mturk</a:t>
            </a:r>
          </a:p>
          <a:p>
            <a:r>
              <a:rPr lang="en-US" altLang="zh-CN" smtClean="0"/>
              <a:t>	based on the quality of results</a:t>
            </a:r>
          </a:p>
          <a:p>
            <a:r>
              <a:rPr lang="en-US" altLang="zh-CN" smtClean="0"/>
              <a:t>	based on the working time or completed amount</a:t>
            </a:r>
          </a:p>
        </p:txBody>
      </p:sp>
    </p:spTree>
    <p:extLst>
      <p:ext uri="{BB962C8B-B14F-4D97-AF65-F5344CB8AC3E}">
        <p14:creationId xmlns:p14="http://schemas.microsoft.com/office/powerpoint/2010/main" val="6026455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zh-CN" smtClean="0"/>
              <a:t>CACM Gaining Wisdom from Crowds: (1) 57,000-plus players to discovery the structure of a protein.  (2) Wiki Spanish version in just 80 hours by 1M people.</a:t>
            </a:r>
          </a:p>
          <a:p>
            <a:endParaRPr lang="en-US" altLang="zh-CN" smtClean="0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hangingPunct="1"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31AE2EBB-213F-4AFF-B0AA-15E1361D9FA1}" type="slidenum">
              <a:rPr lang="en-US" altLang="zh-CN" smtClean="0">
                <a:solidFill>
                  <a:schemeClr val="tx1"/>
                </a:solidFill>
                <a:latin typeface="Verdana" panose="020B0604030504040204" pitchFamily="34" charset="0"/>
              </a:rPr>
              <a:pPr hangingPunct="1"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7</a:t>
            </a:fld>
            <a:endParaRPr lang="en-US" altLang="zh-CN" smtClean="0">
              <a:solidFill>
                <a:schemeClr val="tx1"/>
              </a:solidFill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21158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zh-CN" smtClean="0"/>
              <a:t>Requester: work owner; submit work onto a crowdsourcing platform</a:t>
            </a:r>
          </a:p>
          <a:p>
            <a:r>
              <a:rPr lang="en-US" altLang="zh-CN" smtClean="0"/>
              <a:t>Workers: a undefined group of users</a:t>
            </a:r>
          </a:p>
          <a:p>
            <a:r>
              <a:rPr lang="en-US" altLang="zh-CN" smtClean="0"/>
              <a:t>Platform: usually websites or apps</a:t>
            </a:r>
          </a:p>
          <a:p>
            <a:r>
              <a:rPr lang="en-US" altLang="zh-CN" smtClean="0"/>
              <a:t>	 provides places for publishing work and finding workers</a:t>
            </a:r>
          </a:p>
          <a:p>
            <a:r>
              <a:rPr lang="en-US" altLang="zh-CN" smtClean="0"/>
              <a:t>	 provide payment approach</a:t>
            </a:r>
          </a:p>
          <a:p>
            <a:r>
              <a:rPr lang="en-US" altLang="zh-CN" smtClean="0"/>
              <a:t>	 but get service fee from both requester and workers </a:t>
            </a:r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hangingPunct="1"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26ACF8B3-8E6A-4049-9761-F977F23E7D25}" type="slidenum">
              <a:rPr lang="en-US" altLang="zh-CN" smtClean="0">
                <a:solidFill>
                  <a:schemeClr val="tx1"/>
                </a:solidFill>
                <a:latin typeface="Verdana" panose="020B0604030504040204" pitchFamily="34" charset="0"/>
              </a:rPr>
              <a:pPr hangingPunct="1"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8</a:t>
            </a:fld>
            <a:endParaRPr lang="en-US" altLang="zh-CN" smtClean="0">
              <a:solidFill>
                <a:schemeClr val="tx1"/>
              </a:solidFill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40439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zh-CN" smtClean="0"/>
              <a:t>Requester: work owner; submit work onto a crowdsourcing platform</a:t>
            </a:r>
          </a:p>
          <a:p>
            <a:r>
              <a:rPr lang="en-US" altLang="zh-CN" smtClean="0"/>
              <a:t>Workers: a undefined group of users</a:t>
            </a:r>
          </a:p>
          <a:p>
            <a:r>
              <a:rPr lang="en-US" altLang="zh-CN" smtClean="0"/>
              <a:t>Platform: usually websites or apps</a:t>
            </a:r>
          </a:p>
          <a:p>
            <a:r>
              <a:rPr lang="en-US" altLang="zh-CN" smtClean="0"/>
              <a:t>	 provides places for publishing work and finding workers</a:t>
            </a:r>
          </a:p>
          <a:p>
            <a:r>
              <a:rPr lang="en-US" altLang="zh-CN" smtClean="0"/>
              <a:t>	 provide payment approach</a:t>
            </a:r>
          </a:p>
          <a:p>
            <a:r>
              <a:rPr lang="en-US" altLang="zh-CN" smtClean="0"/>
              <a:t>	 but get service fee from both requester and workers </a:t>
            </a:r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hangingPunct="1"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26ACF8B3-8E6A-4049-9761-F977F23E7D25}" type="slidenum">
              <a:rPr lang="en-US" altLang="zh-CN" smtClean="0">
                <a:solidFill>
                  <a:schemeClr val="tx1"/>
                </a:solidFill>
                <a:latin typeface="Verdana" panose="020B0604030504040204" pitchFamily="34" charset="0"/>
              </a:rPr>
              <a:pPr hangingPunct="1"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9</a:t>
            </a:fld>
            <a:endParaRPr lang="en-US" altLang="zh-CN" smtClean="0">
              <a:solidFill>
                <a:schemeClr val="tx1"/>
              </a:solidFill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01240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mtClean="0"/>
              <a:t>In current crowdsourcing platforms, </a:t>
            </a:r>
            <a:r>
              <a:rPr lang="en-US" altLang="en-US" smtClean="0">
                <a:solidFill>
                  <a:schemeClr val="tx1"/>
                </a:solidFill>
                <a:latin typeface="Calibri" panose="020F0502020204030204" pitchFamily="34" charset="0"/>
              </a:rPr>
              <a:t>100,000 tasks can be completed in about 2 days.</a:t>
            </a:r>
          </a:p>
          <a:p>
            <a:r>
              <a:rPr lang="en-US" altLang="en-US" smtClean="0">
                <a:solidFill>
                  <a:schemeClr val="tx1"/>
                </a:solidFill>
                <a:latin typeface="Calibri" panose="020F0502020204030204" pitchFamily="34" charset="0"/>
              </a:rPr>
              <a:t>We can use satellite image to find and locate the missing boat.</a:t>
            </a:r>
          </a:p>
          <a:p>
            <a:endParaRPr lang="en-US" altLang="en-US" smtClean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r>
              <a:rPr lang="en-US" altLang="en-US" smtClean="0">
                <a:solidFill>
                  <a:schemeClr val="tx1"/>
                </a:solidFill>
                <a:latin typeface="Calibri" panose="020F0502020204030204" pitchFamily="34" charset="0"/>
              </a:rPr>
              <a:t>Accuracy: human intelligence </a:t>
            </a:r>
          </a:p>
          <a:p>
            <a:r>
              <a:rPr lang="en-US" altLang="en-US" smtClean="0">
                <a:solidFill>
                  <a:schemeClr val="tx1"/>
                </a:solidFill>
                <a:latin typeface="Calibri" panose="020F0502020204030204" pitchFamily="34" charset="0"/>
              </a:rPr>
              <a:t>Fast: multiple workers; works in  parallel </a:t>
            </a:r>
            <a:endParaRPr lang="en-US" altLang="en-US" smtClean="0"/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1F228D26-C60B-4684-90FB-DFA6DA61F00E}" type="slidenum">
              <a:rPr lang="en-US" altLang="en-US" sz="1100" smtClean="0"/>
              <a:pPr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10</a:t>
            </a:fld>
            <a:endParaRPr lang="en-US" altLang="en-US" sz="1100" smtClean="0"/>
          </a:p>
        </p:txBody>
      </p:sp>
    </p:spTree>
    <p:extLst>
      <p:ext uri="{BB962C8B-B14F-4D97-AF65-F5344CB8AC3E}">
        <p14:creationId xmlns:p14="http://schemas.microsoft.com/office/powerpoint/2010/main" val="33678203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mtClean="0"/>
              <a:t>In current crowdsourcing platforms, </a:t>
            </a:r>
            <a:r>
              <a:rPr lang="en-US" altLang="en-US" smtClean="0">
                <a:solidFill>
                  <a:schemeClr val="tx1"/>
                </a:solidFill>
                <a:latin typeface="Calibri" panose="020F0502020204030204" pitchFamily="34" charset="0"/>
              </a:rPr>
              <a:t>100,000 tasks can be completed in about 2 days.</a:t>
            </a:r>
          </a:p>
          <a:p>
            <a:r>
              <a:rPr lang="en-US" altLang="en-US" smtClean="0">
                <a:solidFill>
                  <a:schemeClr val="tx1"/>
                </a:solidFill>
                <a:latin typeface="Calibri" panose="020F0502020204030204" pitchFamily="34" charset="0"/>
              </a:rPr>
              <a:t>We can use satellite image to find and locate the missing boat.</a:t>
            </a:r>
          </a:p>
          <a:p>
            <a:endParaRPr lang="en-US" altLang="en-US" smtClean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r>
              <a:rPr lang="en-US" altLang="en-US" smtClean="0">
                <a:solidFill>
                  <a:schemeClr val="tx1"/>
                </a:solidFill>
                <a:latin typeface="Calibri" panose="020F0502020204030204" pitchFamily="34" charset="0"/>
              </a:rPr>
              <a:t>Accuracy: human intelligence </a:t>
            </a:r>
          </a:p>
          <a:p>
            <a:r>
              <a:rPr lang="en-US" altLang="en-US" smtClean="0">
                <a:solidFill>
                  <a:schemeClr val="tx1"/>
                </a:solidFill>
                <a:latin typeface="Calibri" panose="020F0502020204030204" pitchFamily="34" charset="0"/>
              </a:rPr>
              <a:t>Fast: multiple workers; works in  parallel </a:t>
            </a:r>
            <a:endParaRPr lang="en-US" altLang="en-US" smtClean="0"/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A07D79D9-34D4-4103-B61B-B40A479E5CD9}" type="slidenum">
              <a:rPr lang="en-US" altLang="en-US" sz="1100" smtClean="0"/>
              <a:pPr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11</a:t>
            </a:fld>
            <a:endParaRPr lang="en-US" altLang="en-US" sz="1100" smtClean="0"/>
          </a:p>
        </p:txBody>
      </p:sp>
    </p:spTree>
    <p:extLst>
      <p:ext uri="{BB962C8B-B14F-4D97-AF65-F5344CB8AC3E}">
        <p14:creationId xmlns:p14="http://schemas.microsoft.com/office/powerpoint/2010/main" val="29045328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999DA6-CFF4-41B9-9FA5-03572B0A3324}" type="datetime1">
              <a:rPr lang="en-US" altLang="zh-CN" smtClean="0"/>
              <a:t>9/20/2018</a:t>
            </a:fld>
            <a:r>
              <a:rPr lang="en-GB" altLang="zh-CN" smtClean="0">
                <a:ea typeface="宋体" pitchFamily="2" charset="-122"/>
              </a:rPr>
              <a:t>04/26/08</a:t>
            </a:r>
            <a:endParaRPr lang="en-GB" altLang="zh-CN">
              <a:ea typeface="宋体" pitchFamily="2" charset="-122"/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zh-CN" smtClean="0"/>
              <a:t>ICISCE 2017</a:t>
            </a:r>
            <a:endParaRPr lang="en-GB" altLang="zh-CN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3BDD95-6715-43E6-92CF-6092EA283C36}" type="slidenum">
              <a:rPr lang="zh-CN" altLang="en-GB"/>
              <a:pPr>
                <a:defRPr/>
              </a:pPr>
              <a:t>‹#›</a:t>
            </a:fld>
            <a:endParaRPr lang="en-GB" altLang="zh-CN"/>
          </a:p>
        </p:txBody>
      </p:sp>
    </p:spTree>
    <p:extLst>
      <p:ext uri="{BB962C8B-B14F-4D97-AF65-F5344CB8AC3E}">
        <p14:creationId xmlns:p14="http://schemas.microsoft.com/office/powerpoint/2010/main" val="27565240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7575EF-6E97-47D1-9E0E-1B5551EF951A}" type="datetime1">
              <a:rPr lang="en-US" altLang="zh-CN" smtClean="0"/>
              <a:t>9/20/2018</a:t>
            </a:fld>
            <a:r>
              <a:rPr lang="en-GB" altLang="zh-CN" smtClean="0">
                <a:ea typeface="宋体" pitchFamily="2" charset="-122"/>
              </a:rPr>
              <a:t>04/26/08</a:t>
            </a:r>
            <a:endParaRPr lang="en-GB" altLang="zh-CN">
              <a:ea typeface="宋体" pitchFamily="2" charset="-122"/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zh-CN" smtClean="0"/>
              <a:t>ICISCE 2017</a:t>
            </a:r>
            <a:endParaRPr lang="en-GB" altLang="zh-CN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F328DF-ABE6-4B53-A83B-B3553B3BD80E}" type="slidenum">
              <a:rPr lang="zh-CN" altLang="en-GB"/>
              <a:pPr>
                <a:defRPr/>
              </a:pPr>
              <a:t>‹#›</a:t>
            </a:fld>
            <a:endParaRPr lang="en-GB" altLang="zh-CN"/>
          </a:p>
        </p:txBody>
      </p:sp>
    </p:spTree>
    <p:extLst>
      <p:ext uri="{BB962C8B-B14F-4D97-AF65-F5344CB8AC3E}">
        <p14:creationId xmlns:p14="http://schemas.microsoft.com/office/powerpoint/2010/main" val="16323689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5813" cy="58547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47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06F4E6-16B5-4606-A785-AFB80597C27F}" type="datetime1">
              <a:rPr lang="en-US" altLang="zh-CN" smtClean="0"/>
              <a:t>9/20/2018</a:t>
            </a:fld>
            <a:r>
              <a:rPr lang="en-GB" altLang="zh-CN" smtClean="0">
                <a:ea typeface="宋体" pitchFamily="2" charset="-122"/>
              </a:rPr>
              <a:t>04/26/08</a:t>
            </a:r>
            <a:endParaRPr lang="en-GB" altLang="zh-CN">
              <a:ea typeface="宋体" pitchFamily="2" charset="-122"/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zh-CN" smtClean="0"/>
              <a:t>ICISCE 2017</a:t>
            </a:r>
            <a:endParaRPr lang="en-GB" altLang="zh-CN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F3EB77-E985-41E7-B131-080356A7030E}" type="slidenum">
              <a:rPr lang="zh-CN" altLang="en-GB"/>
              <a:pPr>
                <a:defRPr/>
              </a:pPr>
              <a:t>‹#›</a:t>
            </a:fld>
            <a:endParaRPr lang="en-GB" altLang="zh-CN"/>
          </a:p>
        </p:txBody>
      </p:sp>
    </p:spTree>
    <p:extLst>
      <p:ext uri="{BB962C8B-B14F-4D97-AF65-F5344CB8AC3E}">
        <p14:creationId xmlns:p14="http://schemas.microsoft.com/office/powerpoint/2010/main" val="22452966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8013" cy="114141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7013" cy="45291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600200"/>
            <a:ext cx="4038600" cy="45291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E6A4DE-4947-4421-B1C7-0C99918887FD}" type="datetime1">
              <a:rPr lang="en-US" altLang="zh-CN" smtClean="0"/>
              <a:t>9/20/2018</a:t>
            </a:fld>
            <a:r>
              <a:rPr lang="en-GB" altLang="zh-CN" smtClean="0">
                <a:ea typeface="宋体" pitchFamily="2" charset="-122"/>
              </a:rPr>
              <a:t>04/26/08</a:t>
            </a:r>
            <a:endParaRPr lang="en-GB" altLang="zh-CN">
              <a:ea typeface="宋体" pitchFamily="2" charset="-122"/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zh-CN" smtClean="0"/>
              <a:t>ICISCE 2017</a:t>
            </a:r>
            <a:endParaRPr lang="en-GB" altLang="zh-CN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948522-B685-4FEA-9ABF-2F4ADA799B23}" type="slidenum">
              <a:rPr lang="zh-CN" altLang="en-GB"/>
              <a:pPr>
                <a:defRPr/>
              </a:pPr>
              <a:t>‹#›</a:t>
            </a:fld>
            <a:endParaRPr lang="en-GB" altLang="zh-CN"/>
          </a:p>
        </p:txBody>
      </p:sp>
    </p:spTree>
    <p:extLst>
      <p:ext uri="{BB962C8B-B14F-4D97-AF65-F5344CB8AC3E}">
        <p14:creationId xmlns:p14="http://schemas.microsoft.com/office/powerpoint/2010/main" val="4159559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8013" cy="114141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8228013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3940175"/>
            <a:ext cx="8228013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5D076B-5AA8-4E1E-9010-81A83C83B1E4}" type="datetime1">
              <a:rPr lang="en-US" altLang="zh-CN" smtClean="0"/>
              <a:t>9/20/2018</a:t>
            </a:fld>
            <a:r>
              <a:rPr lang="en-GB" altLang="zh-CN" smtClean="0">
                <a:ea typeface="宋体" pitchFamily="2" charset="-122"/>
              </a:rPr>
              <a:t>04/26/08</a:t>
            </a:r>
            <a:endParaRPr lang="en-GB" altLang="zh-CN">
              <a:ea typeface="宋体" pitchFamily="2" charset="-122"/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zh-CN" smtClean="0"/>
              <a:t>ICISCE 2017</a:t>
            </a:r>
            <a:endParaRPr lang="en-GB" altLang="zh-CN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01714F-90BE-487A-BCC0-CD1B79CFD0E3}" type="slidenum">
              <a:rPr lang="zh-CN" altLang="en-GB"/>
              <a:pPr>
                <a:defRPr/>
              </a:pPr>
              <a:t>‹#›</a:t>
            </a:fld>
            <a:endParaRPr lang="en-GB" altLang="zh-CN"/>
          </a:p>
        </p:txBody>
      </p:sp>
    </p:spTree>
    <p:extLst>
      <p:ext uri="{BB962C8B-B14F-4D97-AF65-F5344CB8AC3E}">
        <p14:creationId xmlns:p14="http://schemas.microsoft.com/office/powerpoint/2010/main" val="20292484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8013" cy="114141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7013" cy="45291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6613" y="1600200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6613" y="3940175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4B5241-66C5-4AAA-830D-FF3CB92DE412}" type="datetime1">
              <a:rPr lang="en-US" altLang="zh-CN" smtClean="0"/>
              <a:t>9/20/2018</a:t>
            </a:fld>
            <a:r>
              <a:rPr lang="en-GB" altLang="zh-CN" smtClean="0">
                <a:ea typeface="宋体" pitchFamily="2" charset="-122"/>
              </a:rPr>
              <a:t>04/26/08</a:t>
            </a:r>
            <a:endParaRPr lang="en-GB" altLang="zh-CN">
              <a:ea typeface="宋体" pitchFamily="2" charset="-122"/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zh-CN" smtClean="0"/>
              <a:t>ICISCE 2017</a:t>
            </a:r>
            <a:endParaRPr lang="en-GB" altLang="zh-CN"/>
          </a:p>
        </p:txBody>
      </p:sp>
      <p:sp>
        <p:nvSpPr>
          <p:cNvPr id="8" name="Rectangle 10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27B11F-BD0A-4A3E-A109-5F27F9598486}" type="slidenum">
              <a:rPr lang="zh-CN" altLang="en-GB"/>
              <a:pPr>
                <a:defRPr/>
              </a:pPr>
              <a:t>‹#›</a:t>
            </a:fld>
            <a:endParaRPr lang="en-GB" altLang="zh-CN"/>
          </a:p>
        </p:txBody>
      </p:sp>
    </p:spTree>
    <p:extLst>
      <p:ext uri="{BB962C8B-B14F-4D97-AF65-F5344CB8AC3E}">
        <p14:creationId xmlns:p14="http://schemas.microsoft.com/office/powerpoint/2010/main" val="3450680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9216F3-4CA1-49CE-9B8C-B68138FEB678}" type="datetime1">
              <a:rPr lang="en-US" altLang="zh-CN" smtClean="0"/>
              <a:t>9/20/2018</a:t>
            </a:fld>
            <a:r>
              <a:rPr lang="en-GB" altLang="zh-CN" smtClean="0">
                <a:ea typeface="宋体" pitchFamily="2" charset="-122"/>
              </a:rPr>
              <a:t>04/26/08</a:t>
            </a:r>
            <a:endParaRPr lang="en-GB" altLang="zh-CN">
              <a:ea typeface="宋体" pitchFamily="2" charset="-122"/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zh-CN" smtClean="0"/>
              <a:t>ICISCE 2017</a:t>
            </a:r>
            <a:endParaRPr lang="en-GB" altLang="zh-CN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33D3C5-529C-475B-AF41-C5E25A59D115}" type="slidenum">
              <a:rPr lang="zh-CN" altLang="en-GB"/>
              <a:pPr>
                <a:defRPr/>
              </a:pPr>
              <a:t>‹#›</a:t>
            </a:fld>
            <a:endParaRPr lang="en-GB" altLang="zh-CN"/>
          </a:p>
        </p:txBody>
      </p:sp>
    </p:spTree>
    <p:extLst>
      <p:ext uri="{BB962C8B-B14F-4D97-AF65-F5344CB8AC3E}">
        <p14:creationId xmlns:p14="http://schemas.microsoft.com/office/powerpoint/2010/main" val="12420249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0B7BB9-9550-46F4-B21A-2795B8046489}" type="datetime1">
              <a:rPr lang="en-US" altLang="zh-CN" smtClean="0"/>
              <a:t>9/20/2018</a:t>
            </a:fld>
            <a:r>
              <a:rPr lang="en-GB" altLang="zh-CN" smtClean="0">
                <a:ea typeface="宋体" pitchFamily="2" charset="-122"/>
              </a:rPr>
              <a:t>04/26/08</a:t>
            </a:r>
            <a:endParaRPr lang="en-GB" altLang="zh-CN">
              <a:ea typeface="宋体" pitchFamily="2" charset="-122"/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zh-CN" smtClean="0"/>
              <a:t>ICISCE 2017</a:t>
            </a:r>
            <a:endParaRPr lang="en-GB" altLang="zh-CN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D5344A-700D-4191-A7BE-A4E77826CF38}" type="slidenum">
              <a:rPr lang="zh-CN" altLang="en-GB"/>
              <a:pPr>
                <a:defRPr/>
              </a:pPr>
              <a:t>‹#›</a:t>
            </a:fld>
            <a:endParaRPr lang="en-GB" altLang="zh-CN"/>
          </a:p>
        </p:txBody>
      </p:sp>
    </p:spTree>
    <p:extLst>
      <p:ext uri="{BB962C8B-B14F-4D97-AF65-F5344CB8AC3E}">
        <p14:creationId xmlns:p14="http://schemas.microsoft.com/office/powerpoint/2010/main" val="42273275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3C122F-8D67-4C87-A6CF-53378914FB4B}" type="datetime1">
              <a:rPr lang="en-US" altLang="zh-CN" smtClean="0"/>
              <a:t>9/20/2018</a:t>
            </a:fld>
            <a:r>
              <a:rPr lang="en-GB" altLang="zh-CN" smtClean="0">
                <a:ea typeface="宋体" pitchFamily="2" charset="-122"/>
              </a:rPr>
              <a:t>04/26/08</a:t>
            </a:r>
            <a:endParaRPr lang="en-GB" altLang="zh-CN">
              <a:ea typeface="宋体" pitchFamily="2" charset="-122"/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zh-CN" smtClean="0"/>
              <a:t>ICISCE 2017</a:t>
            </a:r>
            <a:endParaRPr lang="en-GB" altLang="zh-CN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57DAF3-135B-4939-8DC8-4D4163081E1B}" type="slidenum">
              <a:rPr lang="zh-CN" altLang="en-GB"/>
              <a:pPr>
                <a:defRPr/>
              </a:pPr>
              <a:t>‹#›</a:t>
            </a:fld>
            <a:endParaRPr lang="en-GB" altLang="zh-CN"/>
          </a:p>
        </p:txBody>
      </p:sp>
    </p:spTree>
    <p:extLst>
      <p:ext uri="{BB962C8B-B14F-4D97-AF65-F5344CB8AC3E}">
        <p14:creationId xmlns:p14="http://schemas.microsoft.com/office/powerpoint/2010/main" val="1034076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37013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604963"/>
            <a:ext cx="4038600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F826DF-3B24-45C8-BEF2-DD3C80C289C4}" type="datetime1">
              <a:rPr lang="en-US" altLang="zh-CN" smtClean="0"/>
              <a:t>9/20/2018</a:t>
            </a:fld>
            <a:r>
              <a:rPr lang="en-GB" altLang="zh-CN" smtClean="0">
                <a:ea typeface="宋体" pitchFamily="2" charset="-122"/>
              </a:rPr>
              <a:t>04/26/08</a:t>
            </a:r>
            <a:endParaRPr lang="en-GB" altLang="zh-CN">
              <a:ea typeface="宋体" pitchFamily="2" charset="-122"/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zh-CN" smtClean="0"/>
              <a:t>ICISCE 2017</a:t>
            </a:r>
            <a:endParaRPr lang="en-GB" altLang="zh-CN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30C6A7-E118-4E66-9B0F-0A50E0CB917C}" type="slidenum">
              <a:rPr lang="zh-CN" altLang="en-GB"/>
              <a:pPr>
                <a:defRPr/>
              </a:pPr>
              <a:t>‹#›</a:t>
            </a:fld>
            <a:endParaRPr lang="en-GB" altLang="zh-CN"/>
          </a:p>
        </p:txBody>
      </p:sp>
    </p:spTree>
    <p:extLst>
      <p:ext uri="{BB962C8B-B14F-4D97-AF65-F5344CB8AC3E}">
        <p14:creationId xmlns:p14="http://schemas.microsoft.com/office/powerpoint/2010/main" val="11194962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782075-835A-44A1-AE8A-E3A29680F557}" type="datetime1">
              <a:rPr lang="en-US" altLang="zh-CN" smtClean="0"/>
              <a:t>9/20/2018</a:t>
            </a:fld>
            <a:r>
              <a:rPr lang="en-GB" altLang="zh-CN" smtClean="0">
                <a:ea typeface="宋体" pitchFamily="2" charset="-122"/>
              </a:rPr>
              <a:t>04/26/08</a:t>
            </a:r>
            <a:endParaRPr lang="en-GB" altLang="zh-CN">
              <a:ea typeface="宋体" pitchFamily="2" charset="-122"/>
            </a:endParaRPr>
          </a:p>
        </p:txBody>
      </p:sp>
      <p:sp>
        <p:nvSpPr>
          <p:cNvPr id="8" name="Rectangle 9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zh-CN" smtClean="0"/>
              <a:t>ICISCE 2017</a:t>
            </a:r>
            <a:endParaRPr lang="en-GB" altLang="zh-CN"/>
          </a:p>
        </p:txBody>
      </p:sp>
      <p:sp>
        <p:nvSpPr>
          <p:cNvPr id="9" name="Rectangle 10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0FB7BE-4841-46A5-BEC7-C0255306E37B}" type="slidenum">
              <a:rPr lang="zh-CN" altLang="en-GB"/>
              <a:pPr>
                <a:defRPr/>
              </a:pPr>
              <a:t>‹#›</a:t>
            </a:fld>
            <a:endParaRPr lang="en-GB" altLang="zh-CN"/>
          </a:p>
        </p:txBody>
      </p:sp>
    </p:spTree>
    <p:extLst>
      <p:ext uri="{BB962C8B-B14F-4D97-AF65-F5344CB8AC3E}">
        <p14:creationId xmlns:p14="http://schemas.microsoft.com/office/powerpoint/2010/main" val="29864071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31D727-0622-42D2-883C-99BF0C355096}" type="datetime1">
              <a:rPr lang="en-US" altLang="zh-CN" smtClean="0"/>
              <a:t>9/20/2018</a:t>
            </a:fld>
            <a:r>
              <a:rPr lang="en-GB" altLang="zh-CN" smtClean="0">
                <a:ea typeface="宋体" pitchFamily="2" charset="-122"/>
              </a:rPr>
              <a:t>04/26/08</a:t>
            </a:r>
            <a:endParaRPr lang="en-GB" altLang="zh-CN">
              <a:ea typeface="宋体" pitchFamily="2" charset="-122"/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zh-CN" smtClean="0"/>
              <a:t>ICISCE 2017</a:t>
            </a:r>
            <a:endParaRPr lang="en-GB" altLang="zh-CN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67C84F-93C7-4F0C-91CD-6143AB2ED4AE}" type="slidenum">
              <a:rPr lang="zh-CN" altLang="en-GB"/>
              <a:pPr>
                <a:defRPr/>
              </a:pPr>
              <a:t>‹#›</a:t>
            </a:fld>
            <a:endParaRPr lang="en-GB" altLang="zh-CN"/>
          </a:p>
        </p:txBody>
      </p:sp>
    </p:spTree>
    <p:extLst>
      <p:ext uri="{BB962C8B-B14F-4D97-AF65-F5344CB8AC3E}">
        <p14:creationId xmlns:p14="http://schemas.microsoft.com/office/powerpoint/2010/main" val="324336417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70C97D-77FE-4355-B949-2B29EBD6A4E5}" type="datetime1">
              <a:rPr lang="en-US" altLang="zh-CN" smtClean="0"/>
              <a:t>9/20/2018</a:t>
            </a:fld>
            <a:r>
              <a:rPr lang="en-GB" altLang="zh-CN" smtClean="0">
                <a:ea typeface="宋体" pitchFamily="2" charset="-122"/>
              </a:rPr>
              <a:t>04/26/08</a:t>
            </a:r>
            <a:endParaRPr lang="en-GB" altLang="zh-CN">
              <a:ea typeface="宋体" pitchFamily="2" charset="-122"/>
            </a:endParaRPr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zh-CN" smtClean="0"/>
              <a:t>ICISCE 2017</a:t>
            </a:r>
            <a:endParaRPr lang="en-GB" altLang="zh-CN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67A390-991A-4849-A62A-6886E2062010}" type="slidenum">
              <a:rPr lang="zh-CN" altLang="en-GB"/>
              <a:pPr>
                <a:defRPr/>
              </a:pPr>
              <a:t>‹#›</a:t>
            </a:fld>
            <a:endParaRPr lang="en-GB" altLang="zh-CN"/>
          </a:p>
        </p:txBody>
      </p:sp>
    </p:spTree>
    <p:extLst>
      <p:ext uri="{BB962C8B-B14F-4D97-AF65-F5344CB8AC3E}">
        <p14:creationId xmlns:p14="http://schemas.microsoft.com/office/powerpoint/2010/main" val="8295813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7EC1AE-F1D4-4160-A3B8-761513A6075E}" type="datetime1">
              <a:rPr lang="en-US" altLang="zh-CN" smtClean="0"/>
              <a:t>9/20/2018</a:t>
            </a:fld>
            <a:r>
              <a:rPr lang="en-GB" altLang="zh-CN" smtClean="0">
                <a:ea typeface="宋体" pitchFamily="2" charset="-122"/>
              </a:rPr>
              <a:t>04/26/08</a:t>
            </a:r>
            <a:endParaRPr lang="en-GB" altLang="zh-CN">
              <a:ea typeface="宋体" pitchFamily="2" charset="-122"/>
            </a:endParaRPr>
          </a:p>
        </p:txBody>
      </p:sp>
      <p:sp>
        <p:nvSpPr>
          <p:cNvPr id="3" name="Rectangle 9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zh-CN" smtClean="0"/>
              <a:t>ICISCE 2017</a:t>
            </a:r>
            <a:endParaRPr lang="en-GB" altLang="zh-CN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512BEC-C9CF-4AAE-A701-458BA3ADF82B}" type="slidenum">
              <a:rPr lang="zh-CN" altLang="en-GB"/>
              <a:pPr>
                <a:defRPr/>
              </a:pPr>
              <a:t>‹#›</a:t>
            </a:fld>
            <a:endParaRPr lang="en-GB" altLang="zh-CN"/>
          </a:p>
        </p:txBody>
      </p:sp>
    </p:spTree>
    <p:extLst>
      <p:ext uri="{BB962C8B-B14F-4D97-AF65-F5344CB8AC3E}">
        <p14:creationId xmlns:p14="http://schemas.microsoft.com/office/powerpoint/2010/main" val="20435916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BE2DAA-B4F0-4F22-8D2C-C55AA2DDFA7E}" type="datetime1">
              <a:rPr lang="en-US" altLang="zh-CN" smtClean="0"/>
              <a:t>9/20/2018</a:t>
            </a:fld>
            <a:r>
              <a:rPr lang="en-GB" altLang="zh-CN" smtClean="0">
                <a:ea typeface="宋体" pitchFamily="2" charset="-122"/>
              </a:rPr>
              <a:t>04/26/08</a:t>
            </a:r>
            <a:endParaRPr lang="en-GB" altLang="zh-CN">
              <a:ea typeface="宋体" pitchFamily="2" charset="-122"/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zh-CN" smtClean="0"/>
              <a:t>ICISCE 2017</a:t>
            </a:r>
            <a:endParaRPr lang="en-GB" altLang="zh-CN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A53703-EC48-4A19-8ED1-014937B8B972}" type="slidenum">
              <a:rPr lang="zh-CN" altLang="en-GB"/>
              <a:pPr>
                <a:defRPr/>
              </a:pPr>
              <a:t>‹#›</a:t>
            </a:fld>
            <a:endParaRPr lang="en-GB" altLang="zh-CN"/>
          </a:p>
        </p:txBody>
      </p:sp>
    </p:spTree>
    <p:extLst>
      <p:ext uri="{BB962C8B-B14F-4D97-AF65-F5344CB8AC3E}">
        <p14:creationId xmlns:p14="http://schemas.microsoft.com/office/powerpoint/2010/main" val="175856953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C594CA-3F35-42F0-87EF-E9291C22032C}" type="datetime1">
              <a:rPr lang="en-US" altLang="zh-CN" smtClean="0"/>
              <a:t>9/20/2018</a:t>
            </a:fld>
            <a:r>
              <a:rPr lang="en-GB" altLang="zh-CN" smtClean="0">
                <a:ea typeface="宋体" pitchFamily="2" charset="-122"/>
              </a:rPr>
              <a:t>04/26/08</a:t>
            </a:r>
            <a:endParaRPr lang="en-GB" altLang="zh-CN">
              <a:ea typeface="宋体" pitchFamily="2" charset="-122"/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zh-CN" smtClean="0"/>
              <a:t>ICISCE 2017</a:t>
            </a:r>
            <a:endParaRPr lang="en-GB" altLang="zh-CN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0E9D62-4096-44B1-9BED-2AEDD6CBEFEA}" type="slidenum">
              <a:rPr lang="zh-CN" altLang="en-GB"/>
              <a:pPr>
                <a:defRPr/>
              </a:pPr>
              <a:t>‹#›</a:t>
            </a:fld>
            <a:endParaRPr lang="en-GB" altLang="zh-CN"/>
          </a:p>
        </p:txBody>
      </p:sp>
    </p:spTree>
    <p:extLst>
      <p:ext uri="{BB962C8B-B14F-4D97-AF65-F5344CB8AC3E}">
        <p14:creationId xmlns:p14="http://schemas.microsoft.com/office/powerpoint/2010/main" val="374524896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01D037-3FB6-42D6-AD0C-471F61902E71}" type="datetime1">
              <a:rPr lang="en-US" altLang="zh-CN" smtClean="0"/>
              <a:t>9/20/2018</a:t>
            </a:fld>
            <a:r>
              <a:rPr lang="en-GB" altLang="zh-CN" smtClean="0">
                <a:ea typeface="宋体" pitchFamily="2" charset="-122"/>
              </a:rPr>
              <a:t>04/26/08</a:t>
            </a:r>
            <a:endParaRPr lang="en-GB" altLang="zh-CN">
              <a:ea typeface="宋体" pitchFamily="2" charset="-122"/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zh-CN" smtClean="0"/>
              <a:t>ICISCE 2017</a:t>
            </a:r>
            <a:endParaRPr lang="en-GB" altLang="zh-CN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68328D-729F-4D11-9FF6-D4353851C861}" type="slidenum">
              <a:rPr lang="zh-CN" altLang="en-GB"/>
              <a:pPr>
                <a:defRPr/>
              </a:pPr>
              <a:t>‹#›</a:t>
            </a:fld>
            <a:endParaRPr lang="en-GB" altLang="zh-CN"/>
          </a:p>
        </p:txBody>
      </p:sp>
    </p:spTree>
    <p:extLst>
      <p:ext uri="{BB962C8B-B14F-4D97-AF65-F5344CB8AC3E}">
        <p14:creationId xmlns:p14="http://schemas.microsoft.com/office/powerpoint/2010/main" val="47608429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219200"/>
            <a:ext cx="2055813" cy="49101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219200"/>
            <a:ext cx="6019800" cy="49101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CA9D3E-456A-4F86-9D8A-648C188687A6}" type="datetime1">
              <a:rPr lang="en-US" altLang="zh-CN" smtClean="0"/>
              <a:t>9/20/2018</a:t>
            </a:fld>
            <a:r>
              <a:rPr lang="en-GB" altLang="zh-CN" smtClean="0">
                <a:ea typeface="宋体" pitchFamily="2" charset="-122"/>
              </a:rPr>
              <a:t>04/26/08</a:t>
            </a:r>
            <a:endParaRPr lang="en-GB" altLang="zh-CN">
              <a:ea typeface="宋体" pitchFamily="2" charset="-122"/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zh-CN" smtClean="0"/>
              <a:t>ICISCE 2017</a:t>
            </a:r>
            <a:endParaRPr lang="en-GB" altLang="zh-CN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513979-0197-45D6-86A8-CE978D4D5B54}" type="slidenum">
              <a:rPr lang="zh-CN" altLang="en-GB"/>
              <a:pPr>
                <a:defRPr/>
              </a:pPr>
              <a:t>‹#›</a:t>
            </a:fld>
            <a:endParaRPr lang="en-GB" altLang="zh-CN"/>
          </a:p>
        </p:txBody>
      </p:sp>
    </p:spTree>
    <p:extLst>
      <p:ext uri="{BB962C8B-B14F-4D97-AF65-F5344CB8AC3E}">
        <p14:creationId xmlns:p14="http://schemas.microsoft.com/office/powerpoint/2010/main" val="301860577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219200"/>
            <a:ext cx="7770813" cy="193198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763868-A850-4CC9-B2D7-C14968F87CDD}" type="datetime1">
              <a:rPr lang="en-US" altLang="zh-CN" smtClean="0"/>
              <a:t>9/20/2018</a:t>
            </a:fld>
            <a:r>
              <a:rPr lang="en-GB" altLang="zh-CN" smtClean="0">
                <a:ea typeface="宋体" pitchFamily="2" charset="-122"/>
              </a:rPr>
              <a:t>04/26/08</a:t>
            </a:r>
            <a:endParaRPr lang="en-GB" altLang="zh-CN">
              <a:ea typeface="宋体" pitchFamily="2" charset="-122"/>
            </a:endParaRPr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zh-CN" smtClean="0"/>
              <a:t>ICISCE 2017</a:t>
            </a:r>
            <a:endParaRPr lang="en-GB" altLang="zh-CN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E6B302-04C6-47CB-909D-31985DBB5DB8}" type="slidenum">
              <a:rPr lang="zh-CN" altLang="en-GB"/>
              <a:pPr>
                <a:defRPr/>
              </a:pPr>
              <a:t>‹#›</a:t>
            </a:fld>
            <a:endParaRPr lang="en-GB" altLang="zh-CN"/>
          </a:p>
        </p:txBody>
      </p:sp>
    </p:spTree>
    <p:extLst>
      <p:ext uri="{BB962C8B-B14F-4D97-AF65-F5344CB8AC3E}">
        <p14:creationId xmlns:p14="http://schemas.microsoft.com/office/powerpoint/2010/main" val="88922035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8013" cy="114141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7013" cy="45291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600200"/>
            <a:ext cx="4038600" cy="45291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>
              <a:tabLst/>
              <a:defRPr>
                <a:ea typeface="宋体" pitchFamily="2" charset="-122"/>
              </a:defRPr>
            </a:lvl1pPr>
          </a:lstStyle>
          <a:p>
            <a:pPr>
              <a:defRPr/>
            </a:pPr>
            <a:fld id="{03DDE52F-17E5-4B95-BBFC-55E78F2BD46C}" type="datetime1">
              <a:rPr lang="en-US" altLang="zh-CN" smtClean="0"/>
              <a:t>9/20/2018</a:t>
            </a:fld>
            <a:endParaRPr lang="en-GB" altLang="zh-CN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zh-CN" smtClean="0"/>
              <a:t>ICISCE 2017</a:t>
            </a:r>
            <a:endParaRPr lang="en-GB" altLang="zh-CN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A06E2E-1602-4DA9-A0CC-68C41D5EDFE8}" type="slidenum">
              <a:rPr lang="zh-CN" altLang="en-GB"/>
              <a:pPr>
                <a:defRPr/>
              </a:pPr>
              <a:t>‹#›</a:t>
            </a:fld>
            <a:endParaRPr lang="en-GB" altLang="zh-CN"/>
          </a:p>
        </p:txBody>
      </p:sp>
    </p:spTree>
    <p:extLst>
      <p:ext uri="{BB962C8B-B14F-4D97-AF65-F5344CB8AC3E}">
        <p14:creationId xmlns:p14="http://schemas.microsoft.com/office/powerpoint/2010/main" val="10898002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B7C06D-65E1-4A09-9D6A-B3D54FFE7E74}" type="datetime1">
              <a:rPr lang="en-US" altLang="zh-CN" smtClean="0"/>
              <a:t>9/20/2018</a:t>
            </a:fld>
            <a:r>
              <a:rPr lang="en-GB" altLang="zh-CN" smtClean="0">
                <a:ea typeface="宋体" pitchFamily="2" charset="-122"/>
              </a:rPr>
              <a:t>04/26/08</a:t>
            </a:r>
            <a:endParaRPr lang="en-GB" altLang="zh-CN">
              <a:ea typeface="宋体" pitchFamily="2" charset="-122"/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zh-CN" smtClean="0"/>
              <a:t>ICISCE 2017</a:t>
            </a:r>
            <a:endParaRPr lang="en-GB" altLang="zh-CN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C420E8-AAEF-4CB2-B6E1-670FECC602C8}" type="slidenum">
              <a:rPr lang="zh-CN" altLang="en-GB"/>
              <a:pPr>
                <a:defRPr/>
              </a:pPr>
              <a:t>‹#›</a:t>
            </a:fld>
            <a:endParaRPr lang="en-GB" altLang="zh-CN"/>
          </a:p>
        </p:txBody>
      </p:sp>
    </p:spTree>
    <p:extLst>
      <p:ext uri="{BB962C8B-B14F-4D97-AF65-F5344CB8AC3E}">
        <p14:creationId xmlns:p14="http://schemas.microsoft.com/office/powerpoint/2010/main" val="23823576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7013" cy="45291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600200"/>
            <a:ext cx="4038600" cy="45291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5850E4-F9EA-45C6-9D99-BBB004AAAA9D}" type="datetime1">
              <a:rPr lang="en-US" altLang="zh-CN" smtClean="0"/>
              <a:t>9/20/2018</a:t>
            </a:fld>
            <a:r>
              <a:rPr lang="en-GB" altLang="zh-CN" smtClean="0">
                <a:ea typeface="宋体" pitchFamily="2" charset="-122"/>
              </a:rPr>
              <a:t>04/26/08</a:t>
            </a:r>
            <a:endParaRPr lang="en-GB" altLang="zh-CN">
              <a:ea typeface="宋体" pitchFamily="2" charset="-122"/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zh-CN" smtClean="0"/>
              <a:t>ICISCE 2017</a:t>
            </a:r>
            <a:endParaRPr lang="en-GB" altLang="zh-CN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31C7C8-A3DC-467D-A00C-FF8FF9C880DA}" type="slidenum">
              <a:rPr lang="zh-CN" altLang="en-GB"/>
              <a:pPr>
                <a:defRPr/>
              </a:pPr>
              <a:t>‹#›</a:t>
            </a:fld>
            <a:endParaRPr lang="en-GB" altLang="zh-CN"/>
          </a:p>
        </p:txBody>
      </p:sp>
    </p:spTree>
    <p:extLst>
      <p:ext uri="{BB962C8B-B14F-4D97-AF65-F5344CB8AC3E}">
        <p14:creationId xmlns:p14="http://schemas.microsoft.com/office/powerpoint/2010/main" val="40166467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B302FE-6997-4DA3-91EA-0826818C0D8F}" type="datetime1">
              <a:rPr lang="en-US" altLang="zh-CN" smtClean="0"/>
              <a:t>9/20/2018</a:t>
            </a:fld>
            <a:r>
              <a:rPr lang="en-GB" altLang="zh-CN" smtClean="0">
                <a:ea typeface="宋体" pitchFamily="2" charset="-122"/>
              </a:rPr>
              <a:t>04/26/08</a:t>
            </a:r>
            <a:endParaRPr lang="en-GB" altLang="zh-CN">
              <a:ea typeface="宋体" pitchFamily="2" charset="-122"/>
            </a:endParaRPr>
          </a:p>
        </p:txBody>
      </p:sp>
      <p:sp>
        <p:nvSpPr>
          <p:cNvPr id="8" name="Rectangle 9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zh-CN" smtClean="0"/>
              <a:t>ICISCE 2017</a:t>
            </a:r>
            <a:endParaRPr lang="en-GB" altLang="zh-CN"/>
          </a:p>
        </p:txBody>
      </p:sp>
      <p:sp>
        <p:nvSpPr>
          <p:cNvPr id="9" name="Rectangle 10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DA21FA-71C2-42E8-97F1-29136F71C638}" type="slidenum">
              <a:rPr lang="zh-CN" altLang="en-GB"/>
              <a:pPr>
                <a:defRPr/>
              </a:pPr>
              <a:t>‹#›</a:t>
            </a:fld>
            <a:endParaRPr lang="en-GB" altLang="zh-CN"/>
          </a:p>
        </p:txBody>
      </p:sp>
    </p:spTree>
    <p:extLst>
      <p:ext uri="{BB962C8B-B14F-4D97-AF65-F5344CB8AC3E}">
        <p14:creationId xmlns:p14="http://schemas.microsoft.com/office/powerpoint/2010/main" val="6479825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39304F-2228-4BDA-833C-8E8005DAE406}" type="datetime1">
              <a:rPr lang="en-US" altLang="zh-CN" smtClean="0"/>
              <a:t>9/20/2018</a:t>
            </a:fld>
            <a:r>
              <a:rPr lang="en-GB" altLang="zh-CN" smtClean="0">
                <a:ea typeface="宋体" pitchFamily="2" charset="-122"/>
              </a:rPr>
              <a:t>04/26/08</a:t>
            </a:r>
            <a:endParaRPr lang="en-GB" altLang="zh-CN">
              <a:ea typeface="宋体" pitchFamily="2" charset="-122"/>
            </a:endParaRPr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zh-CN" smtClean="0"/>
              <a:t>ICISCE 2017</a:t>
            </a:r>
            <a:endParaRPr lang="en-GB" altLang="zh-CN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53B865-A01F-417A-828D-029FC2E8075C}" type="slidenum">
              <a:rPr lang="zh-CN" altLang="en-GB"/>
              <a:pPr>
                <a:defRPr/>
              </a:pPr>
              <a:t>‹#›</a:t>
            </a:fld>
            <a:endParaRPr lang="en-GB" altLang="zh-CN"/>
          </a:p>
        </p:txBody>
      </p:sp>
    </p:spTree>
    <p:extLst>
      <p:ext uri="{BB962C8B-B14F-4D97-AF65-F5344CB8AC3E}">
        <p14:creationId xmlns:p14="http://schemas.microsoft.com/office/powerpoint/2010/main" val="42906170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159568-14DF-4BAA-AC3E-9EB6EEEE8E2F}" type="datetime1">
              <a:rPr lang="en-US" altLang="zh-CN" smtClean="0"/>
              <a:t>9/20/2018</a:t>
            </a:fld>
            <a:r>
              <a:rPr lang="en-GB" altLang="zh-CN" smtClean="0">
                <a:ea typeface="宋体" pitchFamily="2" charset="-122"/>
              </a:rPr>
              <a:t>04/26/08</a:t>
            </a:r>
            <a:endParaRPr lang="en-GB" altLang="zh-CN">
              <a:ea typeface="宋体" pitchFamily="2" charset="-122"/>
            </a:endParaRPr>
          </a:p>
        </p:txBody>
      </p:sp>
      <p:sp>
        <p:nvSpPr>
          <p:cNvPr id="3" name="Rectangle 9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zh-CN" smtClean="0"/>
              <a:t>ICISCE 2017</a:t>
            </a:r>
            <a:endParaRPr lang="en-GB" altLang="zh-CN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4FB258-317E-4763-AA4B-6CDB8EA80F72}" type="slidenum">
              <a:rPr lang="zh-CN" altLang="en-GB"/>
              <a:pPr>
                <a:defRPr/>
              </a:pPr>
              <a:t>‹#›</a:t>
            </a:fld>
            <a:endParaRPr lang="en-GB" altLang="zh-CN"/>
          </a:p>
        </p:txBody>
      </p:sp>
    </p:spTree>
    <p:extLst>
      <p:ext uri="{BB962C8B-B14F-4D97-AF65-F5344CB8AC3E}">
        <p14:creationId xmlns:p14="http://schemas.microsoft.com/office/powerpoint/2010/main" val="37675250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490DC8-932E-4831-9A9B-A13AB6AD8613}" type="datetime1">
              <a:rPr lang="en-US" altLang="zh-CN" smtClean="0"/>
              <a:t>9/20/2018</a:t>
            </a:fld>
            <a:r>
              <a:rPr lang="en-GB" altLang="zh-CN" smtClean="0">
                <a:ea typeface="宋体" pitchFamily="2" charset="-122"/>
              </a:rPr>
              <a:t>04/26/08</a:t>
            </a:r>
            <a:endParaRPr lang="en-GB" altLang="zh-CN">
              <a:ea typeface="宋体" pitchFamily="2" charset="-122"/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zh-CN" smtClean="0"/>
              <a:t>ICISCE 2017</a:t>
            </a:r>
            <a:endParaRPr lang="en-GB" altLang="zh-CN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8FE23B-66F2-46F6-96F1-CE96A94CE46C}" type="slidenum">
              <a:rPr lang="zh-CN" altLang="en-GB"/>
              <a:pPr>
                <a:defRPr/>
              </a:pPr>
              <a:t>‹#›</a:t>
            </a:fld>
            <a:endParaRPr lang="en-GB" altLang="zh-CN"/>
          </a:p>
        </p:txBody>
      </p:sp>
    </p:spTree>
    <p:extLst>
      <p:ext uri="{BB962C8B-B14F-4D97-AF65-F5344CB8AC3E}">
        <p14:creationId xmlns:p14="http://schemas.microsoft.com/office/powerpoint/2010/main" val="36105500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11AB33-E0BB-4ED3-9FFF-7F9505F12790}" type="datetime1">
              <a:rPr lang="en-US" altLang="zh-CN" smtClean="0"/>
              <a:t>9/20/2018</a:t>
            </a:fld>
            <a:r>
              <a:rPr lang="en-GB" altLang="zh-CN" smtClean="0">
                <a:ea typeface="宋体" pitchFamily="2" charset="-122"/>
              </a:rPr>
              <a:t>04/26/08</a:t>
            </a:r>
            <a:endParaRPr lang="en-GB" altLang="zh-CN">
              <a:ea typeface="宋体" pitchFamily="2" charset="-122"/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zh-CN" smtClean="0"/>
              <a:t>ICISCE 2017</a:t>
            </a:r>
            <a:endParaRPr lang="en-GB" altLang="zh-CN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366D50-43D5-4FF4-8D73-A9E6DFEBDE6C}" type="slidenum">
              <a:rPr lang="zh-CN" altLang="en-GB"/>
              <a:pPr>
                <a:defRPr/>
              </a:pPr>
              <a:t>‹#›</a:t>
            </a:fld>
            <a:endParaRPr lang="en-GB" altLang="zh-CN"/>
          </a:p>
        </p:txBody>
      </p:sp>
    </p:spTree>
    <p:extLst>
      <p:ext uri="{BB962C8B-B14F-4D97-AF65-F5344CB8AC3E}">
        <p14:creationId xmlns:p14="http://schemas.microsoft.com/office/powerpoint/2010/main" val="38294966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1"/>
          <p:cNvGrpSpPr>
            <a:grpSpLocks/>
          </p:cNvGrpSpPr>
          <p:nvPr/>
        </p:nvGrpSpPr>
        <p:grpSpPr bwMode="auto">
          <a:xfrm>
            <a:off x="1071563" y="304800"/>
            <a:ext cx="7613650" cy="1104900"/>
            <a:chOff x="675" y="192"/>
            <a:chExt cx="4796" cy="696"/>
          </a:xfrm>
        </p:grpSpPr>
        <p:sp>
          <p:nvSpPr>
            <p:cNvPr id="2" name="Oval 2"/>
            <p:cNvSpPr>
              <a:spLocks noChangeArrowheads="1"/>
            </p:cNvSpPr>
            <p:nvPr/>
          </p:nvSpPr>
          <p:spPr bwMode="auto">
            <a:xfrm flipH="1">
              <a:off x="3067" y="192"/>
              <a:ext cx="696" cy="696"/>
            </a:xfrm>
            <a:prstGeom prst="ellipse">
              <a:avLst/>
            </a:prstGeom>
            <a:solidFill>
              <a:srgbClr val="D9D8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bg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bg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bg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bg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bg1"/>
                  </a:solidFill>
                  <a:latin typeface="Arial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charset="0"/>
                </a:defRPr>
              </a:lvl9pPr>
            </a:lstStyle>
            <a:p>
              <a:pPr>
                <a:buClr>
                  <a:srgbClr val="000000"/>
                </a:buClr>
                <a:buSzPct val="100000"/>
                <a:buFont typeface="Arial" charset="0"/>
                <a:buNone/>
                <a:defRPr/>
              </a:pPr>
              <a:endParaRPr lang="en-US" altLang="zh-CN" smtClean="0">
                <a:ea typeface="宋体" pitchFamily="2" charset="-122"/>
              </a:endParaRPr>
            </a:p>
          </p:txBody>
        </p:sp>
        <p:sp>
          <p:nvSpPr>
            <p:cNvPr id="3" name="Oval 3"/>
            <p:cNvSpPr>
              <a:spLocks noChangeArrowheads="1"/>
            </p:cNvSpPr>
            <p:nvPr/>
          </p:nvSpPr>
          <p:spPr bwMode="auto">
            <a:xfrm flipH="1">
              <a:off x="4776" y="192"/>
              <a:ext cx="695" cy="696"/>
            </a:xfrm>
            <a:prstGeom prst="ellipse">
              <a:avLst/>
            </a:prstGeom>
            <a:solidFill>
              <a:srgbClr val="D9D8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bg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bg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bg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bg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bg1"/>
                  </a:solidFill>
                  <a:latin typeface="Arial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charset="0"/>
                </a:defRPr>
              </a:lvl9pPr>
            </a:lstStyle>
            <a:p>
              <a:pPr>
                <a:buClr>
                  <a:srgbClr val="000000"/>
                </a:buClr>
                <a:buSzPct val="100000"/>
                <a:buFont typeface="Arial" charset="0"/>
                <a:buNone/>
                <a:defRPr/>
              </a:pPr>
              <a:endParaRPr lang="en-US" altLang="zh-CN" smtClean="0">
                <a:ea typeface="宋体" pitchFamily="2" charset="-122"/>
              </a:endParaRPr>
            </a:p>
          </p:txBody>
        </p:sp>
        <p:sp>
          <p:nvSpPr>
            <p:cNvPr id="4" name="Oval 4"/>
            <p:cNvSpPr>
              <a:spLocks noChangeArrowheads="1"/>
            </p:cNvSpPr>
            <p:nvPr/>
          </p:nvSpPr>
          <p:spPr bwMode="auto">
            <a:xfrm flipH="1">
              <a:off x="675" y="193"/>
              <a:ext cx="695" cy="696"/>
            </a:xfrm>
            <a:prstGeom prst="ellipse">
              <a:avLst/>
            </a:prstGeom>
            <a:solidFill>
              <a:srgbClr val="D9D8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bg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bg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bg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bg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bg1"/>
                  </a:solidFill>
                  <a:latin typeface="Arial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charset="0"/>
                </a:defRPr>
              </a:lvl9pPr>
            </a:lstStyle>
            <a:p>
              <a:pPr>
                <a:buClr>
                  <a:srgbClr val="000000"/>
                </a:buClr>
                <a:buSzPct val="100000"/>
                <a:buFont typeface="Arial" charset="0"/>
                <a:buNone/>
                <a:defRPr/>
              </a:pPr>
              <a:endParaRPr lang="en-US" altLang="zh-CN" smtClean="0">
                <a:ea typeface="宋体" pitchFamily="2" charset="-122"/>
              </a:endParaRPr>
            </a:p>
          </p:txBody>
        </p:sp>
        <p:sp>
          <p:nvSpPr>
            <p:cNvPr id="1035" name="Oval 5"/>
            <p:cNvSpPr>
              <a:spLocks noChangeArrowheads="1"/>
            </p:cNvSpPr>
            <p:nvPr/>
          </p:nvSpPr>
          <p:spPr bwMode="auto">
            <a:xfrm flipH="1">
              <a:off x="3983" y="192"/>
              <a:ext cx="695" cy="696"/>
            </a:xfrm>
            <a:prstGeom prst="ellipse">
              <a:avLst/>
            </a:prstGeom>
            <a:noFill/>
            <a:ln w="28440">
              <a:solidFill>
                <a:srgbClr val="D9D8E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bg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bg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bg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bg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bg1"/>
                  </a:solidFill>
                  <a:latin typeface="Arial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charset="0"/>
                </a:defRPr>
              </a:lvl9pPr>
            </a:lstStyle>
            <a:p>
              <a:pPr>
                <a:buClr>
                  <a:srgbClr val="000000"/>
                </a:buClr>
                <a:buSzPct val="100000"/>
                <a:buFont typeface="Arial" charset="0"/>
                <a:buNone/>
                <a:defRPr/>
              </a:pPr>
              <a:endParaRPr lang="en-US" altLang="zh-CN" smtClean="0">
                <a:ea typeface="宋体" pitchFamily="2" charset="-122"/>
              </a:endParaRPr>
            </a:p>
          </p:txBody>
        </p:sp>
        <p:sp>
          <p:nvSpPr>
            <p:cNvPr id="1036" name="Oval 6"/>
            <p:cNvSpPr>
              <a:spLocks noChangeArrowheads="1"/>
            </p:cNvSpPr>
            <p:nvPr/>
          </p:nvSpPr>
          <p:spPr bwMode="auto">
            <a:xfrm flipH="1">
              <a:off x="1486" y="192"/>
              <a:ext cx="695" cy="696"/>
            </a:xfrm>
            <a:prstGeom prst="ellipse">
              <a:avLst/>
            </a:prstGeom>
            <a:noFill/>
            <a:ln w="28440">
              <a:solidFill>
                <a:srgbClr val="D9D8E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bg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bg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bg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bg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bg1"/>
                  </a:solidFill>
                  <a:latin typeface="Arial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charset="0"/>
                </a:defRPr>
              </a:lvl9pPr>
            </a:lstStyle>
            <a:p>
              <a:pPr>
                <a:buClr>
                  <a:srgbClr val="000000"/>
                </a:buClr>
                <a:buSzPct val="100000"/>
                <a:buFont typeface="Arial" charset="0"/>
                <a:buNone/>
                <a:defRPr/>
              </a:pPr>
              <a:endParaRPr lang="en-US" altLang="zh-CN" smtClean="0">
                <a:ea typeface="宋体" pitchFamily="2" charset="-122"/>
              </a:endParaRPr>
            </a:p>
          </p:txBody>
        </p:sp>
      </p:grpSp>
      <p:sp>
        <p:nvSpPr>
          <p:cNvPr id="1027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8013" cy="452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zh-CN" smtClean="0"/>
              <a:t>Click to edit the outline text format</a:t>
            </a:r>
          </a:p>
          <a:p>
            <a:pPr lvl="1"/>
            <a:r>
              <a:rPr lang="en-GB" altLang="zh-CN" smtClean="0"/>
              <a:t>Second Outline Level</a:t>
            </a:r>
          </a:p>
          <a:p>
            <a:pPr lvl="2"/>
            <a:r>
              <a:rPr lang="en-GB" altLang="zh-CN" smtClean="0"/>
              <a:t>Third Outline Level</a:t>
            </a:r>
          </a:p>
          <a:p>
            <a:pPr lvl="3"/>
            <a:r>
              <a:rPr lang="en-GB" altLang="zh-CN" smtClean="0"/>
              <a:t>Fourth Outline Level</a:t>
            </a:r>
          </a:p>
          <a:p>
            <a:pPr lvl="4"/>
            <a:r>
              <a:rPr lang="en-GB" altLang="zh-CN" smtClean="0"/>
              <a:t>Fifth Outline Level</a:t>
            </a:r>
          </a:p>
          <a:p>
            <a:pPr lvl="4"/>
            <a:r>
              <a:rPr lang="en-GB" altLang="zh-CN" smtClean="0"/>
              <a:t>Sixth Outline Level</a:t>
            </a:r>
          </a:p>
          <a:p>
            <a:pPr lvl="4"/>
            <a:r>
              <a:rPr lang="en-GB" altLang="zh-CN" smtClean="0"/>
              <a:t>Seventh Outline Level</a:t>
            </a:r>
          </a:p>
          <a:p>
            <a:pPr lvl="4"/>
            <a:r>
              <a:rPr lang="en-GB" altLang="zh-CN" smtClean="0"/>
              <a:t>Eighth Outline Level</a:t>
            </a:r>
          </a:p>
          <a:p>
            <a:pPr lvl="4"/>
            <a:r>
              <a:rPr lang="en-GB" altLang="zh-CN" smtClean="0"/>
              <a:t>Ninth Outline Level</a:t>
            </a:r>
          </a:p>
        </p:txBody>
      </p:sp>
      <p:sp>
        <p:nvSpPr>
          <p:cNvPr id="1032" name="Rectangle 8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248400"/>
            <a:ext cx="2132013" cy="4556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0" hangingPunct="0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0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49D1B8BE-1480-4514-9937-FC4A6C17B929}" type="datetime1">
              <a:rPr lang="en-US" altLang="zh-CN" smtClean="0"/>
              <a:t>9/20/2018</a:t>
            </a:fld>
            <a:r>
              <a:rPr lang="en-GB" altLang="zh-CN" smtClean="0">
                <a:ea typeface="宋体" pitchFamily="2" charset="-122"/>
              </a:rPr>
              <a:t>04/26/08</a:t>
            </a:r>
            <a:endParaRPr lang="en-GB" altLang="zh-CN">
              <a:ea typeface="宋体" pitchFamily="2" charset="-122"/>
            </a:endParaRPr>
          </a:p>
        </p:txBody>
      </p:sp>
      <p:sp>
        <p:nvSpPr>
          <p:cNvPr id="1033" name="Rectangle 9"/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248400"/>
            <a:ext cx="2894013" cy="4556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ctr">
              <a:buClr>
                <a:srgbClr val="000000"/>
              </a:buClr>
              <a:buSzPct val="100000"/>
              <a:buFont typeface="Arial" charset="0"/>
              <a:buNone/>
              <a:defRPr sz="1000">
                <a:solidFill>
                  <a:srgbClr val="000000"/>
                </a:solidFill>
                <a:latin typeface="Arial" charset="0"/>
                <a:ea typeface="宋体" pitchFamily="2" charset="-122"/>
              </a:defRPr>
            </a:lvl1pPr>
          </a:lstStyle>
          <a:p>
            <a:pPr>
              <a:defRPr/>
            </a:pPr>
            <a:r>
              <a:rPr lang="en-GB" altLang="zh-CN" smtClean="0"/>
              <a:t>ICISCE 2017</a:t>
            </a:r>
            <a:endParaRPr lang="en-GB" altLang="zh-CN"/>
          </a:p>
        </p:txBody>
      </p:sp>
      <p:sp>
        <p:nvSpPr>
          <p:cNvPr id="1034" name="Rectangle 10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8400"/>
            <a:ext cx="2132013" cy="4556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buClr>
                <a:srgbClr val="000000"/>
              </a:buClr>
              <a:buSzPct val="100000"/>
              <a:buFont typeface="Arial" panose="020B0604020202020204" pitchFamily="34" charset="0"/>
              <a:buNone/>
              <a:defRPr sz="1000">
                <a:solidFill>
                  <a:srgbClr val="000000"/>
                </a:solidFill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E620403F-1BBD-4FBE-A4BB-64EBA3EB02F2}" type="slidenum">
              <a:rPr lang="zh-CN" altLang="en-GB"/>
              <a:pPr>
                <a:defRPr/>
              </a:pPr>
              <a:t>‹#›</a:t>
            </a:fld>
            <a:endParaRPr lang="en-GB" altLang="zh-CN"/>
          </a:p>
        </p:txBody>
      </p:sp>
      <p:sp>
        <p:nvSpPr>
          <p:cNvPr id="1031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8013" cy="1141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zh-CN" smtClean="0"/>
              <a:t>Click to edit the title text format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526" r:id="rId1"/>
    <p:sldLayoutId id="2147485527" r:id="rId2"/>
    <p:sldLayoutId id="2147485528" r:id="rId3"/>
    <p:sldLayoutId id="2147485529" r:id="rId4"/>
    <p:sldLayoutId id="2147485530" r:id="rId5"/>
    <p:sldLayoutId id="2147485531" r:id="rId6"/>
    <p:sldLayoutId id="2147485532" r:id="rId7"/>
    <p:sldLayoutId id="2147485533" r:id="rId8"/>
    <p:sldLayoutId id="2147485534" r:id="rId9"/>
    <p:sldLayoutId id="2147485535" r:id="rId10"/>
    <p:sldLayoutId id="2147485536" r:id="rId11"/>
    <p:sldLayoutId id="2147485537" r:id="rId12"/>
    <p:sldLayoutId id="2147485538" r:id="rId13"/>
    <p:sldLayoutId id="2147485539" r:id="rId14"/>
  </p:sldLayoutIdLst>
  <p:hf sldNum="0" hd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panose="020B0604020202020204" pitchFamily="34" charset="0"/>
        <a:defRPr sz="3800">
          <a:solidFill>
            <a:srgbClr val="000000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panose="020B0604020202020204" pitchFamily="34" charset="0"/>
        <a:defRPr sz="3800">
          <a:solidFill>
            <a:srgbClr val="000000"/>
          </a:solidFill>
          <a:latin typeface="Arial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panose="020B0604020202020204" pitchFamily="34" charset="0"/>
        <a:defRPr sz="3800">
          <a:solidFill>
            <a:srgbClr val="000000"/>
          </a:solidFill>
          <a:latin typeface="Arial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panose="020B0604020202020204" pitchFamily="34" charset="0"/>
        <a:defRPr sz="3800">
          <a:solidFill>
            <a:srgbClr val="000000"/>
          </a:solidFill>
          <a:latin typeface="Arial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panose="020B0604020202020204" pitchFamily="34" charset="0"/>
        <a:defRPr sz="3800">
          <a:solidFill>
            <a:srgbClr val="000000"/>
          </a:solidFill>
          <a:latin typeface="Arial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charset="0"/>
        <a:defRPr sz="3800">
          <a:solidFill>
            <a:srgbClr val="000000"/>
          </a:solidFill>
          <a:latin typeface="Arial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charset="0"/>
        <a:defRPr sz="3800">
          <a:solidFill>
            <a:srgbClr val="000000"/>
          </a:solidFill>
          <a:latin typeface="Arial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charset="0"/>
        <a:defRPr sz="3800">
          <a:solidFill>
            <a:srgbClr val="000000"/>
          </a:solidFill>
          <a:latin typeface="Arial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charset="0"/>
        <a:defRPr sz="3800">
          <a:solidFill>
            <a:srgbClr val="000000"/>
          </a:solidFill>
          <a:latin typeface="Arial" charset="0"/>
        </a:defRPr>
      </a:lvl9pPr>
    </p:titleStyle>
    <p:bodyStyle>
      <a:lvl1pPr marL="341313" indent="-341313" algn="l" defTabSz="457200" rtl="0" eaLnBrk="0" fontAlgn="base" hangingPunct="0">
        <a:spcBef>
          <a:spcPts val="800"/>
        </a:spcBef>
        <a:spcAft>
          <a:spcPct val="0"/>
        </a:spcAft>
        <a:buClr>
          <a:srgbClr val="CCCCFF"/>
        </a:buClr>
        <a:buSzPct val="80000"/>
        <a:buFont typeface="Wingdings" panose="05000000000000000000" pitchFamily="2" charset="2"/>
        <a:buChar char="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1363" indent="-284163" algn="l" defTabSz="457200" rtl="0" eaLnBrk="0" fontAlgn="base" hangingPunct="0">
        <a:spcBef>
          <a:spcPts val="675"/>
        </a:spcBef>
        <a:spcAft>
          <a:spcPct val="0"/>
        </a:spcAft>
        <a:buClr>
          <a:srgbClr val="CCCCFF"/>
        </a:buClr>
        <a:buSzPct val="70000"/>
        <a:buFont typeface="Wingdings" panose="05000000000000000000" pitchFamily="2" charset="2"/>
        <a:buChar char=""/>
        <a:defRPr sz="2700">
          <a:solidFill>
            <a:srgbClr val="000000"/>
          </a:solidFill>
          <a:latin typeface="+mn-lt"/>
        </a:defRPr>
      </a:lvl2pPr>
      <a:lvl3pPr marL="1143000" indent="-228600" algn="l" defTabSz="457200" rtl="0" eaLnBrk="0" fontAlgn="base" hangingPunct="0">
        <a:spcBef>
          <a:spcPts val="575"/>
        </a:spcBef>
        <a:spcAft>
          <a:spcPct val="0"/>
        </a:spcAft>
        <a:buClr>
          <a:srgbClr val="CCCCFF"/>
        </a:buClr>
        <a:buSzPct val="65000"/>
        <a:buFont typeface="Wingdings" panose="05000000000000000000" pitchFamily="2" charset="2"/>
        <a:buChar char=""/>
        <a:defRPr sz="2300">
          <a:solidFill>
            <a:srgbClr val="000000"/>
          </a:solidFill>
          <a:latin typeface="+mn-lt"/>
        </a:defRPr>
      </a:lvl3pPr>
      <a:lvl4pPr marL="1600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CCCCFF"/>
        </a:buClr>
        <a:buSzPct val="100000"/>
        <a:buFont typeface="Arial" panose="020B0604020202020204" pitchFamily="34" charset="0"/>
        <a:buChar char="•"/>
        <a:defRPr sz="2000">
          <a:solidFill>
            <a:srgbClr val="000000"/>
          </a:solidFill>
          <a:latin typeface="+mn-lt"/>
        </a:defRPr>
      </a:lvl4pPr>
      <a:lvl5pPr marL="20574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CCCCFF"/>
        </a:buClr>
        <a:buSzPct val="100000"/>
        <a:buFont typeface="Wingdings" panose="05000000000000000000" pitchFamily="2" charset="2"/>
        <a:buChar char=""/>
        <a:defRPr sz="2000">
          <a:solidFill>
            <a:srgbClr val="000000"/>
          </a:solidFill>
          <a:latin typeface="+mn-lt"/>
        </a:defRPr>
      </a:lvl5pPr>
      <a:lvl6pPr marL="2514600" indent="-228600" algn="l" defTabSz="457200" rtl="0" fontAlgn="base">
        <a:spcBef>
          <a:spcPts val="500"/>
        </a:spcBef>
        <a:spcAft>
          <a:spcPct val="0"/>
        </a:spcAft>
        <a:buClr>
          <a:srgbClr val="CCCCFF"/>
        </a:buClr>
        <a:buSzPct val="100000"/>
        <a:buFont typeface="Wingdings" pitchFamily="2" charset="2"/>
        <a:buChar char=""/>
        <a:defRPr sz="2000">
          <a:solidFill>
            <a:srgbClr val="000000"/>
          </a:solidFill>
          <a:latin typeface="+mn-lt"/>
        </a:defRPr>
      </a:lvl6pPr>
      <a:lvl7pPr marL="2971800" indent="-228600" algn="l" defTabSz="457200" rtl="0" fontAlgn="base">
        <a:spcBef>
          <a:spcPts val="500"/>
        </a:spcBef>
        <a:spcAft>
          <a:spcPct val="0"/>
        </a:spcAft>
        <a:buClr>
          <a:srgbClr val="CCCCFF"/>
        </a:buClr>
        <a:buSzPct val="100000"/>
        <a:buFont typeface="Wingdings" pitchFamily="2" charset="2"/>
        <a:buChar char=""/>
        <a:defRPr sz="2000">
          <a:solidFill>
            <a:srgbClr val="000000"/>
          </a:solidFill>
          <a:latin typeface="+mn-lt"/>
        </a:defRPr>
      </a:lvl7pPr>
      <a:lvl8pPr marL="3429000" indent="-228600" algn="l" defTabSz="457200" rtl="0" fontAlgn="base">
        <a:spcBef>
          <a:spcPts val="500"/>
        </a:spcBef>
        <a:spcAft>
          <a:spcPct val="0"/>
        </a:spcAft>
        <a:buClr>
          <a:srgbClr val="CCCCFF"/>
        </a:buClr>
        <a:buSzPct val="100000"/>
        <a:buFont typeface="Wingdings" pitchFamily="2" charset="2"/>
        <a:buChar char=""/>
        <a:defRPr sz="2000">
          <a:solidFill>
            <a:srgbClr val="000000"/>
          </a:solidFill>
          <a:latin typeface="+mn-lt"/>
        </a:defRPr>
      </a:lvl8pPr>
      <a:lvl9pPr marL="3886200" indent="-228600" algn="l" defTabSz="457200" rtl="0" fontAlgn="base">
        <a:spcBef>
          <a:spcPts val="500"/>
        </a:spcBef>
        <a:spcAft>
          <a:spcPct val="0"/>
        </a:spcAft>
        <a:buClr>
          <a:srgbClr val="CCCCFF"/>
        </a:buClr>
        <a:buSzPct val="100000"/>
        <a:buFont typeface="Wingdings" pitchFamily="2" charset="2"/>
        <a:buChar char=""/>
        <a:defRPr sz="2000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1"/>
          <p:cNvGrpSpPr>
            <a:grpSpLocks/>
          </p:cNvGrpSpPr>
          <p:nvPr/>
        </p:nvGrpSpPr>
        <p:grpSpPr bwMode="auto">
          <a:xfrm>
            <a:off x="1658938" y="1600200"/>
            <a:ext cx="6835775" cy="3198813"/>
            <a:chOff x="1045" y="1008"/>
            <a:chExt cx="4306" cy="2015"/>
          </a:xfrm>
        </p:grpSpPr>
        <p:sp>
          <p:nvSpPr>
            <p:cNvPr id="2" name="Oval 2"/>
            <p:cNvSpPr>
              <a:spLocks noChangeArrowheads="1"/>
            </p:cNvSpPr>
            <p:nvPr/>
          </p:nvSpPr>
          <p:spPr bwMode="auto">
            <a:xfrm flipH="1">
              <a:off x="4392" y="1008"/>
              <a:ext cx="960" cy="960"/>
            </a:xfrm>
            <a:prstGeom prst="ellipse">
              <a:avLst/>
            </a:prstGeom>
            <a:solidFill>
              <a:srgbClr val="D9D8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bg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bg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bg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bg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bg1"/>
                  </a:solidFill>
                  <a:latin typeface="Arial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charset="0"/>
                </a:defRPr>
              </a:lvl9pPr>
            </a:lstStyle>
            <a:p>
              <a:pPr>
                <a:buClr>
                  <a:srgbClr val="000000"/>
                </a:buClr>
                <a:buSzPct val="100000"/>
                <a:buFont typeface="Arial" charset="0"/>
                <a:buNone/>
                <a:defRPr/>
              </a:pPr>
              <a:endParaRPr lang="en-US" altLang="zh-CN" smtClean="0">
                <a:ea typeface="宋体" pitchFamily="2" charset="-122"/>
              </a:endParaRPr>
            </a:p>
          </p:txBody>
        </p:sp>
        <p:sp>
          <p:nvSpPr>
            <p:cNvPr id="3" name="Oval 3"/>
            <p:cNvSpPr>
              <a:spLocks noChangeArrowheads="1"/>
            </p:cNvSpPr>
            <p:nvPr/>
          </p:nvSpPr>
          <p:spPr bwMode="auto">
            <a:xfrm flipH="1">
              <a:off x="3264" y="1008"/>
              <a:ext cx="960" cy="960"/>
            </a:xfrm>
            <a:prstGeom prst="ellipse">
              <a:avLst/>
            </a:prstGeom>
            <a:solidFill>
              <a:srgbClr val="D9D8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bg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bg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bg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bg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bg1"/>
                  </a:solidFill>
                  <a:latin typeface="Arial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charset="0"/>
                </a:defRPr>
              </a:lvl9pPr>
            </a:lstStyle>
            <a:p>
              <a:pPr>
                <a:buClr>
                  <a:srgbClr val="000000"/>
                </a:buClr>
                <a:buSzPct val="100000"/>
                <a:buFont typeface="Arial" charset="0"/>
                <a:buNone/>
                <a:defRPr/>
              </a:pPr>
              <a:endParaRPr lang="en-US" altLang="zh-CN" smtClean="0">
                <a:ea typeface="宋体" pitchFamily="2" charset="-122"/>
              </a:endParaRPr>
            </a:p>
          </p:txBody>
        </p:sp>
        <p:sp>
          <p:nvSpPr>
            <p:cNvPr id="4" name="Oval 4"/>
            <p:cNvSpPr>
              <a:spLocks noChangeArrowheads="1"/>
            </p:cNvSpPr>
            <p:nvPr/>
          </p:nvSpPr>
          <p:spPr bwMode="auto">
            <a:xfrm flipH="1">
              <a:off x="2136" y="1008"/>
              <a:ext cx="960" cy="960"/>
            </a:xfrm>
            <a:prstGeom prst="ellipse">
              <a:avLst/>
            </a:prstGeom>
            <a:noFill/>
            <a:ln w="28440">
              <a:solidFill>
                <a:srgbClr val="D9D8E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bg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bg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bg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bg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bg1"/>
                  </a:solidFill>
                  <a:latin typeface="Arial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charset="0"/>
                </a:defRPr>
              </a:lvl9pPr>
            </a:lstStyle>
            <a:p>
              <a:pPr>
                <a:buClr>
                  <a:srgbClr val="000000"/>
                </a:buClr>
                <a:buSzPct val="100000"/>
                <a:buFont typeface="Arial" charset="0"/>
                <a:buNone/>
                <a:defRPr/>
              </a:pPr>
              <a:endParaRPr lang="en-US" altLang="zh-CN" smtClean="0">
                <a:ea typeface="宋体" pitchFamily="2" charset="-122"/>
              </a:endParaRPr>
            </a:p>
          </p:txBody>
        </p:sp>
        <p:sp>
          <p:nvSpPr>
            <p:cNvPr id="2059" name="Oval 5"/>
            <p:cNvSpPr>
              <a:spLocks noChangeArrowheads="1"/>
            </p:cNvSpPr>
            <p:nvPr/>
          </p:nvSpPr>
          <p:spPr bwMode="auto">
            <a:xfrm flipH="1">
              <a:off x="2136" y="2064"/>
              <a:ext cx="960" cy="960"/>
            </a:xfrm>
            <a:prstGeom prst="ellipse">
              <a:avLst/>
            </a:prstGeom>
            <a:solidFill>
              <a:srgbClr val="D9D8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bg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bg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bg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bg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bg1"/>
                  </a:solidFill>
                  <a:latin typeface="Arial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charset="0"/>
                </a:defRPr>
              </a:lvl9pPr>
            </a:lstStyle>
            <a:p>
              <a:pPr>
                <a:buClr>
                  <a:srgbClr val="000000"/>
                </a:buClr>
                <a:buSzPct val="100000"/>
                <a:buFont typeface="Arial" charset="0"/>
                <a:buNone/>
                <a:defRPr/>
              </a:pPr>
              <a:endParaRPr lang="en-US" altLang="zh-CN" smtClean="0">
                <a:ea typeface="宋体" pitchFamily="2" charset="-122"/>
              </a:endParaRPr>
            </a:p>
          </p:txBody>
        </p:sp>
        <p:sp>
          <p:nvSpPr>
            <p:cNvPr id="2060" name="Oval 6"/>
            <p:cNvSpPr>
              <a:spLocks noChangeArrowheads="1"/>
            </p:cNvSpPr>
            <p:nvPr/>
          </p:nvSpPr>
          <p:spPr bwMode="auto">
            <a:xfrm flipH="1">
              <a:off x="1045" y="2064"/>
              <a:ext cx="960" cy="960"/>
            </a:xfrm>
            <a:prstGeom prst="ellipse">
              <a:avLst/>
            </a:prstGeom>
            <a:solidFill>
              <a:srgbClr val="D9D8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bg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bg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bg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bg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bg1"/>
                  </a:solidFill>
                  <a:latin typeface="Arial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charset="0"/>
                </a:defRPr>
              </a:lvl9pPr>
            </a:lstStyle>
            <a:p>
              <a:pPr>
                <a:buClr>
                  <a:srgbClr val="000000"/>
                </a:buClr>
                <a:buSzPct val="100000"/>
                <a:buFont typeface="Arial" charset="0"/>
                <a:buNone/>
                <a:defRPr/>
              </a:pPr>
              <a:endParaRPr lang="en-US" altLang="zh-CN" smtClean="0">
                <a:ea typeface="宋体" pitchFamily="2" charset="-122"/>
              </a:endParaRPr>
            </a:p>
          </p:txBody>
        </p:sp>
        <p:sp>
          <p:nvSpPr>
            <p:cNvPr id="2061" name="Oval 7"/>
            <p:cNvSpPr>
              <a:spLocks noChangeArrowheads="1"/>
            </p:cNvSpPr>
            <p:nvPr/>
          </p:nvSpPr>
          <p:spPr bwMode="auto">
            <a:xfrm flipH="1">
              <a:off x="4392" y="2064"/>
              <a:ext cx="960" cy="960"/>
            </a:xfrm>
            <a:prstGeom prst="ellipse">
              <a:avLst/>
            </a:prstGeom>
            <a:noFill/>
            <a:ln w="28440">
              <a:solidFill>
                <a:srgbClr val="D9D8E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bg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bg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bg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bg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bg1"/>
                  </a:solidFill>
                  <a:latin typeface="Arial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charset="0"/>
                </a:defRPr>
              </a:lvl9pPr>
            </a:lstStyle>
            <a:p>
              <a:pPr>
                <a:buClr>
                  <a:srgbClr val="000000"/>
                </a:buClr>
                <a:buSzPct val="100000"/>
                <a:buFont typeface="Arial" charset="0"/>
                <a:buNone/>
                <a:defRPr/>
              </a:pPr>
              <a:endParaRPr lang="en-US" altLang="zh-CN" smtClean="0">
                <a:ea typeface="宋体" pitchFamily="2" charset="-122"/>
              </a:endParaRPr>
            </a:p>
          </p:txBody>
        </p:sp>
      </p:grpSp>
      <p:sp>
        <p:nvSpPr>
          <p:cNvPr id="2056" name="Rectangle 8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248400"/>
            <a:ext cx="2132013" cy="4556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1" hangingPunct="0"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723900" algn="l"/>
                <a:tab pos="1447800" algn="l"/>
              </a:tabLst>
              <a:defRPr sz="10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DF60F81E-BC32-4E4C-AF0A-3C82D02F323B}" type="datetime1">
              <a:rPr lang="en-US" altLang="zh-CN" smtClean="0"/>
              <a:t>9/20/2018</a:t>
            </a:fld>
            <a:r>
              <a:rPr lang="en-GB" altLang="zh-CN" smtClean="0">
                <a:ea typeface="宋体" pitchFamily="2" charset="-122"/>
              </a:rPr>
              <a:t>04/26/08</a:t>
            </a:r>
            <a:endParaRPr lang="en-GB" altLang="zh-CN">
              <a:ea typeface="宋体" pitchFamily="2" charset="-122"/>
            </a:endParaRPr>
          </a:p>
        </p:txBody>
      </p:sp>
      <p:sp>
        <p:nvSpPr>
          <p:cNvPr id="2057" name="Rectangle 9"/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248400"/>
            <a:ext cx="2894013" cy="4556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ctr" eaLnBrk="1">
              <a:buClr>
                <a:srgbClr val="000000"/>
              </a:buClr>
              <a:buSzPct val="45000"/>
              <a:buFont typeface="Wingdings" pitchFamily="2" charset="2"/>
              <a:buNone/>
              <a:defRPr sz="1000">
                <a:solidFill>
                  <a:srgbClr val="000000"/>
                </a:solidFill>
                <a:latin typeface="Times New Roman" pitchFamily="18" charset="0"/>
                <a:ea typeface="宋体" pitchFamily="2" charset="-122"/>
              </a:defRPr>
            </a:lvl1pPr>
          </a:lstStyle>
          <a:p>
            <a:pPr>
              <a:defRPr/>
            </a:pPr>
            <a:r>
              <a:rPr lang="en-GB" altLang="zh-CN" smtClean="0"/>
              <a:t>ICISCE 2017</a:t>
            </a:r>
            <a:endParaRPr lang="en-GB" altLang="zh-CN"/>
          </a:p>
        </p:txBody>
      </p:sp>
      <p:sp>
        <p:nvSpPr>
          <p:cNvPr id="2058" name="Rectangle 10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8400"/>
            <a:ext cx="2132013" cy="4556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defRPr sz="100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15EFBFCF-64E1-4177-85FA-E8561C334E0D}" type="slidenum">
              <a:rPr lang="zh-CN" altLang="en-GB"/>
              <a:pPr>
                <a:defRPr/>
              </a:pPr>
              <a:t>‹#›</a:t>
            </a:fld>
            <a:endParaRPr lang="en-GB" altLang="zh-CN"/>
          </a:p>
        </p:txBody>
      </p:sp>
      <p:sp>
        <p:nvSpPr>
          <p:cNvPr id="2054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219200"/>
            <a:ext cx="7770813" cy="193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zh-CN" smtClean="0"/>
              <a:t>Click to edit the title text format</a:t>
            </a:r>
          </a:p>
        </p:txBody>
      </p:sp>
      <p:sp>
        <p:nvSpPr>
          <p:cNvPr id="2055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3"/>
            <a:ext cx="8228013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zh-CN" smtClean="0"/>
              <a:t>Click to edit the outline text format</a:t>
            </a:r>
          </a:p>
          <a:p>
            <a:pPr lvl="1"/>
            <a:r>
              <a:rPr lang="en-GB" altLang="zh-CN" smtClean="0"/>
              <a:t>Second Outline Level</a:t>
            </a:r>
          </a:p>
          <a:p>
            <a:pPr lvl="2"/>
            <a:r>
              <a:rPr lang="en-GB" altLang="zh-CN" smtClean="0"/>
              <a:t>Third Outline Level</a:t>
            </a:r>
          </a:p>
          <a:p>
            <a:pPr lvl="3"/>
            <a:r>
              <a:rPr lang="en-GB" altLang="zh-CN" smtClean="0"/>
              <a:t>Fourth Outline Level</a:t>
            </a:r>
          </a:p>
          <a:p>
            <a:pPr lvl="4"/>
            <a:r>
              <a:rPr lang="en-GB" altLang="zh-CN" smtClean="0"/>
              <a:t>Fifth Outline Level</a:t>
            </a:r>
          </a:p>
          <a:p>
            <a:pPr lvl="4"/>
            <a:r>
              <a:rPr lang="en-GB" altLang="zh-CN" smtClean="0"/>
              <a:t>Sixth Outline Level</a:t>
            </a:r>
          </a:p>
          <a:p>
            <a:pPr lvl="4"/>
            <a:r>
              <a:rPr lang="en-GB" altLang="zh-CN" smtClean="0"/>
              <a:t>Seventh Outline Level</a:t>
            </a:r>
          </a:p>
          <a:p>
            <a:pPr lvl="4"/>
            <a:r>
              <a:rPr lang="en-GB" altLang="zh-CN" smtClean="0"/>
              <a:t>Eighth Outline Level</a:t>
            </a:r>
          </a:p>
          <a:p>
            <a:pPr lvl="4"/>
            <a:r>
              <a:rPr lang="en-GB" altLang="zh-CN" smtClean="0"/>
              <a:t>Ninth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540" r:id="rId1"/>
    <p:sldLayoutId id="2147485541" r:id="rId2"/>
    <p:sldLayoutId id="2147485542" r:id="rId3"/>
    <p:sldLayoutId id="2147485543" r:id="rId4"/>
    <p:sldLayoutId id="2147485544" r:id="rId5"/>
    <p:sldLayoutId id="2147485545" r:id="rId6"/>
    <p:sldLayoutId id="2147485546" r:id="rId7"/>
    <p:sldLayoutId id="2147485547" r:id="rId8"/>
    <p:sldLayoutId id="2147485548" r:id="rId9"/>
    <p:sldLayoutId id="2147485549" r:id="rId10"/>
    <p:sldLayoutId id="2147485550" r:id="rId11"/>
    <p:sldLayoutId id="2147485551" r:id="rId12"/>
    <p:sldLayoutId id="2147485552" r:id="rId13"/>
  </p:sldLayoutIdLst>
  <p:hf sldNum="0" hd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panose="020B0604020202020204" pitchFamily="34" charset="0"/>
        <a:defRPr sz="3800">
          <a:solidFill>
            <a:srgbClr val="000000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panose="020B0604020202020204" pitchFamily="34" charset="0"/>
        <a:defRPr sz="3800">
          <a:solidFill>
            <a:srgbClr val="000000"/>
          </a:solidFill>
          <a:latin typeface="Arial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panose="020B0604020202020204" pitchFamily="34" charset="0"/>
        <a:defRPr sz="3800">
          <a:solidFill>
            <a:srgbClr val="000000"/>
          </a:solidFill>
          <a:latin typeface="Arial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panose="020B0604020202020204" pitchFamily="34" charset="0"/>
        <a:defRPr sz="3800">
          <a:solidFill>
            <a:srgbClr val="000000"/>
          </a:solidFill>
          <a:latin typeface="Arial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panose="020B0604020202020204" pitchFamily="34" charset="0"/>
        <a:defRPr sz="3800">
          <a:solidFill>
            <a:srgbClr val="000000"/>
          </a:solidFill>
          <a:latin typeface="Arial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charset="0"/>
        <a:defRPr sz="3800">
          <a:solidFill>
            <a:srgbClr val="000000"/>
          </a:solidFill>
          <a:latin typeface="Arial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charset="0"/>
        <a:defRPr sz="3800">
          <a:solidFill>
            <a:srgbClr val="000000"/>
          </a:solidFill>
          <a:latin typeface="Arial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charset="0"/>
        <a:defRPr sz="3800">
          <a:solidFill>
            <a:srgbClr val="000000"/>
          </a:solidFill>
          <a:latin typeface="Arial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charset="0"/>
        <a:defRPr sz="3800">
          <a:solidFill>
            <a:srgbClr val="000000"/>
          </a:solidFill>
          <a:latin typeface="Arial" charset="0"/>
        </a:defRPr>
      </a:lvl9pPr>
    </p:titleStyle>
    <p:bodyStyle>
      <a:lvl1pPr marL="341313" indent="-341313" algn="l" defTabSz="457200" rtl="0" eaLnBrk="0" fontAlgn="base" hangingPunct="0">
        <a:spcBef>
          <a:spcPts val="800"/>
        </a:spcBef>
        <a:spcAft>
          <a:spcPct val="0"/>
        </a:spcAft>
        <a:buClr>
          <a:srgbClr val="CCCCFF"/>
        </a:buClr>
        <a:buSzPct val="80000"/>
        <a:buFont typeface="Wingdings" panose="05000000000000000000" pitchFamily="2" charset="2"/>
        <a:buChar char="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1363" indent="-284163" algn="l" defTabSz="457200" rtl="0" eaLnBrk="0" fontAlgn="base" hangingPunct="0">
        <a:spcBef>
          <a:spcPts val="675"/>
        </a:spcBef>
        <a:spcAft>
          <a:spcPct val="0"/>
        </a:spcAft>
        <a:buClr>
          <a:srgbClr val="CCCCFF"/>
        </a:buClr>
        <a:buSzPct val="70000"/>
        <a:buFont typeface="Wingdings" panose="05000000000000000000" pitchFamily="2" charset="2"/>
        <a:buChar char=""/>
        <a:defRPr sz="2700">
          <a:solidFill>
            <a:srgbClr val="000000"/>
          </a:solidFill>
          <a:latin typeface="+mn-lt"/>
        </a:defRPr>
      </a:lvl2pPr>
      <a:lvl3pPr marL="1143000" indent="-228600" algn="l" defTabSz="457200" rtl="0" eaLnBrk="0" fontAlgn="base" hangingPunct="0">
        <a:spcBef>
          <a:spcPts val="575"/>
        </a:spcBef>
        <a:spcAft>
          <a:spcPct val="0"/>
        </a:spcAft>
        <a:buClr>
          <a:srgbClr val="CCCCFF"/>
        </a:buClr>
        <a:buSzPct val="65000"/>
        <a:buFont typeface="Wingdings" panose="05000000000000000000" pitchFamily="2" charset="2"/>
        <a:buChar char=""/>
        <a:defRPr sz="2300">
          <a:solidFill>
            <a:srgbClr val="000000"/>
          </a:solidFill>
          <a:latin typeface="+mn-lt"/>
        </a:defRPr>
      </a:lvl3pPr>
      <a:lvl4pPr marL="1600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CCCCFF"/>
        </a:buClr>
        <a:buSzPct val="100000"/>
        <a:buFont typeface="Arial" panose="020B0604020202020204" pitchFamily="34" charset="0"/>
        <a:buChar char="•"/>
        <a:defRPr sz="2000">
          <a:solidFill>
            <a:srgbClr val="000000"/>
          </a:solidFill>
          <a:latin typeface="+mn-lt"/>
        </a:defRPr>
      </a:lvl4pPr>
      <a:lvl5pPr marL="20574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CCCCFF"/>
        </a:buClr>
        <a:buSzPct val="100000"/>
        <a:buFont typeface="Wingdings" panose="05000000000000000000" pitchFamily="2" charset="2"/>
        <a:buChar char=""/>
        <a:defRPr sz="2000">
          <a:solidFill>
            <a:srgbClr val="000000"/>
          </a:solidFill>
          <a:latin typeface="+mn-lt"/>
        </a:defRPr>
      </a:lvl5pPr>
      <a:lvl6pPr marL="2514600" indent="-228600" algn="l" defTabSz="457200" rtl="0" fontAlgn="base">
        <a:spcBef>
          <a:spcPts val="500"/>
        </a:spcBef>
        <a:spcAft>
          <a:spcPct val="0"/>
        </a:spcAft>
        <a:buClr>
          <a:srgbClr val="CCCCFF"/>
        </a:buClr>
        <a:buSzPct val="100000"/>
        <a:buFont typeface="Wingdings" pitchFamily="2" charset="2"/>
        <a:buChar char=""/>
        <a:defRPr sz="2000">
          <a:solidFill>
            <a:srgbClr val="000000"/>
          </a:solidFill>
          <a:latin typeface="+mn-lt"/>
        </a:defRPr>
      </a:lvl6pPr>
      <a:lvl7pPr marL="2971800" indent="-228600" algn="l" defTabSz="457200" rtl="0" fontAlgn="base">
        <a:spcBef>
          <a:spcPts val="500"/>
        </a:spcBef>
        <a:spcAft>
          <a:spcPct val="0"/>
        </a:spcAft>
        <a:buClr>
          <a:srgbClr val="CCCCFF"/>
        </a:buClr>
        <a:buSzPct val="100000"/>
        <a:buFont typeface="Wingdings" pitchFamily="2" charset="2"/>
        <a:buChar char=""/>
        <a:defRPr sz="2000">
          <a:solidFill>
            <a:srgbClr val="000000"/>
          </a:solidFill>
          <a:latin typeface="+mn-lt"/>
        </a:defRPr>
      </a:lvl7pPr>
      <a:lvl8pPr marL="3429000" indent="-228600" algn="l" defTabSz="457200" rtl="0" fontAlgn="base">
        <a:spcBef>
          <a:spcPts val="500"/>
        </a:spcBef>
        <a:spcAft>
          <a:spcPct val="0"/>
        </a:spcAft>
        <a:buClr>
          <a:srgbClr val="CCCCFF"/>
        </a:buClr>
        <a:buSzPct val="100000"/>
        <a:buFont typeface="Wingdings" pitchFamily="2" charset="2"/>
        <a:buChar char=""/>
        <a:defRPr sz="2000">
          <a:solidFill>
            <a:srgbClr val="000000"/>
          </a:solidFill>
          <a:latin typeface="+mn-lt"/>
        </a:defRPr>
      </a:lvl8pPr>
      <a:lvl9pPr marL="3886200" indent="-228600" algn="l" defTabSz="457200" rtl="0" fontAlgn="base">
        <a:spcBef>
          <a:spcPts val="500"/>
        </a:spcBef>
        <a:spcAft>
          <a:spcPct val="0"/>
        </a:spcAft>
        <a:buClr>
          <a:srgbClr val="CCCCFF"/>
        </a:buClr>
        <a:buSzPct val="100000"/>
        <a:buFont typeface="Wingdings" pitchFamily="2" charset="2"/>
        <a:buChar char=""/>
        <a:defRPr sz="2000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kdvr.com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49.emf"/><Relationship Id="rId4" Type="http://schemas.openxmlformats.org/officeDocument/2006/relationships/oleObject" Target="../embeddings/oleObject3.bin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51.emf"/><Relationship Id="rId4" Type="http://schemas.openxmlformats.org/officeDocument/2006/relationships/oleObject" Target="../embeddings/oleObject4.bin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emf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5.jpeg"/><Relationship Id="rId5" Type="http://schemas.openxmlformats.org/officeDocument/2006/relationships/image" Target="../media/image54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61.em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62.emf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5.emf"/><Relationship Id="rId4" Type="http://schemas.openxmlformats.org/officeDocument/2006/relationships/oleObject" Target="../embeddings/oleObject1.bin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6.emf"/><Relationship Id="rId4" Type="http://schemas.openxmlformats.org/officeDocument/2006/relationships/oleObject" Target="../embeddings/oleObject2.bin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1219200"/>
            <a:ext cx="8763000" cy="1933575"/>
          </a:xfrm>
        </p:spPr>
        <p:txBody>
          <a:bodyPr/>
          <a:lstStyle/>
          <a:p>
            <a:pPr algn="r">
              <a:defRPr/>
            </a:pPr>
            <a:r>
              <a:rPr lang="en-US" altLang="zh-CN" sz="3200" dirty="0" smtClean="0">
                <a:latin typeface="Comic Sans MS" panose="030F0702030302020204" pitchFamily="66" charset="0"/>
                <a:ea typeface="宋体" panose="02010600030101010101" pitchFamily="2" charset="-122"/>
              </a:rPr>
              <a:t>Algorithmic Crowdsourcing and Applications </a:t>
            </a:r>
            <a:br>
              <a:rPr lang="en-US" altLang="zh-CN" sz="3200" dirty="0" smtClean="0">
                <a:latin typeface="Comic Sans MS" panose="030F0702030302020204" pitchFamily="66" charset="0"/>
                <a:ea typeface="宋体" panose="02010600030101010101" pitchFamily="2" charset="-122"/>
              </a:rPr>
            </a:br>
            <a:r>
              <a:rPr lang="en-US" altLang="zh-CN" sz="3200" dirty="0" smtClean="0">
                <a:solidFill>
                  <a:schemeClr val="bg1">
                    <a:lumMod val="50000"/>
                  </a:schemeClr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in the  Big Data Era</a:t>
            </a:r>
            <a:br>
              <a:rPr lang="en-US" altLang="zh-CN" sz="3200" dirty="0" smtClean="0">
                <a:solidFill>
                  <a:schemeClr val="bg1">
                    <a:lumMod val="50000"/>
                  </a:schemeClr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</a:br>
            <a:endParaRPr lang="en-GB" altLang="zh-CN" sz="3200" dirty="0" smtClean="0">
              <a:solidFill>
                <a:schemeClr val="bg1">
                  <a:lumMod val="50000"/>
                </a:schemeClr>
              </a:solidFill>
              <a:latin typeface="Comic Sans MS" panose="030F0702030302020204" pitchFamily="66" charset="0"/>
              <a:ea typeface="宋体" panose="02010600030101010101" pitchFamily="2" charset="-122"/>
            </a:endParaRPr>
          </a:p>
        </p:txBody>
      </p:sp>
      <p:sp>
        <p:nvSpPr>
          <p:cNvPr id="6147" name="Rectangle 2"/>
          <p:cNvSpPr>
            <a:spLocks noGrp="1" noChangeArrowheads="1"/>
          </p:cNvSpPr>
          <p:nvPr>
            <p:ph type="subTitle" idx="4294967295"/>
          </p:nvPr>
        </p:nvSpPr>
        <p:spPr>
          <a:xfrm>
            <a:off x="798513" y="3646488"/>
            <a:ext cx="7543800" cy="1820862"/>
          </a:xfrm>
        </p:spPr>
        <p:txBody>
          <a:bodyPr lIns="90000" tIns="46800" rIns="90000" bIns="46800"/>
          <a:lstStyle/>
          <a:p>
            <a:pPr marL="0" indent="0" algn="r" eaLnBrk="1" hangingPunct="1">
              <a:lnSpc>
                <a:spcPct val="110000"/>
              </a:lnSpc>
              <a:spcBef>
                <a:spcPts val="600"/>
              </a:spcBef>
              <a:buFont typeface="Wingdings" panose="05000000000000000000" pitchFamily="2" charset="2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zh-CN" sz="2800" smtClean="0">
                <a:solidFill>
                  <a:srgbClr val="0070C0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Jie Wu</a:t>
            </a:r>
          </a:p>
          <a:p>
            <a:pPr marL="0" indent="0" algn="r" eaLnBrk="1" hangingPunct="1">
              <a:lnSpc>
                <a:spcPct val="110000"/>
              </a:lnSpc>
              <a:spcBef>
                <a:spcPts val="600"/>
              </a:spcBef>
              <a:buFont typeface="Wingdings" panose="05000000000000000000" pitchFamily="2" charset="2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zh-CN" sz="2400" smtClean="0">
                <a:latin typeface="Comic Sans MS" panose="030F0702030302020204" pitchFamily="66" charset="0"/>
                <a:ea typeface="宋体" panose="02010600030101010101" pitchFamily="2" charset="-122"/>
              </a:rPr>
              <a:t>Dept. of Computer and Info. Sciences</a:t>
            </a:r>
          </a:p>
          <a:p>
            <a:pPr marL="0" indent="0" algn="r" eaLnBrk="1" hangingPunct="1">
              <a:lnSpc>
                <a:spcPct val="110000"/>
              </a:lnSpc>
              <a:spcBef>
                <a:spcPts val="600"/>
              </a:spcBef>
              <a:buFont typeface="Wingdings" panose="05000000000000000000" pitchFamily="2" charset="2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zh-CN" sz="2400" smtClean="0">
                <a:latin typeface="Comic Sans MS" panose="030F0702030302020204" pitchFamily="66" charset="0"/>
                <a:ea typeface="宋体" panose="02010600030101010101" pitchFamily="2" charset="-122"/>
              </a:rPr>
              <a:t>Temple University</a:t>
            </a:r>
          </a:p>
          <a:p>
            <a:pPr marL="0" indent="0" algn="r" eaLnBrk="1" hangingPunct="1">
              <a:lnSpc>
                <a:spcPct val="80000"/>
              </a:lnSpc>
              <a:spcBef>
                <a:spcPts val="600"/>
              </a:spcBef>
              <a:buFont typeface="Wingdings" panose="05000000000000000000" pitchFamily="2" charset="2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zh-CN" altLang="en-GB" sz="2400" smtClean="0">
              <a:latin typeface="Comic Sans MS" panose="030F0702030302020204" pitchFamily="66" charset="0"/>
              <a:ea typeface="宋体" panose="02010600030101010101" pitchFamily="2" charset="-122"/>
            </a:endParaRPr>
          </a:p>
        </p:txBody>
      </p:sp>
      <p:pic>
        <p:nvPicPr>
          <p:cNvPr id="6148" name="Picture 7" descr="Temple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4894263"/>
            <a:ext cx="1036638" cy="115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9" name="Footer Placeholder 1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800"/>
              </a:spcBef>
              <a:buClr>
                <a:srgbClr val="CCCCFF"/>
              </a:buClr>
              <a:buSzPct val="80000"/>
              <a:buFont typeface="Wingdings" panose="05000000000000000000" pitchFamily="2" charset="2"/>
              <a:buChar char="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675"/>
              </a:spcBef>
              <a:buClr>
                <a:srgbClr val="CCCCFF"/>
              </a:buClr>
              <a:buSzPct val="70000"/>
              <a:buFont typeface="Wingdings" panose="05000000000000000000" pitchFamily="2" charset="2"/>
              <a:buChar char=""/>
              <a:defRPr sz="27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575"/>
              </a:spcBef>
              <a:buClr>
                <a:srgbClr val="CCCCFF"/>
              </a:buClr>
              <a:buSzPct val="65000"/>
              <a:buFont typeface="Wingdings" panose="05000000000000000000" pitchFamily="2" charset="2"/>
              <a:buChar char=""/>
              <a:defRPr sz="23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CCCCF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GB" altLang="zh-CN" sz="1000" smtClean="0">
                <a:latin typeface="Times New Roman" panose="02020603050405020304" pitchFamily="18" charset="0"/>
              </a:rPr>
              <a:t>ICISCE 2017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 smtClean="0">
                <a:latin typeface="Comic Sans MS" panose="030F0702030302020204" pitchFamily="66" charset="0"/>
              </a:rPr>
              <a:t>Help Find Jim Gray</a:t>
            </a:r>
          </a:p>
        </p:txBody>
      </p:sp>
      <p:sp>
        <p:nvSpPr>
          <p:cNvPr id="24579" name="Content Placeholder 4"/>
          <p:cNvSpPr>
            <a:spLocks noGrp="1"/>
          </p:cNvSpPr>
          <p:nvPr>
            <p:ph idx="1"/>
          </p:nvPr>
        </p:nvSpPr>
        <p:spPr>
          <a:xfrm>
            <a:off x="3733800" y="1600200"/>
            <a:ext cx="4953000" cy="4525963"/>
          </a:xfrm>
        </p:spPr>
        <p:txBody>
          <a:bodyPr/>
          <a:lstStyle/>
          <a:p>
            <a:r>
              <a:rPr lang="en-US" altLang="en-US" sz="2400" smtClean="0">
                <a:latin typeface="Comic Sans MS" panose="030F0702030302020204" pitchFamily="66" charset="0"/>
              </a:rPr>
              <a:t>Jim Gray, Turing Award winner, went missing with his sailboat outside San Francisco Bay in January 2007.</a:t>
            </a:r>
            <a:r>
              <a:rPr lang="en-US" altLang="en-US" sz="2400" b="1" smtClean="0"/>
              <a:t> </a:t>
            </a:r>
            <a:endParaRPr lang="en-US" altLang="en-US" sz="2400" smtClean="0">
              <a:latin typeface="Comic Sans MS" panose="030F0702030302020204" pitchFamily="66" charset="0"/>
            </a:endParaRPr>
          </a:p>
        </p:txBody>
      </p:sp>
      <p:pic>
        <p:nvPicPr>
          <p:cNvPr id="24580" name="Picture 2" descr="http://www.foxnews.com/images/259371/0_61_013107_gray_ji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371600"/>
            <a:ext cx="3048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1" name="Content Placeholder 4"/>
          <p:cNvSpPr txBox="1">
            <a:spLocks/>
          </p:cNvSpPr>
          <p:nvPr/>
        </p:nvSpPr>
        <p:spPr bwMode="auto">
          <a:xfrm>
            <a:off x="609600" y="3886200"/>
            <a:ext cx="829945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ts val="800"/>
              </a:spcBef>
              <a:buClr>
                <a:srgbClr val="CCCCFF"/>
              </a:buClr>
              <a:buSzPct val="80000"/>
              <a:buFont typeface="Wingdings" panose="05000000000000000000" pitchFamily="2" charset="2"/>
              <a:buChar char="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675"/>
              </a:spcBef>
              <a:buClr>
                <a:srgbClr val="CCCCFF"/>
              </a:buClr>
              <a:buSzPct val="70000"/>
              <a:buFont typeface="Wingdings" panose="05000000000000000000" pitchFamily="2" charset="2"/>
              <a:buChar char=""/>
              <a:defRPr sz="27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575"/>
              </a:spcBef>
              <a:buClr>
                <a:srgbClr val="CCCCFF"/>
              </a:buClr>
              <a:buSzPct val="65000"/>
              <a:buFont typeface="Wingdings" panose="05000000000000000000" pitchFamily="2" charset="2"/>
              <a:buChar char=""/>
              <a:defRPr sz="23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CCCCF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defTabSz="914400" eaLnBrk="1" hangingPunct="1">
              <a:spcBef>
                <a:spcPct val="2000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altLang="en-US" sz="2400">
                <a:solidFill>
                  <a:schemeClr val="tx1"/>
                </a:solidFill>
                <a:latin typeface="Comic Sans MS" panose="030F0702030302020204" pitchFamily="66" charset="0"/>
              </a:rPr>
              <a:t>Use satellite image to search for his </a:t>
            </a:r>
            <a:r>
              <a:rPr lang="en-US" altLang="en-US" sz="2400">
                <a:solidFill>
                  <a:schemeClr val="tx1"/>
                </a:solidFill>
              </a:rPr>
              <a:t>sailboat.</a:t>
            </a:r>
          </a:p>
          <a:p>
            <a:pPr defTabSz="914400" eaLnBrk="1" hangingPunct="1">
              <a:spcBef>
                <a:spcPct val="20000"/>
              </a:spcBef>
              <a:buClrTx/>
              <a:buSzTx/>
              <a:buFont typeface="Arial" panose="020B0604020202020204" pitchFamily="34" charset="0"/>
              <a:buChar char="•"/>
            </a:pPr>
            <a:endParaRPr lang="en-US" altLang="en-US">
              <a:solidFill>
                <a:schemeClr val="tx1"/>
              </a:solidFill>
            </a:endParaRPr>
          </a:p>
        </p:txBody>
      </p:sp>
      <p:pic>
        <p:nvPicPr>
          <p:cNvPr id="24582" name="Picture 3" descr="C:\Users\Wei\Desktop\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5863" y="4541838"/>
            <a:ext cx="3276600" cy="1935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ight Arrow 5"/>
          <p:cNvSpPr/>
          <p:nvPr/>
        </p:nvSpPr>
        <p:spPr>
          <a:xfrm flipH="1">
            <a:off x="4038600" y="5295900"/>
            <a:ext cx="838200" cy="4191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pic>
        <p:nvPicPr>
          <p:cNvPr id="24584" name="Picture 4" descr="C:\Users\Wei\Desktop\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550" y="4533900"/>
            <a:ext cx="3292475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5" name="Footer Placeholder 1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800"/>
              </a:spcBef>
              <a:buClr>
                <a:srgbClr val="CCCCFF"/>
              </a:buClr>
              <a:buSzPct val="80000"/>
              <a:buFont typeface="Wingdings" panose="05000000000000000000" pitchFamily="2" charset="2"/>
              <a:buChar char="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675"/>
              </a:spcBef>
              <a:buClr>
                <a:srgbClr val="CCCCFF"/>
              </a:buClr>
              <a:buSzPct val="70000"/>
              <a:buFont typeface="Wingdings" panose="05000000000000000000" pitchFamily="2" charset="2"/>
              <a:buChar char=""/>
              <a:defRPr sz="27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575"/>
              </a:spcBef>
              <a:buClr>
                <a:srgbClr val="CCCCFF"/>
              </a:buClr>
              <a:buSzPct val="65000"/>
              <a:buFont typeface="Wingdings" panose="05000000000000000000" pitchFamily="2" charset="2"/>
              <a:buChar char=""/>
              <a:defRPr sz="23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CCCCF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None/>
            </a:pPr>
            <a:r>
              <a:rPr lang="en-GB" altLang="zh-CN" sz="1000" smtClean="0"/>
              <a:t>ICISCE 2017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3"/>
          <p:cNvSpPr>
            <a:spLocks noGrp="1"/>
          </p:cNvSpPr>
          <p:nvPr>
            <p:ph type="title"/>
          </p:nvPr>
        </p:nvSpPr>
        <p:spPr>
          <a:xfrm>
            <a:off x="304800" y="71438"/>
            <a:ext cx="8228013" cy="1141412"/>
          </a:xfrm>
        </p:spPr>
        <p:txBody>
          <a:bodyPr/>
          <a:lstStyle/>
          <a:p>
            <a:r>
              <a:rPr lang="en-US" altLang="en-US" sz="4000" smtClean="0">
                <a:latin typeface="Comic Sans MS" panose="030F0702030302020204" pitchFamily="66" charset="0"/>
              </a:rPr>
              <a:t>Malaysia Airlines Flight MH 370</a:t>
            </a:r>
          </a:p>
        </p:txBody>
      </p:sp>
      <p:sp>
        <p:nvSpPr>
          <p:cNvPr id="22531" name="Content Placeholder 4"/>
          <p:cNvSpPr>
            <a:spLocks noGrp="1"/>
          </p:cNvSpPr>
          <p:nvPr>
            <p:ph idx="1"/>
          </p:nvPr>
        </p:nvSpPr>
        <p:spPr>
          <a:xfrm>
            <a:off x="3575050" y="1570038"/>
            <a:ext cx="5486400" cy="4525962"/>
          </a:xfrm>
        </p:spPr>
        <p:txBody>
          <a:bodyPr/>
          <a:lstStyle/>
          <a:p>
            <a:r>
              <a:rPr lang="en-US" altLang="en-US" sz="2400" dirty="0" err="1" smtClean="0">
                <a:latin typeface="Comic Sans MS" panose="030F0702030302020204" pitchFamily="66" charset="0"/>
              </a:rPr>
              <a:t>DigitalGlobe</a:t>
            </a:r>
            <a:endParaRPr lang="en-US" altLang="en-US" sz="2400" dirty="0" smtClean="0">
              <a:latin typeface="Comic Sans MS" panose="030F0702030302020204" pitchFamily="66" charset="0"/>
            </a:endParaRPr>
          </a:p>
          <a:p>
            <a:pPr lvl="1"/>
            <a:r>
              <a:rPr lang="en-US" altLang="en-US" sz="1900" dirty="0" smtClean="0">
                <a:latin typeface="Comic Sans MS" panose="030F0702030302020204" pitchFamily="66" charset="0"/>
              </a:rPr>
              <a:t>Crowdsourcing volunteers comb satellite photos for Malaysia Airlines jet</a:t>
            </a:r>
          </a:p>
          <a:p>
            <a:pPr lvl="1"/>
            <a:endParaRPr lang="en-US" altLang="en-US" sz="1900" dirty="0" smtClean="0">
              <a:latin typeface="Comic Sans MS" panose="030F0702030302020204" pitchFamily="66" charset="0"/>
            </a:endParaRPr>
          </a:p>
          <a:p>
            <a:r>
              <a:rPr lang="en-US" altLang="en-US" sz="2400" dirty="0" smtClean="0">
                <a:latin typeface="Comic Sans MS" panose="030F0702030302020204" pitchFamily="66" charset="0"/>
              </a:rPr>
              <a:t>March 11, 2014 </a:t>
            </a:r>
            <a:r>
              <a:rPr lang="en-US" altLang="en-US" sz="2000" dirty="0" smtClean="0">
                <a:latin typeface="Comic Sans MS" panose="030F0702030302020204" pitchFamily="66" charset="0"/>
              </a:rPr>
              <a:t>(from CSU prof. email)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en-US" sz="24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    </a:t>
            </a:r>
            <a:r>
              <a:rPr lang="en-US" altLang="en-US" sz="18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I just saw on our local Denver Fox news (</a:t>
            </a:r>
            <a:r>
              <a:rPr lang="en-US" altLang="en-US" sz="1800" dirty="0" smtClean="0">
                <a:solidFill>
                  <a:schemeClr val="tx1"/>
                </a:solidFill>
                <a:latin typeface="Comic Sans MS" panose="030F0702030302020204" pitchFamily="66" charset="0"/>
                <a:hlinkClick r:id="rId3"/>
              </a:rPr>
              <a:t>KDVR.com</a:t>
            </a:r>
            <a:r>
              <a:rPr lang="en-US" altLang="en-US" sz="18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) that a local company, </a:t>
            </a:r>
            <a:r>
              <a:rPr lang="en-US" altLang="en-US" sz="1800" dirty="0" err="1" smtClean="0">
                <a:solidFill>
                  <a:schemeClr val="tx1"/>
                </a:solidFill>
                <a:latin typeface="Comic Sans MS" panose="030F0702030302020204" pitchFamily="66" charset="0"/>
              </a:rPr>
              <a:t>DigitalGlobe</a:t>
            </a:r>
            <a:r>
              <a:rPr lang="en-US" altLang="en-US" sz="18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, has reoriented their satellites to take high-res images in the area where the plane may have crashed. Crowdsourcing efforts are on to have people scan these images and find signs of debris. </a:t>
            </a:r>
            <a:r>
              <a:rPr lang="en-US" altLang="en-US" sz="18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I was reminded of </a:t>
            </a:r>
            <a:r>
              <a:rPr lang="en-US" altLang="en-US" sz="1800" dirty="0" err="1" smtClean="0">
                <a:solidFill>
                  <a:srgbClr val="0070C0"/>
                </a:solidFill>
                <a:latin typeface="Comic Sans MS" panose="030F0702030302020204" pitchFamily="66" charset="0"/>
              </a:rPr>
              <a:t>Jie</a:t>
            </a:r>
            <a:r>
              <a:rPr lang="en-US" altLang="en-US" sz="18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 Wu's talk earlier this month.</a:t>
            </a:r>
            <a:r>
              <a:rPr lang="en-US" altLang="en-US" sz="18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/>
            </a:r>
            <a:br>
              <a:rPr lang="en-US" altLang="en-US" sz="1800" dirty="0" smtClean="0">
                <a:solidFill>
                  <a:schemeClr val="tx1"/>
                </a:solidFill>
                <a:latin typeface="Comic Sans MS" panose="030F0702030302020204" pitchFamily="66" charset="0"/>
              </a:rPr>
            </a:br>
            <a:r>
              <a:rPr lang="en-US" altLang="en-US" sz="14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/>
            </a:r>
            <a:br>
              <a:rPr lang="en-US" altLang="en-US" sz="1400" dirty="0" smtClean="0">
                <a:solidFill>
                  <a:schemeClr val="tx1"/>
                </a:solidFill>
                <a:latin typeface="Comic Sans MS" panose="030F0702030302020204" pitchFamily="66" charset="0"/>
              </a:rPr>
            </a:br>
            <a:endParaRPr lang="en-US" altLang="en-US" sz="1400" dirty="0" smtClean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2253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88" y="1446213"/>
            <a:ext cx="3255962" cy="223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771900"/>
            <a:ext cx="3243263" cy="270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4" name="Footer Placeholder 1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800"/>
              </a:spcBef>
              <a:buClr>
                <a:srgbClr val="CCCCFF"/>
              </a:buClr>
              <a:buSzPct val="80000"/>
              <a:buFont typeface="Wingdings" panose="05000000000000000000" pitchFamily="2" charset="2"/>
              <a:buChar char="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675"/>
              </a:spcBef>
              <a:buClr>
                <a:srgbClr val="CCCCFF"/>
              </a:buClr>
              <a:buSzPct val="70000"/>
              <a:buFont typeface="Wingdings" panose="05000000000000000000" pitchFamily="2" charset="2"/>
              <a:buChar char=""/>
              <a:defRPr sz="27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575"/>
              </a:spcBef>
              <a:buClr>
                <a:srgbClr val="CCCCFF"/>
              </a:buClr>
              <a:buSzPct val="65000"/>
              <a:buFont typeface="Wingdings" panose="05000000000000000000" pitchFamily="2" charset="2"/>
              <a:buChar char=""/>
              <a:defRPr sz="23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CCCCF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None/>
            </a:pPr>
            <a:r>
              <a:rPr lang="en-GB" altLang="zh-CN" sz="1000" smtClean="0"/>
              <a:t>ICISCE 2017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3"/>
          <p:cNvSpPr>
            <a:spLocks noGrp="1"/>
          </p:cNvSpPr>
          <p:nvPr>
            <p:ph type="title"/>
          </p:nvPr>
        </p:nvSpPr>
        <p:spPr>
          <a:xfrm>
            <a:off x="457200" y="228600"/>
            <a:ext cx="8686800" cy="1141413"/>
          </a:xfrm>
        </p:spPr>
        <p:txBody>
          <a:bodyPr/>
          <a:lstStyle/>
          <a:p>
            <a:r>
              <a:rPr lang="en-US" altLang="en-US" sz="4000" smtClean="0">
                <a:latin typeface="Comic Sans MS" panose="030F0702030302020204" pitchFamily="66" charset="0"/>
              </a:rPr>
              <a:t>DARPA Network Challenges</a:t>
            </a:r>
          </a:p>
        </p:txBody>
      </p:sp>
      <p:sp>
        <p:nvSpPr>
          <p:cNvPr id="26627" name="Content Placeholder 4"/>
          <p:cNvSpPr>
            <a:spLocks noGrp="1"/>
          </p:cNvSpPr>
          <p:nvPr>
            <p:ph idx="1"/>
          </p:nvPr>
        </p:nvSpPr>
        <p:spPr>
          <a:xfrm>
            <a:off x="3733800" y="1600200"/>
            <a:ext cx="4953000" cy="4525963"/>
          </a:xfrm>
        </p:spPr>
        <p:txBody>
          <a:bodyPr/>
          <a:lstStyle/>
          <a:p>
            <a:r>
              <a:rPr lang="en-US" altLang="en-US" sz="2400" smtClean="0">
                <a:latin typeface="Comic Sans MS" panose="030F0702030302020204" pitchFamily="66" charset="0"/>
              </a:rPr>
              <a:t>Problem (2009): </a:t>
            </a:r>
            <a:r>
              <a:rPr lang="en-US" altLang="en-US" sz="2000" smtClean="0">
                <a:latin typeface="Comic Sans MS" panose="030F0702030302020204" pitchFamily="66" charset="0"/>
              </a:rPr>
              <a:t>$40,000 challenge award for the first team to find 10 balloons.</a:t>
            </a:r>
          </a:p>
          <a:p>
            <a:r>
              <a:rPr lang="en-US" altLang="en-US" sz="2000" smtClean="0">
                <a:latin typeface="Comic Sans MS" panose="030F0702030302020204" pitchFamily="66" charset="0"/>
              </a:rPr>
              <a:t>MIT team won under 9 hours.</a:t>
            </a:r>
          </a:p>
          <a:p>
            <a:r>
              <a:rPr lang="en-US" altLang="en-US" sz="2000" smtClean="0">
                <a:latin typeface="Comic Sans MS" panose="030F0702030302020204" pitchFamily="66" charset="0"/>
              </a:rPr>
              <a:t>Winning strategy</a:t>
            </a:r>
          </a:p>
          <a:p>
            <a:pPr lvl="1"/>
            <a:r>
              <a:rPr lang="en-US" altLang="en-US" sz="1900" smtClean="0">
                <a:latin typeface="Comic Sans MS" panose="030F0702030302020204" pitchFamily="66" charset="0"/>
              </a:rPr>
              <a:t>$2,000 per balloon to the first person to send the correct location</a:t>
            </a:r>
          </a:p>
          <a:p>
            <a:pPr lvl="1"/>
            <a:r>
              <a:rPr lang="en-US" altLang="en-US" sz="1900" smtClean="0">
                <a:latin typeface="Comic Sans MS" panose="030F0702030302020204" pitchFamily="66" charset="0"/>
              </a:rPr>
              <a:t>$1,000 to the person who invited the winner</a:t>
            </a:r>
          </a:p>
          <a:p>
            <a:pPr lvl="1"/>
            <a:r>
              <a:rPr lang="en-US" altLang="en-US" sz="1900" smtClean="0">
                <a:latin typeface="Comic Sans MS" panose="030F0702030302020204" pitchFamily="66" charset="0"/>
              </a:rPr>
              <a:t>$500 to whoever invited the inviter</a:t>
            </a:r>
          </a:p>
          <a:p>
            <a:pPr lvl="1"/>
            <a:r>
              <a:rPr lang="en-US" altLang="en-US" sz="1900" smtClean="0">
                <a:solidFill>
                  <a:srgbClr val="7F7F7F"/>
                </a:solidFill>
                <a:latin typeface="Comic Sans MS" panose="030F0702030302020204" pitchFamily="66" charset="0"/>
              </a:rPr>
              <a:t>…</a:t>
            </a:r>
            <a:r>
              <a:rPr lang="en-US" altLang="en-US" sz="1900" smtClean="0">
                <a:latin typeface="Comic Sans MS" panose="030F0702030302020204" pitchFamily="66" charset="0"/>
              </a:rPr>
              <a:t> </a:t>
            </a:r>
            <a:r>
              <a:rPr lang="en-US" altLang="en-US" sz="1900" smtClean="0">
                <a:solidFill>
                  <a:srgbClr val="7F7F7F"/>
                </a:solidFill>
                <a:latin typeface="Comic Sans MS" panose="030F0702030302020204" pitchFamily="66" charset="0"/>
              </a:rPr>
              <a:t>(or to charity) …</a:t>
            </a:r>
          </a:p>
        </p:txBody>
      </p:sp>
      <p:sp>
        <p:nvSpPr>
          <p:cNvPr id="26628" name="Content Placeholder 4"/>
          <p:cNvSpPr txBox="1">
            <a:spLocks/>
          </p:cNvSpPr>
          <p:nvPr/>
        </p:nvSpPr>
        <p:spPr bwMode="auto">
          <a:xfrm>
            <a:off x="609600" y="3886200"/>
            <a:ext cx="829945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ts val="800"/>
              </a:spcBef>
              <a:buClr>
                <a:srgbClr val="CCCCFF"/>
              </a:buClr>
              <a:buSzPct val="80000"/>
              <a:buFont typeface="Wingdings" panose="05000000000000000000" pitchFamily="2" charset="2"/>
              <a:buChar char="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675"/>
              </a:spcBef>
              <a:buClr>
                <a:srgbClr val="CCCCFF"/>
              </a:buClr>
              <a:buSzPct val="70000"/>
              <a:buFont typeface="Wingdings" panose="05000000000000000000" pitchFamily="2" charset="2"/>
              <a:buChar char=""/>
              <a:defRPr sz="27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575"/>
              </a:spcBef>
              <a:buClr>
                <a:srgbClr val="CCCCFF"/>
              </a:buClr>
              <a:buSzPct val="65000"/>
              <a:buFont typeface="Wingdings" panose="05000000000000000000" pitchFamily="2" charset="2"/>
              <a:buChar char=""/>
              <a:defRPr sz="23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CCCCF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defTabSz="914400" eaLnBrk="1" hangingPunct="1">
              <a:spcBef>
                <a:spcPct val="20000"/>
              </a:spcBef>
              <a:buClrTx/>
              <a:buSzTx/>
              <a:buFont typeface="Arial" panose="020B0604020202020204" pitchFamily="34" charset="0"/>
              <a:buChar char="•"/>
            </a:pPr>
            <a:endParaRPr lang="en-US" altLang="en-US">
              <a:solidFill>
                <a:schemeClr val="tx1"/>
              </a:solidFill>
            </a:endParaRPr>
          </a:p>
        </p:txBody>
      </p:sp>
      <p:pic>
        <p:nvPicPr>
          <p:cNvPr id="26629" name="Picture 9" descr="MI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74788"/>
            <a:ext cx="3124200" cy="2570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Picture 10" descr="balloo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191000"/>
            <a:ext cx="3128963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1" name="Footer Placeholder 1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800"/>
              </a:spcBef>
              <a:buClr>
                <a:srgbClr val="CCCCFF"/>
              </a:buClr>
              <a:buSzPct val="80000"/>
              <a:buFont typeface="Wingdings" panose="05000000000000000000" pitchFamily="2" charset="2"/>
              <a:buChar char="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675"/>
              </a:spcBef>
              <a:buClr>
                <a:srgbClr val="CCCCFF"/>
              </a:buClr>
              <a:buSzPct val="70000"/>
              <a:buFont typeface="Wingdings" panose="05000000000000000000" pitchFamily="2" charset="2"/>
              <a:buChar char=""/>
              <a:defRPr sz="27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575"/>
              </a:spcBef>
              <a:buClr>
                <a:srgbClr val="CCCCFF"/>
              </a:buClr>
              <a:buSzPct val="65000"/>
              <a:buFont typeface="Wingdings" panose="05000000000000000000" pitchFamily="2" charset="2"/>
              <a:buChar char=""/>
              <a:defRPr sz="23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CCCCF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None/>
            </a:pPr>
            <a:r>
              <a:rPr lang="en-GB" altLang="zh-CN" sz="1000" smtClean="0"/>
              <a:t>ICISCE 2017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3"/>
          <p:cNvSpPr>
            <a:spLocks noGrp="1"/>
          </p:cNvSpPr>
          <p:nvPr>
            <p:ph type="title"/>
          </p:nvPr>
        </p:nvSpPr>
        <p:spPr>
          <a:xfrm>
            <a:off x="457200" y="228600"/>
            <a:ext cx="8686800" cy="1141413"/>
          </a:xfrm>
        </p:spPr>
        <p:txBody>
          <a:bodyPr/>
          <a:lstStyle/>
          <a:p>
            <a:r>
              <a:rPr lang="en-US" altLang="en-US" sz="4000" smtClean="0">
                <a:latin typeface="Comic Sans MS" panose="030F0702030302020204" pitchFamily="66" charset="0"/>
              </a:rPr>
              <a:t>Tag Challenges</a:t>
            </a:r>
          </a:p>
        </p:txBody>
      </p:sp>
      <p:sp>
        <p:nvSpPr>
          <p:cNvPr id="28675" name="Content Placeholder 4"/>
          <p:cNvSpPr>
            <a:spLocks noGrp="1"/>
          </p:cNvSpPr>
          <p:nvPr>
            <p:ph idx="1"/>
          </p:nvPr>
        </p:nvSpPr>
        <p:spPr>
          <a:xfrm>
            <a:off x="3429000" y="1371600"/>
            <a:ext cx="5410200" cy="4525963"/>
          </a:xfrm>
        </p:spPr>
        <p:txBody>
          <a:bodyPr/>
          <a:lstStyle/>
          <a:p>
            <a:r>
              <a:rPr lang="en-US" altLang="en-US" sz="2400" smtClean="0">
                <a:latin typeface="Comic Sans MS" panose="030F0702030302020204" pitchFamily="66" charset="0"/>
              </a:rPr>
              <a:t>Problem (March 31, 2012): </a:t>
            </a:r>
            <a:r>
              <a:rPr lang="en-US" altLang="en-US" sz="2000" smtClean="0">
                <a:latin typeface="Comic Sans MS" panose="030F0702030302020204" pitchFamily="66" charset="0"/>
              </a:rPr>
              <a:t>Find five suspects in Washington, D.C., New York, London, Stockholm, and Bratislava.</a:t>
            </a:r>
          </a:p>
          <a:p>
            <a:r>
              <a:rPr lang="en-US" altLang="en-US" sz="2000" smtClean="0">
                <a:latin typeface="Comic Sans MS" panose="030F0702030302020204" pitchFamily="66" charset="0"/>
              </a:rPr>
              <a:t>Winner from UCSD CrowdScanner: located 3 of the 5 suspects.</a:t>
            </a:r>
          </a:p>
          <a:p>
            <a:r>
              <a:rPr lang="en-US" altLang="en-US" sz="2000" smtClean="0">
                <a:latin typeface="Comic Sans MS" panose="030F0702030302020204" pitchFamily="66" charset="0"/>
              </a:rPr>
              <a:t>Winning strategy: same as MIT. Also, recruiters of the first 2,000 get $1.</a:t>
            </a:r>
          </a:p>
          <a:p>
            <a:pPr lvl="1"/>
            <a:endParaRPr lang="en-US" altLang="en-US" sz="2000" smtClean="0">
              <a:latin typeface="Comic Sans MS" panose="030F0702030302020204" pitchFamily="66" charset="0"/>
            </a:endParaRPr>
          </a:p>
        </p:txBody>
      </p:sp>
      <p:sp>
        <p:nvSpPr>
          <p:cNvPr id="28676" name="Content Placeholder 4"/>
          <p:cNvSpPr txBox="1">
            <a:spLocks/>
          </p:cNvSpPr>
          <p:nvPr/>
        </p:nvSpPr>
        <p:spPr bwMode="auto">
          <a:xfrm>
            <a:off x="609600" y="3886200"/>
            <a:ext cx="829945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ts val="800"/>
              </a:spcBef>
              <a:buClr>
                <a:srgbClr val="CCCCFF"/>
              </a:buClr>
              <a:buSzPct val="80000"/>
              <a:buFont typeface="Wingdings" panose="05000000000000000000" pitchFamily="2" charset="2"/>
              <a:buChar char="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675"/>
              </a:spcBef>
              <a:buClr>
                <a:srgbClr val="CCCCFF"/>
              </a:buClr>
              <a:buSzPct val="70000"/>
              <a:buFont typeface="Wingdings" panose="05000000000000000000" pitchFamily="2" charset="2"/>
              <a:buChar char=""/>
              <a:defRPr sz="27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575"/>
              </a:spcBef>
              <a:buClr>
                <a:srgbClr val="CCCCFF"/>
              </a:buClr>
              <a:buSzPct val="65000"/>
              <a:buFont typeface="Wingdings" panose="05000000000000000000" pitchFamily="2" charset="2"/>
              <a:buChar char=""/>
              <a:defRPr sz="23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CCCCF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defTabSz="914400" eaLnBrk="1" hangingPunct="1">
              <a:spcBef>
                <a:spcPct val="20000"/>
              </a:spcBef>
              <a:buClrTx/>
              <a:buSzTx/>
              <a:buFont typeface="Arial" panose="020B0604020202020204" pitchFamily="34" charset="0"/>
              <a:buChar char="•"/>
            </a:pPr>
            <a:endParaRPr lang="en-US" altLang="en-US">
              <a:solidFill>
                <a:schemeClr val="tx1"/>
              </a:solidFill>
            </a:endParaRPr>
          </a:p>
        </p:txBody>
      </p:sp>
      <p:pic>
        <p:nvPicPr>
          <p:cNvPr id="28677" name="Picture 7" descr="bratislav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447800"/>
            <a:ext cx="2947988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8" name="Picture 8" descr="teresa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267200"/>
            <a:ext cx="1752600" cy="209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9" name="Picture 12" descr="chuck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4267200"/>
            <a:ext cx="1690688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0" name="Picture 13" descr="vanda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4267200"/>
            <a:ext cx="1676400" cy="211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81" name="TextBox 15"/>
          <p:cNvSpPr txBox="1">
            <a:spLocks noChangeArrowheads="1"/>
          </p:cNvSpPr>
          <p:nvPr/>
        </p:nvSpPr>
        <p:spPr bwMode="auto">
          <a:xfrm>
            <a:off x="685800" y="3962400"/>
            <a:ext cx="14573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800"/>
              </a:spcBef>
              <a:buClr>
                <a:srgbClr val="CCCCFF"/>
              </a:buClr>
              <a:buSzPct val="80000"/>
              <a:buFont typeface="Wingdings" panose="05000000000000000000" pitchFamily="2" charset="2"/>
              <a:buChar char="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675"/>
              </a:spcBef>
              <a:buClr>
                <a:srgbClr val="CCCCFF"/>
              </a:buClr>
              <a:buSzPct val="70000"/>
              <a:buFont typeface="Wingdings" panose="05000000000000000000" pitchFamily="2" charset="2"/>
              <a:buChar char=""/>
              <a:defRPr sz="27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575"/>
              </a:spcBef>
              <a:buClr>
                <a:srgbClr val="CCCCFF"/>
              </a:buClr>
              <a:buSzPct val="65000"/>
              <a:buFont typeface="Wingdings" panose="05000000000000000000" pitchFamily="2" charset="2"/>
              <a:buChar char=""/>
              <a:defRPr sz="23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CCCCF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>
                <a:solidFill>
                  <a:schemeClr val="tx1"/>
                </a:solidFill>
                <a:latin typeface="Comic Sans MS" panose="030F0702030302020204" pitchFamily="66" charset="0"/>
              </a:rPr>
              <a:t>Washington DC</a:t>
            </a:r>
          </a:p>
        </p:txBody>
      </p:sp>
      <p:sp>
        <p:nvSpPr>
          <p:cNvPr id="28682" name="TextBox 16"/>
          <p:cNvSpPr txBox="1">
            <a:spLocks noChangeArrowheads="1"/>
          </p:cNvSpPr>
          <p:nvPr/>
        </p:nvSpPr>
        <p:spPr bwMode="auto">
          <a:xfrm>
            <a:off x="6858000" y="3962400"/>
            <a:ext cx="10175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800"/>
              </a:spcBef>
              <a:buClr>
                <a:srgbClr val="CCCCFF"/>
              </a:buClr>
              <a:buSzPct val="80000"/>
              <a:buFont typeface="Wingdings" panose="05000000000000000000" pitchFamily="2" charset="2"/>
              <a:buChar char="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675"/>
              </a:spcBef>
              <a:buClr>
                <a:srgbClr val="CCCCFF"/>
              </a:buClr>
              <a:buSzPct val="70000"/>
              <a:buFont typeface="Wingdings" panose="05000000000000000000" pitchFamily="2" charset="2"/>
              <a:buChar char=""/>
              <a:defRPr sz="27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575"/>
              </a:spcBef>
              <a:buClr>
                <a:srgbClr val="CCCCFF"/>
              </a:buClr>
              <a:buSzPct val="65000"/>
              <a:buFont typeface="Wingdings" panose="05000000000000000000" pitchFamily="2" charset="2"/>
              <a:buChar char=""/>
              <a:defRPr sz="23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CCCCF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>
                <a:solidFill>
                  <a:schemeClr val="tx1"/>
                </a:solidFill>
                <a:latin typeface="Comic Sans MS" panose="030F0702030302020204" pitchFamily="66" charset="0"/>
              </a:rPr>
              <a:t>Bratislava</a:t>
            </a:r>
          </a:p>
        </p:txBody>
      </p:sp>
      <p:sp>
        <p:nvSpPr>
          <p:cNvPr id="28683" name="TextBox 17"/>
          <p:cNvSpPr txBox="1">
            <a:spLocks noChangeArrowheads="1"/>
          </p:cNvSpPr>
          <p:nvPr/>
        </p:nvSpPr>
        <p:spPr bwMode="auto">
          <a:xfrm>
            <a:off x="3962400" y="3962400"/>
            <a:ext cx="13811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800"/>
              </a:spcBef>
              <a:buClr>
                <a:srgbClr val="CCCCFF"/>
              </a:buClr>
              <a:buSzPct val="80000"/>
              <a:buFont typeface="Wingdings" panose="05000000000000000000" pitchFamily="2" charset="2"/>
              <a:buChar char="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675"/>
              </a:spcBef>
              <a:buClr>
                <a:srgbClr val="CCCCFF"/>
              </a:buClr>
              <a:buSzPct val="70000"/>
              <a:buFont typeface="Wingdings" panose="05000000000000000000" pitchFamily="2" charset="2"/>
              <a:buChar char=""/>
              <a:defRPr sz="27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575"/>
              </a:spcBef>
              <a:buClr>
                <a:srgbClr val="CCCCFF"/>
              </a:buClr>
              <a:buSzPct val="65000"/>
              <a:buFont typeface="Wingdings" panose="05000000000000000000" pitchFamily="2" charset="2"/>
              <a:buChar char=""/>
              <a:defRPr sz="23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CCCCF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>
                <a:solidFill>
                  <a:schemeClr val="tx1"/>
                </a:solidFill>
                <a:latin typeface="Comic Sans MS" panose="030F0702030302020204" pitchFamily="66" charset="0"/>
              </a:rPr>
              <a:t>New York City</a:t>
            </a:r>
          </a:p>
        </p:txBody>
      </p:sp>
      <p:sp>
        <p:nvSpPr>
          <p:cNvPr id="28684" name="Footer Placeholder 1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800"/>
              </a:spcBef>
              <a:buClr>
                <a:srgbClr val="CCCCFF"/>
              </a:buClr>
              <a:buSzPct val="80000"/>
              <a:buFont typeface="Wingdings" panose="05000000000000000000" pitchFamily="2" charset="2"/>
              <a:buChar char="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675"/>
              </a:spcBef>
              <a:buClr>
                <a:srgbClr val="CCCCFF"/>
              </a:buClr>
              <a:buSzPct val="70000"/>
              <a:buFont typeface="Wingdings" panose="05000000000000000000" pitchFamily="2" charset="2"/>
              <a:buChar char=""/>
              <a:defRPr sz="27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575"/>
              </a:spcBef>
              <a:buClr>
                <a:srgbClr val="CCCCFF"/>
              </a:buClr>
              <a:buSzPct val="65000"/>
              <a:buFont typeface="Wingdings" panose="05000000000000000000" pitchFamily="2" charset="2"/>
              <a:buChar char=""/>
              <a:defRPr sz="23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CCCCF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None/>
            </a:pPr>
            <a:r>
              <a:rPr lang="en-GB" altLang="zh-CN" sz="1000" smtClean="0"/>
              <a:t>ICISCE 2017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>
          <a:xfrm>
            <a:off x="457200" y="306388"/>
            <a:ext cx="8532813" cy="1141412"/>
          </a:xfrm>
        </p:spPr>
        <p:txBody>
          <a:bodyPr/>
          <a:lstStyle/>
          <a:p>
            <a:r>
              <a:rPr lang="en-US" altLang="en-US" sz="3600" smtClean="0">
                <a:latin typeface="Comic Sans MS" panose="030F0702030302020204" pitchFamily="66" charset="0"/>
              </a:rPr>
              <a:t>AI Could End Human Race </a:t>
            </a:r>
            <a:r>
              <a:rPr lang="en-US" altLang="en-US" sz="2400" smtClean="0">
                <a:solidFill>
                  <a:schemeClr val="bg2"/>
                </a:solidFill>
                <a:latin typeface="Comic Sans MS" panose="030F0702030302020204" pitchFamily="66" charset="0"/>
              </a:rPr>
              <a:t>(Stephen Hawking)</a:t>
            </a:r>
          </a:p>
        </p:txBody>
      </p:sp>
      <p:sp>
        <p:nvSpPr>
          <p:cNvPr id="3072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4953000" cy="4953000"/>
          </a:xfrm>
        </p:spPr>
        <p:txBody>
          <a:bodyPr/>
          <a:lstStyle/>
          <a:p>
            <a:r>
              <a:rPr lang="en-US" altLang="en-US" sz="2400" smtClean="0">
                <a:latin typeface="Comic Sans MS" panose="030F0702030302020204" pitchFamily="66" charset="0"/>
              </a:rPr>
              <a:t>Stephen Hawking</a:t>
            </a:r>
          </a:p>
          <a:p>
            <a:pPr lvl="1"/>
            <a:r>
              <a:rPr lang="en-US" altLang="en-US" sz="1900" smtClean="0">
                <a:latin typeface="Comic Sans MS" panose="030F0702030302020204" pitchFamily="66" charset="0"/>
              </a:rPr>
              <a:t>"Humans, who are limited by slow biological evolution, couldn't compete, and would be superseded.“</a:t>
            </a:r>
          </a:p>
          <a:p>
            <a:r>
              <a:rPr lang="en-US" altLang="en-US" sz="2400" smtClean="0">
                <a:latin typeface="Comic Sans MS" panose="030F0702030302020204" pitchFamily="66" charset="0"/>
              </a:rPr>
              <a:t>Recent movies</a:t>
            </a:r>
          </a:p>
          <a:p>
            <a:pPr lvl="1"/>
            <a:r>
              <a:rPr lang="en-US" altLang="en-US" sz="1900" smtClean="0">
                <a:latin typeface="Comic Sans MS" panose="030F0702030302020204" pitchFamily="66" charset="0"/>
              </a:rPr>
              <a:t>Her (2014) &amp; Ex-Machina (2015)</a:t>
            </a:r>
            <a:br>
              <a:rPr lang="en-US" altLang="en-US" sz="1900" smtClean="0">
                <a:latin typeface="Comic Sans MS" panose="030F0702030302020204" pitchFamily="66" charset="0"/>
              </a:rPr>
            </a:br>
            <a:endParaRPr lang="en-US" altLang="en-US" sz="1900" smtClean="0">
              <a:latin typeface="Comic Sans MS" panose="030F0702030302020204" pitchFamily="66" charset="0"/>
            </a:endParaRPr>
          </a:p>
        </p:txBody>
      </p:sp>
      <p:pic>
        <p:nvPicPr>
          <p:cNvPr id="30724" name="Picture 4" descr="Prof Stephen Hawking and Rory Cellan-Jon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6888" y="1404938"/>
            <a:ext cx="2497137" cy="170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8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8200" y="3752850"/>
            <a:ext cx="1911350" cy="282416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0" name="Picture 1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24200" y="3752850"/>
            <a:ext cx="1905000" cy="286861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1" name="Picture 1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576888" y="3111500"/>
            <a:ext cx="2627312" cy="354330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8" name="Footer Placeholder 1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800"/>
              </a:spcBef>
              <a:buClr>
                <a:srgbClr val="CCCCFF"/>
              </a:buClr>
              <a:buSzPct val="80000"/>
              <a:buFont typeface="Wingdings" panose="05000000000000000000" pitchFamily="2" charset="2"/>
              <a:buChar char="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675"/>
              </a:spcBef>
              <a:buClr>
                <a:srgbClr val="CCCCFF"/>
              </a:buClr>
              <a:buSzPct val="70000"/>
              <a:buFont typeface="Wingdings" panose="05000000000000000000" pitchFamily="2" charset="2"/>
              <a:buChar char=""/>
              <a:defRPr sz="27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575"/>
              </a:spcBef>
              <a:buClr>
                <a:srgbClr val="CCCCFF"/>
              </a:buClr>
              <a:buSzPct val="65000"/>
              <a:buFont typeface="Wingdings" panose="05000000000000000000" pitchFamily="2" charset="2"/>
              <a:buChar char=""/>
              <a:defRPr sz="23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CCCCF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None/>
            </a:pPr>
            <a:r>
              <a:rPr lang="en-GB" altLang="zh-CN" sz="1000" smtClean="0"/>
              <a:t>ICISCE 2017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3"/>
          <p:cNvSpPr>
            <a:spLocks noGrp="1"/>
          </p:cNvSpPr>
          <p:nvPr>
            <p:ph type="title"/>
          </p:nvPr>
        </p:nvSpPr>
        <p:spPr>
          <a:xfrm>
            <a:off x="1313656" y="563761"/>
            <a:ext cx="6515100" cy="856060"/>
          </a:xfrm>
        </p:spPr>
        <p:txBody>
          <a:bodyPr/>
          <a:lstStyle/>
          <a:p>
            <a:r>
              <a:rPr lang="en-US" altLang="en-US" sz="3600" dirty="0">
                <a:latin typeface="Comic Sans MS" panose="030F0702030302020204" pitchFamily="66" charset="0"/>
              </a:rPr>
              <a:t>Smarter Than You Think</a:t>
            </a:r>
          </a:p>
        </p:txBody>
      </p:sp>
      <p:sp>
        <p:nvSpPr>
          <p:cNvPr id="31747" name="Content Placeholder 4"/>
          <p:cNvSpPr>
            <a:spLocks noGrp="1"/>
          </p:cNvSpPr>
          <p:nvPr>
            <p:ph idx="1"/>
          </p:nvPr>
        </p:nvSpPr>
        <p:spPr>
          <a:xfrm>
            <a:off x="4343400" y="1425179"/>
            <a:ext cx="4419600" cy="3943350"/>
          </a:xfrm>
        </p:spPr>
        <p:txBody>
          <a:bodyPr/>
          <a:lstStyle/>
          <a:p>
            <a:pPr>
              <a:spcBef>
                <a:spcPct val="20000"/>
              </a:spcBef>
            </a:pPr>
            <a:r>
              <a:rPr lang="en-US" altLang="en-US" sz="2000" dirty="0" smtClean="0">
                <a:latin typeface="Comic Sans MS" panose="030F0702030302020204" pitchFamily="66" charset="0"/>
              </a:rPr>
              <a:t>1997 </a:t>
            </a:r>
            <a:r>
              <a:rPr lang="en-US" altLang="en-US" sz="1800" dirty="0" smtClean="0">
                <a:latin typeface="Comic Sans MS" panose="030F0702030302020204" pitchFamily="66" charset="0"/>
              </a:rPr>
              <a:t>(Chess)</a:t>
            </a:r>
            <a:endParaRPr lang="en-US" altLang="en-US" sz="1800" dirty="0">
              <a:latin typeface="Comic Sans MS" panose="030F0702030302020204" pitchFamily="66" charset="0"/>
            </a:endParaRPr>
          </a:p>
          <a:p>
            <a:pPr lvl="1">
              <a:spcBef>
                <a:spcPct val="20000"/>
              </a:spcBef>
            </a:pPr>
            <a:r>
              <a:rPr lang="en-US" altLang="en-US" sz="1600" dirty="0">
                <a:latin typeface="Comic Sans MS" panose="030F0702030302020204" pitchFamily="66" charset="0"/>
              </a:rPr>
              <a:t>Kasparov vs. Deep Blue</a:t>
            </a:r>
          </a:p>
          <a:p>
            <a:r>
              <a:rPr lang="en-US" altLang="en-US" sz="2000" dirty="0">
                <a:latin typeface="Comic Sans MS" panose="030F0702030302020204" pitchFamily="66" charset="0"/>
              </a:rPr>
              <a:t>1998</a:t>
            </a:r>
          </a:p>
          <a:p>
            <a:pPr lvl="1"/>
            <a:r>
              <a:rPr lang="en-US" altLang="en-US" sz="1600" dirty="0">
                <a:latin typeface="Comic Sans MS" panose="030F0702030302020204" pitchFamily="66" charset="0"/>
              </a:rPr>
              <a:t>Kasparov vs. </a:t>
            </a:r>
            <a:r>
              <a:rPr lang="en-US" altLang="en-US" sz="1600" dirty="0" err="1">
                <a:latin typeface="Comic Sans MS" panose="030F0702030302020204" pitchFamily="66" charset="0"/>
              </a:rPr>
              <a:t>Topalov</a:t>
            </a:r>
            <a:r>
              <a:rPr lang="en-US" altLang="en-US" sz="1600" dirty="0">
                <a:latin typeface="Comic Sans MS" panose="030F0702030302020204" pitchFamily="66" charset="0"/>
              </a:rPr>
              <a:t>:  4:0</a:t>
            </a:r>
          </a:p>
          <a:p>
            <a:pPr lvl="1"/>
            <a:r>
              <a:rPr lang="en-US" altLang="en-US" sz="1600" dirty="0">
                <a:latin typeface="Comic Sans MS" panose="030F0702030302020204" pitchFamily="66" charset="0"/>
              </a:rPr>
              <a:t>Kasparov + machine vs. </a:t>
            </a:r>
          </a:p>
          <a:p>
            <a:pPr lvl="1">
              <a:buFont typeface="Wingdings" panose="05000000000000000000" pitchFamily="2" charset="2"/>
              <a:buNone/>
            </a:pPr>
            <a:r>
              <a:rPr lang="en-US" altLang="en-US" sz="1600" dirty="0">
                <a:latin typeface="Comic Sans MS" panose="030F0702030302020204" pitchFamily="66" charset="0"/>
              </a:rPr>
              <a:t>    </a:t>
            </a:r>
            <a:r>
              <a:rPr lang="en-US" altLang="en-US" sz="1600" dirty="0" err="1">
                <a:latin typeface="Comic Sans MS" panose="030F0702030302020204" pitchFamily="66" charset="0"/>
              </a:rPr>
              <a:t>Topalov</a:t>
            </a:r>
            <a:r>
              <a:rPr lang="en-US" altLang="en-US" sz="1600" dirty="0">
                <a:latin typeface="Comic Sans MS" panose="030F0702030302020204" pitchFamily="66" charset="0"/>
              </a:rPr>
              <a:t>  + machine:  3:3</a:t>
            </a:r>
          </a:p>
          <a:p>
            <a:r>
              <a:rPr lang="en-US" altLang="en-US" sz="2000" dirty="0">
                <a:latin typeface="Comic Sans MS" panose="030F0702030302020204" pitchFamily="66" charset="0"/>
              </a:rPr>
              <a:t>2005 </a:t>
            </a:r>
            <a:r>
              <a:rPr lang="en-US" altLang="en-US" sz="1800" dirty="0">
                <a:latin typeface="Comic Sans MS" panose="030F0702030302020204" pitchFamily="66" charset="0"/>
              </a:rPr>
              <a:t>(freestyle tournament)</a:t>
            </a:r>
          </a:p>
          <a:p>
            <a:pPr lvl="1"/>
            <a:r>
              <a:rPr lang="en-US" altLang="en-US" sz="1600" dirty="0">
                <a:latin typeface="Comic Sans MS" panose="030F0702030302020204" pitchFamily="66" charset="0"/>
              </a:rPr>
              <a:t>Grand-master (&gt;2,500)</a:t>
            </a:r>
          </a:p>
          <a:p>
            <a:pPr lvl="1"/>
            <a:r>
              <a:rPr lang="en-US" altLang="en-US" sz="1600" dirty="0">
                <a:latin typeface="Comic Sans MS" panose="030F0702030302020204" pitchFamily="66" charset="0"/>
              </a:rPr>
              <a:t>Machine (Hydra)</a:t>
            </a:r>
          </a:p>
          <a:p>
            <a:pPr lvl="1"/>
            <a:r>
              <a:rPr lang="en-US" altLang="en-US" sz="1600" dirty="0">
                <a:latin typeface="Comic Sans MS" panose="030F0702030302020204" pitchFamily="66" charset="0"/>
              </a:rPr>
              <a:t>Grand-master + machine</a:t>
            </a:r>
          </a:p>
          <a:p>
            <a:pPr lvl="1"/>
            <a:r>
              <a:rPr lang="en-US" altLang="en-US" sz="1600" dirty="0">
                <a:latin typeface="Comic Sans MS" panose="030F0702030302020204" pitchFamily="66" charset="0"/>
              </a:rPr>
              <a:t>Amateurs (&gt;1,500) + machine </a:t>
            </a:r>
            <a:r>
              <a:rPr lang="en-US" altLang="en-US" sz="2000" dirty="0">
                <a:latin typeface="Comic Sans MS" panose="030F0702030302020204" pitchFamily="66" charset="0"/>
              </a:rPr>
              <a:t>*</a:t>
            </a:r>
          </a:p>
          <a:p>
            <a:r>
              <a:rPr lang="en-US" altLang="en-US" sz="2000" dirty="0" smtClean="0">
                <a:latin typeface="Comic Sans MS" panose="030F0702030302020204" pitchFamily="66" charset="0"/>
              </a:rPr>
              <a:t>2016 </a:t>
            </a:r>
            <a:r>
              <a:rPr lang="en-US" altLang="en-US" sz="1800" dirty="0" smtClean="0">
                <a:latin typeface="Comic Sans MS" panose="030F0702030302020204" pitchFamily="66" charset="0"/>
              </a:rPr>
              <a:t>(Go game)</a:t>
            </a:r>
            <a:endParaRPr lang="en-US" altLang="en-US" sz="1800" dirty="0">
              <a:latin typeface="Comic Sans MS" panose="030F0702030302020204" pitchFamily="66" charset="0"/>
            </a:endParaRPr>
          </a:p>
          <a:p>
            <a:pPr lvl="1"/>
            <a:r>
              <a:rPr lang="en-US" altLang="en-US" sz="1600" dirty="0" err="1">
                <a:latin typeface="Comic Sans MS" panose="030F0702030302020204" pitchFamily="66" charset="0"/>
              </a:rPr>
              <a:t>AlphaGo</a:t>
            </a:r>
            <a:r>
              <a:rPr lang="en-US" altLang="en-US" sz="1600" dirty="0">
                <a:latin typeface="Comic Sans MS" panose="030F0702030302020204" pitchFamily="66" charset="0"/>
              </a:rPr>
              <a:t> vs. Lee </a:t>
            </a:r>
            <a:r>
              <a:rPr lang="en-US" altLang="en-US" sz="1600" dirty="0" err="1">
                <a:latin typeface="Comic Sans MS" panose="030F0702030302020204" pitchFamily="66" charset="0"/>
              </a:rPr>
              <a:t>Sedol</a:t>
            </a:r>
            <a:r>
              <a:rPr lang="en-US" altLang="en-US" sz="1600" dirty="0">
                <a:latin typeface="Comic Sans MS" panose="030F0702030302020204" pitchFamily="66" charset="0"/>
              </a:rPr>
              <a:t>: </a:t>
            </a:r>
            <a:r>
              <a:rPr lang="en-US" altLang="en-US" sz="1600" dirty="0" smtClean="0">
                <a:latin typeface="Comic Sans MS" panose="030F0702030302020204" pitchFamily="66" charset="0"/>
              </a:rPr>
              <a:t>4:1</a:t>
            </a:r>
          </a:p>
          <a:p>
            <a:pPr lvl="1"/>
            <a:r>
              <a:rPr lang="en-US" altLang="en-US" sz="1600" dirty="0" err="1" smtClean="0">
                <a:latin typeface="Comic Sans MS" panose="030F0702030302020204" pitchFamily="66" charset="0"/>
              </a:rPr>
              <a:t>AlphaGo</a:t>
            </a:r>
            <a:r>
              <a:rPr lang="en-US" altLang="en-US" sz="1600" dirty="0" smtClean="0">
                <a:latin typeface="Comic Sans MS" panose="030F0702030302020204" pitchFamily="66" charset="0"/>
              </a:rPr>
              <a:t> vs. Jie </a:t>
            </a:r>
            <a:r>
              <a:rPr lang="en-US" altLang="en-US" sz="1600" dirty="0" err="1" smtClean="0">
                <a:latin typeface="Comic Sans MS" panose="030F0702030302020204" pitchFamily="66" charset="0"/>
              </a:rPr>
              <a:t>Ke</a:t>
            </a:r>
            <a:r>
              <a:rPr lang="en-US" altLang="en-US" sz="1600" dirty="0" smtClean="0">
                <a:latin typeface="Comic Sans MS" panose="030F0702030302020204" pitchFamily="66" charset="0"/>
              </a:rPr>
              <a:t>: 3:0 (May 2017)</a:t>
            </a:r>
            <a:endParaRPr lang="en-US" altLang="en-US" sz="1600" dirty="0">
              <a:latin typeface="Comic Sans MS" panose="030F0702030302020204" pitchFamily="66" charset="0"/>
            </a:endParaRPr>
          </a:p>
          <a:p>
            <a:pPr lvl="1">
              <a:buFont typeface="Wingdings" panose="05000000000000000000" pitchFamily="2" charset="2"/>
              <a:buNone/>
            </a:pPr>
            <a:endParaRPr lang="en-US" altLang="en-US" sz="1500" dirty="0">
              <a:latin typeface="Comic Sans MS" panose="030F0702030302020204" pitchFamily="66" charset="0"/>
            </a:endParaRPr>
          </a:p>
          <a:p>
            <a:pPr lvl="1"/>
            <a:endParaRPr lang="en-US" altLang="en-US" sz="1125" dirty="0">
              <a:latin typeface="Comic Sans MS" panose="030F0702030302020204" pitchFamily="66" charset="0"/>
            </a:endParaRPr>
          </a:p>
        </p:txBody>
      </p:sp>
      <p:sp>
        <p:nvSpPr>
          <p:cNvPr id="15364" name="Content Placeholder 4"/>
          <p:cNvSpPr txBox="1">
            <a:spLocks/>
          </p:cNvSpPr>
          <p:nvPr/>
        </p:nvSpPr>
        <p:spPr bwMode="auto">
          <a:xfrm>
            <a:off x="762000" y="3759100"/>
            <a:ext cx="6224588" cy="177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3200">
                <a:solidFill>
                  <a:srgbClr val="000000"/>
                </a:solidFill>
                <a:latin typeface="Arial" charset="0"/>
              </a:defRPr>
            </a:lvl1pPr>
            <a:lvl2pPr marL="742950" indent="-285750">
              <a:defRPr sz="2700">
                <a:solidFill>
                  <a:srgbClr val="000000"/>
                </a:solidFill>
                <a:latin typeface="Arial" charset="0"/>
              </a:defRPr>
            </a:lvl2pPr>
            <a:lvl3pPr>
              <a:defRPr sz="2300">
                <a:solidFill>
                  <a:srgbClr val="000000"/>
                </a:solidFill>
                <a:latin typeface="Arial" charset="0"/>
              </a:defRPr>
            </a:lvl3pPr>
            <a:lvl4pPr>
              <a:defRPr sz="2000">
                <a:solidFill>
                  <a:srgbClr val="000000"/>
                </a:solidFill>
                <a:latin typeface="Arial" charset="0"/>
              </a:defRPr>
            </a:lvl4pPr>
            <a:lvl5pPr>
              <a:defRPr sz="2000">
                <a:solidFill>
                  <a:srgbClr val="000000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rgbClr val="000000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rgbClr val="000000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rgbClr val="000000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rgbClr val="000000"/>
                </a:solidFill>
                <a:latin typeface="Arial" charset="0"/>
              </a:defRPr>
            </a:lvl9pPr>
          </a:lstStyle>
          <a:p>
            <a:pPr marL="285750" indent="-285750">
              <a:spcBef>
                <a:spcPct val="20000"/>
              </a:spcBef>
              <a:buClr>
                <a:srgbClr val="CCCCFF"/>
              </a:buClr>
              <a:buFont typeface="Arial" panose="020B0604020202020204" pitchFamily="34" charset="0"/>
              <a:buChar char="•"/>
              <a:defRPr/>
            </a:pPr>
            <a:r>
              <a:rPr lang="en-US" altLang="en-US" sz="2400" dirty="0">
                <a:solidFill>
                  <a:srgbClr val="0070C0"/>
                </a:solidFill>
                <a:latin typeface="Comic Sans MS" pitchFamily="66" charset="0"/>
              </a:rPr>
              <a:t>Who is </a:t>
            </a:r>
            <a:r>
              <a:rPr lang="en-US" altLang="en-US" sz="2400" dirty="0" smtClean="0">
                <a:solidFill>
                  <a:srgbClr val="0070C0"/>
                </a:solidFill>
                <a:latin typeface="Comic Sans MS" pitchFamily="66" charset="0"/>
              </a:rPr>
              <a:t>smarter</a:t>
            </a:r>
          </a:p>
          <a:p>
            <a:pPr marL="685800" lvl="1">
              <a:spcBef>
                <a:spcPct val="20000"/>
              </a:spcBef>
              <a:buClr>
                <a:srgbClr val="CCCCFF"/>
              </a:buClr>
              <a:buFont typeface="Arial" panose="020B0604020202020204" pitchFamily="34" charset="0"/>
              <a:buChar char="•"/>
              <a:defRPr/>
            </a:pPr>
            <a:r>
              <a:rPr lang="en-US" altLang="en-US" sz="1800" dirty="0" smtClean="0">
                <a:solidFill>
                  <a:srgbClr val="0070C0"/>
                </a:solidFill>
                <a:latin typeface="Comic Sans MS" pitchFamily="66" charset="0"/>
              </a:rPr>
              <a:t>Human </a:t>
            </a:r>
            <a:r>
              <a:rPr lang="en-US" altLang="en-US" sz="1800" dirty="0">
                <a:solidFill>
                  <a:srgbClr val="0070C0"/>
                </a:solidFill>
                <a:latin typeface="Comic Sans MS" pitchFamily="66" charset="0"/>
              </a:rPr>
              <a:t>or </a:t>
            </a:r>
            <a:r>
              <a:rPr lang="en-US" altLang="en-US" sz="1800" dirty="0" smtClean="0">
                <a:solidFill>
                  <a:srgbClr val="0070C0"/>
                </a:solidFill>
                <a:latin typeface="Comic Sans MS" pitchFamily="66" charset="0"/>
              </a:rPr>
              <a:t>computer?</a:t>
            </a:r>
          </a:p>
          <a:p>
            <a:pPr marL="285750">
              <a:spcBef>
                <a:spcPct val="20000"/>
              </a:spcBef>
              <a:buClr>
                <a:srgbClr val="CCCCFF"/>
              </a:buClr>
              <a:buFont typeface="Arial" panose="020B0604020202020204" pitchFamily="34" charset="0"/>
              <a:buChar char="•"/>
              <a:defRPr/>
            </a:pPr>
            <a:r>
              <a:rPr lang="en-US" altLang="en-US" sz="2300" dirty="0" smtClean="0">
                <a:solidFill>
                  <a:schemeClr val="tx1"/>
                </a:solidFill>
                <a:latin typeface="Comic Sans MS" pitchFamily="66" charset="0"/>
              </a:rPr>
              <a:t>AI </a:t>
            </a:r>
            <a:r>
              <a:rPr lang="en-US" altLang="en-US" sz="2300" dirty="0">
                <a:solidFill>
                  <a:schemeClr val="tx1"/>
                </a:solidFill>
                <a:latin typeface="Comic Sans MS" pitchFamily="66" charset="0"/>
              </a:rPr>
              <a:t>will redefine </a:t>
            </a:r>
            <a:endParaRPr lang="en-US" altLang="en-US" sz="2300" dirty="0" smtClean="0">
              <a:solidFill>
                <a:schemeClr val="tx1"/>
              </a:solidFill>
              <a:latin typeface="Comic Sans MS" pitchFamily="66" charset="0"/>
            </a:endParaRPr>
          </a:p>
          <a:p>
            <a:pPr marL="685800" lvl="1">
              <a:spcBef>
                <a:spcPct val="20000"/>
              </a:spcBef>
              <a:buClr>
                <a:srgbClr val="CCCCFF"/>
              </a:buClr>
              <a:buFont typeface="Arial" panose="020B0604020202020204" pitchFamily="34" charset="0"/>
              <a:buChar char="•"/>
              <a:defRPr/>
            </a:pPr>
            <a:r>
              <a:rPr lang="en-US" altLang="en-US" sz="1600" dirty="0" smtClean="0">
                <a:solidFill>
                  <a:schemeClr val="tx1"/>
                </a:solidFill>
                <a:latin typeface="Comic Sans MS" pitchFamily="66" charset="0"/>
              </a:rPr>
              <a:t>What </a:t>
            </a:r>
            <a:r>
              <a:rPr lang="en-US" altLang="en-US" sz="1600" dirty="0">
                <a:solidFill>
                  <a:schemeClr val="tx1"/>
                </a:solidFill>
                <a:latin typeface="Comic Sans MS" pitchFamily="66" charset="0"/>
              </a:rPr>
              <a:t>it means to be human</a:t>
            </a:r>
          </a:p>
          <a:p>
            <a:pPr marL="342900" lvl="1" indent="0">
              <a:spcBef>
                <a:spcPct val="20000"/>
              </a:spcBef>
              <a:buClr>
                <a:srgbClr val="CCCCFF"/>
              </a:buClr>
              <a:defRPr/>
            </a:pPr>
            <a:r>
              <a:rPr lang="en-US" altLang="en-US" sz="2000" dirty="0">
                <a:solidFill>
                  <a:schemeClr val="bg1">
                    <a:lumMod val="50000"/>
                  </a:schemeClr>
                </a:solidFill>
                <a:latin typeface="Comic Sans MS" pitchFamily="66" charset="0"/>
              </a:rPr>
              <a:t>Our Machine Masters</a:t>
            </a:r>
          </a:p>
          <a:p>
            <a:pPr marL="342900" lvl="1" indent="0">
              <a:spcBef>
                <a:spcPct val="20000"/>
              </a:spcBef>
              <a:buClr>
                <a:srgbClr val="CCCCFF"/>
              </a:buClr>
              <a:defRPr/>
            </a:pPr>
            <a:r>
              <a:rPr lang="en-US" altLang="en-US" sz="1500" dirty="0">
                <a:solidFill>
                  <a:schemeClr val="bg1">
                    <a:lumMod val="50000"/>
                  </a:schemeClr>
                </a:solidFill>
                <a:latin typeface="Comic Sans MS" pitchFamily="66" charset="0"/>
              </a:rPr>
              <a:t>    NY Times, Oct. 31, 2014</a:t>
            </a:r>
          </a:p>
        </p:txBody>
      </p:sp>
      <p:pic>
        <p:nvPicPr>
          <p:cNvPr id="31749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676400"/>
            <a:ext cx="2957369" cy="1809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0" name="Footer Placeholder 1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Clr>
                <a:srgbClr val="CCCCFF"/>
              </a:buClr>
              <a:buSzPct val="80000"/>
              <a:buFont typeface="Wingdings" panose="05000000000000000000" pitchFamily="2" charset="2"/>
              <a:buChar char=""/>
              <a:defRPr sz="24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557213" indent="-214313">
              <a:spcBef>
                <a:spcPts val="506"/>
              </a:spcBef>
              <a:buClr>
                <a:srgbClr val="CCCCFF"/>
              </a:buClr>
              <a:buSzPct val="70000"/>
              <a:buFont typeface="Wingdings" panose="05000000000000000000" pitchFamily="2" charset="2"/>
              <a:buChar char=""/>
              <a:defRPr sz="2025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857250" indent="-171450">
              <a:spcBef>
                <a:spcPts val="431"/>
              </a:spcBef>
              <a:buClr>
                <a:srgbClr val="CCCCFF"/>
              </a:buClr>
              <a:buSzPct val="65000"/>
              <a:buFont typeface="Wingdings" panose="05000000000000000000" pitchFamily="2" charset="2"/>
              <a:buChar char=""/>
              <a:defRPr sz="1725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200150" indent="-171450">
              <a:spcBef>
                <a:spcPts val="375"/>
              </a:spcBef>
              <a:buClr>
                <a:srgbClr val="CCCCFF"/>
              </a:buClr>
              <a:buSzPct val="100000"/>
              <a:buFont typeface="Arial" panose="020B0604020202020204" pitchFamily="34" charset="0"/>
              <a:buChar char="•"/>
              <a:defRPr sz="15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1543050" indent="-171450">
              <a:spcBef>
                <a:spcPts val="375"/>
              </a:spcBef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15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1885950" indent="-171450" defTabSz="3429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15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228850" indent="-171450" defTabSz="3429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15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2571750" indent="-171450" defTabSz="3429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15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2914650" indent="-171450" defTabSz="3429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15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None/>
            </a:pPr>
            <a:r>
              <a:rPr lang="en-GB" altLang="zh-CN" sz="750" smtClean="0"/>
              <a:t>ICISCE 2017</a:t>
            </a:r>
            <a:endParaRPr lang="en-GB" altLang="zh-CN" sz="750"/>
          </a:p>
        </p:txBody>
      </p:sp>
    </p:spTree>
    <p:extLst>
      <p:ext uri="{BB962C8B-B14F-4D97-AF65-F5344CB8AC3E}">
        <p14:creationId xmlns:p14="http://schemas.microsoft.com/office/powerpoint/2010/main" val="4108661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Font typeface="Arial" charset="0"/>
              <a:buNone/>
              <a:defRPr/>
            </a:pPr>
            <a:r>
              <a:rPr lang="en-US" b="0" dirty="0" smtClean="0">
                <a:latin typeface="Comic Sans MS" pitchFamily="66" charset="0"/>
              </a:rPr>
              <a:t>MECHANICAL TURK</a:t>
            </a:r>
            <a:endParaRPr lang="en-US" b="0" dirty="0">
              <a:latin typeface="Comic Sans MS" pitchFamily="66" charset="0"/>
            </a:endParaRPr>
          </a:p>
        </p:txBody>
      </p:sp>
      <p:sp>
        <p:nvSpPr>
          <p:cNvPr id="33795" name="Text Placeholder 3"/>
          <p:cNvSpPr>
            <a:spLocks noGrp="1"/>
          </p:cNvSpPr>
          <p:nvPr>
            <p:ph type="body" idx="1"/>
          </p:nvPr>
        </p:nvSpPr>
        <p:spPr>
          <a:xfrm>
            <a:off x="762000" y="2743200"/>
            <a:ext cx="7772400" cy="1500188"/>
          </a:xfrm>
        </p:spPr>
        <p:txBody>
          <a:bodyPr/>
          <a:lstStyle/>
          <a:p>
            <a:r>
              <a:rPr lang="en-US" altLang="en-US" dirty="0" smtClean="0">
                <a:latin typeface="Comic Sans MS" panose="030F0702030302020204" pitchFamily="66" charset="0"/>
              </a:rPr>
              <a:t>Platform</a:t>
            </a:r>
          </a:p>
          <a:p>
            <a:r>
              <a:rPr lang="en-US" altLang="en-US" dirty="0" smtClean="0">
                <a:latin typeface="Comic Sans MS" panose="030F0702030302020204" pitchFamily="66" charset="0"/>
              </a:rPr>
              <a:t>HIT</a:t>
            </a:r>
          </a:p>
          <a:p>
            <a:r>
              <a:rPr lang="en-US" altLang="en-US" dirty="0" smtClean="0">
                <a:latin typeface="Comic Sans MS" panose="030F0702030302020204" pitchFamily="66" charset="0"/>
              </a:rPr>
              <a:t>Worker</a:t>
            </a:r>
          </a:p>
        </p:txBody>
      </p:sp>
      <p:sp>
        <p:nvSpPr>
          <p:cNvPr id="33796" name="Footer Placeholder 2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800"/>
              </a:spcBef>
              <a:buClr>
                <a:srgbClr val="CCCCFF"/>
              </a:buClr>
              <a:buSzPct val="80000"/>
              <a:buFont typeface="Wingdings" panose="05000000000000000000" pitchFamily="2" charset="2"/>
              <a:buChar char="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675"/>
              </a:spcBef>
              <a:buClr>
                <a:srgbClr val="CCCCFF"/>
              </a:buClr>
              <a:buSzPct val="70000"/>
              <a:buFont typeface="Wingdings" panose="05000000000000000000" pitchFamily="2" charset="2"/>
              <a:buChar char=""/>
              <a:defRPr sz="27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575"/>
              </a:spcBef>
              <a:buClr>
                <a:srgbClr val="CCCCFF"/>
              </a:buClr>
              <a:buSzPct val="65000"/>
              <a:buFont typeface="Wingdings" panose="05000000000000000000" pitchFamily="2" charset="2"/>
              <a:buChar char=""/>
              <a:defRPr sz="23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CCCCF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None/>
            </a:pPr>
            <a:r>
              <a:rPr lang="en-GB" altLang="zh-CN" sz="1000" smtClean="0"/>
              <a:t>ICISCE 2017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sp>
        <p:nvSpPr>
          <p:cNvPr id="35843" name="Content Placeholder 5"/>
          <p:cNvSpPr>
            <a:spLocks noGrp="1"/>
          </p:cNvSpPr>
          <p:nvPr>
            <p:ph sz="quarter" idx="1"/>
          </p:nvPr>
        </p:nvSpPr>
        <p:spPr>
          <a:xfrm>
            <a:off x="457200" y="4816475"/>
            <a:ext cx="4041775" cy="1584325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en-US" sz="1800" dirty="0" smtClean="0">
                <a:latin typeface="Comic Sans MS" panose="030F0702030302020204" pitchFamily="66" charset="0"/>
              </a:rPr>
              <a:t>As a worker, make an average of $0.05 per task</a:t>
            </a:r>
          </a:p>
          <a:p>
            <a:pPr lvl="2">
              <a:lnSpc>
                <a:spcPct val="80000"/>
              </a:lnSpc>
            </a:pPr>
            <a:endParaRPr lang="en-US" altLang="en-US" sz="1300" dirty="0" smtClean="0">
              <a:latin typeface="Comic Sans MS" panose="030F0702030302020204" pitchFamily="66" charset="0"/>
            </a:endParaRPr>
          </a:p>
          <a:p>
            <a:pPr>
              <a:lnSpc>
                <a:spcPct val="80000"/>
              </a:lnSpc>
            </a:pPr>
            <a:r>
              <a:rPr lang="en-US" altLang="en-US" sz="1800" dirty="0" smtClean="0">
                <a:latin typeface="Comic Sans MS" panose="030F0702030302020204" pitchFamily="66" charset="0"/>
              </a:rPr>
              <a:t>Paid directly to Amazon account</a:t>
            </a:r>
          </a:p>
          <a:p>
            <a:pPr>
              <a:lnSpc>
                <a:spcPct val="80000"/>
              </a:lnSpc>
            </a:pPr>
            <a:endParaRPr lang="en-US" altLang="en-US" sz="1800" dirty="0">
              <a:latin typeface="Comic Sans MS" panose="030F0702030302020204" pitchFamily="66" charset="0"/>
            </a:endParaRPr>
          </a:p>
          <a:p>
            <a:pPr>
              <a:lnSpc>
                <a:spcPct val="80000"/>
              </a:lnSpc>
            </a:pPr>
            <a:r>
              <a:rPr lang="en-US" altLang="en-US" sz="1800" dirty="0" smtClean="0">
                <a:latin typeface="Comic Sans MS" panose="030F0702030302020204" pitchFamily="66" charset="0"/>
              </a:rPr>
              <a:t>130 M tasks posted (2009-2014)</a:t>
            </a:r>
          </a:p>
        </p:txBody>
      </p:sp>
      <p:sp>
        <p:nvSpPr>
          <p:cNvPr id="35844" name="Content Placeholder 6"/>
          <p:cNvSpPr>
            <a:spLocks noGrp="1"/>
          </p:cNvSpPr>
          <p:nvPr>
            <p:ph sz="quarter" idx="2"/>
          </p:nvPr>
        </p:nvSpPr>
        <p:spPr>
          <a:xfrm>
            <a:off x="4632325" y="4819650"/>
            <a:ext cx="4041775" cy="158115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en-US" sz="1800" smtClean="0">
                <a:latin typeface="Comic Sans MS" panose="030F0702030302020204" pitchFamily="66" charset="0"/>
              </a:rPr>
              <a:t>As requester, set up simple tasks for workers to complete</a:t>
            </a:r>
          </a:p>
          <a:p>
            <a:pPr marL="593725" lvl="2" indent="0">
              <a:lnSpc>
                <a:spcPct val="80000"/>
              </a:lnSpc>
              <a:buFont typeface="Wingdings" panose="05000000000000000000" pitchFamily="2" charset="2"/>
              <a:buNone/>
            </a:pPr>
            <a:endParaRPr lang="en-US" altLang="en-US" sz="1300" smtClean="0">
              <a:latin typeface="Comic Sans MS" panose="030F0702030302020204" pitchFamily="66" charset="0"/>
            </a:endParaRPr>
          </a:p>
          <a:p>
            <a:pPr>
              <a:lnSpc>
                <a:spcPct val="80000"/>
              </a:lnSpc>
            </a:pPr>
            <a:r>
              <a:rPr lang="en-US" altLang="en-US" sz="1800" smtClean="0">
                <a:latin typeface="Comic Sans MS" panose="030F0702030302020204" pitchFamily="66" charset="0"/>
              </a:rPr>
              <a:t>Quality control is possible through MTurk services</a:t>
            </a:r>
          </a:p>
        </p:txBody>
      </p:sp>
      <p:pic>
        <p:nvPicPr>
          <p:cNvPr id="3584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5113"/>
            <a:ext cx="9144000" cy="430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6" name="TextBox 8"/>
          <p:cNvSpPr txBox="1">
            <a:spLocks noChangeArrowheads="1"/>
          </p:cNvSpPr>
          <p:nvPr/>
        </p:nvSpPr>
        <p:spPr bwMode="auto">
          <a:xfrm>
            <a:off x="7010400" y="250825"/>
            <a:ext cx="106680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CCCCFF"/>
              </a:buClr>
              <a:buSzPct val="80000"/>
              <a:buFont typeface="Wingdings" panose="05000000000000000000" pitchFamily="2" charset="2"/>
              <a:buChar char="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675"/>
              </a:spcBef>
              <a:buClr>
                <a:srgbClr val="CCCCFF"/>
              </a:buClr>
              <a:buSzPct val="70000"/>
              <a:buFont typeface="Wingdings" panose="05000000000000000000" pitchFamily="2" charset="2"/>
              <a:buChar char=""/>
              <a:defRPr sz="27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575"/>
              </a:spcBef>
              <a:buClr>
                <a:srgbClr val="CCCCFF"/>
              </a:buClr>
              <a:buSzPct val="65000"/>
              <a:buFont typeface="Wingdings" panose="05000000000000000000" pitchFamily="2" charset="2"/>
              <a:buChar char=""/>
              <a:defRPr sz="23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CCCCF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600" b="1">
                <a:solidFill>
                  <a:schemeClr val="bg1"/>
                </a:solidFill>
              </a:rPr>
              <a:t>Name</a:t>
            </a:r>
          </a:p>
        </p:txBody>
      </p:sp>
      <p:sp>
        <p:nvSpPr>
          <p:cNvPr id="35847" name="Footer Placeholder 1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800"/>
              </a:spcBef>
              <a:buClr>
                <a:srgbClr val="CCCCFF"/>
              </a:buClr>
              <a:buSzPct val="80000"/>
              <a:buFont typeface="Wingdings" panose="05000000000000000000" pitchFamily="2" charset="2"/>
              <a:buChar char="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675"/>
              </a:spcBef>
              <a:buClr>
                <a:srgbClr val="CCCCFF"/>
              </a:buClr>
              <a:buSzPct val="70000"/>
              <a:buFont typeface="Wingdings" panose="05000000000000000000" pitchFamily="2" charset="2"/>
              <a:buChar char=""/>
              <a:defRPr sz="27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575"/>
              </a:spcBef>
              <a:buClr>
                <a:srgbClr val="CCCCFF"/>
              </a:buClr>
              <a:buSzPct val="65000"/>
              <a:buFont typeface="Wingdings" panose="05000000000000000000" pitchFamily="2" charset="2"/>
              <a:buChar char=""/>
              <a:defRPr sz="23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CCCCF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None/>
            </a:pPr>
            <a:r>
              <a:rPr lang="en-GB" altLang="zh-CN" sz="1000" smtClean="0"/>
              <a:t>ICISCE 2017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 smtClean="0">
                <a:latin typeface="Comic Sans MS" panose="030F0702030302020204" pitchFamily="66" charset="0"/>
              </a:rPr>
              <a:t>Worker: Contract for a HIT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>
          <a:xfrm>
            <a:off x="457200" y="5502275"/>
            <a:ext cx="8229600" cy="746125"/>
          </a:xfrm>
        </p:spPr>
        <p:txBody>
          <a:bodyPr>
            <a:normAutofit fontScale="77500" lnSpcReduction="20000"/>
          </a:bodyPr>
          <a:lstStyle/>
          <a:p>
            <a:pPr>
              <a:defRPr/>
            </a:pPr>
            <a:r>
              <a:rPr lang="en-US" dirty="0" smtClean="0">
                <a:latin typeface="Comic Sans MS" pitchFamily="66" charset="0"/>
              </a:rPr>
              <a:t>Select a HIT</a:t>
            </a:r>
          </a:p>
          <a:p>
            <a:pPr lvl="1">
              <a:defRPr/>
            </a:pPr>
            <a:r>
              <a:rPr lang="en-US" dirty="0" smtClean="0">
                <a:latin typeface="Comic Sans MS" pitchFamily="66" charset="0"/>
              </a:rPr>
              <a:t>By creation date, payment amount, time allotment</a:t>
            </a:r>
            <a:endParaRPr lang="en-US" dirty="0">
              <a:latin typeface="Comic Sans MS" pitchFamily="66" charset="0"/>
            </a:endParaRPr>
          </a:p>
        </p:txBody>
      </p:sp>
      <p:pic>
        <p:nvPicPr>
          <p:cNvPr id="3789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" y="1171575"/>
            <a:ext cx="9077325" cy="423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3" name="Footer Placeholder 1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800"/>
              </a:spcBef>
              <a:buClr>
                <a:srgbClr val="CCCCFF"/>
              </a:buClr>
              <a:buSzPct val="80000"/>
              <a:buFont typeface="Wingdings" panose="05000000000000000000" pitchFamily="2" charset="2"/>
              <a:buChar char="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675"/>
              </a:spcBef>
              <a:buClr>
                <a:srgbClr val="CCCCFF"/>
              </a:buClr>
              <a:buSzPct val="70000"/>
              <a:buFont typeface="Wingdings" panose="05000000000000000000" pitchFamily="2" charset="2"/>
              <a:buChar char=""/>
              <a:defRPr sz="27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575"/>
              </a:spcBef>
              <a:buClr>
                <a:srgbClr val="CCCCFF"/>
              </a:buClr>
              <a:buSzPct val="65000"/>
              <a:buFont typeface="Wingdings" panose="05000000000000000000" pitchFamily="2" charset="2"/>
              <a:buChar char=""/>
              <a:defRPr sz="23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CCCCF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None/>
            </a:pPr>
            <a:r>
              <a:rPr lang="en-GB" altLang="zh-CN" sz="1000" smtClean="0"/>
              <a:t>ICISCE 2017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 smtClean="0">
                <a:latin typeface="Comic Sans MS" panose="030F0702030302020204" pitchFamily="66" charset="0"/>
              </a:rPr>
              <a:t>Worker: Reviewing a HIT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>
          <a:xfrm>
            <a:off x="457200" y="5578475"/>
            <a:ext cx="8382000" cy="974725"/>
          </a:xfrm>
        </p:spPr>
        <p:txBody>
          <a:bodyPr>
            <a:normAutofit fontScale="77500" lnSpcReduction="20000"/>
          </a:bodyPr>
          <a:lstStyle/>
          <a:p>
            <a:pPr>
              <a:defRPr/>
            </a:pPr>
            <a:r>
              <a:rPr lang="en-US" sz="2900" dirty="0" smtClean="0">
                <a:latin typeface="Comic Sans MS" pitchFamily="66" charset="0"/>
              </a:rPr>
              <a:t>Review the HIT before accepting</a:t>
            </a:r>
          </a:p>
          <a:p>
            <a:pPr lvl="1">
              <a:defRPr/>
            </a:pPr>
            <a:r>
              <a:rPr lang="en-US" sz="2300" dirty="0" smtClean="0">
                <a:latin typeface="Comic Sans MS" pitchFamily="66" charset="0"/>
              </a:rPr>
              <a:t>Shown full task, allotted time (10 minutes), reward amount ($0.02)</a:t>
            </a:r>
            <a:endParaRPr lang="en-US" sz="2300" dirty="0">
              <a:latin typeface="Comic Sans MS" pitchFamily="66" charset="0"/>
            </a:endParaRPr>
          </a:p>
        </p:txBody>
      </p:sp>
      <p:pic>
        <p:nvPicPr>
          <p:cNvPr id="3994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" y="1211263"/>
            <a:ext cx="9064625" cy="423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1" name="Footer Placeholder 1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800"/>
              </a:spcBef>
              <a:buClr>
                <a:srgbClr val="CCCCFF"/>
              </a:buClr>
              <a:buSzPct val="80000"/>
              <a:buFont typeface="Wingdings" panose="05000000000000000000" pitchFamily="2" charset="2"/>
              <a:buChar char="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675"/>
              </a:spcBef>
              <a:buClr>
                <a:srgbClr val="CCCCFF"/>
              </a:buClr>
              <a:buSzPct val="70000"/>
              <a:buFont typeface="Wingdings" panose="05000000000000000000" pitchFamily="2" charset="2"/>
              <a:buChar char=""/>
              <a:defRPr sz="27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575"/>
              </a:spcBef>
              <a:buClr>
                <a:srgbClr val="CCCCFF"/>
              </a:buClr>
              <a:buSzPct val="65000"/>
              <a:buFont typeface="Wingdings" panose="05000000000000000000" pitchFamily="2" charset="2"/>
              <a:buChar char=""/>
              <a:defRPr sz="23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CCCCF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None/>
            </a:pPr>
            <a:r>
              <a:rPr lang="en-GB" altLang="zh-CN" sz="1000" smtClean="0"/>
              <a:t>ICISCE 2017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304800"/>
            <a:ext cx="8228013" cy="1141413"/>
          </a:xfrm>
        </p:spPr>
        <p:txBody>
          <a:bodyPr/>
          <a:lstStyle/>
          <a:p>
            <a:pPr eaLnBrk="1" hangingPunct="1"/>
            <a:r>
              <a:rPr lang="en-US" altLang="zh-CN" sz="4000" smtClean="0">
                <a:latin typeface="Comic Sans MS" panose="030F0702030302020204" pitchFamily="66" charset="0"/>
                <a:ea typeface="宋体" panose="02010600030101010101" pitchFamily="2" charset="-122"/>
              </a:rPr>
              <a:t>Road Map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idx="1"/>
          </p:nvPr>
        </p:nvSpPr>
        <p:spPr>
          <a:xfrm>
            <a:off x="533400" y="1676400"/>
            <a:ext cx="8228013" cy="4529138"/>
          </a:xfrm>
        </p:spPr>
        <p:txBody>
          <a:bodyPr/>
          <a:lstStyle/>
          <a:p>
            <a:pPr lvl="1" eaLnBrk="1" hangingPunct="1">
              <a:lnSpc>
                <a:spcPct val="12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  <a:ea typeface="宋体" panose="02010600030101010101" pitchFamily="2" charset="-122"/>
              </a:rPr>
              <a:t>Introduction </a:t>
            </a:r>
          </a:p>
          <a:p>
            <a:pPr lvl="1" eaLnBrk="1" hangingPunct="1">
              <a:lnSpc>
                <a:spcPct val="120000"/>
              </a:lnSpc>
            </a:pPr>
            <a:r>
              <a:rPr lang="en-US" altLang="zh-CN" sz="2800" dirty="0" smtClean="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Mechanical Turk</a:t>
            </a:r>
          </a:p>
          <a:p>
            <a:pPr lvl="1" eaLnBrk="1" hangingPunct="1">
              <a:lnSpc>
                <a:spcPct val="120000"/>
              </a:lnSpc>
            </a:pPr>
            <a:r>
              <a:rPr lang="en-US" altLang="zh-CN" sz="2800" dirty="0" smtClean="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Sample Applications</a:t>
            </a:r>
          </a:p>
          <a:p>
            <a:pPr lvl="1" eaLnBrk="1" hangingPunct="1">
              <a:lnSpc>
                <a:spcPct val="120000"/>
              </a:lnSpc>
            </a:pPr>
            <a:r>
              <a:rPr lang="en-US" altLang="zh-CN" sz="2800" dirty="0" smtClean="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Algorithmic Paradigms</a:t>
            </a:r>
          </a:p>
          <a:p>
            <a:pPr lvl="1" eaLnBrk="1" hangingPunct="1">
              <a:lnSpc>
                <a:spcPct val="120000"/>
              </a:lnSpc>
            </a:pPr>
            <a:r>
              <a:rPr lang="en-US" altLang="zh-CN" sz="2800" dirty="0" smtClean="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Challenges and Opportunities</a:t>
            </a:r>
          </a:p>
          <a:p>
            <a:pPr lvl="1" eaLnBrk="1" hangingPunct="1">
              <a:lnSpc>
                <a:spcPct val="120000"/>
              </a:lnSpc>
            </a:pPr>
            <a:r>
              <a:rPr lang="en-US" altLang="zh-CN" sz="2800" dirty="0" smtClean="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Conclusion</a:t>
            </a:r>
          </a:p>
          <a:p>
            <a:pPr eaLnBrk="1" hangingPunct="1">
              <a:lnSpc>
                <a:spcPct val="120000"/>
              </a:lnSpc>
            </a:pPr>
            <a:endParaRPr lang="en-US" altLang="zh-CN" sz="2400" dirty="0" smtClean="0">
              <a:solidFill>
                <a:schemeClr val="tx1"/>
              </a:solidFill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 eaLnBrk="1" hangingPunct="1">
              <a:lnSpc>
                <a:spcPct val="120000"/>
              </a:lnSpc>
            </a:pPr>
            <a:endParaRPr lang="en-US" altLang="zh-CN" sz="1900" dirty="0" smtClean="0">
              <a:solidFill>
                <a:schemeClr val="tx1"/>
              </a:solidFill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 lvl="1" eaLnBrk="1" hangingPunct="1"/>
            <a:endParaRPr lang="en-US" altLang="zh-CN" sz="2100" dirty="0" smtClean="0"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 eaLnBrk="1" hangingPunct="1">
              <a:buFont typeface="Wingdings" panose="05000000000000000000" pitchFamily="2" charset="2"/>
              <a:buNone/>
            </a:pPr>
            <a:endParaRPr lang="en-US" altLang="zh-CN" sz="2400" dirty="0" smtClean="0">
              <a:latin typeface="Comic Sans MS" panose="030F0702030302020204" pitchFamily="66" charset="0"/>
              <a:ea typeface="宋体" panose="02010600030101010101" pitchFamily="2" charset="-122"/>
            </a:endParaRPr>
          </a:p>
        </p:txBody>
      </p:sp>
      <p:pic>
        <p:nvPicPr>
          <p:cNvPr id="8196" name="Picture 4" descr="roadma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2362200"/>
            <a:ext cx="2427288" cy="1579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7" name="Footer Placeholder 1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800"/>
              </a:spcBef>
              <a:buClr>
                <a:srgbClr val="CCCCFF"/>
              </a:buClr>
              <a:buSzPct val="80000"/>
              <a:buFont typeface="Wingdings" panose="05000000000000000000" pitchFamily="2" charset="2"/>
              <a:buChar char="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675"/>
              </a:spcBef>
              <a:buClr>
                <a:srgbClr val="CCCCFF"/>
              </a:buClr>
              <a:buSzPct val="70000"/>
              <a:buFont typeface="Wingdings" panose="05000000000000000000" pitchFamily="2" charset="2"/>
              <a:buChar char=""/>
              <a:defRPr sz="27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575"/>
              </a:spcBef>
              <a:buClr>
                <a:srgbClr val="CCCCFF"/>
              </a:buClr>
              <a:buSzPct val="65000"/>
              <a:buFont typeface="Wingdings" panose="05000000000000000000" pitchFamily="2" charset="2"/>
              <a:buChar char=""/>
              <a:defRPr sz="23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CCCCF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None/>
            </a:pPr>
            <a:r>
              <a:rPr lang="en-GB" altLang="zh-CN" sz="1000" smtClean="0"/>
              <a:t>ICISCE 2017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latin typeface="Comic Sans MS" panose="030F0702030302020204" pitchFamily="66" charset="0"/>
              </a:rPr>
              <a:t>Types of HITs</a:t>
            </a:r>
            <a:endParaRPr lang="en-US" sz="3200" dirty="0">
              <a:latin typeface="Comic Sans MS" panose="030F0702030302020204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416050"/>
            <a:ext cx="8228013" cy="4529138"/>
          </a:xfrm>
        </p:spPr>
        <p:txBody>
          <a:bodyPr>
            <a:noAutofit/>
          </a:bodyPr>
          <a:lstStyle/>
          <a:p>
            <a:pPr lvl="1"/>
            <a:r>
              <a:rPr lang="en-US" sz="2400" dirty="0" smtClean="0">
                <a:latin typeface="Comic Sans MS" panose="030F0702030302020204" pitchFamily="66" charset="0"/>
              </a:rPr>
              <a:t>Information Finding </a:t>
            </a:r>
            <a:endParaRPr lang="en-US" sz="2400" dirty="0">
              <a:latin typeface="Comic Sans MS" panose="030F0702030302020204" pitchFamily="66" charset="0"/>
            </a:endParaRPr>
          </a:p>
          <a:p>
            <a:pPr lvl="2"/>
            <a:r>
              <a:rPr lang="en-US" sz="2000" dirty="0" smtClean="0">
                <a:latin typeface="Comic Sans MS" panose="030F0702030302020204" pitchFamily="66" charset="0"/>
              </a:rPr>
              <a:t>Searching the web to answer a question</a:t>
            </a:r>
          </a:p>
          <a:p>
            <a:pPr lvl="1"/>
            <a:r>
              <a:rPr lang="en-US" sz="2400" dirty="0" smtClean="0">
                <a:latin typeface="Comic Sans MS" panose="030F0702030302020204" pitchFamily="66" charset="0"/>
              </a:rPr>
              <a:t>Interpretation and Analysis </a:t>
            </a:r>
            <a:endParaRPr lang="en-US" sz="2400" dirty="0">
              <a:latin typeface="Comic Sans MS" panose="030F0702030302020204" pitchFamily="66" charset="0"/>
            </a:endParaRPr>
          </a:p>
          <a:p>
            <a:pPr lvl="2"/>
            <a:r>
              <a:rPr lang="en-US" sz="2000" dirty="0" smtClean="0">
                <a:latin typeface="Comic Sans MS" panose="030F0702030302020204" pitchFamily="66" charset="0"/>
              </a:rPr>
              <a:t>Interpreting web content</a:t>
            </a:r>
          </a:p>
          <a:p>
            <a:pPr lvl="1"/>
            <a:r>
              <a:rPr lang="en-US" sz="2400" dirty="0" smtClean="0">
                <a:latin typeface="Comic Sans MS" panose="030F0702030302020204" pitchFamily="66" charset="0"/>
              </a:rPr>
              <a:t>Verification and Validation</a:t>
            </a:r>
          </a:p>
          <a:p>
            <a:pPr lvl="2"/>
            <a:r>
              <a:rPr lang="en-US" sz="2000" dirty="0" smtClean="0">
                <a:latin typeface="Comic Sans MS" panose="030F0702030302020204" pitchFamily="66" charset="0"/>
              </a:rPr>
              <a:t>Verifying and validating certain information</a:t>
            </a:r>
          </a:p>
          <a:p>
            <a:pPr lvl="1"/>
            <a:r>
              <a:rPr lang="en-US" sz="2400" dirty="0" smtClean="0">
                <a:latin typeface="Comic Sans MS" panose="030F0702030302020204" pitchFamily="66" charset="0"/>
              </a:rPr>
              <a:t>Content Creation</a:t>
            </a:r>
          </a:p>
          <a:p>
            <a:pPr lvl="2"/>
            <a:r>
              <a:rPr lang="en-US" sz="2000" dirty="0" smtClean="0">
                <a:latin typeface="Comic Sans MS" panose="030F0702030302020204" pitchFamily="66" charset="0"/>
              </a:rPr>
              <a:t>Generating new content</a:t>
            </a:r>
          </a:p>
          <a:p>
            <a:pPr lvl="1"/>
            <a:r>
              <a:rPr lang="en-US" sz="2400" dirty="0" smtClean="0">
                <a:latin typeface="Comic Sans MS" panose="030F0702030302020204" pitchFamily="66" charset="0"/>
              </a:rPr>
              <a:t>Content Access</a:t>
            </a:r>
          </a:p>
          <a:p>
            <a:pPr lvl="2"/>
            <a:r>
              <a:rPr lang="en-US" sz="2000" dirty="0" smtClean="0">
                <a:latin typeface="Comic Sans MS" panose="030F0702030302020204" pitchFamily="66" charset="0"/>
              </a:rPr>
              <a:t> Accessing web content</a:t>
            </a:r>
          </a:p>
          <a:p>
            <a:pPr lvl="1"/>
            <a:r>
              <a:rPr lang="en-US" sz="2400" dirty="0" smtClean="0">
                <a:latin typeface="Comic Sans MS" panose="030F0702030302020204" pitchFamily="66" charset="0"/>
              </a:rPr>
              <a:t>Surveys</a:t>
            </a:r>
          </a:p>
          <a:p>
            <a:pPr lvl="2"/>
            <a:r>
              <a:rPr lang="en-US" sz="2000" dirty="0" smtClean="0">
                <a:latin typeface="Comic Sans MS" panose="030F0702030302020204" pitchFamily="66" charset="0"/>
              </a:rPr>
              <a:t>Taking appropriate action based on the survey result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GB" altLang="zh-CN" smtClean="0"/>
              <a:t>ICISCE 2017</a:t>
            </a:r>
            <a:endParaRPr lang="en-GB" altLang="zh-CN"/>
          </a:p>
        </p:txBody>
      </p:sp>
    </p:spTree>
    <p:extLst>
      <p:ext uri="{BB962C8B-B14F-4D97-AF65-F5344CB8AC3E}">
        <p14:creationId xmlns:p14="http://schemas.microsoft.com/office/powerpoint/2010/main" val="654354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latin typeface="Comic Sans MS" panose="030F0702030302020204" pitchFamily="66" charset="0"/>
              </a:rPr>
              <a:t>Threadless</a:t>
            </a:r>
            <a:endParaRPr lang="en-US" dirty="0">
              <a:latin typeface="Comic Sans MS" panose="030F0702030302020204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C:\Users\black_000\Desktop\threadless homepag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6906" y="1354773"/>
            <a:ext cx="7848600" cy="477456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16907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latin typeface="Comic Sans MS" panose="030F0702030302020204" pitchFamily="66" charset="0"/>
              </a:rPr>
              <a:t>InnoCentive</a:t>
            </a:r>
            <a:endParaRPr lang="en-US" dirty="0">
              <a:latin typeface="Comic Sans MS" panose="030F0702030302020204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 descr="C:\Users\black_000\Desktop\InnoCentive\InnoCentive - Challenges pag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00200"/>
            <a:ext cx="9161534" cy="459532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86416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latin typeface="Comic Sans MS" panose="030F0702030302020204" pitchFamily="66" charset="0"/>
              </a:rPr>
              <a:t>InnoCentive</a:t>
            </a:r>
            <a:endParaRPr lang="en-US" dirty="0">
              <a:latin typeface="Comic Sans MS" panose="030F0702030302020204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 descr="C:\Users\black_000\Desktop\InnoCentive\InnoCentive - Resources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47800"/>
            <a:ext cx="9144000" cy="45720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40317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latin typeface="Comic Sans MS" panose="030F0702030302020204" pitchFamily="66" charset="0"/>
              </a:rPr>
              <a:t>Crowdflower</a:t>
            </a:r>
            <a:endParaRPr lang="en-US" dirty="0">
              <a:latin typeface="Comic Sans MS" panose="030F0702030302020204" pitchFamily="66" charset="0"/>
            </a:endParaRPr>
          </a:p>
        </p:txBody>
      </p:sp>
      <p:pic>
        <p:nvPicPr>
          <p:cNvPr id="4" name="Picture 2" descr="C:\Users\black_000\Desktop\CrowdFlower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523999"/>
            <a:ext cx="8915400" cy="552249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2061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latin typeface="Comic Sans MS" panose="030F0702030302020204" pitchFamily="66" charset="0"/>
              </a:rPr>
              <a:t>Crowdflower</a:t>
            </a:r>
            <a:endParaRPr lang="en-US" dirty="0">
              <a:latin typeface="Comic Sans MS" panose="030F0702030302020204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C:\Users\black_000\Desktop\CrowdFlower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1295400"/>
            <a:ext cx="9214795" cy="5562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807030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latin typeface="Comic Sans MS" panose="030F0702030302020204" pitchFamily="66" charset="0"/>
              </a:rPr>
              <a:t>iStock</a:t>
            </a:r>
            <a:r>
              <a:rPr lang="en-US" dirty="0" smtClean="0">
                <a:latin typeface="Comic Sans MS" panose="030F0702030302020204" pitchFamily="66" charset="0"/>
              </a:rPr>
              <a:t> Photo</a:t>
            </a:r>
            <a:endParaRPr lang="en-US" dirty="0">
              <a:latin typeface="Comic Sans MS" panose="030F0702030302020204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7410" name="Picture 2" descr="C:\Users\black_000\Desktop\iStock\iStock - Homepag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47800"/>
            <a:ext cx="9144000" cy="5410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4710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latin typeface="Comic Sans MS" panose="030F0702030302020204" pitchFamily="66" charset="0"/>
              </a:rPr>
              <a:t>TopCoder</a:t>
            </a:r>
            <a:endParaRPr lang="en-US" dirty="0">
              <a:latin typeface="Comic Sans MS" panose="030F0702030302020204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1506" name="Picture 2" descr="C:\Users\black_000\Desktop\TopCoder\TopCoder - Task Board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47800"/>
            <a:ext cx="9144000" cy="47910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34921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latin typeface="Comic Sans MS" panose="030F0702030302020204" pitchFamily="66" charset="0"/>
              </a:rPr>
              <a:t>Major Types of Crowdsourcing</a:t>
            </a:r>
            <a:endParaRPr lang="en-US" sz="3200" dirty="0">
              <a:latin typeface="Comic Sans MS" panose="030F0702030302020204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lvl="1"/>
            <a:endParaRPr lang="en-US" smtClean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 lvl="1"/>
            <a:r>
              <a:rPr lang="en-US" smtClean="0">
                <a:solidFill>
                  <a:srgbClr val="0070C0"/>
                </a:solidFill>
                <a:latin typeface="Comic Sans MS" panose="030F0702030302020204" pitchFamily="66" charset="0"/>
              </a:rPr>
              <a:t>Virtual </a:t>
            </a:r>
            <a:r>
              <a:rPr lang="en-US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labor markets (VLM) </a:t>
            </a:r>
            <a:r>
              <a:rPr lang="en-US" dirty="0" smtClean="0">
                <a:latin typeface="Comic Sans MS" panose="030F0702030302020204" pitchFamily="66" charset="0"/>
              </a:rPr>
              <a:t>– Platforms where users can complete work for monetary compensation (e.g., Amazon’s </a:t>
            </a:r>
            <a:r>
              <a:rPr lang="en-US" dirty="0" err="1" smtClean="0">
                <a:latin typeface="Comic Sans MS" panose="030F0702030302020204" pitchFamily="66" charset="0"/>
              </a:rPr>
              <a:t>Mturk</a:t>
            </a:r>
            <a:r>
              <a:rPr lang="en-US" dirty="0" smtClean="0">
                <a:latin typeface="Comic Sans MS" panose="030F0702030302020204" pitchFamily="66" charset="0"/>
              </a:rPr>
              <a:t>)</a:t>
            </a:r>
          </a:p>
          <a:p>
            <a:pPr lvl="1"/>
            <a:endParaRPr lang="en-US" dirty="0" smtClean="0">
              <a:latin typeface="Comic Sans MS" panose="030F0702030302020204" pitchFamily="66" charset="0"/>
            </a:endParaRPr>
          </a:p>
          <a:p>
            <a:pPr lvl="1"/>
            <a:r>
              <a:rPr lang="en-US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Tournament Crowdsourcing (TC) </a:t>
            </a:r>
            <a:r>
              <a:rPr lang="en-US" dirty="0" smtClean="0">
                <a:latin typeface="Comic Sans MS" panose="030F0702030302020204" pitchFamily="66" charset="0"/>
              </a:rPr>
              <a:t>– Also known as ideas competitions, where only the best solution is compensated</a:t>
            </a:r>
            <a:r>
              <a:rPr lang="en-US" dirty="0">
                <a:latin typeface="Comic Sans MS" panose="030F0702030302020204" pitchFamily="66" charset="0"/>
              </a:rPr>
              <a:t> </a:t>
            </a:r>
            <a:r>
              <a:rPr lang="en-US" dirty="0" smtClean="0">
                <a:latin typeface="Comic Sans MS" panose="030F0702030302020204" pitchFamily="66" charset="0"/>
              </a:rPr>
              <a:t>(e.g., </a:t>
            </a:r>
            <a:r>
              <a:rPr lang="en-US" dirty="0" err="1" smtClean="0">
                <a:latin typeface="Comic Sans MS" panose="030F0702030302020204" pitchFamily="66" charset="0"/>
              </a:rPr>
              <a:t>Crowdflower</a:t>
            </a:r>
            <a:r>
              <a:rPr lang="en-US" dirty="0" smtClean="0">
                <a:latin typeface="Comic Sans MS" panose="030F0702030302020204" pitchFamily="66" charset="0"/>
              </a:rPr>
              <a:t> and </a:t>
            </a:r>
            <a:r>
              <a:rPr lang="en-US" dirty="0" err="1" smtClean="0">
                <a:latin typeface="Comic Sans MS" panose="030F0702030302020204" pitchFamily="66" charset="0"/>
              </a:rPr>
              <a:t>TopCoder</a:t>
            </a:r>
            <a:r>
              <a:rPr lang="en-US" dirty="0" smtClean="0">
                <a:latin typeface="Comic Sans MS" panose="030F0702030302020204" pitchFamily="66" charset="0"/>
              </a:rPr>
              <a:t>)</a:t>
            </a:r>
          </a:p>
          <a:p>
            <a:pPr lvl="1"/>
            <a:endParaRPr lang="en-US" dirty="0" smtClean="0">
              <a:latin typeface="Comic Sans MS" panose="030F0702030302020204" pitchFamily="66" charset="0"/>
            </a:endParaRPr>
          </a:p>
          <a:p>
            <a:pPr lvl="1"/>
            <a:r>
              <a:rPr lang="en-US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Open collaboration (OC) </a:t>
            </a:r>
            <a:r>
              <a:rPr lang="en-US" dirty="0" smtClean="0">
                <a:latin typeface="Comic Sans MS" panose="030F0702030302020204" pitchFamily="66" charset="0"/>
              </a:rPr>
              <a:t>- Typically do not offer monetary compensation,  people are often prompted through social media with the opportunity to help out; like an open call to anyone (e.g., Wikipedia)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GB" altLang="zh-CN" smtClean="0"/>
              <a:t>ICISCE 2017</a:t>
            </a:r>
            <a:endParaRPr lang="en-GB" altLang="zh-CN"/>
          </a:p>
        </p:txBody>
      </p:sp>
    </p:spTree>
    <p:extLst>
      <p:ext uri="{BB962C8B-B14F-4D97-AF65-F5344CB8AC3E}">
        <p14:creationId xmlns:p14="http://schemas.microsoft.com/office/powerpoint/2010/main" val="11166700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Font typeface="Arial" charset="0"/>
              <a:buNone/>
              <a:defRPr/>
            </a:pPr>
            <a:r>
              <a:rPr lang="en-US" b="0" dirty="0" smtClean="0">
                <a:latin typeface="Comic Sans MS" pitchFamily="66" charset="0"/>
              </a:rPr>
              <a:t>APPS: Image Processing</a:t>
            </a:r>
            <a:endParaRPr lang="en-US" b="0" dirty="0">
              <a:latin typeface="Comic Sans MS" pitchFamily="66" charset="0"/>
            </a:endParaRPr>
          </a:p>
        </p:txBody>
      </p:sp>
      <p:sp>
        <p:nvSpPr>
          <p:cNvPr id="45059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 smtClean="0">
                <a:latin typeface="Comic Sans MS" panose="030F0702030302020204" pitchFamily="66" charset="0"/>
              </a:rPr>
              <a:t>Galaxy Zoo</a:t>
            </a:r>
          </a:p>
          <a:p>
            <a:r>
              <a:rPr lang="en-US" altLang="en-US" dirty="0" smtClean="0">
                <a:latin typeface="Comic Sans MS" panose="030F0702030302020204" pitchFamily="66" charset="0"/>
              </a:rPr>
              <a:t>Fine-grained Recognition</a:t>
            </a:r>
          </a:p>
          <a:p>
            <a:endParaRPr lang="en-US" altLang="en-US" dirty="0" smtClean="0"/>
          </a:p>
        </p:txBody>
      </p:sp>
      <p:sp>
        <p:nvSpPr>
          <p:cNvPr id="45060" name="Footer Placeholder 2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800"/>
              </a:spcBef>
              <a:buClr>
                <a:srgbClr val="CCCCFF"/>
              </a:buClr>
              <a:buSzPct val="80000"/>
              <a:buFont typeface="Wingdings" panose="05000000000000000000" pitchFamily="2" charset="2"/>
              <a:buChar char="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675"/>
              </a:spcBef>
              <a:buClr>
                <a:srgbClr val="CCCCFF"/>
              </a:buClr>
              <a:buSzPct val="70000"/>
              <a:buFont typeface="Wingdings" panose="05000000000000000000" pitchFamily="2" charset="2"/>
              <a:buChar char=""/>
              <a:defRPr sz="27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575"/>
              </a:spcBef>
              <a:buClr>
                <a:srgbClr val="CCCCFF"/>
              </a:buClr>
              <a:buSzPct val="65000"/>
              <a:buFont typeface="Wingdings" panose="05000000000000000000" pitchFamily="2" charset="2"/>
              <a:buChar char=""/>
              <a:defRPr sz="23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CCCCF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None/>
            </a:pPr>
            <a:r>
              <a:rPr lang="en-GB" altLang="zh-CN" sz="1000" smtClean="0"/>
              <a:t>ICISCE 2017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Font typeface="Arial" charset="0"/>
              <a:buNone/>
              <a:defRPr/>
            </a:pPr>
            <a:r>
              <a:rPr lang="en-US" b="0" dirty="0" smtClean="0">
                <a:latin typeface="Comic Sans MS" pitchFamily="66" charset="0"/>
              </a:rPr>
              <a:t>INTRODUCTION</a:t>
            </a:r>
            <a:endParaRPr lang="en-US" b="0" dirty="0">
              <a:latin typeface="Comic Sans MS" pitchFamily="66" charset="0"/>
            </a:endParaRPr>
          </a:p>
        </p:txBody>
      </p:sp>
      <p:sp>
        <p:nvSpPr>
          <p:cNvPr id="10243" name="Text Placeholder 3"/>
          <p:cNvSpPr>
            <a:spLocks noGrp="1"/>
          </p:cNvSpPr>
          <p:nvPr>
            <p:ph type="body" idx="1"/>
          </p:nvPr>
        </p:nvSpPr>
        <p:spPr>
          <a:xfrm>
            <a:off x="685800" y="2667000"/>
            <a:ext cx="7772400" cy="1500188"/>
          </a:xfrm>
        </p:spPr>
        <p:txBody>
          <a:bodyPr/>
          <a:lstStyle/>
          <a:p>
            <a:r>
              <a:rPr lang="en-US" altLang="en-US" dirty="0" smtClean="0">
                <a:latin typeface="Comic Sans MS" panose="030F0702030302020204" pitchFamily="66" charset="0"/>
              </a:rPr>
              <a:t>Big data era</a:t>
            </a:r>
          </a:p>
          <a:p>
            <a:r>
              <a:rPr lang="en-US" altLang="en-US" dirty="0" smtClean="0">
                <a:latin typeface="Comic Sans MS" panose="030F0702030302020204" pitchFamily="66" charset="0"/>
              </a:rPr>
              <a:t>What and why</a:t>
            </a:r>
          </a:p>
          <a:p>
            <a:r>
              <a:rPr lang="en-US" altLang="en-US" dirty="0" smtClean="0">
                <a:latin typeface="Comic Sans MS" panose="030F0702030302020204" pitchFamily="66" charset="0"/>
              </a:rPr>
              <a:t>Basic components</a:t>
            </a:r>
          </a:p>
          <a:p>
            <a:r>
              <a:rPr lang="en-US" altLang="en-US" dirty="0" smtClean="0">
                <a:latin typeface="Comic Sans MS" panose="030F0702030302020204" pitchFamily="66" charset="0"/>
              </a:rPr>
              <a:t>Motivation examples</a:t>
            </a:r>
          </a:p>
        </p:txBody>
      </p:sp>
      <p:sp>
        <p:nvSpPr>
          <p:cNvPr id="10244" name="Footer Placeholder 2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800"/>
              </a:spcBef>
              <a:buClr>
                <a:srgbClr val="CCCCFF"/>
              </a:buClr>
              <a:buSzPct val="80000"/>
              <a:buFont typeface="Wingdings" panose="05000000000000000000" pitchFamily="2" charset="2"/>
              <a:buChar char="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675"/>
              </a:spcBef>
              <a:buClr>
                <a:srgbClr val="CCCCFF"/>
              </a:buClr>
              <a:buSzPct val="70000"/>
              <a:buFont typeface="Wingdings" panose="05000000000000000000" pitchFamily="2" charset="2"/>
              <a:buChar char=""/>
              <a:defRPr sz="27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575"/>
              </a:spcBef>
              <a:buClr>
                <a:srgbClr val="CCCCFF"/>
              </a:buClr>
              <a:buSzPct val="65000"/>
              <a:buFont typeface="Wingdings" panose="05000000000000000000" pitchFamily="2" charset="2"/>
              <a:buChar char=""/>
              <a:defRPr sz="23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CCCCF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None/>
            </a:pPr>
            <a:r>
              <a:rPr lang="en-GB" altLang="zh-CN" sz="1000" smtClean="0"/>
              <a:t>ICISCE 2017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 smtClean="0">
                <a:latin typeface="Comic Sans MS" panose="030F0702030302020204" pitchFamily="66" charset="0"/>
              </a:rPr>
              <a:t>GalaxyZoo:</a:t>
            </a:r>
            <a:r>
              <a:rPr lang="en-US" altLang="en-US" smtClean="0">
                <a:latin typeface="Comic Sans MS" panose="030F0702030302020204" pitchFamily="66" charset="0"/>
              </a:rPr>
              <a:t> </a:t>
            </a:r>
            <a:r>
              <a:rPr lang="en-US" altLang="en-US" sz="2800" smtClean="0">
                <a:latin typeface="Comic Sans MS" panose="030F0702030302020204" pitchFamily="66" charset="0"/>
              </a:rPr>
              <a:t>Zooniverse</a:t>
            </a:r>
            <a:endParaRPr lang="en-US" altLang="en-US" smtClean="0">
              <a:latin typeface="Comic Sans MS" panose="030F0702030302020204" pitchFamily="66" charset="0"/>
            </a:endParaRPr>
          </a:p>
        </p:txBody>
      </p:sp>
      <p:sp>
        <p:nvSpPr>
          <p:cNvPr id="47107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altLang="en-US" smtClean="0"/>
          </a:p>
        </p:txBody>
      </p:sp>
      <p:sp>
        <p:nvSpPr>
          <p:cNvPr id="47108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800"/>
              </a:spcBef>
              <a:buClr>
                <a:srgbClr val="CCCCFF"/>
              </a:buClr>
              <a:buSzPct val="80000"/>
              <a:buFont typeface="Wingdings" panose="05000000000000000000" pitchFamily="2" charset="2"/>
              <a:buChar char="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675"/>
              </a:spcBef>
              <a:buClr>
                <a:srgbClr val="CCCCFF"/>
              </a:buClr>
              <a:buSzPct val="70000"/>
              <a:buFont typeface="Wingdings" panose="05000000000000000000" pitchFamily="2" charset="2"/>
              <a:buChar char=""/>
              <a:defRPr sz="27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575"/>
              </a:spcBef>
              <a:buClr>
                <a:srgbClr val="CCCCFF"/>
              </a:buClr>
              <a:buSzPct val="65000"/>
              <a:buFont typeface="Wingdings" panose="05000000000000000000" pitchFamily="2" charset="2"/>
              <a:buChar char=""/>
              <a:defRPr sz="23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CCCCF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None/>
            </a:pPr>
            <a:r>
              <a:rPr lang="en-US" altLang="zh-CN" sz="1000" smtClean="0"/>
              <a:t>ICISCE 2017</a:t>
            </a:r>
            <a:endParaRPr lang="en-GB" altLang="zh-CN" sz="1000" smtClean="0"/>
          </a:p>
        </p:txBody>
      </p:sp>
      <p:pic>
        <p:nvPicPr>
          <p:cNvPr id="4710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328738"/>
            <a:ext cx="8305800" cy="552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6485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 smtClean="0">
                <a:latin typeface="Comic Sans MS" panose="030F0702030302020204" pitchFamily="66" charset="0"/>
              </a:rPr>
              <a:t>GalaxyZoo:</a:t>
            </a:r>
            <a:r>
              <a:rPr lang="en-US" altLang="en-US" smtClean="0">
                <a:latin typeface="Comic Sans MS" panose="030F0702030302020204" pitchFamily="66" charset="0"/>
              </a:rPr>
              <a:t> </a:t>
            </a:r>
            <a:r>
              <a:rPr lang="en-US" altLang="en-US" sz="2800" smtClean="0">
                <a:latin typeface="Comic Sans MS" panose="030F0702030302020204" pitchFamily="66" charset="0"/>
              </a:rPr>
              <a:t>Zooniverse</a:t>
            </a:r>
            <a:endParaRPr lang="en-US" altLang="en-US" smtClean="0">
              <a:latin typeface="Comic Sans MS" panose="030F0702030302020204" pitchFamily="66" charset="0"/>
            </a:endParaRPr>
          </a:p>
        </p:txBody>
      </p:sp>
      <p:sp>
        <p:nvSpPr>
          <p:cNvPr id="49155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altLang="en-US" smtClean="0"/>
          </a:p>
        </p:txBody>
      </p:sp>
      <p:sp>
        <p:nvSpPr>
          <p:cNvPr id="49156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800"/>
              </a:spcBef>
              <a:buClr>
                <a:srgbClr val="CCCCFF"/>
              </a:buClr>
              <a:buSzPct val="80000"/>
              <a:buFont typeface="Wingdings" panose="05000000000000000000" pitchFamily="2" charset="2"/>
              <a:buChar char="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675"/>
              </a:spcBef>
              <a:buClr>
                <a:srgbClr val="CCCCFF"/>
              </a:buClr>
              <a:buSzPct val="70000"/>
              <a:buFont typeface="Wingdings" panose="05000000000000000000" pitchFamily="2" charset="2"/>
              <a:buChar char=""/>
              <a:defRPr sz="27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575"/>
              </a:spcBef>
              <a:buClr>
                <a:srgbClr val="CCCCFF"/>
              </a:buClr>
              <a:buSzPct val="65000"/>
              <a:buFont typeface="Wingdings" panose="05000000000000000000" pitchFamily="2" charset="2"/>
              <a:buChar char=""/>
              <a:defRPr sz="23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CCCCF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None/>
            </a:pPr>
            <a:r>
              <a:rPr lang="en-US" altLang="zh-CN" sz="1000" smtClean="0"/>
              <a:t>ICISCE 2017</a:t>
            </a:r>
            <a:endParaRPr lang="en-GB" altLang="zh-CN" sz="1000" smtClean="0"/>
          </a:p>
        </p:txBody>
      </p:sp>
      <p:pic>
        <p:nvPicPr>
          <p:cNvPr id="49157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25" y="1416050"/>
            <a:ext cx="8626475" cy="546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5397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 smtClean="0">
                <a:latin typeface="Comic Sans MS" panose="030F0702030302020204" pitchFamily="66" charset="0"/>
              </a:rPr>
              <a:t>Fine-Grained Recognition: Tohme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828800"/>
            <a:ext cx="8228013" cy="4724400"/>
          </a:xfrm>
        </p:spPr>
        <p:txBody>
          <a:bodyPr/>
          <a:lstStyle/>
          <a:p>
            <a:pPr>
              <a:lnSpc>
                <a:spcPct val="90000"/>
              </a:lnSpc>
            </a:pPr>
            <a:endParaRPr lang="en-US" altLang="zh-CN" smtClean="0">
              <a:ea typeface="宋体" panose="02010600030101010101" pitchFamily="2" charset="-122"/>
            </a:endParaRPr>
          </a:p>
          <a:p>
            <a:pPr>
              <a:lnSpc>
                <a:spcPct val="90000"/>
              </a:lnSpc>
            </a:pPr>
            <a:endParaRPr lang="en-US" altLang="zh-CN" smtClean="0">
              <a:ea typeface="宋体" panose="02010600030101010101" pitchFamily="2" charset="-122"/>
            </a:endParaRPr>
          </a:p>
          <a:p>
            <a:pPr>
              <a:lnSpc>
                <a:spcPct val="90000"/>
              </a:lnSpc>
            </a:pPr>
            <a:endParaRPr lang="en-US" altLang="zh-CN" smtClean="0">
              <a:ea typeface="宋体" panose="02010600030101010101" pitchFamily="2" charset="-122"/>
            </a:endParaRPr>
          </a:p>
          <a:p>
            <a:pPr>
              <a:lnSpc>
                <a:spcPct val="90000"/>
              </a:lnSpc>
            </a:pPr>
            <a:endParaRPr lang="en-US" altLang="zh-CN" smtClean="0">
              <a:ea typeface="宋体" panose="02010600030101010101" pitchFamily="2" charset="-122"/>
            </a:endParaRPr>
          </a:p>
          <a:p>
            <a:pPr>
              <a:lnSpc>
                <a:spcPct val="90000"/>
              </a:lnSpc>
            </a:pPr>
            <a:endParaRPr lang="en-US" altLang="zh-CN" smtClean="0">
              <a:ea typeface="宋体" panose="02010600030101010101" pitchFamily="2" charset="-122"/>
            </a:endParaRPr>
          </a:p>
          <a:p>
            <a:pPr>
              <a:lnSpc>
                <a:spcPct val="90000"/>
              </a:lnSpc>
            </a:pPr>
            <a:endParaRPr lang="en-US" altLang="zh-CN" smtClean="0">
              <a:ea typeface="宋体" panose="02010600030101010101" pitchFamily="2" charset="-122"/>
            </a:endParaRPr>
          </a:p>
          <a:p>
            <a:pPr>
              <a:lnSpc>
                <a:spcPct val="90000"/>
              </a:lnSpc>
            </a:pPr>
            <a:endParaRPr lang="en-US" altLang="zh-CN" smtClean="0">
              <a:ea typeface="宋体" panose="02010600030101010101" pitchFamily="2" charset="-122"/>
            </a:endParaRP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zh-CN" sz="2000" smtClean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    K. Hara </a:t>
            </a:r>
            <a:r>
              <a:rPr lang="en-US" altLang="en-US" sz="2000" smtClean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et al,</a:t>
            </a:r>
            <a:r>
              <a:rPr lang="en-US" altLang="zh-CN" sz="2000" smtClean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 “</a:t>
            </a:r>
            <a:r>
              <a:rPr lang="en-US" altLang="en-US" sz="2000" smtClean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Tohme: Detecting Curb Ramps in Google Street View Using Crowdsourcing, Computer Vision, and Machine Learning</a:t>
            </a:r>
            <a:r>
              <a:rPr lang="en-US" altLang="zh-CN" sz="2000" smtClean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,”</a:t>
            </a:r>
            <a:r>
              <a:rPr lang="en-US" altLang="en-US" sz="2000" smtClean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 UIST</a:t>
            </a:r>
            <a:r>
              <a:rPr lang="en-US" altLang="zh-CN" sz="2000" smtClean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 </a:t>
            </a:r>
            <a:r>
              <a:rPr lang="en-US" altLang="en-US" sz="2000" smtClean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2014</a:t>
            </a:r>
          </a:p>
          <a:p>
            <a:pPr>
              <a:lnSpc>
                <a:spcPct val="90000"/>
              </a:lnSpc>
            </a:pPr>
            <a:endParaRPr lang="en-US" altLang="en-US" sz="2400" smtClean="0">
              <a:latin typeface="Comic Sans MS" panose="030F0702030302020204" pitchFamily="66" charset="0"/>
            </a:endParaRPr>
          </a:p>
        </p:txBody>
      </p:sp>
      <p:pic>
        <p:nvPicPr>
          <p:cNvPr id="54276" name="Picture 1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600200"/>
            <a:ext cx="8991600" cy="3471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7" name="Footer Placeholder 1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800"/>
              </a:spcBef>
              <a:buClr>
                <a:srgbClr val="CCCCFF"/>
              </a:buClr>
              <a:buSzPct val="80000"/>
              <a:buFont typeface="Wingdings" panose="05000000000000000000" pitchFamily="2" charset="2"/>
              <a:buChar char="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675"/>
              </a:spcBef>
              <a:buClr>
                <a:srgbClr val="CCCCFF"/>
              </a:buClr>
              <a:buSzPct val="70000"/>
              <a:buFont typeface="Wingdings" panose="05000000000000000000" pitchFamily="2" charset="2"/>
              <a:buChar char=""/>
              <a:defRPr sz="27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575"/>
              </a:spcBef>
              <a:buClr>
                <a:srgbClr val="CCCCFF"/>
              </a:buClr>
              <a:buSzPct val="65000"/>
              <a:buFont typeface="Wingdings" panose="05000000000000000000" pitchFamily="2" charset="2"/>
              <a:buChar char=""/>
              <a:defRPr sz="23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CCCCF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None/>
            </a:pPr>
            <a:r>
              <a:rPr lang="en-GB" altLang="zh-CN" sz="1000" smtClean="0"/>
              <a:t>ICISCE 2017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Font typeface="Arial" charset="0"/>
              <a:buNone/>
              <a:defRPr/>
            </a:pPr>
            <a:r>
              <a:rPr lang="en-US" b="0" dirty="0" smtClean="0">
                <a:latin typeface="Comic Sans MS" pitchFamily="66" charset="0"/>
              </a:rPr>
              <a:t>APPS: Commonsense Knowledge</a:t>
            </a:r>
            <a:endParaRPr lang="en-US" b="0" dirty="0">
              <a:latin typeface="Comic Sans MS" pitchFamily="66" charset="0"/>
            </a:endParaRPr>
          </a:p>
        </p:txBody>
      </p:sp>
      <p:sp>
        <p:nvSpPr>
          <p:cNvPr id="56323" name="Text Placeholder 2"/>
          <p:cNvSpPr>
            <a:spLocks noGrp="1"/>
          </p:cNvSpPr>
          <p:nvPr>
            <p:ph type="body" idx="1"/>
          </p:nvPr>
        </p:nvSpPr>
        <p:spPr>
          <a:xfrm>
            <a:off x="762000" y="2514600"/>
            <a:ext cx="7772400" cy="1500188"/>
          </a:xfrm>
        </p:spPr>
        <p:txBody>
          <a:bodyPr/>
          <a:lstStyle/>
          <a:p>
            <a:r>
              <a:rPr lang="en-US" altLang="en-US" dirty="0" smtClean="0">
                <a:latin typeface="Comic Sans MS" panose="030F0702030302020204" pitchFamily="66" charset="0"/>
              </a:rPr>
              <a:t>GWAP.com</a:t>
            </a:r>
          </a:p>
          <a:p>
            <a:r>
              <a:rPr lang="en-US" altLang="en-US" dirty="0" err="1" smtClean="0">
                <a:latin typeface="Comic Sans MS" panose="030F0702030302020204" pitchFamily="66" charset="0"/>
              </a:rPr>
              <a:t>reCAPTCHA</a:t>
            </a:r>
            <a:endParaRPr lang="en-US" altLang="en-US" dirty="0" smtClean="0">
              <a:latin typeface="Comic Sans MS" panose="030F0702030302020204" pitchFamily="66" charset="0"/>
            </a:endParaRPr>
          </a:p>
          <a:p>
            <a:r>
              <a:rPr lang="en-US" altLang="en-US" dirty="0" err="1" smtClean="0">
                <a:latin typeface="Comic Sans MS" panose="030F0702030302020204" pitchFamily="66" charset="0"/>
              </a:rPr>
              <a:t>Crowdvoting</a:t>
            </a:r>
            <a:r>
              <a:rPr lang="en-US" altLang="en-US" dirty="0" smtClean="0">
                <a:latin typeface="Comic Sans MS" panose="030F0702030302020204" pitchFamily="66" charset="0"/>
              </a:rPr>
              <a:t> (Crowdfunding</a:t>
            </a:r>
            <a:r>
              <a:rPr lang="en-US" altLang="en-US" dirty="0">
                <a:latin typeface="Comic Sans MS" panose="030F0702030302020204" pitchFamily="66" charset="0"/>
              </a:rPr>
              <a:t> </a:t>
            </a:r>
            <a:r>
              <a:rPr lang="en-US" altLang="en-US" dirty="0" smtClean="0">
                <a:latin typeface="Comic Sans MS" panose="030F0702030302020204" pitchFamily="66" charset="0"/>
              </a:rPr>
              <a:t>and </a:t>
            </a:r>
            <a:r>
              <a:rPr lang="en-US" altLang="en-US" dirty="0" err="1" smtClean="0">
                <a:latin typeface="Comic Sans MS" panose="030F0702030302020204" pitchFamily="66" charset="0"/>
              </a:rPr>
              <a:t>Crowdsearching</a:t>
            </a:r>
            <a:r>
              <a:rPr lang="en-US" altLang="en-US" dirty="0" smtClean="0">
                <a:latin typeface="Comic Sans MS" panose="030F0702030302020204" pitchFamily="66" charset="0"/>
              </a:rPr>
              <a:t>)</a:t>
            </a:r>
          </a:p>
        </p:txBody>
      </p:sp>
      <p:sp>
        <p:nvSpPr>
          <p:cNvPr id="56324" name="Footer Placeholder 2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800"/>
              </a:spcBef>
              <a:buClr>
                <a:srgbClr val="CCCCFF"/>
              </a:buClr>
              <a:buSzPct val="80000"/>
              <a:buFont typeface="Wingdings" panose="05000000000000000000" pitchFamily="2" charset="2"/>
              <a:buChar char="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675"/>
              </a:spcBef>
              <a:buClr>
                <a:srgbClr val="CCCCFF"/>
              </a:buClr>
              <a:buSzPct val="70000"/>
              <a:buFont typeface="Wingdings" panose="05000000000000000000" pitchFamily="2" charset="2"/>
              <a:buChar char=""/>
              <a:defRPr sz="27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575"/>
              </a:spcBef>
              <a:buClr>
                <a:srgbClr val="CCCCFF"/>
              </a:buClr>
              <a:buSzPct val="65000"/>
              <a:buFont typeface="Wingdings" panose="05000000000000000000" pitchFamily="2" charset="2"/>
              <a:buChar char=""/>
              <a:defRPr sz="23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CCCCF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None/>
            </a:pPr>
            <a:r>
              <a:rPr lang="en-GB" altLang="zh-CN" sz="1000" smtClean="0"/>
              <a:t>ICISCE 2017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 smtClean="0">
                <a:latin typeface="Comic Sans MS" panose="030F0702030302020204" pitchFamily="66" charset="0"/>
              </a:rPr>
              <a:t>GWAP.com:</a:t>
            </a:r>
            <a:r>
              <a:rPr lang="en-US" altLang="en-US" smtClean="0">
                <a:latin typeface="Comic Sans MS" panose="030F0702030302020204" pitchFamily="66" charset="0"/>
              </a:rPr>
              <a:t> </a:t>
            </a:r>
            <a:r>
              <a:rPr lang="en-US" altLang="en-US" sz="2800" smtClean="0">
                <a:latin typeface="Comic Sans MS" panose="030F0702030302020204" pitchFamily="66" charset="0"/>
              </a:rPr>
              <a:t>CMU</a:t>
            </a:r>
            <a:endParaRPr lang="en-US" altLang="en-US" sz="2400" smtClean="0">
              <a:latin typeface="Comic Sans MS" panose="030F0702030302020204" pitchFamily="66" charset="0"/>
            </a:endParaRPr>
          </a:p>
        </p:txBody>
      </p:sp>
      <p:sp>
        <p:nvSpPr>
          <p:cNvPr id="57347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b="0" smtClean="0">
                <a:latin typeface="Comic Sans MS" panose="030F0702030302020204" pitchFamily="66" charset="0"/>
              </a:rPr>
              <a:t>ESP Game</a:t>
            </a:r>
          </a:p>
        </p:txBody>
      </p:sp>
      <p:sp>
        <p:nvSpPr>
          <p:cNvPr id="57348" name="Text Placeholder 2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en-US" altLang="en-US" b="0" smtClean="0">
                <a:latin typeface="Comic Sans MS" panose="030F0702030302020204" pitchFamily="66" charset="0"/>
              </a:rPr>
              <a:t>Tag a Tune</a:t>
            </a:r>
          </a:p>
        </p:txBody>
      </p:sp>
      <p:sp>
        <p:nvSpPr>
          <p:cNvPr id="57349" name="Content Placeholder 4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r>
              <a:rPr lang="en-US" altLang="en-US" smtClean="0">
                <a:latin typeface="Comic Sans MS" panose="030F0702030302020204" pitchFamily="66" charset="0"/>
              </a:rPr>
              <a:t>Labeling images</a:t>
            </a:r>
          </a:p>
        </p:txBody>
      </p:sp>
      <p:sp>
        <p:nvSpPr>
          <p:cNvPr id="57350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altLang="en-US" smtClean="0">
                <a:latin typeface="Comic Sans MS" panose="030F0702030302020204" pitchFamily="66" charset="0"/>
              </a:rPr>
              <a:t>Labeling tunes</a:t>
            </a:r>
          </a:p>
        </p:txBody>
      </p:sp>
      <p:pic>
        <p:nvPicPr>
          <p:cNvPr id="5735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895600"/>
            <a:ext cx="3951288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895600"/>
            <a:ext cx="3903663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53" name="Footer Placeholder 1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800"/>
              </a:spcBef>
              <a:buClr>
                <a:srgbClr val="CCCCFF"/>
              </a:buClr>
              <a:buSzPct val="80000"/>
              <a:buFont typeface="Wingdings" panose="05000000000000000000" pitchFamily="2" charset="2"/>
              <a:buChar char="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675"/>
              </a:spcBef>
              <a:buClr>
                <a:srgbClr val="CCCCFF"/>
              </a:buClr>
              <a:buSzPct val="70000"/>
              <a:buFont typeface="Wingdings" panose="05000000000000000000" pitchFamily="2" charset="2"/>
              <a:buChar char=""/>
              <a:defRPr sz="27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575"/>
              </a:spcBef>
              <a:buClr>
                <a:srgbClr val="CCCCFF"/>
              </a:buClr>
              <a:buSzPct val="65000"/>
              <a:buFont typeface="Wingdings" panose="05000000000000000000" pitchFamily="2" charset="2"/>
              <a:buChar char=""/>
              <a:defRPr sz="23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CCCCF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None/>
            </a:pPr>
            <a:r>
              <a:rPr lang="en-GB" altLang="zh-CN" sz="1000" smtClean="0"/>
              <a:t>ICISCE 2017</a:t>
            </a:r>
          </a:p>
        </p:txBody>
      </p:sp>
    </p:spTree>
    <p:extLst>
      <p:ext uri="{BB962C8B-B14F-4D97-AF65-F5344CB8AC3E}">
        <p14:creationId xmlns:p14="http://schemas.microsoft.com/office/powerpoint/2010/main" val="3493345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 smtClean="0">
                <a:latin typeface="Comic Sans MS" panose="030F0702030302020204" pitchFamily="66" charset="0"/>
              </a:rPr>
              <a:t>reCAPTCHA:</a:t>
            </a:r>
            <a:r>
              <a:rPr lang="en-US" altLang="en-US" smtClean="0">
                <a:latin typeface="Comic Sans MS" panose="030F0702030302020204" pitchFamily="66" charset="0"/>
              </a:rPr>
              <a:t> </a:t>
            </a:r>
            <a:r>
              <a:rPr lang="en-US" altLang="en-US" sz="2800" smtClean="0">
                <a:latin typeface="Comic Sans MS" panose="030F0702030302020204" pitchFamily="66" charset="0"/>
              </a:rPr>
              <a:t>CMU</a:t>
            </a:r>
            <a:endParaRPr lang="en-US" altLang="en-US" smtClean="0">
              <a:latin typeface="Comic Sans MS" panose="030F0702030302020204" pitchFamily="66" charset="0"/>
            </a:endParaRPr>
          </a:p>
        </p:txBody>
      </p:sp>
      <p:pic>
        <p:nvPicPr>
          <p:cNvPr id="61443" name="Picture 2" descr="http://s3.amazonaws.com/crunchbase_prod_assets/assets/images/original/0006/0311/60311v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1143000"/>
            <a:ext cx="7753350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4" name="Footer Placeholder 1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800"/>
              </a:spcBef>
              <a:buClr>
                <a:srgbClr val="CCCCFF"/>
              </a:buClr>
              <a:buSzPct val="80000"/>
              <a:buFont typeface="Wingdings" panose="05000000000000000000" pitchFamily="2" charset="2"/>
              <a:buChar char="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675"/>
              </a:spcBef>
              <a:buClr>
                <a:srgbClr val="CCCCFF"/>
              </a:buClr>
              <a:buSzPct val="70000"/>
              <a:buFont typeface="Wingdings" panose="05000000000000000000" pitchFamily="2" charset="2"/>
              <a:buChar char=""/>
              <a:defRPr sz="27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575"/>
              </a:spcBef>
              <a:buClr>
                <a:srgbClr val="CCCCFF"/>
              </a:buClr>
              <a:buSzPct val="65000"/>
              <a:buFont typeface="Wingdings" panose="05000000000000000000" pitchFamily="2" charset="2"/>
              <a:buChar char=""/>
              <a:defRPr sz="23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CCCCF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None/>
            </a:pPr>
            <a:r>
              <a:rPr lang="en-GB" altLang="zh-CN" sz="1000" smtClean="0"/>
              <a:t>ICISCE 2017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dirty="0" err="1" smtClean="0">
                <a:latin typeface="Comic Sans MS" panose="030F0702030302020204" pitchFamily="66" charset="0"/>
                <a:ea typeface="宋体" panose="02010600030101010101" pitchFamily="2" charset="-122"/>
              </a:rPr>
              <a:t>Crowdvoting</a:t>
            </a:r>
            <a:r>
              <a:rPr lang="en-US" altLang="en-US" sz="4000" dirty="0" smtClean="0">
                <a:latin typeface="Comic Sans MS" panose="030F0702030302020204" pitchFamily="66" charset="0"/>
                <a:ea typeface="宋体" panose="02010600030101010101" pitchFamily="2" charset="-122"/>
              </a:rPr>
              <a:t> in Social Networks </a:t>
            </a:r>
          </a:p>
        </p:txBody>
      </p:sp>
      <p:sp>
        <p:nvSpPr>
          <p:cNvPr id="67587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z="2800" dirty="0" smtClean="0">
                <a:latin typeface="Comic Sans MS" panose="030F0702030302020204" pitchFamily="66" charset="0"/>
              </a:rPr>
              <a:t>Online voting </a:t>
            </a:r>
          </a:p>
          <a:p>
            <a:r>
              <a:rPr lang="en-US" altLang="en-US" sz="2800" dirty="0" smtClean="0">
                <a:latin typeface="Comic Sans MS" panose="030F0702030302020204" pitchFamily="66" charset="0"/>
              </a:rPr>
              <a:t>Example</a:t>
            </a:r>
          </a:p>
          <a:p>
            <a:pPr lvl="1"/>
            <a:r>
              <a:rPr lang="en-US" altLang="en-US" sz="2300" dirty="0" err="1" smtClean="0">
                <a:latin typeface="Comic Sans MS" panose="030F0702030302020204" pitchFamily="66" charset="0"/>
              </a:rPr>
              <a:t>WeChat</a:t>
            </a:r>
            <a:r>
              <a:rPr lang="en-US" altLang="en-US" sz="2300" dirty="0" smtClean="0">
                <a:latin typeface="Comic Sans MS" panose="030F0702030302020204" pitchFamily="66" charset="0"/>
              </a:rPr>
              <a:t> group</a:t>
            </a:r>
          </a:p>
          <a:p>
            <a:pPr lvl="1"/>
            <a:r>
              <a:rPr lang="en-US" altLang="en-US" sz="2400" dirty="0" smtClean="0">
                <a:latin typeface="Comic Sans MS" panose="030F0702030302020204" pitchFamily="66" charset="0"/>
              </a:rPr>
              <a:t>Social recognition as </a:t>
            </a:r>
          </a:p>
          <a:p>
            <a:pPr marL="457200" lvl="1" indent="0">
              <a:buNone/>
            </a:pPr>
            <a:r>
              <a:rPr lang="en-US" altLang="en-US" sz="2400" dirty="0">
                <a:latin typeface="Comic Sans MS" panose="030F0702030302020204" pitchFamily="66" charset="0"/>
              </a:rPr>
              <a:t> </a:t>
            </a:r>
            <a:r>
              <a:rPr lang="en-US" altLang="en-US" sz="2400" dirty="0" smtClean="0">
                <a:latin typeface="Comic Sans MS" panose="030F0702030302020204" pitchFamily="66" charset="0"/>
              </a:rPr>
              <a:t>  incentive</a:t>
            </a:r>
          </a:p>
          <a:p>
            <a:r>
              <a:rPr lang="en-US" altLang="en-US" sz="2900" dirty="0" smtClean="0">
                <a:latin typeface="Comic Sans MS" panose="030F0702030302020204" pitchFamily="66" charset="0"/>
              </a:rPr>
              <a:t>Others</a:t>
            </a:r>
          </a:p>
          <a:p>
            <a:pPr lvl="1"/>
            <a:r>
              <a:rPr lang="en-US" altLang="en-US" sz="2400" dirty="0" err="1" smtClean="0">
                <a:latin typeface="Comic Sans MS" panose="030F0702030302020204" pitchFamily="66" charset="0"/>
              </a:rPr>
              <a:t>Crowdfunding</a:t>
            </a:r>
            <a:endParaRPr lang="en-US" altLang="en-US" sz="2400" dirty="0" smtClean="0">
              <a:latin typeface="Comic Sans MS" panose="030F0702030302020204" pitchFamily="66" charset="0"/>
            </a:endParaRPr>
          </a:p>
          <a:p>
            <a:pPr lvl="1"/>
            <a:r>
              <a:rPr lang="en-US" altLang="en-US" sz="2400" dirty="0" err="1" smtClean="0">
                <a:latin typeface="Comic Sans MS" panose="030F0702030302020204" pitchFamily="66" charset="0"/>
              </a:rPr>
              <a:t>Crowdsearching</a:t>
            </a:r>
            <a:endParaRPr lang="en-US" altLang="en-US" sz="2400" dirty="0" smtClean="0">
              <a:latin typeface="Comic Sans MS" panose="030F0702030302020204" pitchFamily="66" charset="0"/>
            </a:endParaRPr>
          </a:p>
          <a:p>
            <a:pPr lvl="1"/>
            <a:endParaRPr lang="en-US" altLang="en-US" sz="2400" dirty="0" smtClean="0">
              <a:latin typeface="Comic Sans MS" panose="030F0702030302020204" pitchFamily="66" charset="0"/>
            </a:endParaRPr>
          </a:p>
        </p:txBody>
      </p:sp>
      <p:sp>
        <p:nvSpPr>
          <p:cNvPr id="67592" name="Footer Placeholder 1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800"/>
              </a:spcBef>
              <a:buClr>
                <a:srgbClr val="CCCCFF"/>
              </a:buClr>
              <a:buSzPct val="80000"/>
              <a:buFont typeface="Wingdings" panose="05000000000000000000" pitchFamily="2" charset="2"/>
              <a:buChar char="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675"/>
              </a:spcBef>
              <a:buClr>
                <a:srgbClr val="CCCCFF"/>
              </a:buClr>
              <a:buSzPct val="70000"/>
              <a:buFont typeface="Wingdings" panose="05000000000000000000" pitchFamily="2" charset="2"/>
              <a:buChar char=""/>
              <a:defRPr sz="27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575"/>
              </a:spcBef>
              <a:buClr>
                <a:srgbClr val="CCCCFF"/>
              </a:buClr>
              <a:buSzPct val="65000"/>
              <a:buFont typeface="Wingdings" panose="05000000000000000000" pitchFamily="2" charset="2"/>
              <a:buChar char=""/>
              <a:defRPr sz="23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CCCCF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None/>
            </a:pPr>
            <a:r>
              <a:rPr lang="en-GB" altLang="zh-CN" sz="1000" smtClean="0"/>
              <a:t>ICISCE 2017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1416050"/>
            <a:ext cx="3667259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648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Font typeface="Arial" charset="0"/>
              <a:buNone/>
              <a:defRPr/>
            </a:pPr>
            <a:r>
              <a:rPr lang="en-US" b="0" dirty="0" smtClean="0">
                <a:latin typeface="Comic Sans MS" pitchFamily="66" charset="0"/>
              </a:rPr>
              <a:t>APPS: Large Projects</a:t>
            </a:r>
            <a:endParaRPr lang="en-US" b="0" dirty="0">
              <a:latin typeface="Comic Sans MS" pitchFamily="66" charset="0"/>
            </a:endParaRPr>
          </a:p>
        </p:txBody>
      </p:sp>
      <p:sp>
        <p:nvSpPr>
          <p:cNvPr id="56323" name="Text Placeholder 2"/>
          <p:cNvSpPr>
            <a:spLocks noGrp="1"/>
          </p:cNvSpPr>
          <p:nvPr>
            <p:ph type="body" idx="1"/>
          </p:nvPr>
        </p:nvSpPr>
        <p:spPr>
          <a:xfrm>
            <a:off x="762000" y="2514600"/>
            <a:ext cx="7772400" cy="1500188"/>
          </a:xfrm>
        </p:spPr>
        <p:txBody>
          <a:bodyPr/>
          <a:lstStyle/>
          <a:p>
            <a:r>
              <a:rPr lang="en-US" altLang="en-US" dirty="0" smtClean="0">
                <a:latin typeface="Comic Sans MS" panose="030F0702030302020204" pitchFamily="66" charset="0"/>
              </a:rPr>
              <a:t>Software Engineering</a:t>
            </a:r>
          </a:p>
          <a:p>
            <a:r>
              <a:rPr lang="en-US" altLang="en-US" dirty="0" smtClean="0">
                <a:latin typeface="Comic Sans MS" panose="030F0702030302020204" pitchFamily="66" charset="0"/>
              </a:rPr>
              <a:t>Online feedback</a:t>
            </a:r>
          </a:p>
          <a:p>
            <a:r>
              <a:rPr lang="en-US" altLang="en-US" dirty="0" smtClean="0">
                <a:latin typeface="Comic Sans MS" panose="030F0702030302020204" pitchFamily="66" charset="0"/>
              </a:rPr>
              <a:t>Waze</a:t>
            </a:r>
          </a:p>
          <a:p>
            <a:r>
              <a:rPr lang="en-US" altLang="en-US" dirty="0" err="1" smtClean="0">
                <a:latin typeface="Comic Sans MS" panose="030F0702030302020204" pitchFamily="66" charset="0"/>
              </a:rPr>
              <a:t>Crowdsensing</a:t>
            </a:r>
            <a:r>
              <a:rPr lang="en-US" altLang="en-US" dirty="0" smtClean="0">
                <a:latin typeface="Comic Sans MS" panose="030F0702030302020204" pitchFamily="66" charset="0"/>
              </a:rPr>
              <a:t> (Smart city)</a:t>
            </a:r>
          </a:p>
        </p:txBody>
      </p:sp>
      <p:sp>
        <p:nvSpPr>
          <p:cNvPr id="56324" name="Footer Placeholder 2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800"/>
              </a:spcBef>
              <a:buClr>
                <a:srgbClr val="CCCCFF"/>
              </a:buClr>
              <a:buSzPct val="80000"/>
              <a:buFont typeface="Wingdings" panose="05000000000000000000" pitchFamily="2" charset="2"/>
              <a:buChar char="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675"/>
              </a:spcBef>
              <a:buClr>
                <a:srgbClr val="CCCCFF"/>
              </a:buClr>
              <a:buSzPct val="70000"/>
              <a:buFont typeface="Wingdings" panose="05000000000000000000" pitchFamily="2" charset="2"/>
              <a:buChar char=""/>
              <a:defRPr sz="27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575"/>
              </a:spcBef>
              <a:buClr>
                <a:srgbClr val="CCCCFF"/>
              </a:buClr>
              <a:buSzPct val="65000"/>
              <a:buFont typeface="Wingdings" panose="05000000000000000000" pitchFamily="2" charset="2"/>
              <a:buChar char=""/>
              <a:defRPr sz="23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CCCCF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None/>
            </a:pPr>
            <a:r>
              <a:rPr lang="en-GB" altLang="zh-CN" sz="1000" smtClean="0"/>
              <a:t>ICISCE 2017</a:t>
            </a:r>
          </a:p>
        </p:txBody>
      </p:sp>
    </p:spTree>
    <p:extLst>
      <p:ext uri="{BB962C8B-B14F-4D97-AF65-F5344CB8AC3E}">
        <p14:creationId xmlns:p14="http://schemas.microsoft.com/office/powerpoint/2010/main" val="3548954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dirty="0" smtClean="0">
                <a:latin typeface="Comic Sans MS" panose="030F0702030302020204" pitchFamily="66" charset="0"/>
                <a:ea typeface="宋体" panose="02010600030101010101" pitchFamily="2" charset="-122"/>
              </a:rPr>
              <a:t>Software Engineering</a:t>
            </a:r>
          </a:p>
        </p:txBody>
      </p:sp>
      <p:sp>
        <p:nvSpPr>
          <p:cNvPr id="67587" name="Content Placeholder 4"/>
          <p:cNvSpPr>
            <a:spLocks noGrp="1"/>
          </p:cNvSpPr>
          <p:nvPr>
            <p:ph idx="1"/>
          </p:nvPr>
        </p:nvSpPr>
        <p:spPr>
          <a:xfrm>
            <a:off x="457201" y="1600200"/>
            <a:ext cx="4572000" cy="4529138"/>
          </a:xfrm>
        </p:spPr>
        <p:txBody>
          <a:bodyPr/>
          <a:lstStyle/>
          <a:p>
            <a:r>
              <a:rPr lang="en-US" altLang="en-US" sz="2800" dirty="0" smtClean="0">
                <a:latin typeface="Comic Sans MS" panose="030F0702030302020204" pitchFamily="66" charset="0"/>
              </a:rPr>
              <a:t>Issues/concerns</a:t>
            </a:r>
          </a:p>
          <a:p>
            <a:pPr lvl="1"/>
            <a:r>
              <a:rPr lang="en-US" altLang="en-US" sz="1900" dirty="0" smtClean="0">
                <a:latin typeface="Comic Sans MS" panose="030F0702030302020204" pitchFamily="66" charset="0"/>
              </a:rPr>
              <a:t>Planning, scheduling, coordination, motivation, intellectual property</a:t>
            </a:r>
          </a:p>
          <a:p>
            <a:pPr lvl="1"/>
            <a:endParaRPr lang="en-US" altLang="en-US" sz="2400" dirty="0">
              <a:latin typeface="Comic Sans MS" panose="030F0702030302020204" pitchFamily="66" charset="0"/>
            </a:endParaRPr>
          </a:p>
          <a:p>
            <a:r>
              <a:rPr lang="en-US" altLang="en-US" sz="2400" dirty="0" smtClean="0">
                <a:latin typeface="Comic Sans MS" panose="030F0702030302020204" pitchFamily="66" charset="0"/>
              </a:rPr>
              <a:t>Some solutions</a:t>
            </a:r>
          </a:p>
          <a:p>
            <a:pPr lvl="1"/>
            <a:r>
              <a:rPr lang="en-US" altLang="en-US" sz="1900" dirty="0" err="1" smtClean="0">
                <a:latin typeface="Comic Sans MS" panose="030F0702030302020204" pitchFamily="66" charset="0"/>
              </a:rPr>
              <a:t>Mturk</a:t>
            </a:r>
            <a:r>
              <a:rPr lang="en-US" altLang="en-US" sz="1900" dirty="0" smtClean="0">
                <a:latin typeface="Comic Sans MS" panose="030F0702030302020204" pitchFamily="66" charset="0"/>
              </a:rPr>
              <a:t> and </a:t>
            </a:r>
            <a:r>
              <a:rPr lang="en-US" altLang="en-US" sz="1900" dirty="0" err="1" smtClean="0">
                <a:latin typeface="Comic Sans MS" panose="030F0702030302020204" pitchFamily="66" charset="0"/>
              </a:rPr>
              <a:t>TopCoder</a:t>
            </a:r>
            <a:r>
              <a:rPr lang="en-US" altLang="en-US" sz="1900" dirty="0" smtClean="0">
                <a:latin typeface="Comic Sans MS" panose="030F0702030302020204" pitchFamily="66" charset="0"/>
              </a:rPr>
              <a:t> use monetary rewards</a:t>
            </a:r>
          </a:p>
        </p:txBody>
      </p:sp>
      <p:sp>
        <p:nvSpPr>
          <p:cNvPr id="67592" name="Footer Placeholder 1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800"/>
              </a:spcBef>
              <a:buClr>
                <a:srgbClr val="CCCCFF"/>
              </a:buClr>
              <a:buSzPct val="80000"/>
              <a:buFont typeface="Wingdings" panose="05000000000000000000" pitchFamily="2" charset="2"/>
              <a:buChar char="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675"/>
              </a:spcBef>
              <a:buClr>
                <a:srgbClr val="CCCCFF"/>
              </a:buClr>
              <a:buSzPct val="70000"/>
              <a:buFont typeface="Wingdings" panose="05000000000000000000" pitchFamily="2" charset="2"/>
              <a:buChar char=""/>
              <a:defRPr sz="27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575"/>
              </a:spcBef>
              <a:buClr>
                <a:srgbClr val="CCCCFF"/>
              </a:buClr>
              <a:buSzPct val="65000"/>
              <a:buFont typeface="Wingdings" panose="05000000000000000000" pitchFamily="2" charset="2"/>
              <a:buChar char=""/>
              <a:defRPr sz="23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CCCCF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None/>
            </a:pPr>
            <a:r>
              <a:rPr lang="en-GB" altLang="zh-CN" sz="1000" smtClean="0"/>
              <a:t>ICISCE 2017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1206" y="1295400"/>
            <a:ext cx="2896394" cy="507134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" y="5048071"/>
            <a:ext cx="4267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  <a:latin typeface="Comic Sans MS" panose="030F0702030302020204" pitchFamily="66" charset="0"/>
              </a:rPr>
              <a:t>Ke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  <a:latin typeface="Comic Sans MS" panose="030F0702030302020204" pitchFamily="66" charset="0"/>
              </a:rPr>
              <a:t> Mao et al., “A survey of the use of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  <a:latin typeface="Comic Sans MS" panose="030F0702030302020204" pitchFamily="66" charset="0"/>
              </a:rPr>
              <a:t>of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  <a:latin typeface="Comic Sans MS" panose="030F0702030302020204" pitchFamily="66" charset="0"/>
              </a:rPr>
              <a:t> crowdsourcing in software engineering,” Journal of Systems and Software, 2017</a:t>
            </a:r>
            <a:endParaRPr lang="en-US" sz="1600" dirty="0">
              <a:solidFill>
                <a:schemeClr val="bg1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9661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dirty="0" smtClean="0">
                <a:latin typeface="Comic Sans MS" panose="030F0702030302020204" pitchFamily="66" charset="0"/>
                <a:ea typeface="宋体" panose="02010600030101010101" pitchFamily="2" charset="-122"/>
              </a:rPr>
              <a:t>Online Feedback</a:t>
            </a:r>
          </a:p>
        </p:txBody>
      </p:sp>
      <p:sp>
        <p:nvSpPr>
          <p:cNvPr id="67587" name="Content Placeholder 4"/>
          <p:cNvSpPr>
            <a:spLocks noGrp="1"/>
          </p:cNvSpPr>
          <p:nvPr>
            <p:ph idx="1"/>
          </p:nvPr>
        </p:nvSpPr>
        <p:spPr>
          <a:xfrm>
            <a:off x="457200" y="1600200"/>
            <a:ext cx="8839199" cy="4529138"/>
          </a:xfrm>
        </p:spPr>
        <p:txBody>
          <a:bodyPr/>
          <a:lstStyle/>
          <a:p>
            <a:r>
              <a:rPr lang="en-US" altLang="en-US" sz="1900" dirty="0" smtClean="0">
                <a:latin typeface="Comic Sans MS" panose="030F0702030302020204" pitchFamily="66" charset="0"/>
              </a:rPr>
              <a:t>Crowdsourcing facial responses to online videos</a:t>
            </a:r>
          </a:p>
          <a:p>
            <a:endParaRPr lang="en-US" altLang="en-US" sz="1900" dirty="0" smtClean="0">
              <a:latin typeface="Comic Sans MS" panose="030F0702030302020204" pitchFamily="66" charset="0"/>
            </a:endParaRPr>
          </a:p>
        </p:txBody>
      </p:sp>
      <p:sp>
        <p:nvSpPr>
          <p:cNvPr id="67592" name="Footer Placeholder 1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800"/>
              </a:spcBef>
              <a:buClr>
                <a:srgbClr val="CCCCFF"/>
              </a:buClr>
              <a:buSzPct val="80000"/>
              <a:buFont typeface="Wingdings" panose="05000000000000000000" pitchFamily="2" charset="2"/>
              <a:buChar char="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675"/>
              </a:spcBef>
              <a:buClr>
                <a:srgbClr val="CCCCFF"/>
              </a:buClr>
              <a:buSzPct val="70000"/>
              <a:buFont typeface="Wingdings" panose="05000000000000000000" pitchFamily="2" charset="2"/>
              <a:buChar char=""/>
              <a:defRPr sz="27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575"/>
              </a:spcBef>
              <a:buClr>
                <a:srgbClr val="CCCCFF"/>
              </a:buClr>
              <a:buSzPct val="65000"/>
              <a:buFont typeface="Wingdings" panose="05000000000000000000" pitchFamily="2" charset="2"/>
              <a:buChar char=""/>
              <a:defRPr sz="23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CCCCF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None/>
            </a:pPr>
            <a:r>
              <a:rPr lang="en-GB" altLang="zh-CN" sz="1000" smtClean="0"/>
              <a:t>ICISCE 2017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08806" y="5337983"/>
            <a:ext cx="7924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D. McDuff et al., "Crowdsourcing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facial responses to online videos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.“ </a:t>
            </a:r>
            <a:r>
              <a:rPr lang="en-US" sz="1600" i="1" dirty="0" smtClean="0">
                <a:solidFill>
                  <a:schemeClr val="bg1">
                    <a:lumMod val="50000"/>
                  </a:schemeClr>
                </a:solidFill>
              </a:rPr>
              <a:t>Proc. of Int’l Conf. on </a:t>
            </a:r>
            <a:r>
              <a:rPr lang="en-US" sz="1600" i="1" dirty="0">
                <a:solidFill>
                  <a:schemeClr val="bg1">
                    <a:lumMod val="50000"/>
                  </a:schemeClr>
                </a:solidFill>
              </a:rPr>
              <a:t> Affective Computing and Intelligent Interaction (ACII),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2015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.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762000" y="1940522"/>
            <a:ext cx="7415837" cy="33974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6422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 dirty="0" smtClean="0">
                <a:latin typeface="Comic Sans MS" panose="030F0702030302020204" pitchFamily="66" charset="0"/>
              </a:rPr>
              <a:t>How Much Data?</a:t>
            </a:r>
          </a:p>
        </p:txBody>
      </p:sp>
      <p:sp>
        <p:nvSpPr>
          <p:cNvPr id="10243" name="Content Placeholder 2"/>
          <p:cNvSpPr>
            <a:spLocks noGrp="1"/>
          </p:cNvSpPr>
          <p:nvPr>
            <p:ph idx="1"/>
          </p:nvPr>
        </p:nvSpPr>
        <p:spPr>
          <a:xfrm>
            <a:off x="452438" y="1416050"/>
            <a:ext cx="8534400" cy="4525963"/>
          </a:xfrm>
        </p:spPr>
        <p:txBody>
          <a:bodyPr/>
          <a:lstStyle/>
          <a:p>
            <a:pPr>
              <a:defRPr/>
            </a:pPr>
            <a:r>
              <a:rPr lang="en-US" sz="24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Facebook</a:t>
            </a:r>
            <a:r>
              <a:rPr lang="en-US" sz="2400" dirty="0">
                <a:latin typeface="Comic Sans MS" panose="030F0702030302020204" pitchFamily="66" charset="0"/>
              </a:rPr>
              <a:t>: 40 B</a:t>
            </a:r>
            <a:r>
              <a:rPr lang="en-US" sz="2400" dirty="0" smtClean="0">
                <a:latin typeface="Comic Sans MS" panose="030F0702030302020204" pitchFamily="66" charset="0"/>
              </a:rPr>
              <a:t> </a:t>
            </a:r>
            <a:r>
              <a:rPr lang="en-US" sz="2400" dirty="0">
                <a:latin typeface="Comic Sans MS" panose="030F0702030302020204" pitchFamily="66" charset="0"/>
              </a:rPr>
              <a:t>photos; 30 B</a:t>
            </a:r>
            <a:r>
              <a:rPr lang="en-US" sz="2400" dirty="0" smtClean="0">
                <a:latin typeface="Comic Sans MS" panose="030F0702030302020204" pitchFamily="66" charset="0"/>
              </a:rPr>
              <a:t> </a:t>
            </a:r>
            <a:r>
              <a:rPr lang="en-US" sz="2400" dirty="0">
                <a:latin typeface="Comic Sans MS" panose="030F0702030302020204" pitchFamily="66" charset="0"/>
              </a:rPr>
              <a:t>pieces of content shared every </a:t>
            </a:r>
            <a:r>
              <a:rPr lang="en-US" sz="2400" dirty="0" smtClean="0">
                <a:latin typeface="Comic Sans MS" panose="030F0702030302020204" pitchFamily="66" charset="0"/>
              </a:rPr>
              <a:t>month</a:t>
            </a:r>
          </a:p>
          <a:p>
            <a:pPr>
              <a:defRPr/>
            </a:pPr>
            <a:endParaRPr lang="en-US" sz="800" dirty="0" smtClean="0">
              <a:latin typeface="Comic Sans MS" panose="030F0702030302020204" pitchFamily="66" charset="0"/>
            </a:endParaRPr>
          </a:p>
          <a:p>
            <a:pPr>
              <a:defRPr/>
            </a:pPr>
            <a:r>
              <a:rPr lang="en-US" sz="2400" dirty="0" err="1" smtClean="0">
                <a:solidFill>
                  <a:schemeClr val="tx1"/>
                </a:solidFill>
                <a:latin typeface="Comic Sans MS" pitchFamily="66" charset="0"/>
              </a:rPr>
              <a:t>WeChat</a:t>
            </a:r>
            <a:r>
              <a:rPr lang="en-US" sz="2400" dirty="0" smtClean="0">
                <a:solidFill>
                  <a:schemeClr val="tx1"/>
                </a:solidFill>
                <a:latin typeface="Comic Sans MS" pitchFamily="66" charset="0"/>
              </a:rPr>
              <a:t>: 846 M users and 20 B message per day</a:t>
            </a:r>
          </a:p>
          <a:p>
            <a:pPr>
              <a:defRPr/>
            </a:pPr>
            <a:endParaRPr lang="en-US" sz="800" dirty="0" smtClean="0">
              <a:solidFill>
                <a:schemeClr val="tx1"/>
              </a:solidFill>
              <a:latin typeface="Comic Sans MS" pitchFamily="66" charset="0"/>
            </a:endParaRPr>
          </a:p>
          <a:p>
            <a:pPr>
              <a:defRPr/>
            </a:pPr>
            <a:r>
              <a:rPr lang="en-US" sz="2400" dirty="0" smtClean="0">
                <a:latin typeface="Comic Sans MS" panose="030F0702030302020204" pitchFamily="66" charset="0"/>
              </a:rPr>
              <a:t>Global </a:t>
            </a:r>
            <a:r>
              <a:rPr lang="en-US" sz="2400" dirty="0">
                <a:latin typeface="Comic Sans MS" panose="030F0702030302020204" pitchFamily="66" charset="0"/>
              </a:rPr>
              <a:t>Internet </a:t>
            </a:r>
            <a:r>
              <a:rPr lang="en-US" sz="2400" dirty="0" smtClean="0">
                <a:latin typeface="Comic Sans MS" panose="030F0702030302020204" pitchFamily="66" charset="0"/>
              </a:rPr>
              <a:t>traffic: quadrupled </a:t>
            </a:r>
            <a:r>
              <a:rPr lang="en-US" sz="2400" dirty="0">
                <a:latin typeface="Comic Sans MS" panose="030F0702030302020204" pitchFamily="66" charset="0"/>
              </a:rPr>
              <a:t>from 2010 to 2015, reaching 966 </a:t>
            </a:r>
            <a:r>
              <a:rPr lang="en-US" sz="2400" dirty="0" smtClean="0">
                <a:latin typeface="Comic Sans MS" panose="030F0702030302020204" pitchFamily="66" charset="0"/>
              </a:rPr>
              <a:t>EB (10</a:t>
            </a:r>
            <a:r>
              <a:rPr lang="en-US" sz="2400" baseline="30000" dirty="0" smtClean="0">
                <a:latin typeface="Comic Sans MS" panose="030F0702030302020204" pitchFamily="66" charset="0"/>
              </a:rPr>
              <a:t>18</a:t>
            </a:r>
            <a:r>
              <a:rPr lang="en-US" sz="2400" dirty="0" smtClean="0">
                <a:latin typeface="Comic Sans MS" panose="030F0702030302020204" pitchFamily="66" charset="0"/>
              </a:rPr>
              <a:t>) per year</a:t>
            </a:r>
            <a:r>
              <a:rPr lang="en-US" sz="2400" dirty="0">
                <a:latin typeface="Comic Sans MS" panose="030F0702030302020204" pitchFamily="66" charset="0"/>
              </a:rPr>
              <a:t> </a:t>
            </a:r>
            <a:r>
              <a:rPr lang="en-US" sz="2400" dirty="0" smtClean="0">
                <a:latin typeface="Comic Sans MS" panose="030F0702030302020204" pitchFamily="66" charset="0"/>
              </a:rPr>
              <a:t> </a:t>
            </a:r>
          </a:p>
          <a:p>
            <a:pPr marL="0" indent="0">
              <a:buNone/>
              <a:defRPr/>
            </a:pP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Comic Sans MS" panose="030F0702030302020204" pitchFamily="66" charset="0"/>
              </a:rPr>
              <a:t>    (The 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Comic Sans MS" panose="030F0702030302020204" pitchFamily="66" charset="0"/>
              </a:rPr>
              <a:t>total of all human knowledge created from the dawn of man to 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Comic Sans MS" panose="030F0702030302020204" pitchFamily="66" charset="0"/>
              </a:rPr>
              <a:t>2003 is totaled 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Comic Sans MS" panose="030F0702030302020204" pitchFamily="66" charset="0"/>
              </a:rPr>
              <a:t>5 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Comic Sans MS" panose="030F0702030302020204" pitchFamily="66" charset="0"/>
              </a:rPr>
              <a:t>EB)</a:t>
            </a:r>
          </a:p>
          <a:p>
            <a:pPr>
              <a:defRPr/>
            </a:pPr>
            <a:endParaRPr lang="en-US" sz="2000" dirty="0" smtClean="0">
              <a:latin typeface="Comic Sans MS" panose="030F0702030302020204" pitchFamily="66" charset="0"/>
            </a:endParaRP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 smtClean="0"/>
          </a:p>
        </p:txBody>
      </p:sp>
      <p:pic>
        <p:nvPicPr>
          <p:cNvPr id="8196" name="Picture 5" descr="bill_gates_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4970834"/>
            <a:ext cx="2812710" cy="185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ounded Rectangular Callout 4"/>
          <p:cNvSpPr>
            <a:spLocks noChangeArrowheads="1"/>
          </p:cNvSpPr>
          <p:nvPr/>
        </p:nvSpPr>
        <p:spPr bwMode="auto">
          <a:xfrm>
            <a:off x="5791200" y="4876007"/>
            <a:ext cx="2743200" cy="1219200"/>
          </a:xfrm>
          <a:prstGeom prst="wedgeRoundRectCallout">
            <a:avLst>
              <a:gd name="adj1" fmla="val -76861"/>
              <a:gd name="adj2" fmla="val 55972"/>
              <a:gd name="adj3" fmla="val 16667"/>
            </a:avLst>
          </a:prstGeom>
          <a:ln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dirty="0">
                <a:solidFill>
                  <a:srgbClr val="FF0000"/>
                </a:solidFill>
              </a:rPr>
              <a:t>640K</a:t>
            </a:r>
            <a:r>
              <a:rPr lang="en-US" dirty="0"/>
              <a:t> </a:t>
            </a:r>
            <a:r>
              <a:rPr lang="en-US" dirty="0">
                <a:solidFill>
                  <a:schemeClr val="bg2"/>
                </a:solidFill>
              </a:rPr>
              <a:t>ought to be enough for anybody.</a:t>
            </a:r>
          </a:p>
        </p:txBody>
      </p:sp>
      <p:sp>
        <p:nvSpPr>
          <p:cNvPr id="14342" name="Footer Placeholder 1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800"/>
              </a:spcBef>
              <a:buClr>
                <a:srgbClr val="CCCCFF"/>
              </a:buClr>
              <a:buSzPct val="80000"/>
              <a:buFont typeface="Wingdings" panose="05000000000000000000" pitchFamily="2" charset="2"/>
              <a:buChar char="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675"/>
              </a:spcBef>
              <a:buClr>
                <a:srgbClr val="CCCCFF"/>
              </a:buClr>
              <a:buSzPct val="70000"/>
              <a:buFont typeface="Wingdings" panose="05000000000000000000" pitchFamily="2" charset="2"/>
              <a:buChar char=""/>
              <a:defRPr sz="27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575"/>
              </a:spcBef>
              <a:buClr>
                <a:srgbClr val="CCCCFF"/>
              </a:buClr>
              <a:buSzPct val="65000"/>
              <a:buFont typeface="Wingdings" panose="05000000000000000000" pitchFamily="2" charset="2"/>
              <a:buChar char=""/>
              <a:defRPr sz="23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CCCCF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None/>
            </a:pPr>
            <a:r>
              <a:rPr lang="en-GB" altLang="zh-CN" sz="1000" smtClean="0"/>
              <a:t>ICISCE 2017</a:t>
            </a:r>
          </a:p>
        </p:txBody>
      </p:sp>
    </p:spTree>
    <p:extLst>
      <p:ext uri="{BB962C8B-B14F-4D97-AF65-F5344CB8AC3E}">
        <p14:creationId xmlns:p14="http://schemas.microsoft.com/office/powerpoint/2010/main" val="141717111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dirty="0" err="1" smtClean="0">
                <a:latin typeface="Comic Sans MS" panose="030F0702030302020204" pitchFamily="66" charset="0"/>
                <a:ea typeface="宋体" panose="02010600030101010101" pitchFamily="2" charset="-122"/>
              </a:rPr>
              <a:t>Waze</a:t>
            </a:r>
            <a:r>
              <a:rPr lang="en-US" altLang="en-US" sz="4000" dirty="0" smtClean="0">
                <a:latin typeface="Comic Sans MS" panose="030F0702030302020204" pitchFamily="66" charset="0"/>
                <a:ea typeface="宋体" panose="02010600030101010101" pitchFamily="2" charset="-122"/>
              </a:rPr>
              <a:t> as Mobile Crowdsourcing</a:t>
            </a:r>
          </a:p>
        </p:txBody>
      </p:sp>
      <p:sp>
        <p:nvSpPr>
          <p:cNvPr id="67587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z="2800" smtClean="0">
                <a:latin typeface="Comic Sans MS" panose="030F0702030302020204" pitchFamily="66" charset="0"/>
                <a:ea typeface="宋体" panose="02010600030101010101" pitchFamily="2" charset="-122"/>
              </a:rPr>
              <a:t>Waze is the world's largest community-based traffic and navigation app.</a:t>
            </a:r>
          </a:p>
          <a:p>
            <a:endParaRPr lang="en-US" altLang="en-US" smtClean="0"/>
          </a:p>
        </p:txBody>
      </p:sp>
      <p:pic>
        <p:nvPicPr>
          <p:cNvPr id="67588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2667000"/>
            <a:ext cx="2157413" cy="383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9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1213" y="2667000"/>
            <a:ext cx="2160587" cy="384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90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2667000"/>
            <a:ext cx="2174875" cy="383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91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13" y="2667000"/>
            <a:ext cx="2109787" cy="383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92" name="Footer Placeholder 1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800"/>
              </a:spcBef>
              <a:buClr>
                <a:srgbClr val="CCCCFF"/>
              </a:buClr>
              <a:buSzPct val="80000"/>
              <a:buFont typeface="Wingdings" panose="05000000000000000000" pitchFamily="2" charset="2"/>
              <a:buChar char="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675"/>
              </a:spcBef>
              <a:buClr>
                <a:srgbClr val="CCCCFF"/>
              </a:buClr>
              <a:buSzPct val="70000"/>
              <a:buFont typeface="Wingdings" panose="05000000000000000000" pitchFamily="2" charset="2"/>
              <a:buChar char=""/>
              <a:defRPr sz="27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575"/>
              </a:spcBef>
              <a:buClr>
                <a:srgbClr val="CCCCFF"/>
              </a:buClr>
              <a:buSzPct val="65000"/>
              <a:buFont typeface="Wingdings" panose="05000000000000000000" pitchFamily="2" charset="2"/>
              <a:buChar char=""/>
              <a:defRPr sz="23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CCCCF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None/>
            </a:pPr>
            <a:r>
              <a:rPr lang="en-GB" altLang="zh-CN" sz="1000" smtClean="0"/>
              <a:t>ICISCE 2017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 dirty="0" smtClean="0">
                <a:latin typeface="Comic Sans MS" panose="030F0702030302020204" pitchFamily="66" charset="0"/>
              </a:rPr>
              <a:t>Smartphone-based </a:t>
            </a:r>
            <a:r>
              <a:rPr lang="en-US" altLang="en-US" sz="4000" dirty="0" err="1" smtClean="0">
                <a:latin typeface="Comic Sans MS" panose="030F0702030302020204" pitchFamily="66" charset="0"/>
              </a:rPr>
              <a:t>Crowdsensing</a:t>
            </a:r>
            <a:endParaRPr lang="en-US" altLang="en-US" dirty="0" smtClean="0">
              <a:latin typeface="Comic Sans MS" panose="030F0702030302020204" pitchFamily="66" charset="0"/>
            </a:endParaRPr>
          </a:p>
        </p:txBody>
      </p:sp>
      <p:sp>
        <p:nvSpPr>
          <p:cNvPr id="68611" name="Content Placeholder 4"/>
          <p:cNvSpPr>
            <a:spLocks noGrp="1"/>
          </p:cNvSpPr>
          <p:nvPr>
            <p:ph sz="half" idx="1"/>
          </p:nvPr>
        </p:nvSpPr>
        <p:spPr>
          <a:xfrm>
            <a:off x="0" y="1371600"/>
            <a:ext cx="4572000" cy="5181600"/>
          </a:xfrm>
        </p:spPr>
        <p:txBody>
          <a:bodyPr/>
          <a:lstStyle/>
          <a:p>
            <a:r>
              <a:rPr lang="en-US" altLang="en-US" dirty="0" smtClean="0">
                <a:latin typeface="Comic Sans MS" panose="030F0702030302020204" pitchFamily="66" charset="0"/>
              </a:rPr>
              <a:t>Smart city</a:t>
            </a:r>
          </a:p>
          <a:p>
            <a:pPr lvl="1"/>
            <a:r>
              <a:rPr lang="en-US" altLang="en-US" sz="2000" dirty="0" smtClean="0">
                <a:latin typeface="Comic Sans MS" panose="030F0702030302020204" pitchFamily="66" charset="0"/>
              </a:rPr>
              <a:t>Public information reposting</a:t>
            </a:r>
          </a:p>
          <a:p>
            <a:pPr lvl="1">
              <a:buFont typeface="Wingdings" panose="05000000000000000000" pitchFamily="2" charset="2"/>
              <a:buNone/>
            </a:pPr>
            <a:r>
              <a:rPr lang="en-US" altLang="zh-CN" sz="1400" dirty="0" smtClean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B. </a:t>
            </a:r>
            <a:r>
              <a:rPr lang="en-US" altLang="zh-CN" sz="1400" dirty="0" err="1" smtClean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Guo</a:t>
            </a:r>
            <a:r>
              <a:rPr lang="en-US" altLang="zh-CN" sz="1400" dirty="0" smtClean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 et al, “</a:t>
            </a:r>
            <a:r>
              <a:rPr lang="en-US" altLang="zh-CN" sz="1400" dirty="0" err="1" smtClean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FlierMeet</a:t>
            </a:r>
            <a:r>
              <a:rPr lang="en-US" altLang="zh-CN" sz="1400" dirty="0" smtClean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: A Mobile </a:t>
            </a:r>
            <a:r>
              <a:rPr lang="en-US" altLang="zh-CN" sz="1400" dirty="0" err="1" smtClean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Crowdsensing</a:t>
            </a:r>
            <a:r>
              <a:rPr lang="en-US" altLang="zh-CN" sz="1400" dirty="0" smtClean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 System for </a:t>
            </a:r>
            <a:r>
              <a:rPr lang="en-US" altLang="zh-CN" sz="1400" dirty="0" err="1" smtClean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Corss</a:t>
            </a:r>
            <a:r>
              <a:rPr lang="en-US" altLang="zh-CN" sz="1400" dirty="0" smtClean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-Space Public Info. Reposting, Tagging, and Sharing,” IEEE TMC, Oct. 2015</a:t>
            </a:r>
            <a:endParaRPr lang="en-US" altLang="en-US" sz="1400" dirty="0" smtClean="0">
              <a:solidFill>
                <a:srgbClr val="7F7F7F"/>
              </a:solidFill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 lvl="1"/>
            <a:r>
              <a:rPr lang="en-US" altLang="en-US" sz="2000" dirty="0" smtClean="0">
                <a:latin typeface="Comic Sans MS" panose="030F0702030302020204" pitchFamily="66" charset="0"/>
              </a:rPr>
              <a:t>Public transportation</a:t>
            </a:r>
          </a:p>
          <a:p>
            <a:pPr lvl="1">
              <a:buFont typeface="Wingdings" panose="05000000000000000000" pitchFamily="2" charset="2"/>
              <a:buNone/>
            </a:pPr>
            <a:r>
              <a:rPr lang="en-US" altLang="en-US" sz="1400" dirty="0" smtClean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Z. He et al, “High Quality Participant Recruitment in Vehicle-based Crowdsourcing using </a:t>
            </a:r>
            <a:r>
              <a:rPr lang="en-US" altLang="en-US" sz="1400" dirty="0" err="1" smtClean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Predicatable</a:t>
            </a:r>
            <a:r>
              <a:rPr lang="en-US" altLang="en-US" sz="1400" dirty="0" smtClean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 Mobility,” INFOCOM 2015</a:t>
            </a:r>
            <a:endParaRPr lang="en-US" altLang="en-US" sz="2000" dirty="0" smtClean="0">
              <a:latin typeface="Comic Sans MS" panose="030F0702030302020204" pitchFamily="66" charset="0"/>
            </a:endParaRPr>
          </a:p>
          <a:p>
            <a:pPr lvl="1"/>
            <a:r>
              <a:rPr lang="en-US" altLang="en-US" sz="2000" dirty="0" smtClean="0">
                <a:latin typeface="Comic Sans MS" panose="030F0702030302020204" pitchFamily="66" charset="0"/>
              </a:rPr>
              <a:t>Indoor map construction</a:t>
            </a:r>
          </a:p>
          <a:p>
            <a:pPr lvl="1">
              <a:buNone/>
            </a:pPr>
            <a:r>
              <a:rPr lang="en-US" altLang="zh-CN" sz="1400" dirty="0" smtClean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 R. </a:t>
            </a:r>
            <a:r>
              <a:rPr lang="en-US" altLang="zh-CN" sz="1400" dirty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Gao </a:t>
            </a:r>
            <a:r>
              <a:rPr lang="en-US" altLang="en-US" sz="1400" dirty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et al,</a:t>
            </a:r>
            <a:r>
              <a:rPr lang="en-US" altLang="zh-CN" sz="1400" dirty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 “</a:t>
            </a:r>
            <a:r>
              <a:rPr lang="en-US" sz="1400" dirty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Multi-story Indoor Floor Plan Reconstruction via Mobile </a:t>
            </a:r>
            <a:r>
              <a:rPr lang="en-US" sz="1400" dirty="0" err="1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Crowdsensing</a:t>
            </a:r>
            <a:r>
              <a:rPr lang="en-US" altLang="zh-CN" sz="1400" dirty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,”</a:t>
            </a:r>
            <a:r>
              <a:rPr lang="en-US" altLang="en-US" sz="1400" dirty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 IEEE TMC</a:t>
            </a:r>
            <a:r>
              <a:rPr lang="en-US" altLang="zh-CN" sz="1400" dirty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 </a:t>
            </a:r>
            <a:r>
              <a:rPr lang="it-IT" sz="1400" dirty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April 2016</a:t>
            </a:r>
            <a:endParaRPr lang="en-US" altLang="en-US" sz="1400" dirty="0">
              <a:solidFill>
                <a:srgbClr val="7F7F7F"/>
              </a:solidFill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 lvl="1"/>
            <a:r>
              <a:rPr lang="en-US" sz="2000" dirty="0" smtClean="0">
                <a:latin typeface="Comic Sans MS" panose="030F0702030302020204" pitchFamily="66" charset="0"/>
              </a:rPr>
              <a:t>Street </a:t>
            </a:r>
            <a:r>
              <a:rPr lang="en-US" sz="2000" dirty="0">
                <a:latin typeface="Comic Sans MS" panose="030F0702030302020204" pitchFamily="66" charset="0"/>
              </a:rPr>
              <a:t>view service</a:t>
            </a:r>
            <a:endParaRPr lang="en-US" altLang="en-US" sz="2000" dirty="0">
              <a:latin typeface="Comic Sans MS" panose="030F0702030302020204" pitchFamily="66" charset="0"/>
            </a:endParaRPr>
          </a:p>
          <a:p>
            <a:pPr lvl="1">
              <a:buNone/>
            </a:pPr>
            <a:r>
              <a:rPr lang="en-US" altLang="zh-CN" sz="1400" dirty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Y</a:t>
            </a:r>
            <a:r>
              <a:rPr lang="en-US" altLang="zh-CN" sz="1400" dirty="0" smtClean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. Wu </a:t>
            </a:r>
            <a:r>
              <a:rPr lang="en-US" altLang="en-US" sz="1400" dirty="0" smtClean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et al</a:t>
            </a:r>
            <a:r>
              <a:rPr lang="en-US" altLang="en-US" sz="1400" dirty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,</a:t>
            </a:r>
            <a:r>
              <a:rPr lang="en-US" altLang="zh-CN" sz="1400" dirty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 “</a:t>
            </a:r>
            <a:r>
              <a:rPr lang="en-US" sz="1400" dirty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Photo Crowdsourcing for Area Coverage in Resource Constrained </a:t>
            </a:r>
            <a:r>
              <a:rPr lang="en-US" sz="1400" dirty="0" smtClean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Environments, ” INFOCOM 2017</a:t>
            </a:r>
            <a:endParaRPr lang="en-US" altLang="en-US" dirty="0" smtClean="0"/>
          </a:p>
        </p:txBody>
      </p:sp>
      <p:sp>
        <p:nvSpPr>
          <p:cNvPr id="68612" name="Content Placeholder 5"/>
          <p:cNvSpPr>
            <a:spLocks noGrp="1"/>
          </p:cNvSpPr>
          <p:nvPr>
            <p:ph sz="half" idx="2"/>
          </p:nvPr>
        </p:nvSpPr>
        <p:spPr>
          <a:xfrm>
            <a:off x="4038600" y="1295400"/>
            <a:ext cx="5181600" cy="5105400"/>
          </a:xfrm>
        </p:spPr>
        <p:txBody>
          <a:bodyPr/>
          <a:lstStyle/>
          <a:p>
            <a:r>
              <a:rPr lang="en-US" altLang="en-US" dirty="0" smtClean="0">
                <a:latin typeface="Comic Sans MS" panose="030F0702030302020204" pitchFamily="66" charset="0"/>
              </a:rPr>
              <a:t>Some challenges</a:t>
            </a:r>
          </a:p>
          <a:p>
            <a:pPr lvl="1"/>
            <a:r>
              <a:rPr lang="en-US" altLang="en-US" sz="2000" dirty="0" smtClean="0">
                <a:latin typeface="Comic Sans MS" panose="030F0702030302020204" pitchFamily="66" charset="0"/>
              </a:rPr>
              <a:t>Data redundancy</a:t>
            </a:r>
          </a:p>
          <a:p>
            <a:pPr lvl="1">
              <a:buNone/>
            </a:pPr>
            <a:r>
              <a:rPr lang="en-US" altLang="zh-CN" sz="1400" dirty="0" smtClean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C. </a:t>
            </a:r>
            <a:r>
              <a:rPr lang="en-US" altLang="zh-CN" sz="1400" dirty="0" err="1" smtClean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Meng</a:t>
            </a:r>
            <a:r>
              <a:rPr lang="en-US" altLang="zh-CN" sz="1400" dirty="0" smtClean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 </a:t>
            </a:r>
            <a:r>
              <a:rPr lang="en-US" altLang="en-US" sz="1400" dirty="0" smtClean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et al,</a:t>
            </a:r>
            <a:r>
              <a:rPr lang="en-US" altLang="zh-CN" sz="1400" dirty="0" smtClean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 </a:t>
            </a:r>
            <a:r>
              <a:rPr lang="en-US" altLang="zh-CN" sz="1400" dirty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“</a:t>
            </a:r>
            <a:r>
              <a:rPr lang="en-US" sz="1400" dirty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Tackling the Redundancy and Sparsity in Crowd Sensing Applications</a:t>
            </a:r>
            <a:r>
              <a:rPr lang="en-US" altLang="zh-CN" sz="1400" dirty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,”</a:t>
            </a:r>
            <a:r>
              <a:rPr lang="en-US" altLang="en-US" sz="1400" dirty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 </a:t>
            </a:r>
            <a:r>
              <a:rPr lang="en-US" altLang="en-US" sz="1400" dirty="0" err="1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SenSy</a:t>
            </a:r>
            <a:r>
              <a:rPr lang="en-US" altLang="en-US" sz="1400" dirty="0" err="1" smtClean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s</a:t>
            </a:r>
            <a:r>
              <a:rPr lang="en-US" altLang="zh-CN" sz="1400" dirty="0" smtClean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 </a:t>
            </a:r>
            <a:r>
              <a:rPr lang="en-US" altLang="en-US" sz="1400" dirty="0" smtClean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2016</a:t>
            </a:r>
          </a:p>
          <a:p>
            <a:pPr lvl="1"/>
            <a:r>
              <a:rPr lang="en-US" altLang="en-US" sz="2000" dirty="0" smtClean="0">
                <a:latin typeface="Comic Sans MS" panose="030F0702030302020204" pitchFamily="66" charset="0"/>
              </a:rPr>
              <a:t>Trustfulness &amp; Game</a:t>
            </a:r>
          </a:p>
          <a:p>
            <a:pPr lvl="1">
              <a:buNone/>
            </a:pPr>
            <a:r>
              <a:rPr lang="en-US" altLang="zh-CN" sz="1400" dirty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G</a:t>
            </a:r>
            <a:r>
              <a:rPr lang="en-US" altLang="zh-CN" sz="1400" dirty="0" smtClean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. Wang </a:t>
            </a:r>
            <a:r>
              <a:rPr lang="en-US" altLang="en-US" sz="1400" dirty="0" smtClean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et </a:t>
            </a:r>
            <a:r>
              <a:rPr lang="en-US" altLang="en-US" sz="1400" dirty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al,</a:t>
            </a:r>
            <a:r>
              <a:rPr lang="en-US" altLang="zh-CN" sz="1400" dirty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 “</a:t>
            </a:r>
            <a:r>
              <a:rPr lang="en-US" sz="1400" dirty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Defending Against Sybil Devices in Crowdsourced Mapping Services</a:t>
            </a:r>
            <a:r>
              <a:rPr lang="en-US" altLang="zh-CN" sz="1400" dirty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,”</a:t>
            </a:r>
            <a:r>
              <a:rPr lang="en-US" altLang="en-US" sz="1400" dirty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 </a:t>
            </a:r>
            <a:r>
              <a:rPr lang="en-US" altLang="en-US" sz="1400" dirty="0" err="1" smtClean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MobiSys</a:t>
            </a:r>
            <a:r>
              <a:rPr lang="en-US" altLang="en-US" sz="1400" dirty="0" smtClean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 2016</a:t>
            </a:r>
          </a:p>
          <a:p>
            <a:pPr lvl="1">
              <a:buFont typeface="Wingdings" panose="05000000000000000000" pitchFamily="2" charset="2"/>
              <a:buNone/>
            </a:pPr>
            <a:r>
              <a:rPr lang="en-US" altLang="en-US" sz="1400" dirty="0" smtClean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T. Luo et al, “Crowdsourcing with </a:t>
            </a:r>
            <a:r>
              <a:rPr lang="en-US" altLang="en-US" sz="1400" dirty="0" err="1" smtClean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Tullock</a:t>
            </a:r>
            <a:r>
              <a:rPr lang="en-US" altLang="en-US" sz="1400" dirty="0" smtClean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 Contests: a New Perspective,” INFOCOM 2015</a:t>
            </a:r>
          </a:p>
          <a:p>
            <a:pPr lvl="1"/>
            <a:r>
              <a:rPr lang="en-US" altLang="en-US" sz="2000" dirty="0" smtClean="0">
                <a:latin typeface="Comic Sans MS" panose="030F0702030302020204" pitchFamily="66" charset="0"/>
              </a:rPr>
              <a:t>Online assignment</a:t>
            </a:r>
          </a:p>
          <a:p>
            <a:pPr lvl="1">
              <a:buNone/>
            </a:pPr>
            <a:r>
              <a:rPr lang="en-US" altLang="zh-CN" sz="1400" dirty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Y</a:t>
            </a:r>
            <a:r>
              <a:rPr lang="en-US" altLang="zh-CN" sz="1400" dirty="0" smtClean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. Tong </a:t>
            </a:r>
            <a:r>
              <a:rPr lang="en-US" altLang="en-US" sz="1400" dirty="0" smtClean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et al,</a:t>
            </a:r>
            <a:r>
              <a:rPr lang="en-US" altLang="zh-CN" sz="1400" dirty="0" smtClean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 </a:t>
            </a:r>
            <a:r>
              <a:rPr lang="en-US" altLang="zh-CN" sz="1400" dirty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“</a:t>
            </a:r>
            <a:r>
              <a:rPr lang="en-US" sz="1400" dirty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Online Mobile Micro-Task Allocation in Spatial Crowdsourcing</a:t>
            </a:r>
            <a:r>
              <a:rPr lang="en-US" altLang="zh-CN" sz="1400" dirty="0" smtClean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,”</a:t>
            </a:r>
            <a:r>
              <a:rPr lang="en-US" altLang="en-US" sz="1400" dirty="0" smtClean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 ICDE</a:t>
            </a:r>
            <a:r>
              <a:rPr lang="en-US" altLang="zh-CN" sz="1400" dirty="0" smtClean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 </a:t>
            </a:r>
            <a:r>
              <a:rPr lang="en-US" altLang="en-US" sz="1400" dirty="0" smtClean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2016</a:t>
            </a:r>
          </a:p>
          <a:p>
            <a:pPr lvl="1"/>
            <a:r>
              <a:rPr lang="en-US" altLang="en-US" sz="2000" dirty="0" smtClean="0">
                <a:latin typeface="Comic Sans MS" panose="030F0702030302020204" pitchFamily="66" charset="0"/>
              </a:rPr>
              <a:t>Incentive</a:t>
            </a:r>
          </a:p>
          <a:p>
            <a:pPr lvl="1">
              <a:buNone/>
            </a:pPr>
            <a:r>
              <a:rPr lang="en-US" altLang="zh-CN" sz="1400" dirty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H</a:t>
            </a:r>
            <a:r>
              <a:rPr lang="en-US" altLang="zh-CN" sz="1400" dirty="0" smtClean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. </a:t>
            </a:r>
            <a:r>
              <a:rPr lang="en-US" altLang="zh-CN" sz="1400" dirty="0" err="1" smtClean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Jin</a:t>
            </a:r>
            <a:r>
              <a:rPr lang="en-US" altLang="zh-CN" sz="1400" dirty="0" smtClean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 </a:t>
            </a:r>
            <a:r>
              <a:rPr lang="en-US" altLang="en-US" sz="1400" dirty="0" smtClean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et al,</a:t>
            </a:r>
            <a:r>
              <a:rPr lang="en-US" altLang="zh-CN" sz="1400" dirty="0" smtClean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 “</a:t>
            </a:r>
            <a:r>
              <a:rPr lang="en-US" sz="1400" dirty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CENTURION: Incentivizing Multi-Requester Mobile Crowd Sensing</a:t>
            </a:r>
            <a:r>
              <a:rPr lang="en-US" altLang="zh-CN" sz="1400" dirty="0" smtClean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,”</a:t>
            </a:r>
            <a:r>
              <a:rPr lang="en-US" altLang="en-US" sz="1400" dirty="0" smtClean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 INFOCOM</a:t>
            </a:r>
            <a:r>
              <a:rPr lang="en-US" altLang="zh-CN" sz="1400" dirty="0" smtClean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 </a:t>
            </a:r>
            <a:r>
              <a:rPr lang="en-US" altLang="en-US" sz="1400" dirty="0" smtClean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2017</a:t>
            </a:r>
          </a:p>
          <a:p>
            <a:pPr lvl="1"/>
            <a:endParaRPr lang="en-US" altLang="en-US" dirty="0" smtClean="0"/>
          </a:p>
        </p:txBody>
      </p:sp>
      <p:sp>
        <p:nvSpPr>
          <p:cNvPr id="68613" name="Footer Placeholder 1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800"/>
              </a:spcBef>
              <a:buClr>
                <a:srgbClr val="CCCCFF"/>
              </a:buClr>
              <a:buSzPct val="80000"/>
              <a:buFont typeface="Wingdings" panose="05000000000000000000" pitchFamily="2" charset="2"/>
              <a:buChar char="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675"/>
              </a:spcBef>
              <a:buClr>
                <a:srgbClr val="CCCCFF"/>
              </a:buClr>
              <a:buSzPct val="70000"/>
              <a:buFont typeface="Wingdings" panose="05000000000000000000" pitchFamily="2" charset="2"/>
              <a:buChar char=""/>
              <a:defRPr sz="27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575"/>
              </a:spcBef>
              <a:buClr>
                <a:srgbClr val="CCCCFF"/>
              </a:buClr>
              <a:buSzPct val="65000"/>
              <a:buFont typeface="Wingdings" panose="05000000000000000000" pitchFamily="2" charset="2"/>
              <a:buChar char=""/>
              <a:defRPr sz="23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CCCCF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None/>
            </a:pPr>
            <a:r>
              <a:rPr lang="en-GB" altLang="zh-CN" sz="1000" smtClean="0"/>
              <a:t>ICISCE 2017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724400"/>
            <a:ext cx="7772400" cy="1362075"/>
          </a:xfrm>
        </p:spPr>
        <p:txBody>
          <a:bodyPr/>
          <a:lstStyle/>
          <a:p>
            <a:pPr>
              <a:buFont typeface="Arial" charset="0"/>
              <a:buNone/>
              <a:defRPr/>
            </a:pPr>
            <a:r>
              <a:rPr lang="en-US" b="0" dirty="0" smtClean="0">
                <a:latin typeface="Comic Sans MS" pitchFamily="66" charset="0"/>
              </a:rPr>
              <a:t>Paradigms</a:t>
            </a:r>
            <a:endParaRPr lang="en-US" b="0" dirty="0">
              <a:latin typeface="Comic Sans MS" pitchFamily="66" charset="0"/>
            </a:endParaRPr>
          </a:p>
        </p:txBody>
      </p:sp>
      <p:sp>
        <p:nvSpPr>
          <p:cNvPr id="70659" name="Text Placeholder 3"/>
          <p:cNvSpPr>
            <a:spLocks noGrp="1"/>
          </p:cNvSpPr>
          <p:nvPr>
            <p:ph type="body" idx="1"/>
          </p:nvPr>
        </p:nvSpPr>
        <p:spPr>
          <a:xfrm>
            <a:off x="727587" y="3224213"/>
            <a:ext cx="7772400" cy="1500187"/>
          </a:xfrm>
        </p:spPr>
        <p:txBody>
          <a:bodyPr/>
          <a:lstStyle/>
          <a:p>
            <a:r>
              <a:rPr lang="en-US" altLang="en-US" dirty="0" smtClean="0">
                <a:latin typeface="Comic Sans MS" panose="030F0702030302020204" pitchFamily="66" charset="0"/>
              </a:rPr>
              <a:t>Sequential</a:t>
            </a:r>
          </a:p>
          <a:p>
            <a:r>
              <a:rPr lang="en-US" altLang="en-US" dirty="0" smtClean="0">
                <a:latin typeface="Comic Sans MS" panose="030F0702030302020204" pitchFamily="66" charset="0"/>
              </a:rPr>
              <a:t>Iterative and Parallel</a:t>
            </a:r>
          </a:p>
          <a:p>
            <a:r>
              <a:rPr lang="en-US" altLang="en-US" dirty="0" smtClean="0">
                <a:latin typeface="Comic Sans MS" panose="030F0702030302020204" pitchFamily="66" charset="0"/>
              </a:rPr>
              <a:t>Divide-and-Conquer and Aggregate</a:t>
            </a:r>
          </a:p>
          <a:p>
            <a:endParaRPr lang="en-US" altLang="en-US" dirty="0" smtClean="0">
              <a:latin typeface="Comic Sans MS" panose="030F0702030302020204" pitchFamily="66" charset="0"/>
            </a:endParaRPr>
          </a:p>
        </p:txBody>
      </p:sp>
      <p:sp>
        <p:nvSpPr>
          <p:cNvPr id="70660" name="Footer Placeholder 2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800"/>
              </a:spcBef>
              <a:buClr>
                <a:srgbClr val="CCCCFF"/>
              </a:buClr>
              <a:buSzPct val="80000"/>
              <a:buFont typeface="Wingdings" panose="05000000000000000000" pitchFamily="2" charset="2"/>
              <a:buChar char="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675"/>
              </a:spcBef>
              <a:buClr>
                <a:srgbClr val="CCCCFF"/>
              </a:buClr>
              <a:buSzPct val="70000"/>
              <a:buFont typeface="Wingdings" panose="05000000000000000000" pitchFamily="2" charset="2"/>
              <a:buChar char=""/>
              <a:defRPr sz="27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575"/>
              </a:spcBef>
              <a:buClr>
                <a:srgbClr val="CCCCFF"/>
              </a:buClr>
              <a:buSzPct val="65000"/>
              <a:buFont typeface="Wingdings" panose="05000000000000000000" pitchFamily="2" charset="2"/>
              <a:buChar char=""/>
              <a:defRPr sz="23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CCCCF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None/>
            </a:pPr>
            <a:r>
              <a:rPr lang="en-GB" altLang="zh-CN" sz="1000" smtClean="0"/>
              <a:t>ICISCE 2017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686800" cy="1141412"/>
          </a:xfrm>
        </p:spPr>
        <p:txBody>
          <a:bodyPr/>
          <a:lstStyle/>
          <a:p>
            <a:r>
              <a:rPr lang="en-US" altLang="en-US" sz="4000" smtClean="0">
                <a:latin typeface="Comic Sans MS" panose="030F0702030302020204" pitchFamily="66" charset="0"/>
              </a:rPr>
              <a:t>Sequential: Collaborative Workflow</a:t>
            </a:r>
          </a:p>
        </p:txBody>
      </p:sp>
      <p:sp>
        <p:nvSpPr>
          <p:cNvPr id="7168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00200"/>
            <a:ext cx="4419600" cy="4529138"/>
          </a:xfrm>
        </p:spPr>
        <p:txBody>
          <a:bodyPr/>
          <a:lstStyle/>
          <a:p>
            <a:pPr marL="0" indent="0">
              <a:buFont typeface="Wingdings" panose="05000000000000000000" pitchFamily="2" charset="2"/>
              <a:buNone/>
            </a:pPr>
            <a:endParaRPr lang="en-US" altLang="en-US" smtClean="0"/>
          </a:p>
          <a:p>
            <a:pPr marL="0" indent="0"/>
            <a:r>
              <a:rPr lang="en-US" altLang="en-US" sz="2400" smtClean="0">
                <a:latin typeface="Comic Sans MS" panose="030F0702030302020204" pitchFamily="66" charset="0"/>
              </a:rPr>
              <a:t>Lexical translation 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en-US" altLang="en-US" sz="2400" smtClean="0">
                <a:latin typeface="Comic Sans MS" panose="030F0702030302020204" pitchFamily="66" charset="0"/>
              </a:rPr>
              <a:t>   </a:t>
            </a:r>
            <a:r>
              <a:rPr lang="en-US" altLang="en-US" sz="2000" smtClean="0">
                <a:latin typeface="Comic Sans MS" panose="030F0702030302020204" pitchFamily="66" charset="0"/>
              </a:rPr>
              <a:t>(weak bilinguals or machine)</a:t>
            </a:r>
          </a:p>
          <a:p>
            <a:pPr marL="0" indent="0"/>
            <a:r>
              <a:rPr lang="en-US" altLang="en-US" sz="2400" smtClean="0">
                <a:latin typeface="Comic Sans MS" panose="030F0702030302020204" pitchFamily="66" charset="0"/>
              </a:rPr>
              <a:t>Assistive translation 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en-US" altLang="en-US" sz="2000" smtClean="0">
                <a:latin typeface="Comic Sans MS" panose="030F0702030302020204" pitchFamily="66" charset="0"/>
              </a:rPr>
              <a:t>    (strong bilinguals)</a:t>
            </a:r>
          </a:p>
          <a:p>
            <a:pPr marL="0" indent="0"/>
            <a:r>
              <a:rPr lang="en-US" altLang="en-US" sz="2400" smtClean="0">
                <a:latin typeface="Comic Sans MS" panose="030F0702030302020204" pitchFamily="66" charset="0"/>
              </a:rPr>
              <a:t>Refine sentence </a:t>
            </a:r>
            <a:br>
              <a:rPr lang="en-US" altLang="en-US" sz="2400" smtClean="0">
                <a:latin typeface="Comic Sans MS" panose="030F0702030302020204" pitchFamily="66" charset="0"/>
              </a:rPr>
            </a:br>
            <a:r>
              <a:rPr lang="en-US" altLang="en-US" sz="2400" smtClean="0">
                <a:latin typeface="Comic Sans MS" panose="030F0702030302020204" pitchFamily="66" charset="0"/>
              </a:rPr>
              <a:t>   </a:t>
            </a:r>
            <a:r>
              <a:rPr lang="en-US" altLang="en-US" sz="2000" smtClean="0">
                <a:latin typeface="Comic Sans MS" panose="030F0702030302020204" pitchFamily="66" charset="0"/>
              </a:rPr>
              <a:t>(monolinguals)</a:t>
            </a:r>
          </a:p>
        </p:txBody>
      </p:sp>
      <p:sp>
        <p:nvSpPr>
          <p:cNvPr id="7168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7168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1338" y="1524000"/>
            <a:ext cx="4640262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6" name="Rectangle 4"/>
          <p:cNvSpPr>
            <a:spLocks noChangeArrowheads="1"/>
          </p:cNvSpPr>
          <p:nvPr/>
        </p:nvSpPr>
        <p:spPr bwMode="auto">
          <a:xfrm>
            <a:off x="914400" y="5257800"/>
            <a:ext cx="7467600" cy="708025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Comic Sans MS" pitchFamily="66" charset="0"/>
              </a:rPr>
              <a:t>V. 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  <a:latin typeface="Comic Sans MS" pitchFamily="66" charset="0"/>
              </a:rPr>
              <a:t>Ambati</a:t>
            </a:r>
            <a:r>
              <a:rPr lang="en-US" altLang="zh-CN" sz="2000" dirty="0">
                <a:solidFill>
                  <a:schemeClr val="bg1">
                    <a:lumMod val="50000"/>
                  </a:schemeClr>
                </a:solidFill>
                <a:latin typeface="Comic Sans MS" pitchFamily="66" charset="0"/>
                <a:ea typeface="宋体" pitchFamily="2" charset="-122"/>
              </a:rPr>
              <a:t> 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Comic Sans MS" pitchFamily="66" charset="0"/>
              </a:rPr>
              <a:t>et al</a:t>
            </a:r>
            <a:r>
              <a:rPr lang="en-US" altLang="zh-CN" sz="2000" dirty="0">
                <a:solidFill>
                  <a:schemeClr val="bg1">
                    <a:lumMod val="50000"/>
                  </a:schemeClr>
                </a:solidFill>
                <a:latin typeface="Comic Sans MS" pitchFamily="66" charset="0"/>
                <a:ea typeface="宋体" pitchFamily="2" charset="-122"/>
              </a:rPr>
              <a:t>, “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Comic Sans MS" pitchFamily="66" charset="0"/>
              </a:rPr>
              <a:t>Collaborative Workflow for Crowdsourcing Translation,</a:t>
            </a:r>
            <a:r>
              <a:rPr lang="en-US" altLang="zh-CN" sz="2000" dirty="0">
                <a:solidFill>
                  <a:schemeClr val="bg1">
                    <a:lumMod val="50000"/>
                  </a:schemeClr>
                </a:solidFill>
                <a:latin typeface="Comic Sans MS" pitchFamily="66" charset="0"/>
                <a:ea typeface="宋体" pitchFamily="2" charset="-122"/>
              </a:rPr>
              <a:t>”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Comic Sans MS" pitchFamily="66" charset="0"/>
              </a:rPr>
              <a:t> CSCW</a:t>
            </a:r>
            <a:r>
              <a:rPr lang="en-US" altLang="zh-CN" sz="2000" dirty="0">
                <a:solidFill>
                  <a:schemeClr val="bg1">
                    <a:lumMod val="50000"/>
                  </a:schemeClr>
                </a:solidFill>
                <a:latin typeface="Comic Sans MS" pitchFamily="66" charset="0"/>
                <a:ea typeface="宋体" pitchFamily="2" charset="-122"/>
              </a:rPr>
              <a:t> 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Comic Sans MS" pitchFamily="66" charset="0"/>
              </a:rPr>
              <a:t>2012</a:t>
            </a:r>
          </a:p>
        </p:txBody>
      </p:sp>
      <p:sp>
        <p:nvSpPr>
          <p:cNvPr id="71687" name="Footer Placeholder 1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800"/>
              </a:spcBef>
              <a:buClr>
                <a:srgbClr val="CCCCFF"/>
              </a:buClr>
              <a:buSzPct val="80000"/>
              <a:buFont typeface="Wingdings" panose="05000000000000000000" pitchFamily="2" charset="2"/>
              <a:buChar char="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675"/>
              </a:spcBef>
              <a:buClr>
                <a:srgbClr val="CCCCFF"/>
              </a:buClr>
              <a:buSzPct val="70000"/>
              <a:buFont typeface="Wingdings" panose="05000000000000000000" pitchFamily="2" charset="2"/>
              <a:buChar char=""/>
              <a:defRPr sz="27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575"/>
              </a:spcBef>
              <a:buClr>
                <a:srgbClr val="CCCCFF"/>
              </a:buClr>
              <a:buSzPct val="65000"/>
              <a:buFont typeface="Wingdings" panose="05000000000000000000" pitchFamily="2" charset="2"/>
              <a:buChar char=""/>
              <a:defRPr sz="23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CCCCF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None/>
            </a:pPr>
            <a:r>
              <a:rPr lang="en-GB" altLang="zh-CN" sz="1000" smtClean="0"/>
              <a:t>ICISCE 2017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4000" smtClean="0">
                <a:latin typeface="Comic Sans MS" panose="030F0702030302020204" pitchFamily="66" charset="0"/>
                <a:ea typeface="宋体" panose="02010600030101010101" pitchFamily="2" charset="-122"/>
              </a:rPr>
              <a:t>Iterative and Parallel</a:t>
            </a:r>
          </a:p>
        </p:txBody>
      </p:sp>
      <p:sp>
        <p:nvSpPr>
          <p:cNvPr id="73731" name="Content Placeholder 1"/>
          <p:cNvSpPr>
            <a:spLocks noGrp="1"/>
          </p:cNvSpPr>
          <p:nvPr>
            <p:ph idx="1"/>
          </p:nvPr>
        </p:nvSpPr>
        <p:spPr>
          <a:xfrm>
            <a:off x="504825" y="1571625"/>
            <a:ext cx="8228013" cy="4529138"/>
          </a:xfrm>
          <a:solidFill>
            <a:schemeClr val="bg1"/>
          </a:solidFill>
        </p:spPr>
        <p:txBody>
          <a:bodyPr/>
          <a:lstStyle/>
          <a:p>
            <a:r>
              <a:rPr lang="en-US" altLang="en-US" sz="2400" smtClean="0">
                <a:latin typeface="Comic Sans MS" panose="030F0702030302020204" pitchFamily="66" charset="0"/>
              </a:rPr>
              <a:t>Iterative improve and vote</a:t>
            </a:r>
          </a:p>
          <a:p>
            <a:endParaRPr lang="en-US" altLang="en-US" smtClean="0"/>
          </a:p>
        </p:txBody>
      </p:sp>
      <p:sp>
        <p:nvSpPr>
          <p:cNvPr id="73732" name="Rectangle 2"/>
          <p:cNvSpPr>
            <a:spLocks noChangeArrowheads="1"/>
          </p:cNvSpPr>
          <p:nvPr/>
        </p:nvSpPr>
        <p:spPr bwMode="auto">
          <a:xfrm>
            <a:off x="1981200" y="5562600"/>
            <a:ext cx="45720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CCCCFF"/>
              </a:buClr>
              <a:buSzPct val="80000"/>
              <a:buFont typeface="Wingdings" panose="05000000000000000000" pitchFamily="2" charset="2"/>
              <a:buChar char="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675"/>
              </a:spcBef>
              <a:buClr>
                <a:srgbClr val="CCCCFF"/>
              </a:buClr>
              <a:buSzPct val="70000"/>
              <a:buFont typeface="Wingdings" panose="05000000000000000000" pitchFamily="2" charset="2"/>
              <a:buChar char=""/>
              <a:defRPr sz="27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575"/>
              </a:spcBef>
              <a:buClr>
                <a:srgbClr val="CCCCFF"/>
              </a:buClr>
              <a:buSzPct val="65000"/>
              <a:buFont typeface="Wingdings" panose="05000000000000000000" pitchFamily="2" charset="2"/>
              <a:buChar char=""/>
              <a:defRPr sz="23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CCCCF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b="1">
                <a:solidFill>
                  <a:schemeClr val="bg1"/>
                </a:solidFill>
              </a:rPr>
              <a:t>Greg Little </a:t>
            </a:r>
            <a:r>
              <a:rPr lang="en-US" altLang="en-US" sz="1800" i="1">
                <a:solidFill>
                  <a:schemeClr val="bg1"/>
                </a:solidFill>
              </a:rPr>
              <a:t>et al</a:t>
            </a:r>
            <a:r>
              <a:rPr lang="en-US" altLang="en-US" sz="1800">
                <a:solidFill>
                  <a:schemeClr val="bg1"/>
                </a:solidFill>
              </a:rPr>
              <a:t>. “Exploring iterative and parallel human computation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solidFill>
                  <a:schemeClr val="bg1"/>
                </a:solidFill>
              </a:rPr>
              <a:t>processes.” HCOMP 2010.</a:t>
            </a:r>
          </a:p>
        </p:txBody>
      </p:sp>
      <p:sp>
        <p:nvSpPr>
          <p:cNvPr id="36870" name="TextBox 3"/>
          <p:cNvSpPr txBox="1">
            <a:spLocks noChangeArrowheads="1"/>
          </p:cNvSpPr>
          <p:nvPr/>
        </p:nvSpPr>
        <p:spPr bwMode="auto">
          <a:xfrm>
            <a:off x="533400" y="5700713"/>
            <a:ext cx="8458200" cy="708025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>
                <a:solidFill>
                  <a:schemeClr val="bg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bg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bg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bg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Comic Sans MS" pitchFamily="66" charset="0"/>
              </a:rPr>
              <a:t>G. Little et al, “Exploring Iterative and Parallel Human Computation Processes,” HCOMP 2010</a:t>
            </a:r>
          </a:p>
        </p:txBody>
      </p:sp>
      <p:pic>
        <p:nvPicPr>
          <p:cNvPr id="73734" name="Picture 3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8213" y="2852738"/>
            <a:ext cx="2836862" cy="251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" y="2046288"/>
            <a:ext cx="5372100" cy="3448050"/>
          </a:xfrm>
          <a:prstGeom prst="rect">
            <a:avLst/>
          </a:prstGeom>
          <a:noFill/>
          <a:ln w="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736" name="Footer Placeholder 1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800"/>
              </a:spcBef>
              <a:buClr>
                <a:srgbClr val="CCCCFF"/>
              </a:buClr>
              <a:buSzPct val="80000"/>
              <a:buFont typeface="Wingdings" panose="05000000000000000000" pitchFamily="2" charset="2"/>
              <a:buChar char="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675"/>
              </a:spcBef>
              <a:buClr>
                <a:srgbClr val="CCCCFF"/>
              </a:buClr>
              <a:buSzPct val="70000"/>
              <a:buFont typeface="Wingdings" panose="05000000000000000000" pitchFamily="2" charset="2"/>
              <a:buChar char=""/>
              <a:defRPr sz="27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575"/>
              </a:spcBef>
              <a:buClr>
                <a:srgbClr val="CCCCFF"/>
              </a:buClr>
              <a:buSzPct val="65000"/>
              <a:buFont typeface="Wingdings" panose="05000000000000000000" pitchFamily="2" charset="2"/>
              <a:buChar char=""/>
              <a:defRPr sz="23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CCCCF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None/>
            </a:pPr>
            <a:r>
              <a:rPr lang="en-GB" altLang="zh-CN" sz="1000" smtClean="0"/>
              <a:t>ICISCE 2017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itle 1"/>
          <p:cNvSpPr>
            <a:spLocks noGrp="1"/>
          </p:cNvSpPr>
          <p:nvPr>
            <p:ph type="title"/>
          </p:nvPr>
        </p:nvSpPr>
        <p:spPr>
          <a:xfrm>
            <a:off x="228600" y="274638"/>
            <a:ext cx="8456613" cy="1141412"/>
          </a:xfrm>
        </p:spPr>
        <p:txBody>
          <a:bodyPr/>
          <a:lstStyle/>
          <a:p>
            <a:r>
              <a:rPr lang="en-US" altLang="en-US" sz="4000" dirty="0" smtClean="0">
                <a:latin typeface="Comic Sans MS" panose="030F0702030302020204" pitchFamily="66" charset="0"/>
              </a:rPr>
              <a:t>Divide-and-Conquer and Aggregate</a:t>
            </a:r>
          </a:p>
        </p:txBody>
      </p:sp>
      <p:sp>
        <p:nvSpPr>
          <p:cNvPr id="75779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altLang="en-US" smtClean="0"/>
          </a:p>
          <a:p>
            <a:endParaRPr lang="en-US" altLang="en-US" smtClean="0"/>
          </a:p>
          <a:p>
            <a:endParaRPr lang="en-US" altLang="en-US" smtClean="0"/>
          </a:p>
          <a:p>
            <a:endParaRPr lang="en-US" altLang="en-US" smtClean="0"/>
          </a:p>
          <a:p>
            <a:endParaRPr lang="en-US" altLang="en-US" smtClean="0"/>
          </a:p>
          <a:p>
            <a:endParaRPr lang="en-US" altLang="en-US" smtClean="0"/>
          </a:p>
          <a:p>
            <a:endParaRPr lang="en-US" altLang="en-US" smtClean="0"/>
          </a:p>
          <a:p>
            <a:endParaRPr lang="en-US" altLang="en-US" smtClean="0"/>
          </a:p>
        </p:txBody>
      </p:sp>
      <p:sp>
        <p:nvSpPr>
          <p:cNvPr id="75780" name="Content Placeholder 7"/>
          <p:cNvSpPr>
            <a:spLocks noGrp="1"/>
          </p:cNvSpPr>
          <p:nvPr>
            <p:ph sz="half" idx="2"/>
          </p:nvPr>
        </p:nvSpPr>
        <p:spPr>
          <a:xfrm>
            <a:off x="457200" y="1524000"/>
            <a:ext cx="4038600" cy="4529138"/>
          </a:xfrm>
        </p:spPr>
        <p:txBody>
          <a:bodyPr/>
          <a:lstStyle/>
          <a:p>
            <a:r>
              <a:rPr lang="en-US" altLang="en-US" sz="2400" dirty="0" smtClean="0">
                <a:latin typeface="Comic Sans MS" panose="030F0702030302020204" pitchFamily="66" charset="0"/>
              </a:rPr>
              <a:t>Divide-and-Conquer and Aggregate</a:t>
            </a:r>
          </a:p>
          <a:p>
            <a:pPr lvl="1"/>
            <a:r>
              <a:rPr lang="en-US" altLang="en-US" sz="2000" dirty="0" smtClean="0">
                <a:latin typeface="Comic Sans MS" panose="030F0702030302020204" pitchFamily="66" charset="0"/>
              </a:rPr>
              <a:t>Decompose a problem statement and aggregate the results</a:t>
            </a:r>
          </a:p>
          <a:p>
            <a:pPr lvl="1"/>
            <a:endParaRPr lang="en-US" altLang="en-US" sz="2000" dirty="0" smtClean="0">
              <a:latin typeface="Comic Sans MS" panose="030F0702030302020204" pitchFamily="66" charset="0"/>
            </a:endParaRPr>
          </a:p>
          <a:p>
            <a:r>
              <a:rPr lang="en-US" altLang="en-US" sz="2400" dirty="0" smtClean="0">
                <a:latin typeface="Comic Sans MS" panose="030F0702030302020204" pitchFamily="66" charset="0"/>
              </a:rPr>
              <a:t>Two special aggregates</a:t>
            </a:r>
          </a:p>
          <a:p>
            <a:pPr lvl="1"/>
            <a:r>
              <a:rPr lang="en-US" altLang="en-US" sz="20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Merge</a:t>
            </a:r>
          </a:p>
          <a:p>
            <a:pPr lvl="1"/>
            <a:r>
              <a:rPr lang="en-US" altLang="en-US" sz="20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Reduce</a:t>
            </a:r>
          </a:p>
        </p:txBody>
      </p:sp>
      <p:sp>
        <p:nvSpPr>
          <p:cNvPr id="75781" name="TextBox 8"/>
          <p:cNvSpPr txBox="1">
            <a:spLocks noChangeArrowheads="1"/>
          </p:cNvSpPr>
          <p:nvPr/>
        </p:nvSpPr>
        <p:spPr bwMode="auto">
          <a:xfrm>
            <a:off x="304800" y="5521325"/>
            <a:ext cx="838358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ts val="800"/>
              </a:spcBef>
              <a:buClr>
                <a:srgbClr val="CCCCFF"/>
              </a:buClr>
              <a:buSzPct val="80000"/>
              <a:buFont typeface="Wingdings" panose="05000000000000000000" pitchFamily="2" charset="2"/>
              <a:buChar char="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>
              <a:spcBef>
                <a:spcPts val="675"/>
              </a:spcBef>
              <a:buClr>
                <a:srgbClr val="CCCCFF"/>
              </a:buClr>
              <a:buSzPct val="70000"/>
              <a:buFont typeface="Wingdings" panose="05000000000000000000" pitchFamily="2" charset="2"/>
              <a:buChar char=""/>
              <a:defRPr sz="27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575"/>
              </a:spcBef>
              <a:buClr>
                <a:srgbClr val="CCCCFF"/>
              </a:buClr>
              <a:buSzPct val="65000"/>
              <a:buFont typeface="Wingdings" panose="05000000000000000000" pitchFamily="2" charset="2"/>
              <a:buChar char=""/>
              <a:defRPr sz="23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CCCCF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lvl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>
                <a:solidFill>
                  <a:srgbClr val="7F7F7F"/>
                </a:solidFill>
                <a:latin typeface="Comic Sans MS" panose="030F0702030302020204" pitchFamily="66" charset="0"/>
              </a:rPr>
              <a:t>P. Minder</a:t>
            </a:r>
            <a:r>
              <a:rPr lang="en-US" altLang="zh-CN" sz="200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 et al, “</a:t>
            </a:r>
            <a:r>
              <a:rPr lang="en-US" altLang="en-US" sz="2000">
                <a:solidFill>
                  <a:srgbClr val="7F7F7F"/>
                </a:solidFill>
                <a:latin typeface="Comic Sans MS" panose="030F0702030302020204" pitchFamily="66" charset="0"/>
              </a:rPr>
              <a:t>Crowdlang - First Steps Towards Programmable</a:t>
            </a:r>
            <a:endParaRPr lang="en-US" altLang="zh-CN" sz="2000">
              <a:solidFill>
                <a:srgbClr val="7F7F7F"/>
              </a:solidFill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 lvl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>
                <a:solidFill>
                  <a:srgbClr val="7F7F7F"/>
                </a:solidFill>
                <a:latin typeface="Comic Sans MS" panose="030F0702030302020204" pitchFamily="66" charset="0"/>
              </a:rPr>
              <a:t>Human Computers for General Computation,</a:t>
            </a:r>
            <a:r>
              <a:rPr lang="en-US" altLang="zh-CN" sz="200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”</a:t>
            </a:r>
            <a:r>
              <a:rPr lang="en-US" altLang="en-US" sz="2000">
                <a:solidFill>
                  <a:srgbClr val="7F7F7F"/>
                </a:solidFill>
                <a:latin typeface="Comic Sans MS" panose="030F0702030302020204" pitchFamily="66" charset="0"/>
              </a:rPr>
              <a:t> AAAI</a:t>
            </a:r>
            <a:r>
              <a:rPr lang="en-US" altLang="zh-CN" sz="200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 </a:t>
            </a:r>
            <a:r>
              <a:rPr lang="en-US" altLang="en-US" sz="2000">
                <a:solidFill>
                  <a:srgbClr val="7F7F7F"/>
                </a:solidFill>
                <a:latin typeface="Comic Sans MS" panose="030F0702030302020204" pitchFamily="66" charset="0"/>
              </a:rPr>
              <a:t>2011.</a:t>
            </a:r>
          </a:p>
        </p:txBody>
      </p:sp>
      <p:graphicFrame>
        <p:nvGraphicFramePr>
          <p:cNvPr id="75782" name="Object 7"/>
          <p:cNvGraphicFramePr>
            <a:graphicFrameLocks noChangeAspect="1"/>
          </p:cNvGraphicFramePr>
          <p:nvPr/>
        </p:nvGraphicFramePr>
        <p:xfrm>
          <a:off x="4533900" y="1295400"/>
          <a:ext cx="4267200" cy="4081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848" name="Visio" r:id="rId4" imgW="7032535" imgH="6725215" progId="Visio.Drawing.11">
                  <p:embed/>
                </p:oleObj>
              </mc:Choice>
              <mc:Fallback>
                <p:oleObj name="Visio" r:id="rId4" imgW="7032535" imgH="6725215" progId="Visio.Drawing.11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33900" y="1295400"/>
                        <a:ext cx="4267200" cy="40814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17961" dir="2700000" algn="ctr" rotWithShape="0">
                                <a:srgbClr val="007A5C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5783" name="Footer Placeholder 1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800"/>
              </a:spcBef>
              <a:buClr>
                <a:srgbClr val="CCCCFF"/>
              </a:buClr>
              <a:buSzPct val="80000"/>
              <a:buFont typeface="Wingdings" panose="05000000000000000000" pitchFamily="2" charset="2"/>
              <a:buChar char="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675"/>
              </a:spcBef>
              <a:buClr>
                <a:srgbClr val="CCCCFF"/>
              </a:buClr>
              <a:buSzPct val="70000"/>
              <a:buFont typeface="Wingdings" panose="05000000000000000000" pitchFamily="2" charset="2"/>
              <a:buChar char=""/>
              <a:defRPr sz="27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575"/>
              </a:spcBef>
              <a:buClr>
                <a:srgbClr val="CCCCFF"/>
              </a:buClr>
              <a:buSzPct val="65000"/>
              <a:buFont typeface="Wingdings" panose="05000000000000000000" pitchFamily="2" charset="2"/>
              <a:buChar char=""/>
              <a:defRPr sz="23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CCCCF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None/>
            </a:pPr>
            <a:r>
              <a:rPr lang="en-GB" altLang="zh-CN" sz="1000" smtClean="0"/>
              <a:t>ICISCE 2017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Font typeface="Arial" charset="0"/>
              <a:buNone/>
              <a:defRPr/>
            </a:pPr>
            <a:r>
              <a:rPr lang="en-US" b="0" dirty="0" smtClean="0">
                <a:latin typeface="Comic Sans MS" pitchFamily="66" charset="0"/>
              </a:rPr>
              <a:t>Challenges and Opportunities</a:t>
            </a:r>
            <a:endParaRPr lang="en-US" b="0" dirty="0">
              <a:latin typeface="Comic Sans MS" pitchFamily="66" charset="0"/>
            </a:endParaRPr>
          </a:p>
        </p:txBody>
      </p:sp>
      <p:sp>
        <p:nvSpPr>
          <p:cNvPr id="81923" name="Text Placeholder 3"/>
          <p:cNvSpPr>
            <a:spLocks noGrp="1"/>
          </p:cNvSpPr>
          <p:nvPr>
            <p:ph type="body" idx="1"/>
          </p:nvPr>
        </p:nvSpPr>
        <p:spPr>
          <a:xfrm>
            <a:off x="762000" y="2743200"/>
            <a:ext cx="7772400" cy="1500188"/>
          </a:xfrm>
        </p:spPr>
        <p:txBody>
          <a:bodyPr/>
          <a:lstStyle/>
          <a:p>
            <a:r>
              <a:rPr lang="en-US" altLang="en-US" smtClean="0">
                <a:latin typeface="Comic Sans MS" panose="030F0702030302020204" pitchFamily="66" charset="0"/>
              </a:rPr>
              <a:t>Challenges</a:t>
            </a:r>
          </a:p>
          <a:p>
            <a:r>
              <a:rPr lang="en-US" altLang="en-US" smtClean="0">
                <a:latin typeface="Comic Sans MS" panose="030F0702030302020204" pitchFamily="66" charset="0"/>
              </a:rPr>
              <a:t>Opportunities</a:t>
            </a:r>
          </a:p>
        </p:txBody>
      </p:sp>
      <p:sp>
        <p:nvSpPr>
          <p:cNvPr id="81924" name="Footer Placeholder 2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800"/>
              </a:spcBef>
              <a:buClr>
                <a:srgbClr val="CCCCFF"/>
              </a:buClr>
              <a:buSzPct val="80000"/>
              <a:buFont typeface="Wingdings" panose="05000000000000000000" pitchFamily="2" charset="2"/>
              <a:buChar char="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675"/>
              </a:spcBef>
              <a:buClr>
                <a:srgbClr val="CCCCFF"/>
              </a:buClr>
              <a:buSzPct val="70000"/>
              <a:buFont typeface="Wingdings" panose="05000000000000000000" pitchFamily="2" charset="2"/>
              <a:buChar char=""/>
              <a:defRPr sz="27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575"/>
              </a:spcBef>
              <a:buClr>
                <a:srgbClr val="CCCCFF"/>
              </a:buClr>
              <a:buSzPct val="65000"/>
              <a:buFont typeface="Wingdings" panose="05000000000000000000" pitchFamily="2" charset="2"/>
              <a:buChar char=""/>
              <a:defRPr sz="23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CCCCF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None/>
            </a:pPr>
            <a:r>
              <a:rPr lang="en-GB" altLang="zh-CN" sz="1000" smtClean="0"/>
              <a:t>ICISCE 2017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4000" smtClean="0">
                <a:latin typeface="Comic Sans MS" panose="030F0702030302020204" pitchFamily="66" charset="0"/>
                <a:ea typeface="宋体" panose="02010600030101010101" pitchFamily="2" charset="-122"/>
              </a:rPr>
              <a:t>Challenges</a:t>
            </a:r>
          </a:p>
        </p:txBody>
      </p:sp>
      <p:sp>
        <p:nvSpPr>
          <p:cNvPr id="82947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991600" cy="4529138"/>
          </a:xfrm>
        </p:spPr>
        <p:txBody>
          <a:bodyPr/>
          <a:lstStyle/>
          <a:p>
            <a:pPr>
              <a:spcBef>
                <a:spcPct val="0"/>
              </a:spcBef>
              <a:buSzPct val="100000"/>
              <a:buFont typeface="Wingdings" panose="05000000000000000000" pitchFamily="2" charset="2"/>
              <a:buNone/>
            </a:pPr>
            <a:endParaRPr lang="en-US" altLang="zh-CN" sz="2400" dirty="0" smtClean="0"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>
              <a:spcBef>
                <a:spcPct val="0"/>
              </a:spcBef>
              <a:buSzPct val="100000"/>
            </a:pPr>
            <a:r>
              <a:rPr lang="en-US" altLang="zh-CN" sz="2800" dirty="0" smtClean="0">
                <a:latin typeface="Comic Sans MS" panose="030F0702030302020204" pitchFamily="66" charset="0"/>
                <a:ea typeface="宋体" panose="02010600030101010101" pitchFamily="2" charset="-122"/>
              </a:rPr>
              <a:t>Trade-offs: time, cost, and quality</a:t>
            </a:r>
          </a:p>
          <a:p>
            <a:pPr lvl="1">
              <a:spcBef>
                <a:spcPct val="0"/>
              </a:spcBef>
              <a:buSzPct val="100000"/>
            </a:pPr>
            <a:r>
              <a:rPr lang="en-US" altLang="zh-CN" sz="2300" dirty="0" smtClean="0">
                <a:solidFill>
                  <a:srgbClr val="0070C0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Max algorithm </a:t>
            </a:r>
            <a:r>
              <a:rPr lang="en-US" altLang="zh-CN" sz="2300" dirty="0" smtClean="0">
                <a:latin typeface="Comic Sans MS" panose="030F0702030302020204" pitchFamily="66" charset="0"/>
                <a:ea typeface="宋体" panose="02010600030101010101" pitchFamily="2" charset="-122"/>
              </a:rPr>
              <a:t>with human error </a:t>
            </a:r>
            <a:r>
              <a:rPr lang="en-US" altLang="zh-CN" sz="1800" dirty="0" smtClean="0">
                <a:latin typeface="Comic Sans MS" panose="030F0702030302020204" pitchFamily="66" charset="0"/>
                <a:ea typeface="宋体" panose="02010600030101010101" pitchFamily="2" charset="-122"/>
              </a:rPr>
              <a:t>(with a probability)</a:t>
            </a:r>
          </a:p>
          <a:p>
            <a:pPr lvl="1">
              <a:spcBef>
                <a:spcPct val="0"/>
              </a:spcBef>
              <a:buSzPct val="100000"/>
            </a:pPr>
            <a:r>
              <a:rPr lang="en-US" altLang="zh-CN" sz="2000" dirty="0" smtClean="0">
                <a:latin typeface="Comic Sans MS" panose="030F0702030302020204" pitchFamily="66" charset="0"/>
                <a:ea typeface="宋体" panose="02010600030101010101" pitchFamily="2" charset="-122"/>
              </a:rPr>
              <a:t>Maximize quality (via redundancy) subject to cost and time</a:t>
            </a:r>
            <a:endParaRPr lang="en-US" altLang="zh-CN" sz="2800" dirty="0" smtClean="0"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 lvl="1">
              <a:spcBef>
                <a:spcPct val="0"/>
              </a:spcBef>
              <a:buSzPct val="100000"/>
            </a:pPr>
            <a:endParaRPr lang="en-US" altLang="zh-CN" sz="1400" dirty="0" smtClean="0">
              <a:solidFill>
                <a:srgbClr val="7F7F7F"/>
              </a:solidFill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 lvl="1">
              <a:spcBef>
                <a:spcPct val="0"/>
              </a:spcBef>
              <a:buSzPct val="100000"/>
              <a:buFont typeface="Wingdings" panose="05000000000000000000" pitchFamily="2" charset="2"/>
              <a:buNone/>
            </a:pPr>
            <a:r>
              <a:rPr lang="en-US" altLang="zh-CN" sz="1600" dirty="0" smtClean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P. </a:t>
            </a:r>
            <a:r>
              <a:rPr lang="en-US" altLang="zh-CN" sz="1600" dirty="0" err="1" smtClean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Venetis</a:t>
            </a:r>
            <a:r>
              <a:rPr lang="en-US" altLang="zh-CN" sz="1600" dirty="0" smtClean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 et al, “Max Algorithms in Crowdsourcing Environments,”  WWW 2012</a:t>
            </a:r>
          </a:p>
          <a:p>
            <a:pPr lvl="1">
              <a:spcBef>
                <a:spcPct val="0"/>
              </a:spcBef>
              <a:buSzPct val="100000"/>
              <a:buFont typeface="Wingdings" panose="05000000000000000000" pitchFamily="2" charset="2"/>
              <a:buNone/>
            </a:pPr>
            <a:r>
              <a:rPr lang="en-US" altLang="zh-CN" sz="1600" dirty="0" smtClean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R. </a:t>
            </a:r>
            <a:r>
              <a:rPr lang="en-US" altLang="zh-CN" sz="1600" dirty="0" err="1" smtClean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Kawajiri</a:t>
            </a:r>
            <a:r>
              <a:rPr lang="en-US" altLang="zh-CN" sz="1600" dirty="0" smtClean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 et al. “Steered </a:t>
            </a:r>
            <a:r>
              <a:rPr lang="en-US" altLang="zh-CN" sz="1600" dirty="0" err="1" smtClean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Crowdsensing</a:t>
            </a:r>
            <a:r>
              <a:rPr lang="en-US" altLang="zh-CN" sz="1600" dirty="0" smtClean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: Incentive Design Towards Quality-oriented Place-centric </a:t>
            </a:r>
            <a:r>
              <a:rPr lang="en-US" altLang="zh-CN" sz="1600" dirty="0" err="1" smtClean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Crowdsensing</a:t>
            </a:r>
            <a:r>
              <a:rPr lang="en-US" altLang="zh-CN" sz="1600" dirty="0" smtClean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”, UBICOMP 2014</a:t>
            </a:r>
          </a:p>
          <a:p>
            <a:pPr lvl="1">
              <a:spcBef>
                <a:spcPct val="0"/>
              </a:spcBef>
              <a:buSzPct val="100000"/>
              <a:buFont typeface="Wingdings" panose="05000000000000000000" pitchFamily="2" charset="2"/>
              <a:buNone/>
            </a:pPr>
            <a:endParaRPr lang="en-US" altLang="zh-CN" sz="1000" dirty="0" smtClean="0">
              <a:solidFill>
                <a:srgbClr val="7F7F7F"/>
              </a:solidFill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>
              <a:spcBef>
                <a:spcPct val="0"/>
              </a:spcBef>
              <a:buSzPct val="100000"/>
            </a:pPr>
            <a:r>
              <a:rPr lang="en-US" altLang="zh-CN" sz="2800" dirty="0" smtClean="0">
                <a:latin typeface="Comic Sans MS" panose="030F0702030302020204" pitchFamily="66" charset="0"/>
                <a:ea typeface="宋体" panose="02010600030101010101" pitchFamily="2" charset="-122"/>
              </a:rPr>
              <a:t>Incentive: </a:t>
            </a:r>
            <a:r>
              <a:rPr lang="en-US" altLang="zh-CN" sz="2400" dirty="0" smtClean="0">
                <a:latin typeface="Comic Sans MS" panose="030F0702030302020204" pitchFamily="66" charset="0"/>
                <a:ea typeface="宋体" panose="02010600030101010101" pitchFamily="2" charset="-122"/>
              </a:rPr>
              <a:t>money, social recognition, and self esteem</a:t>
            </a:r>
          </a:p>
          <a:p>
            <a:pPr lvl="1">
              <a:spcBef>
                <a:spcPct val="0"/>
              </a:spcBef>
              <a:buSzPct val="100000"/>
            </a:pPr>
            <a:r>
              <a:rPr lang="en-US" altLang="zh-CN" sz="2400" dirty="0" smtClean="0">
                <a:solidFill>
                  <a:srgbClr val="0070C0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Platform-centric</a:t>
            </a:r>
            <a:r>
              <a:rPr lang="en-US" altLang="zh-CN" sz="2400" dirty="0" smtClean="0">
                <a:latin typeface="Comic Sans MS" panose="030F0702030302020204" pitchFamily="66" charset="0"/>
                <a:ea typeface="宋体" panose="02010600030101010101" pitchFamily="2" charset="-122"/>
              </a:rPr>
              <a:t>: a </a:t>
            </a:r>
            <a:r>
              <a:rPr lang="en-US" altLang="zh-CN" sz="2400" dirty="0" err="1" smtClean="0">
                <a:latin typeface="Comic Sans MS" panose="030F0702030302020204" pitchFamily="66" charset="0"/>
                <a:ea typeface="宋体" panose="02010600030101010101" pitchFamily="2" charset="-122"/>
              </a:rPr>
              <a:t>Stackelberg</a:t>
            </a:r>
            <a:r>
              <a:rPr lang="en-US" altLang="zh-CN" sz="2400" dirty="0" smtClean="0">
                <a:latin typeface="Comic Sans MS" panose="030F0702030302020204" pitchFamily="66" charset="0"/>
                <a:ea typeface="宋体" panose="02010600030101010101" pitchFamily="2" charset="-122"/>
              </a:rPr>
              <a:t> game</a:t>
            </a:r>
          </a:p>
          <a:p>
            <a:pPr lvl="1">
              <a:spcBef>
                <a:spcPct val="0"/>
              </a:spcBef>
              <a:buSzPct val="100000"/>
            </a:pPr>
            <a:r>
              <a:rPr lang="en-US" altLang="zh-CN" sz="2300" dirty="0" smtClean="0">
                <a:solidFill>
                  <a:srgbClr val="0070C0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User-centric:</a:t>
            </a:r>
            <a:r>
              <a:rPr lang="en-US" altLang="zh-CN" sz="2300" dirty="0" smtClean="0">
                <a:latin typeface="Comic Sans MS" panose="030F0702030302020204" pitchFamily="66" charset="0"/>
                <a:ea typeface="宋体" panose="02010600030101010101" pitchFamily="2" charset="-122"/>
              </a:rPr>
              <a:t> auction-based incentive mechanism</a:t>
            </a:r>
          </a:p>
          <a:p>
            <a:pPr lvl="1">
              <a:spcBef>
                <a:spcPct val="0"/>
              </a:spcBef>
              <a:buSzPct val="100000"/>
            </a:pPr>
            <a:endParaRPr lang="en-US" altLang="zh-CN" sz="1400" dirty="0" smtClean="0"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 lvl="1">
              <a:spcBef>
                <a:spcPct val="0"/>
              </a:spcBef>
              <a:buSzPct val="100000"/>
              <a:buFont typeface="Wingdings" panose="05000000000000000000" pitchFamily="2" charset="2"/>
              <a:buNone/>
            </a:pPr>
            <a:r>
              <a:rPr lang="en-US" altLang="zh-CN" sz="1600" dirty="0" smtClean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D. Yang et al,  “Crowdsourcing to Smartphones: Incentive Mechanism Design for Mobile Phone Sensing,” </a:t>
            </a:r>
            <a:r>
              <a:rPr lang="en-US" altLang="zh-CN" sz="1600" dirty="0" err="1" smtClean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MobiCom</a:t>
            </a:r>
            <a:r>
              <a:rPr lang="en-US" altLang="zh-CN" sz="1600" dirty="0" smtClean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 2012</a:t>
            </a:r>
            <a:r>
              <a:rPr lang="en-US" altLang="zh-CN" sz="1800" dirty="0" smtClean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.</a:t>
            </a:r>
          </a:p>
          <a:p>
            <a:pPr lvl="1">
              <a:spcBef>
                <a:spcPct val="0"/>
              </a:spcBef>
              <a:buSzPct val="100000"/>
            </a:pPr>
            <a:endParaRPr lang="en-US" altLang="zh-CN" sz="2300" dirty="0" smtClean="0"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 lvl="1">
              <a:spcBef>
                <a:spcPct val="0"/>
              </a:spcBef>
              <a:buSzPct val="100000"/>
            </a:pPr>
            <a:endParaRPr lang="en-US" altLang="zh-CN" sz="2300" dirty="0" smtClean="0"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>
              <a:spcBef>
                <a:spcPct val="0"/>
              </a:spcBef>
              <a:buSzPct val="100000"/>
            </a:pPr>
            <a:endParaRPr lang="en-US" altLang="zh-CN" sz="2800" dirty="0" smtClean="0"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>
              <a:spcBef>
                <a:spcPct val="0"/>
              </a:spcBef>
              <a:buSzPct val="100000"/>
              <a:buFont typeface="Wingdings" panose="05000000000000000000" pitchFamily="2" charset="2"/>
              <a:buNone/>
            </a:pPr>
            <a:r>
              <a:rPr lang="en-US" altLang="zh-CN" sz="2400" dirty="0" smtClean="0">
                <a:latin typeface="Comic Sans MS" panose="030F0702030302020204" pitchFamily="66" charset="0"/>
                <a:ea typeface="宋体" panose="02010600030101010101" pitchFamily="2" charset="-122"/>
              </a:rPr>
              <a:t>	</a:t>
            </a:r>
          </a:p>
        </p:txBody>
      </p:sp>
      <p:pic>
        <p:nvPicPr>
          <p:cNvPr id="8294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295275"/>
            <a:ext cx="3048000" cy="116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49" name="Footer Placeholder 1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800"/>
              </a:spcBef>
              <a:buClr>
                <a:srgbClr val="CCCCFF"/>
              </a:buClr>
              <a:buSzPct val="80000"/>
              <a:buFont typeface="Wingdings" panose="05000000000000000000" pitchFamily="2" charset="2"/>
              <a:buChar char="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675"/>
              </a:spcBef>
              <a:buClr>
                <a:srgbClr val="CCCCFF"/>
              </a:buClr>
              <a:buSzPct val="70000"/>
              <a:buFont typeface="Wingdings" panose="05000000000000000000" pitchFamily="2" charset="2"/>
              <a:buChar char=""/>
              <a:defRPr sz="27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575"/>
              </a:spcBef>
              <a:buClr>
                <a:srgbClr val="CCCCFF"/>
              </a:buClr>
              <a:buSzPct val="65000"/>
              <a:buFont typeface="Wingdings" panose="05000000000000000000" pitchFamily="2" charset="2"/>
              <a:buChar char=""/>
              <a:defRPr sz="23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CCCCF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None/>
            </a:pPr>
            <a:r>
              <a:rPr lang="en-GB" altLang="zh-CN" sz="1000" smtClean="0"/>
              <a:t>ICISCE 2017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Content Placeholder 2"/>
          <p:cNvSpPr txBox="1">
            <a:spLocks/>
          </p:cNvSpPr>
          <p:nvPr/>
        </p:nvSpPr>
        <p:spPr bwMode="auto">
          <a:xfrm>
            <a:off x="609600" y="1447800"/>
            <a:ext cx="79248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marL="341313" indent="-341313">
              <a:spcBef>
                <a:spcPts val="800"/>
              </a:spcBef>
              <a:buClr>
                <a:srgbClr val="CCCCFF"/>
              </a:buClr>
              <a:buSzPct val="80000"/>
              <a:buFont typeface="Wingdings" panose="05000000000000000000" pitchFamily="2" charset="2"/>
              <a:buChar char="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341313" indent="-341313">
              <a:spcBef>
                <a:spcPts val="675"/>
              </a:spcBef>
              <a:buClr>
                <a:srgbClr val="CCCCFF"/>
              </a:buClr>
              <a:buSzPct val="70000"/>
              <a:buFont typeface="Wingdings" panose="05000000000000000000" pitchFamily="2" charset="2"/>
              <a:buChar char=""/>
              <a:defRPr sz="27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575"/>
              </a:spcBef>
              <a:buClr>
                <a:srgbClr val="CCCCFF"/>
              </a:buClr>
              <a:buSzPct val="65000"/>
              <a:buFont typeface="Wingdings" panose="05000000000000000000" pitchFamily="2" charset="2"/>
              <a:buChar char=""/>
              <a:defRPr sz="23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CCCCF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>
                <a:latin typeface="Comic Sans MS" panose="030F0702030302020204" pitchFamily="66" charset="0"/>
              </a:rPr>
              <a:t>CrowdDB:</a:t>
            </a:r>
            <a:endParaRPr lang="en-US" altLang="en-US"/>
          </a:p>
          <a:p>
            <a:pPr>
              <a:buFont typeface="Wingdings" panose="05000000000000000000" pitchFamily="2" charset="2"/>
              <a:buNone/>
            </a:pPr>
            <a:endParaRPr lang="en-US" altLang="en-US"/>
          </a:p>
          <a:p>
            <a:pPr>
              <a:buFont typeface="Wingdings" panose="05000000000000000000" pitchFamily="2" charset="2"/>
              <a:buNone/>
            </a:pPr>
            <a:endParaRPr lang="en-US" altLang="en-US" sz="1400"/>
          </a:p>
          <a:p>
            <a:pPr>
              <a:buFont typeface="Wingdings" panose="05000000000000000000" pitchFamily="2" charset="2"/>
              <a:buNone/>
            </a:pPr>
            <a:endParaRPr lang="en-US" altLang="en-US"/>
          </a:p>
          <a:p>
            <a:pPr>
              <a:buFont typeface="Wingdings" panose="05000000000000000000" pitchFamily="2" charset="2"/>
              <a:buNone/>
            </a:pPr>
            <a:endParaRPr lang="en-US" altLang="en-US" sz="1600"/>
          </a:p>
          <a:p>
            <a:pPr>
              <a:buFont typeface="Wingdings" panose="05000000000000000000" pitchFamily="2" charset="2"/>
              <a:buNone/>
            </a:pPr>
            <a:endParaRPr lang="en-US" altLang="en-US" sz="1600"/>
          </a:p>
          <a:p>
            <a:pPr>
              <a:buFont typeface="Wingdings" panose="05000000000000000000" pitchFamily="2" charset="2"/>
              <a:buNone/>
            </a:pPr>
            <a:endParaRPr lang="en-US" altLang="en-US" sz="1600"/>
          </a:p>
          <a:p>
            <a:pPr>
              <a:buFont typeface="Wingdings" panose="05000000000000000000" pitchFamily="2" charset="2"/>
              <a:buNone/>
            </a:pPr>
            <a:endParaRPr lang="en-US" altLang="en-US" sz="1600"/>
          </a:p>
          <a:p>
            <a:pPr>
              <a:buFont typeface="Wingdings" panose="05000000000000000000" pitchFamily="2" charset="2"/>
              <a:buNone/>
            </a:pPr>
            <a:endParaRPr lang="en-US" altLang="en-US" sz="1600"/>
          </a:p>
          <a:p>
            <a:pPr>
              <a:buFont typeface="Wingdings" panose="05000000000000000000" pitchFamily="2" charset="2"/>
              <a:buNone/>
            </a:pPr>
            <a:endParaRPr lang="en-US" altLang="en-US"/>
          </a:p>
          <a:p>
            <a:pPr lvl="1">
              <a:spcBef>
                <a:spcPts val="800"/>
              </a:spcBef>
              <a:buSzPct val="80000"/>
              <a:buFont typeface="Wingdings" panose="05000000000000000000" pitchFamily="2" charset="2"/>
              <a:buNone/>
            </a:pPr>
            <a:r>
              <a:rPr lang="en-US" altLang="zh-CN" sz="180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M. Franklin et al, “CrowdDB: Answering Queries with Crowdsourcing,” SIGMOD 2011</a:t>
            </a:r>
          </a:p>
          <a:p>
            <a:pPr>
              <a:buFont typeface="Wingdings" panose="05000000000000000000" pitchFamily="2" charset="2"/>
              <a:buNone/>
            </a:pPr>
            <a:endParaRPr lang="en-US" altLang="en-US" sz="1600">
              <a:solidFill>
                <a:srgbClr val="7F7F7F"/>
              </a:solidFill>
              <a:latin typeface="Comic Sans MS" panose="030F0702030302020204" pitchFamily="66" charset="0"/>
            </a:endParaRPr>
          </a:p>
          <a:p>
            <a:endParaRPr lang="en-US" altLang="en-US"/>
          </a:p>
        </p:txBody>
      </p:sp>
      <p:sp>
        <p:nvSpPr>
          <p:cNvPr id="8499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4000" smtClean="0">
                <a:latin typeface="Comic Sans MS" panose="030F0702030302020204" pitchFamily="66" charset="0"/>
                <a:ea typeface="宋体" panose="02010600030101010101" pitchFamily="2" charset="-122"/>
              </a:rPr>
              <a:t>Challenges: HPU + CPU</a:t>
            </a:r>
          </a:p>
        </p:txBody>
      </p:sp>
      <p:sp>
        <p:nvSpPr>
          <p:cNvPr id="8499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lvl="1" indent="0">
              <a:spcBef>
                <a:spcPct val="0"/>
              </a:spcBef>
              <a:buSzPct val="100000"/>
              <a:buFont typeface="Wingdings" panose="05000000000000000000" pitchFamily="2" charset="2"/>
              <a:buNone/>
            </a:pPr>
            <a:endParaRPr lang="en-US" altLang="zh-CN" sz="1600" smtClean="0">
              <a:solidFill>
                <a:srgbClr val="7F7F7F"/>
              </a:solidFill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 marL="457200" lvl="1" indent="0">
              <a:spcBef>
                <a:spcPct val="0"/>
              </a:spcBef>
              <a:buSzPct val="100000"/>
              <a:buFont typeface="Wingdings" panose="05000000000000000000" pitchFamily="2" charset="2"/>
              <a:buNone/>
            </a:pPr>
            <a:endParaRPr lang="en-US" altLang="zh-CN" sz="1600" smtClean="0">
              <a:solidFill>
                <a:srgbClr val="7F7F7F"/>
              </a:solidFill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 marL="457200" lvl="1" indent="0">
              <a:spcBef>
                <a:spcPct val="0"/>
              </a:spcBef>
              <a:buSzPct val="100000"/>
            </a:pPr>
            <a:endParaRPr lang="en-US" altLang="zh-CN" sz="2300" smtClean="0"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 marL="457200" lvl="1" indent="0">
              <a:spcBef>
                <a:spcPct val="0"/>
              </a:spcBef>
              <a:buSzPct val="100000"/>
            </a:pPr>
            <a:endParaRPr lang="en-US" altLang="zh-CN" sz="2300" smtClean="0"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 marL="457200" lvl="1" indent="0">
              <a:spcBef>
                <a:spcPct val="0"/>
              </a:spcBef>
              <a:buSzPct val="100000"/>
            </a:pPr>
            <a:endParaRPr lang="en-US" altLang="zh-CN" sz="2300" smtClean="0"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 marL="457200" lvl="1" indent="0">
              <a:spcBef>
                <a:spcPct val="0"/>
              </a:spcBef>
              <a:buSzPct val="100000"/>
            </a:pPr>
            <a:endParaRPr lang="en-US" altLang="zh-CN" sz="2300" smtClean="0"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 marL="457200" lvl="1" indent="0">
              <a:spcBef>
                <a:spcPct val="0"/>
              </a:spcBef>
              <a:buSzPct val="100000"/>
            </a:pPr>
            <a:endParaRPr lang="en-US" altLang="zh-CN" sz="2300" smtClean="0"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 marL="457200" lvl="1" indent="0">
              <a:spcBef>
                <a:spcPct val="0"/>
              </a:spcBef>
              <a:buSzPct val="100000"/>
            </a:pPr>
            <a:endParaRPr lang="en-US" altLang="zh-CN" sz="2300" smtClean="0"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 marL="457200" lvl="1" indent="0">
              <a:spcBef>
                <a:spcPct val="0"/>
              </a:spcBef>
              <a:buSzPct val="100000"/>
            </a:pPr>
            <a:endParaRPr lang="en-US" altLang="zh-CN" sz="2300" smtClean="0"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 marL="457200" lvl="1" indent="0">
              <a:spcBef>
                <a:spcPct val="0"/>
              </a:spcBef>
              <a:buSzPct val="100000"/>
            </a:pPr>
            <a:endParaRPr lang="en-US" altLang="zh-CN" sz="2300" smtClean="0"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 marL="457200" lvl="1" indent="0">
              <a:spcBef>
                <a:spcPct val="0"/>
              </a:spcBef>
              <a:buSzPct val="100000"/>
            </a:pPr>
            <a:endParaRPr lang="en-US" altLang="zh-CN" sz="2300" smtClean="0"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 marL="457200" lvl="1" indent="0">
              <a:spcBef>
                <a:spcPct val="0"/>
              </a:spcBef>
              <a:buSzPct val="100000"/>
            </a:pPr>
            <a:endParaRPr lang="en-US" altLang="zh-CN" sz="2300" smtClean="0"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 marL="457200" lvl="1" indent="0">
              <a:spcBef>
                <a:spcPct val="0"/>
              </a:spcBef>
              <a:buSzPct val="100000"/>
            </a:pPr>
            <a:endParaRPr lang="en-US" altLang="zh-CN" sz="2300" smtClean="0"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 marL="457200" lvl="1" indent="0">
              <a:spcBef>
                <a:spcPct val="0"/>
              </a:spcBef>
              <a:buSzPct val="100000"/>
              <a:buFont typeface="Wingdings" panose="05000000000000000000" pitchFamily="2" charset="2"/>
              <a:buNone/>
            </a:pPr>
            <a:r>
              <a:rPr lang="en-US" altLang="zh-CN" smtClean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		</a:t>
            </a:r>
            <a:endParaRPr lang="en-US" altLang="zh-CN" sz="2800" smtClean="0">
              <a:solidFill>
                <a:srgbClr val="7F7F7F"/>
              </a:solidFill>
              <a:latin typeface="Comic Sans MS" panose="030F0702030302020204" pitchFamily="66" charset="0"/>
              <a:ea typeface="宋体" panose="02010600030101010101" pitchFamily="2" charset="-122"/>
            </a:endParaRPr>
          </a:p>
        </p:txBody>
      </p:sp>
      <p:graphicFrame>
        <p:nvGraphicFramePr>
          <p:cNvPr id="84997" name="Object 5"/>
          <p:cNvGraphicFramePr>
            <a:graphicFrameLocks noChangeAspect="1"/>
          </p:cNvGraphicFramePr>
          <p:nvPr/>
        </p:nvGraphicFramePr>
        <p:xfrm>
          <a:off x="1676400" y="2057400"/>
          <a:ext cx="6019800" cy="3633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062" name="Visio" r:id="rId4" imgW="9750264" imgH="6181479" progId="Visio.Drawing.11">
                  <p:embed/>
                </p:oleObj>
              </mc:Choice>
              <mc:Fallback>
                <p:oleObj name="Visio" r:id="rId4" imgW="9750264" imgH="6181479" progId="Visio.Drawing.11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76400" y="2057400"/>
                        <a:ext cx="6019800" cy="3633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4998" name="Footer Placeholder 1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800"/>
              </a:spcBef>
              <a:buClr>
                <a:srgbClr val="CCCCFF"/>
              </a:buClr>
              <a:buSzPct val="80000"/>
              <a:buFont typeface="Wingdings" panose="05000000000000000000" pitchFamily="2" charset="2"/>
              <a:buChar char="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675"/>
              </a:spcBef>
              <a:buClr>
                <a:srgbClr val="CCCCFF"/>
              </a:buClr>
              <a:buSzPct val="70000"/>
              <a:buFont typeface="Wingdings" panose="05000000000000000000" pitchFamily="2" charset="2"/>
              <a:buChar char=""/>
              <a:defRPr sz="27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575"/>
              </a:spcBef>
              <a:buClr>
                <a:srgbClr val="CCCCFF"/>
              </a:buClr>
              <a:buSzPct val="65000"/>
              <a:buFont typeface="Wingdings" panose="05000000000000000000" pitchFamily="2" charset="2"/>
              <a:buChar char=""/>
              <a:defRPr sz="23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CCCCF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None/>
            </a:pPr>
            <a:r>
              <a:rPr lang="en-GB" altLang="zh-CN" sz="1000" smtClean="0"/>
              <a:t>ICISCE 2017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4000" smtClean="0">
                <a:latin typeface="Comic Sans MS" panose="030F0702030302020204" pitchFamily="66" charset="0"/>
                <a:ea typeface="宋体" panose="02010600030101010101" pitchFamily="2" charset="-122"/>
              </a:rPr>
              <a:t>CPU-assisted  HPU</a:t>
            </a:r>
          </a:p>
        </p:txBody>
      </p:sp>
      <p:sp>
        <p:nvSpPr>
          <p:cNvPr id="87043" name="Content Placeholder 2"/>
          <p:cNvSpPr>
            <a:spLocks noGrp="1"/>
          </p:cNvSpPr>
          <p:nvPr>
            <p:ph sz="half" idx="1"/>
          </p:nvPr>
        </p:nvSpPr>
        <p:spPr>
          <a:xfrm>
            <a:off x="230188" y="1600200"/>
            <a:ext cx="4578350" cy="4529138"/>
          </a:xfrm>
        </p:spPr>
        <p:txBody>
          <a:bodyPr/>
          <a:lstStyle/>
          <a:p>
            <a:pPr>
              <a:spcBef>
                <a:spcPct val="0"/>
              </a:spcBef>
              <a:buSzPct val="100000"/>
            </a:pPr>
            <a:r>
              <a:rPr lang="en-US" altLang="zh-CN" smtClean="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Entity Matching</a:t>
            </a:r>
          </a:p>
          <a:p>
            <a:pPr>
              <a:spcBef>
                <a:spcPct val="0"/>
              </a:spcBef>
              <a:buSzPct val="100000"/>
              <a:buFont typeface="Wingdings" panose="05000000000000000000" pitchFamily="2" charset="2"/>
              <a:buNone/>
            </a:pPr>
            <a:r>
              <a:rPr lang="en-US" altLang="zh-CN" smtClean="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	</a:t>
            </a:r>
            <a:r>
              <a:rPr lang="en-US" altLang="zh-CN" sz="1800" smtClean="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e.g. JHU matches John Hopkins Univ.</a:t>
            </a:r>
          </a:p>
          <a:p>
            <a:pPr>
              <a:spcBef>
                <a:spcPct val="0"/>
              </a:spcBef>
              <a:buSzPct val="100000"/>
              <a:buFont typeface="Wingdings" panose="05000000000000000000" pitchFamily="2" charset="2"/>
              <a:buNone/>
            </a:pPr>
            <a:endParaRPr lang="en-US" altLang="zh-CN" smtClean="0">
              <a:solidFill>
                <a:srgbClr val="7F7F7F"/>
              </a:solidFill>
              <a:latin typeface="Comic Sans MS" panose="030F0702030302020204" pitchFamily="66" charset="0"/>
              <a:ea typeface="宋体" panose="02010600030101010101" pitchFamily="2" charset="-122"/>
            </a:endParaRPr>
          </a:p>
        </p:txBody>
      </p:sp>
      <p:sp>
        <p:nvSpPr>
          <p:cNvPr id="87044" name="Content Placeholder 1"/>
          <p:cNvSpPr>
            <a:spLocks noGrp="1"/>
          </p:cNvSpPr>
          <p:nvPr>
            <p:ph sz="half" idx="2"/>
          </p:nvPr>
        </p:nvSpPr>
        <p:spPr>
          <a:xfrm>
            <a:off x="4495800" y="1600200"/>
            <a:ext cx="4038600" cy="4310063"/>
          </a:xfrm>
        </p:spPr>
        <p:txBody>
          <a:bodyPr/>
          <a:lstStyle/>
          <a:p>
            <a:pPr>
              <a:spcBef>
                <a:spcPct val="0"/>
              </a:spcBef>
              <a:buSzPct val="100000"/>
            </a:pPr>
            <a:r>
              <a:rPr lang="en-US" altLang="en-US" smtClean="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Radiology</a:t>
            </a:r>
          </a:p>
          <a:p>
            <a:pPr lvl="1"/>
            <a:r>
              <a:rPr lang="en-US" altLang="en-US" smtClean="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Filter</a:t>
            </a:r>
          </a:p>
          <a:p>
            <a:pPr lvl="1"/>
            <a:endParaRPr lang="en-US" altLang="en-US" sz="1800" smtClean="0"/>
          </a:p>
          <a:p>
            <a:pPr lvl="1"/>
            <a:endParaRPr lang="en-US" altLang="en-US" smtClean="0"/>
          </a:p>
          <a:p>
            <a:pPr lvl="1"/>
            <a:endParaRPr lang="en-US" altLang="en-US" sz="1800" smtClean="0"/>
          </a:p>
          <a:p>
            <a:pPr lvl="1"/>
            <a:endParaRPr lang="en-US" altLang="en-US" smtClean="0"/>
          </a:p>
          <a:p>
            <a:pPr lvl="1"/>
            <a:endParaRPr lang="en-US" altLang="en-US" sz="800" smtClean="0">
              <a:solidFill>
                <a:schemeClr val="tx1"/>
              </a:solidFill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 lvl="1"/>
            <a:r>
              <a:rPr lang="en-US" altLang="en-US" smtClean="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Diagnose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152400" y="5910263"/>
            <a:ext cx="8534400" cy="1252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marL="341313" indent="-341313" algn="l" defTabSz="457200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CCCCFF"/>
              </a:buClr>
              <a:buSzPct val="80000"/>
              <a:buFont typeface="Wingdings" pitchFamily="2" charset="2"/>
              <a:buChar char="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1363" indent="-284163" algn="l" defTabSz="457200" rtl="0" eaLnBrk="0" fontAlgn="base" hangingPunct="0">
              <a:spcBef>
                <a:spcPts val="675"/>
              </a:spcBef>
              <a:spcAft>
                <a:spcPct val="0"/>
              </a:spcAft>
              <a:buClr>
                <a:srgbClr val="CCCCFF"/>
              </a:buClr>
              <a:buSzPct val="70000"/>
              <a:buFont typeface="Wingdings" pitchFamily="2" charset="2"/>
              <a:buChar char=""/>
              <a:defRPr sz="2400">
                <a:solidFill>
                  <a:srgbClr val="000000"/>
                </a:solidFill>
                <a:latin typeface="+mn-lt"/>
              </a:defRPr>
            </a:lvl2pPr>
            <a:lvl3pPr marL="1143000" indent="-228600" algn="l" defTabSz="457200" rtl="0" eaLnBrk="0" fontAlgn="base" hangingPunct="0">
              <a:spcBef>
                <a:spcPts val="575"/>
              </a:spcBef>
              <a:spcAft>
                <a:spcPct val="0"/>
              </a:spcAft>
              <a:buClr>
                <a:srgbClr val="CCCCFF"/>
              </a:buClr>
              <a:buSzPct val="65000"/>
              <a:buFont typeface="Wingdings" pitchFamily="2" charset="2"/>
              <a:buChar char=""/>
              <a:defRPr sz="2000">
                <a:solidFill>
                  <a:srgbClr val="000000"/>
                </a:solidFill>
                <a:latin typeface="+mn-lt"/>
              </a:defRPr>
            </a:lvl3pPr>
            <a:lvl4pPr marL="1600200" indent="-228600" algn="l" defTabSz="457200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Arial" charset="0"/>
              <a:buChar char="•"/>
              <a:defRPr sz="1800">
                <a:solidFill>
                  <a:srgbClr val="000000"/>
                </a:solidFill>
                <a:latin typeface="+mn-lt"/>
              </a:defRPr>
            </a:lvl4pPr>
            <a:lvl5pPr marL="2057400" indent="-228600" algn="l" defTabSz="457200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itchFamily="2" charset="2"/>
              <a:buChar char=""/>
              <a:defRPr sz="1800">
                <a:solidFill>
                  <a:srgbClr val="000000"/>
                </a:solidFill>
                <a:latin typeface="+mn-lt"/>
              </a:defRPr>
            </a:lvl5pPr>
            <a:lvl6pPr marL="2514600" indent="-228600" algn="l" defTabSz="457200" rtl="0" fontAlgn="base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itchFamily="2" charset="2"/>
              <a:buChar char=""/>
              <a:defRPr sz="1800">
                <a:solidFill>
                  <a:srgbClr val="000000"/>
                </a:solidFill>
                <a:latin typeface="+mn-lt"/>
              </a:defRPr>
            </a:lvl6pPr>
            <a:lvl7pPr marL="2971800" indent="-228600" algn="l" defTabSz="457200" rtl="0" fontAlgn="base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itchFamily="2" charset="2"/>
              <a:buChar char=""/>
              <a:defRPr sz="1800">
                <a:solidFill>
                  <a:srgbClr val="000000"/>
                </a:solidFill>
                <a:latin typeface="+mn-lt"/>
              </a:defRPr>
            </a:lvl7pPr>
            <a:lvl8pPr marL="3429000" indent="-228600" algn="l" defTabSz="457200" rtl="0" fontAlgn="base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itchFamily="2" charset="2"/>
              <a:buChar char=""/>
              <a:defRPr sz="1800">
                <a:solidFill>
                  <a:srgbClr val="000000"/>
                </a:solidFill>
                <a:latin typeface="+mn-lt"/>
              </a:defRPr>
            </a:lvl8pPr>
            <a:lvl9pPr marL="3886200" indent="-228600" algn="l" defTabSz="457200" rtl="0" fontAlgn="base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itchFamily="2" charset="2"/>
              <a:buChar char=""/>
              <a:defRPr sz="1800">
                <a:solidFill>
                  <a:srgbClr val="000000"/>
                </a:solidFill>
                <a:latin typeface="+mn-lt"/>
              </a:defRPr>
            </a:lvl9pPr>
          </a:lstStyle>
          <a:p>
            <a:pPr lvl="1">
              <a:spcBef>
                <a:spcPct val="0"/>
              </a:spcBef>
              <a:buSzPct val="100000"/>
              <a:buFont typeface="Wingdings" pitchFamily="2" charset="2"/>
              <a:buNone/>
              <a:defRPr/>
            </a:pPr>
            <a:r>
              <a:rPr lang="en-US" altLang="zh-CN" sz="2000" kern="0" dirty="0" smtClean="0">
                <a:solidFill>
                  <a:srgbClr val="7F7F7F"/>
                </a:solidFill>
                <a:latin typeface="Comic Sans MS" pitchFamily="66" charset="0"/>
                <a:ea typeface="宋体" pitchFamily="2" charset="-122"/>
              </a:rPr>
              <a:t>C. </a:t>
            </a:r>
            <a:r>
              <a:rPr lang="en-US" altLang="zh-CN" sz="2000" kern="0" dirty="0" err="1" smtClean="0">
                <a:solidFill>
                  <a:srgbClr val="7F7F7F"/>
                </a:solidFill>
                <a:latin typeface="Comic Sans MS" pitchFamily="66" charset="0"/>
                <a:ea typeface="宋体" pitchFamily="2" charset="-122"/>
              </a:rPr>
              <a:t>Gokhale</a:t>
            </a:r>
            <a:r>
              <a:rPr lang="en-US" altLang="zh-CN" sz="2000" kern="0" dirty="0" smtClean="0">
                <a:solidFill>
                  <a:srgbClr val="7F7F7F"/>
                </a:solidFill>
                <a:latin typeface="Comic Sans MS" pitchFamily="66" charset="0"/>
                <a:ea typeface="宋体" pitchFamily="2" charset="-122"/>
              </a:rPr>
              <a:t> </a:t>
            </a:r>
            <a:r>
              <a:rPr lang="en-US" altLang="zh-CN" sz="2000" kern="0" dirty="0" err="1" smtClean="0">
                <a:solidFill>
                  <a:srgbClr val="7F7F7F"/>
                </a:solidFill>
                <a:latin typeface="Comic Sans MS" pitchFamily="66" charset="0"/>
                <a:ea typeface="宋体" pitchFamily="2" charset="-122"/>
              </a:rPr>
              <a:t>etal</a:t>
            </a:r>
            <a:r>
              <a:rPr lang="en-US" altLang="zh-CN" sz="2000" kern="0" dirty="0" smtClean="0">
                <a:solidFill>
                  <a:srgbClr val="7F7F7F"/>
                </a:solidFill>
                <a:latin typeface="Comic Sans MS" pitchFamily="66" charset="0"/>
                <a:ea typeface="宋体" pitchFamily="2" charset="-122"/>
              </a:rPr>
              <a:t>, “Corleone: Hands-off Crowdsourcing for Entity </a:t>
            </a:r>
            <a:r>
              <a:rPr lang="en-US" altLang="zh-CN" sz="2000" kern="0" dirty="0">
                <a:solidFill>
                  <a:srgbClr val="7F7F7F"/>
                </a:solidFill>
                <a:latin typeface="Comic Sans MS" pitchFamily="66" charset="0"/>
                <a:ea typeface="宋体" pitchFamily="2" charset="-122"/>
              </a:rPr>
              <a:t>M</a:t>
            </a:r>
            <a:r>
              <a:rPr lang="en-US" altLang="zh-CN" sz="2000" kern="0" dirty="0" smtClean="0">
                <a:solidFill>
                  <a:srgbClr val="7F7F7F"/>
                </a:solidFill>
                <a:latin typeface="Comic Sans MS" pitchFamily="66" charset="0"/>
                <a:ea typeface="宋体" pitchFamily="2" charset="-122"/>
              </a:rPr>
              <a:t>atching,” SIGMOD 2014</a:t>
            </a:r>
          </a:p>
        </p:txBody>
      </p:sp>
      <p:pic>
        <p:nvPicPr>
          <p:cNvPr id="8704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695575"/>
            <a:ext cx="2667000" cy="3095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007A5C"/>
                  </a:outerShdw>
                </a:effectLst>
              </a14:hiddenEffects>
            </a:ext>
          </a:extLst>
        </p:spPr>
      </p:pic>
      <p:pic>
        <p:nvPicPr>
          <p:cNvPr id="8704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550" y="3819525"/>
            <a:ext cx="5238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8" name="Picture 2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3713" y="3817938"/>
            <a:ext cx="530225" cy="525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9" name="Picture 9" descr="http://www.auntminnieeurope.com/user/images/content_images/sup_mri/2011_10_04_15_30_43_858_2011_10_05_obesity_knee_MRI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0150" y="3810000"/>
            <a:ext cx="549275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50" name="Picture 3" descr="Screen Clippi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5950" y="3810000"/>
            <a:ext cx="527050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51" name="TextBox 4"/>
          <p:cNvSpPr txBox="1">
            <a:spLocks noChangeArrowheads="1"/>
          </p:cNvSpPr>
          <p:nvPr/>
        </p:nvSpPr>
        <p:spPr bwMode="auto">
          <a:xfrm>
            <a:off x="5715000" y="3276600"/>
            <a:ext cx="1219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CCCCFF"/>
              </a:buClr>
              <a:buSzPct val="80000"/>
              <a:buFont typeface="Wingdings" panose="05000000000000000000" pitchFamily="2" charset="2"/>
              <a:buChar char="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675"/>
              </a:spcBef>
              <a:buClr>
                <a:srgbClr val="CCCCFF"/>
              </a:buClr>
              <a:buSzPct val="70000"/>
              <a:buFont typeface="Wingdings" panose="05000000000000000000" pitchFamily="2" charset="2"/>
              <a:buChar char=""/>
              <a:defRPr sz="27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575"/>
              </a:spcBef>
              <a:buClr>
                <a:srgbClr val="CCCCFF"/>
              </a:buClr>
              <a:buSzPct val="65000"/>
              <a:buFont typeface="Wingdings" panose="05000000000000000000" pitchFamily="2" charset="2"/>
              <a:buChar char=""/>
              <a:defRPr sz="23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CCCCF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solidFill>
                  <a:schemeClr val="tx1"/>
                </a:solidFill>
              </a:rPr>
              <a:t>CPU</a:t>
            </a:r>
            <a:r>
              <a:rPr lang="en-US" altLang="en-US">
                <a:solidFill>
                  <a:schemeClr val="tx1"/>
                </a:solidFill>
              </a:rPr>
              <a:t>:</a:t>
            </a:r>
          </a:p>
        </p:txBody>
      </p:sp>
      <p:sp>
        <p:nvSpPr>
          <p:cNvPr id="87052" name="TextBox 15"/>
          <p:cNvSpPr txBox="1">
            <a:spLocks noChangeArrowheads="1"/>
          </p:cNvSpPr>
          <p:nvPr/>
        </p:nvSpPr>
        <p:spPr bwMode="auto">
          <a:xfrm>
            <a:off x="6324600" y="2570163"/>
            <a:ext cx="12192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CCCCFF"/>
              </a:buClr>
              <a:buSzPct val="80000"/>
              <a:buFont typeface="Wingdings" panose="05000000000000000000" pitchFamily="2" charset="2"/>
              <a:buChar char="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675"/>
              </a:spcBef>
              <a:buClr>
                <a:srgbClr val="CCCCFF"/>
              </a:buClr>
              <a:buSzPct val="70000"/>
              <a:buFont typeface="Wingdings" panose="05000000000000000000" pitchFamily="2" charset="2"/>
              <a:buChar char=""/>
              <a:defRPr sz="27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575"/>
              </a:spcBef>
              <a:buClr>
                <a:srgbClr val="CCCCFF"/>
              </a:buClr>
              <a:buSzPct val="65000"/>
              <a:buFont typeface="Wingdings" panose="05000000000000000000" pitchFamily="2" charset="2"/>
              <a:buChar char=""/>
              <a:defRPr sz="23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CCCCF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solidFill>
                  <a:schemeClr val="tx1"/>
                </a:solidFill>
              </a:rPr>
              <a:t>HPU:</a:t>
            </a:r>
          </a:p>
        </p:txBody>
      </p:sp>
      <p:pic>
        <p:nvPicPr>
          <p:cNvPr id="87053" name="Picture 2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3350" y="2981325"/>
            <a:ext cx="5318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54" name="Picture 3" descr="Screen Clippi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4950" y="2976563"/>
            <a:ext cx="527050" cy="52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55" name="Picture 2" descr="Screen Clippi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2325" y="2219325"/>
            <a:ext cx="5302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7056" name="Straight Connector 2"/>
          <p:cNvCxnSpPr>
            <a:cxnSpLocks noChangeShapeType="1"/>
            <a:stCxn id="87047" idx="0"/>
            <a:endCxn id="87053" idx="2"/>
          </p:cNvCxnSpPr>
          <p:nvPr/>
        </p:nvCxnSpPr>
        <p:spPr bwMode="auto">
          <a:xfrm flipV="1">
            <a:off x="6440488" y="3505200"/>
            <a:ext cx="309562" cy="314325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7057" name="Straight Connector 4"/>
          <p:cNvCxnSpPr>
            <a:cxnSpLocks noChangeShapeType="1"/>
            <a:stCxn id="87048" idx="0"/>
            <a:endCxn id="87053" idx="2"/>
          </p:cNvCxnSpPr>
          <p:nvPr/>
        </p:nvCxnSpPr>
        <p:spPr bwMode="auto">
          <a:xfrm flipH="1" flipV="1">
            <a:off x="6750050" y="3505200"/>
            <a:ext cx="358775" cy="31273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7058" name="Straight Connector 7"/>
          <p:cNvCxnSpPr>
            <a:cxnSpLocks noChangeShapeType="1"/>
            <a:stCxn id="87049" idx="0"/>
            <a:endCxn id="87054" idx="2"/>
          </p:cNvCxnSpPr>
          <p:nvPr/>
        </p:nvCxnSpPr>
        <p:spPr bwMode="auto">
          <a:xfrm flipV="1">
            <a:off x="7824788" y="3505200"/>
            <a:ext cx="293687" cy="30480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7059" name="Straight Connector 9"/>
          <p:cNvCxnSpPr>
            <a:cxnSpLocks noChangeShapeType="1"/>
            <a:stCxn id="87050" idx="0"/>
            <a:endCxn id="87054" idx="2"/>
          </p:cNvCxnSpPr>
          <p:nvPr/>
        </p:nvCxnSpPr>
        <p:spPr bwMode="auto">
          <a:xfrm flipH="1" flipV="1">
            <a:off x="8118475" y="3505200"/>
            <a:ext cx="381000" cy="30480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7060" name="Straight Connector 11"/>
          <p:cNvCxnSpPr>
            <a:cxnSpLocks noChangeShapeType="1"/>
            <a:stCxn id="87053" idx="0"/>
            <a:endCxn id="87055" idx="2"/>
          </p:cNvCxnSpPr>
          <p:nvPr/>
        </p:nvCxnSpPr>
        <p:spPr bwMode="auto">
          <a:xfrm flipV="1">
            <a:off x="6750050" y="2743200"/>
            <a:ext cx="687388" cy="238125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7061" name="Straight Connector 13"/>
          <p:cNvCxnSpPr>
            <a:cxnSpLocks noChangeShapeType="1"/>
            <a:stCxn id="87054" idx="0"/>
            <a:endCxn id="87055" idx="2"/>
          </p:cNvCxnSpPr>
          <p:nvPr/>
        </p:nvCxnSpPr>
        <p:spPr bwMode="auto">
          <a:xfrm flipH="1" flipV="1">
            <a:off x="7437438" y="2743200"/>
            <a:ext cx="681037" cy="233363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87062" name="Picture 20" descr="Screen Clippi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5029200"/>
            <a:ext cx="57308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63" name="TextBox 4"/>
          <p:cNvSpPr txBox="1">
            <a:spLocks noChangeArrowheads="1"/>
          </p:cNvSpPr>
          <p:nvPr/>
        </p:nvSpPr>
        <p:spPr bwMode="auto">
          <a:xfrm>
            <a:off x="5265738" y="5040313"/>
            <a:ext cx="12192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CCCCFF"/>
              </a:buClr>
              <a:buSzPct val="80000"/>
              <a:buFont typeface="Wingdings" panose="05000000000000000000" pitchFamily="2" charset="2"/>
              <a:buChar char="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675"/>
              </a:spcBef>
              <a:buClr>
                <a:srgbClr val="CCCCFF"/>
              </a:buClr>
              <a:buSzPct val="70000"/>
              <a:buFont typeface="Wingdings" panose="05000000000000000000" pitchFamily="2" charset="2"/>
              <a:buChar char=""/>
              <a:defRPr sz="27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575"/>
              </a:spcBef>
              <a:buClr>
                <a:srgbClr val="CCCCFF"/>
              </a:buClr>
              <a:buSzPct val="65000"/>
              <a:buFont typeface="Wingdings" panose="05000000000000000000" pitchFamily="2" charset="2"/>
              <a:buChar char=""/>
              <a:defRPr sz="23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CCCCF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solidFill>
                  <a:schemeClr val="tx1"/>
                </a:solidFill>
              </a:rPr>
              <a:t>  CPU</a:t>
            </a:r>
            <a:endParaRPr lang="en-US" altLang="en-US">
              <a:solidFill>
                <a:schemeClr val="tx1"/>
              </a:solidFill>
            </a:endParaRPr>
          </a:p>
        </p:txBody>
      </p:sp>
      <p:cxnSp>
        <p:nvCxnSpPr>
          <p:cNvPr id="87064" name="Straight Arrow Connector 22"/>
          <p:cNvCxnSpPr>
            <a:cxnSpLocks noChangeShapeType="1"/>
          </p:cNvCxnSpPr>
          <p:nvPr/>
        </p:nvCxnSpPr>
        <p:spPr bwMode="auto">
          <a:xfrm flipV="1">
            <a:off x="5145088" y="5257800"/>
            <a:ext cx="273050" cy="9525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7065" name="Straight Arrow Connector 40"/>
          <p:cNvCxnSpPr>
            <a:cxnSpLocks noChangeShapeType="1"/>
          </p:cNvCxnSpPr>
          <p:nvPr/>
        </p:nvCxnSpPr>
        <p:spPr bwMode="auto">
          <a:xfrm flipV="1">
            <a:off x="6027738" y="5257800"/>
            <a:ext cx="1073150" cy="9525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7066" name="TextBox 27"/>
          <p:cNvSpPr txBox="1">
            <a:spLocks noChangeArrowheads="1"/>
          </p:cNvSpPr>
          <p:nvPr/>
        </p:nvSpPr>
        <p:spPr bwMode="auto">
          <a:xfrm>
            <a:off x="5983288" y="4876800"/>
            <a:ext cx="1524000" cy="37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CCCCFF"/>
              </a:buClr>
              <a:buSzPct val="80000"/>
              <a:buFont typeface="Wingdings" panose="05000000000000000000" pitchFamily="2" charset="2"/>
              <a:buChar char="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675"/>
              </a:spcBef>
              <a:buClr>
                <a:srgbClr val="CCCCFF"/>
              </a:buClr>
              <a:buSzPct val="70000"/>
              <a:buFont typeface="Wingdings" panose="05000000000000000000" pitchFamily="2" charset="2"/>
              <a:buChar char=""/>
              <a:defRPr sz="27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575"/>
              </a:spcBef>
              <a:buClr>
                <a:srgbClr val="CCCCFF"/>
              </a:buClr>
              <a:buSzPct val="65000"/>
              <a:buFont typeface="Wingdings" panose="05000000000000000000" pitchFamily="2" charset="2"/>
              <a:buChar char=""/>
              <a:defRPr sz="23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CCCCF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>
                <a:solidFill>
                  <a:schemeClr val="tx1"/>
                </a:solidFill>
              </a:rPr>
              <a:t>tuberculosis</a:t>
            </a:r>
          </a:p>
        </p:txBody>
      </p:sp>
      <p:cxnSp>
        <p:nvCxnSpPr>
          <p:cNvPr id="87067" name="Straight Arrow Connector 45"/>
          <p:cNvCxnSpPr>
            <a:cxnSpLocks noChangeShapeType="1"/>
          </p:cNvCxnSpPr>
          <p:nvPr/>
        </p:nvCxnSpPr>
        <p:spPr bwMode="auto">
          <a:xfrm>
            <a:off x="5145088" y="5638800"/>
            <a:ext cx="1955800" cy="0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7068" name="TextBox 4"/>
          <p:cNvSpPr txBox="1">
            <a:spLocks noChangeArrowheads="1"/>
          </p:cNvSpPr>
          <p:nvPr/>
        </p:nvSpPr>
        <p:spPr bwMode="auto">
          <a:xfrm>
            <a:off x="6942138" y="5192713"/>
            <a:ext cx="12192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CCCCFF"/>
              </a:buClr>
              <a:buSzPct val="80000"/>
              <a:buFont typeface="Wingdings" panose="05000000000000000000" pitchFamily="2" charset="2"/>
              <a:buChar char="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675"/>
              </a:spcBef>
              <a:buClr>
                <a:srgbClr val="CCCCFF"/>
              </a:buClr>
              <a:buSzPct val="70000"/>
              <a:buFont typeface="Wingdings" panose="05000000000000000000" pitchFamily="2" charset="2"/>
              <a:buChar char=""/>
              <a:defRPr sz="27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575"/>
              </a:spcBef>
              <a:buClr>
                <a:srgbClr val="CCCCFF"/>
              </a:buClr>
              <a:buSzPct val="65000"/>
              <a:buFont typeface="Wingdings" panose="05000000000000000000" pitchFamily="2" charset="2"/>
              <a:buChar char=""/>
              <a:defRPr sz="23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CCCCF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solidFill>
                  <a:schemeClr val="tx1"/>
                </a:solidFill>
              </a:rPr>
              <a:t>  HPU</a:t>
            </a:r>
            <a:endParaRPr lang="en-US" altLang="en-US">
              <a:solidFill>
                <a:schemeClr val="tx1"/>
              </a:solidFill>
            </a:endParaRPr>
          </a:p>
        </p:txBody>
      </p:sp>
      <p:cxnSp>
        <p:nvCxnSpPr>
          <p:cNvPr id="87069" name="Straight Arrow Connector 48"/>
          <p:cNvCxnSpPr>
            <a:cxnSpLocks noChangeShapeType="1"/>
          </p:cNvCxnSpPr>
          <p:nvPr/>
        </p:nvCxnSpPr>
        <p:spPr bwMode="auto">
          <a:xfrm>
            <a:off x="7654925" y="5410200"/>
            <a:ext cx="390525" cy="0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7070" name="Rectangle 30"/>
          <p:cNvSpPr>
            <a:spLocks noChangeArrowheads="1"/>
          </p:cNvSpPr>
          <p:nvPr/>
        </p:nvSpPr>
        <p:spPr bwMode="auto">
          <a:xfrm>
            <a:off x="7959725" y="5224463"/>
            <a:ext cx="141287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CCCCFF"/>
              </a:buClr>
              <a:buSzPct val="80000"/>
              <a:buFont typeface="Wingdings" panose="05000000000000000000" pitchFamily="2" charset="2"/>
              <a:buChar char="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675"/>
              </a:spcBef>
              <a:buClr>
                <a:srgbClr val="CCCCFF"/>
              </a:buClr>
              <a:buSzPct val="70000"/>
              <a:buFont typeface="Wingdings" panose="05000000000000000000" pitchFamily="2" charset="2"/>
              <a:buChar char=""/>
              <a:defRPr sz="27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575"/>
              </a:spcBef>
              <a:buClr>
                <a:srgbClr val="CCCCFF"/>
              </a:buClr>
              <a:buSzPct val="65000"/>
              <a:buFont typeface="Wingdings" panose="05000000000000000000" pitchFamily="2" charset="2"/>
              <a:buChar char=""/>
              <a:defRPr sz="23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CCCCF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>
                <a:solidFill>
                  <a:schemeClr val="tx1"/>
                </a:solidFill>
              </a:rPr>
              <a:t>tuberculosis</a:t>
            </a:r>
          </a:p>
        </p:txBody>
      </p:sp>
      <p:sp>
        <p:nvSpPr>
          <p:cNvPr id="87071" name="Footer Placeholder 1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800"/>
              </a:spcBef>
              <a:buClr>
                <a:srgbClr val="CCCCFF"/>
              </a:buClr>
              <a:buSzPct val="80000"/>
              <a:buFont typeface="Wingdings" panose="05000000000000000000" pitchFamily="2" charset="2"/>
              <a:buChar char="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675"/>
              </a:spcBef>
              <a:buClr>
                <a:srgbClr val="CCCCFF"/>
              </a:buClr>
              <a:buSzPct val="70000"/>
              <a:buFont typeface="Wingdings" panose="05000000000000000000" pitchFamily="2" charset="2"/>
              <a:buChar char=""/>
              <a:defRPr sz="27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575"/>
              </a:spcBef>
              <a:buClr>
                <a:srgbClr val="CCCCFF"/>
              </a:buClr>
              <a:buSzPct val="65000"/>
              <a:buFont typeface="Wingdings" panose="05000000000000000000" pitchFamily="2" charset="2"/>
              <a:buChar char=""/>
              <a:defRPr sz="23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CCCCF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None/>
            </a:pPr>
            <a:r>
              <a:rPr lang="en-GB" altLang="zh-CN" sz="1000" smtClean="0"/>
              <a:t>ICISCE 2017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 smtClean="0">
                <a:latin typeface="Comic Sans MS" panose="030F0702030302020204" pitchFamily="66" charset="0"/>
              </a:rPr>
              <a:t>Big Data Era</a:t>
            </a:r>
          </a:p>
        </p:txBody>
      </p:sp>
      <p:sp>
        <p:nvSpPr>
          <p:cNvPr id="15363" name="Content Placeholder 2"/>
          <p:cNvSpPr>
            <a:spLocks noGrp="1"/>
          </p:cNvSpPr>
          <p:nvPr>
            <p:ph idx="1"/>
          </p:nvPr>
        </p:nvSpPr>
        <p:spPr>
          <a:xfrm>
            <a:off x="609600" y="1600200"/>
            <a:ext cx="7543800" cy="4525963"/>
          </a:xfrm>
        </p:spPr>
        <p:txBody>
          <a:bodyPr/>
          <a:lstStyle/>
          <a:p>
            <a:r>
              <a:rPr lang="en-US" altLang="en-US" sz="2400" dirty="0" smtClean="0">
                <a:latin typeface="Comic Sans MS" panose="030F0702030302020204" pitchFamily="66" charset="0"/>
              </a:rPr>
              <a:t>“In information technology, big data consists of datasets that grow so large that they become awkward to work with using on-hand database management tools.”</a:t>
            </a:r>
          </a:p>
          <a:p>
            <a:endParaRPr lang="en-US" altLang="en-US" sz="2400" dirty="0" smtClean="0">
              <a:latin typeface="Comic Sans MS" panose="030F0702030302020204" pitchFamily="66" charset="0"/>
            </a:endParaRPr>
          </a:p>
          <a:p>
            <a:r>
              <a:rPr lang="en-US" altLang="en-US" sz="24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Computers are not efficient in processing or creating certain things: </a:t>
            </a:r>
            <a:r>
              <a:rPr lang="en-US" altLang="en-US" sz="24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pattern recognition, complex communication, and ideation.</a:t>
            </a:r>
            <a:endParaRPr lang="en-US" altLang="en-US" sz="2400" dirty="0" smtClean="0">
              <a:solidFill>
                <a:schemeClr val="tx1"/>
              </a:solidFill>
            </a:endParaRPr>
          </a:p>
          <a:p>
            <a:endParaRPr lang="en-US" altLang="en-US" dirty="0" smtClean="0">
              <a:solidFill>
                <a:schemeClr val="tx1"/>
              </a:solidFill>
            </a:endParaRPr>
          </a:p>
          <a:p>
            <a:endParaRPr lang="en-US" altLang="en-US" dirty="0" smtClean="0"/>
          </a:p>
          <a:p>
            <a:endParaRPr lang="en-US" altLang="en-US" dirty="0" smtClean="0"/>
          </a:p>
        </p:txBody>
      </p:sp>
      <p:pic>
        <p:nvPicPr>
          <p:cNvPr id="1536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4572000"/>
            <a:ext cx="1009650" cy="123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5" name="Footer Placeholder 1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800"/>
              </a:spcBef>
              <a:buClr>
                <a:srgbClr val="CCCCFF"/>
              </a:buClr>
              <a:buSzPct val="80000"/>
              <a:buFont typeface="Wingdings" panose="05000000000000000000" pitchFamily="2" charset="2"/>
              <a:buChar char="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675"/>
              </a:spcBef>
              <a:buClr>
                <a:srgbClr val="CCCCFF"/>
              </a:buClr>
              <a:buSzPct val="70000"/>
              <a:buFont typeface="Wingdings" panose="05000000000000000000" pitchFamily="2" charset="2"/>
              <a:buChar char=""/>
              <a:defRPr sz="27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575"/>
              </a:spcBef>
              <a:buClr>
                <a:srgbClr val="CCCCFF"/>
              </a:buClr>
              <a:buSzPct val="65000"/>
              <a:buFont typeface="Wingdings" panose="05000000000000000000" pitchFamily="2" charset="2"/>
              <a:buChar char=""/>
              <a:defRPr sz="23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CCCCF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None/>
            </a:pPr>
            <a:r>
              <a:rPr lang="en-GB" altLang="zh-CN" sz="1000" smtClean="0"/>
              <a:t>ICISCE 2017</a:t>
            </a:r>
          </a:p>
        </p:txBody>
      </p:sp>
    </p:spTree>
    <p:extLst>
      <p:ext uri="{BB962C8B-B14F-4D97-AF65-F5344CB8AC3E}">
        <p14:creationId xmlns:p14="http://schemas.microsoft.com/office/powerpoint/2010/main" val="208740513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4000" smtClean="0">
                <a:latin typeface="Comic Sans MS" panose="030F0702030302020204" pitchFamily="66" charset="0"/>
                <a:ea typeface="宋体" panose="02010600030101010101" pitchFamily="2" charset="-122"/>
              </a:rPr>
              <a:t>Opportunities</a:t>
            </a:r>
          </a:p>
        </p:txBody>
      </p:sp>
      <p:sp>
        <p:nvSpPr>
          <p:cNvPr id="93187" name="Content Placeholder 2"/>
          <p:cNvSpPr>
            <a:spLocks noGrp="1"/>
          </p:cNvSpPr>
          <p:nvPr>
            <p:ph idx="1"/>
          </p:nvPr>
        </p:nvSpPr>
        <p:spPr>
          <a:xfrm>
            <a:off x="533400" y="1447800"/>
            <a:ext cx="8228013" cy="4529138"/>
          </a:xfrm>
        </p:spPr>
        <p:txBody>
          <a:bodyPr/>
          <a:lstStyle/>
          <a:p>
            <a:pPr>
              <a:spcBef>
                <a:spcPct val="0"/>
              </a:spcBef>
              <a:buSzPct val="100000"/>
              <a:buFont typeface="Wingdings" panose="05000000000000000000" pitchFamily="2" charset="2"/>
              <a:buNone/>
            </a:pPr>
            <a:endParaRPr lang="en-US" altLang="zh-CN" sz="2400" smtClean="0"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>
              <a:spcBef>
                <a:spcPct val="0"/>
              </a:spcBef>
              <a:buSzPct val="100000"/>
            </a:pPr>
            <a:r>
              <a:rPr lang="en-US" altLang="zh-CN" sz="2800" smtClean="0">
                <a:latin typeface="Comic Sans MS" panose="030F0702030302020204" pitchFamily="66" charset="0"/>
                <a:ea typeface="宋体" panose="02010600030101010101" pitchFamily="2" charset="-122"/>
              </a:rPr>
              <a:t>Beyond simple workflows</a:t>
            </a:r>
          </a:p>
          <a:p>
            <a:pPr lvl="1">
              <a:spcBef>
                <a:spcPct val="0"/>
              </a:spcBef>
              <a:buSzPct val="100000"/>
            </a:pPr>
            <a:r>
              <a:rPr lang="en-US" altLang="zh-CN" sz="2300" smtClean="0">
                <a:latin typeface="Comic Sans MS" panose="030F0702030302020204" pitchFamily="66" charset="0"/>
                <a:ea typeface="宋体" panose="02010600030101010101" pitchFamily="2" charset="-122"/>
              </a:rPr>
              <a:t>Graph search</a:t>
            </a:r>
          </a:p>
          <a:p>
            <a:pPr lvl="1">
              <a:spcBef>
                <a:spcPct val="0"/>
              </a:spcBef>
              <a:buSzPct val="100000"/>
            </a:pPr>
            <a:r>
              <a:rPr lang="en-US" altLang="zh-CN" sz="2300" smtClean="0">
                <a:latin typeface="Comic Sans MS" panose="030F0702030302020204" pitchFamily="66" charset="0"/>
                <a:ea typeface="宋体" panose="02010600030101010101" pitchFamily="2" charset="-122"/>
              </a:rPr>
              <a:t>Graph match</a:t>
            </a:r>
          </a:p>
          <a:p>
            <a:pPr>
              <a:spcBef>
                <a:spcPct val="0"/>
              </a:spcBef>
              <a:buSzPct val="100000"/>
            </a:pPr>
            <a:endParaRPr lang="en-US" altLang="zh-CN" sz="2800" smtClean="0"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>
              <a:spcBef>
                <a:spcPct val="0"/>
              </a:spcBef>
              <a:buSzPct val="100000"/>
            </a:pPr>
            <a:r>
              <a:rPr lang="en-US" altLang="zh-CN" sz="2800" smtClean="0">
                <a:latin typeface="Comic Sans MS" panose="030F0702030302020204" pitchFamily="66" charset="0"/>
                <a:ea typeface="宋体" panose="02010600030101010101" pitchFamily="2" charset="-122"/>
              </a:rPr>
              <a:t>Beyond simple worker selection</a:t>
            </a:r>
          </a:p>
          <a:p>
            <a:pPr lvl="1">
              <a:spcBef>
                <a:spcPct val="0"/>
              </a:spcBef>
              <a:buSzPct val="100000"/>
            </a:pPr>
            <a:r>
              <a:rPr lang="en-US" altLang="zh-CN" sz="2300" smtClean="0">
                <a:latin typeface="Comic Sans MS" panose="030F0702030302020204" pitchFamily="66" charset="0"/>
                <a:ea typeface="宋体" panose="02010600030101010101" pitchFamily="2" charset="-122"/>
              </a:rPr>
              <a:t>Dynamic procurement</a:t>
            </a:r>
          </a:p>
          <a:p>
            <a:pPr>
              <a:spcBef>
                <a:spcPct val="0"/>
              </a:spcBef>
              <a:buSzPct val="100000"/>
            </a:pPr>
            <a:endParaRPr lang="en-US" altLang="zh-CN" sz="2800" smtClean="0"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>
              <a:spcBef>
                <a:spcPct val="0"/>
              </a:spcBef>
              <a:buSzPct val="100000"/>
            </a:pPr>
            <a:r>
              <a:rPr lang="en-US" altLang="zh-CN" sz="2800" smtClean="0">
                <a:latin typeface="Comic Sans MS" panose="030F0702030302020204" pitchFamily="66" charset="0"/>
                <a:ea typeface="宋体" panose="02010600030101010101" pitchFamily="2" charset="-122"/>
              </a:rPr>
              <a:t>Beyond independent workers</a:t>
            </a:r>
          </a:p>
          <a:p>
            <a:pPr lvl="1">
              <a:spcBef>
                <a:spcPct val="0"/>
              </a:spcBef>
              <a:buSzPct val="100000"/>
            </a:pPr>
            <a:r>
              <a:rPr lang="en-US" altLang="zh-CN" sz="2300" smtClean="0">
                <a:latin typeface="Comic Sans MS" panose="030F0702030302020204" pitchFamily="66" charset="0"/>
                <a:ea typeface="宋体" panose="02010600030101010101" pitchFamily="2" charset="-122"/>
              </a:rPr>
              <a:t>Social networks</a:t>
            </a:r>
          </a:p>
          <a:p>
            <a:pPr>
              <a:spcBef>
                <a:spcPct val="0"/>
              </a:spcBef>
              <a:buSzPct val="100000"/>
              <a:buFont typeface="Wingdings" panose="05000000000000000000" pitchFamily="2" charset="2"/>
              <a:buNone/>
            </a:pPr>
            <a:r>
              <a:rPr lang="en-US" altLang="zh-CN" sz="2400" smtClean="0">
                <a:latin typeface="Comic Sans MS" panose="030F0702030302020204" pitchFamily="66" charset="0"/>
                <a:ea typeface="宋体" panose="02010600030101010101" pitchFamily="2" charset="-122"/>
              </a:rPr>
              <a:t>	</a:t>
            </a:r>
          </a:p>
        </p:txBody>
      </p:sp>
      <p:sp>
        <p:nvSpPr>
          <p:cNvPr id="93188" name="Footer Placeholder 1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800"/>
              </a:spcBef>
              <a:buClr>
                <a:srgbClr val="CCCCFF"/>
              </a:buClr>
              <a:buSzPct val="80000"/>
              <a:buFont typeface="Wingdings" panose="05000000000000000000" pitchFamily="2" charset="2"/>
              <a:buChar char="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675"/>
              </a:spcBef>
              <a:buClr>
                <a:srgbClr val="CCCCFF"/>
              </a:buClr>
              <a:buSzPct val="70000"/>
              <a:buFont typeface="Wingdings" panose="05000000000000000000" pitchFamily="2" charset="2"/>
              <a:buChar char=""/>
              <a:defRPr sz="27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575"/>
              </a:spcBef>
              <a:buClr>
                <a:srgbClr val="CCCCFF"/>
              </a:buClr>
              <a:buSzPct val="65000"/>
              <a:buFont typeface="Wingdings" panose="05000000000000000000" pitchFamily="2" charset="2"/>
              <a:buChar char=""/>
              <a:defRPr sz="23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CCCCF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None/>
            </a:pPr>
            <a:r>
              <a:rPr lang="en-GB" altLang="zh-CN" sz="1000" smtClean="0"/>
              <a:t>ICISCE 2017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8013" cy="1141413"/>
          </a:xfrm>
        </p:spPr>
        <p:txBody>
          <a:bodyPr/>
          <a:lstStyle/>
          <a:p>
            <a:r>
              <a:rPr lang="en-US" altLang="zh-CN" sz="4000" smtClean="0">
                <a:latin typeface="Comic Sans MS" panose="030F0702030302020204" pitchFamily="66" charset="0"/>
                <a:ea typeface="宋体" panose="02010600030101010101" pitchFamily="2" charset="-122"/>
              </a:rPr>
              <a:t>Beyond Simple Workflows</a:t>
            </a:r>
          </a:p>
        </p:txBody>
      </p:sp>
      <p:sp>
        <p:nvSpPr>
          <p:cNvPr id="95235" name="Content Placeholder 2"/>
          <p:cNvSpPr>
            <a:spLocks noGrp="1"/>
          </p:cNvSpPr>
          <p:nvPr>
            <p:ph idx="1"/>
          </p:nvPr>
        </p:nvSpPr>
        <p:spPr>
          <a:xfrm>
            <a:off x="457200" y="838200"/>
            <a:ext cx="8228013" cy="4529138"/>
          </a:xfrm>
        </p:spPr>
        <p:txBody>
          <a:bodyPr/>
          <a:lstStyle/>
          <a:p>
            <a:pPr>
              <a:spcBef>
                <a:spcPct val="0"/>
              </a:spcBef>
              <a:buSzPct val="100000"/>
              <a:buFont typeface="Wingdings" panose="05000000000000000000" pitchFamily="2" charset="2"/>
              <a:buNone/>
            </a:pPr>
            <a:endParaRPr lang="en-US" altLang="zh-CN" sz="2400" dirty="0" smtClean="0"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>
              <a:spcBef>
                <a:spcPct val="0"/>
              </a:spcBef>
              <a:buSzPct val="100000"/>
              <a:buFont typeface="Wingdings" panose="05000000000000000000" pitchFamily="2" charset="2"/>
              <a:buNone/>
            </a:pPr>
            <a:r>
              <a:rPr lang="en-US" altLang="zh-CN" sz="2800" dirty="0" smtClean="0">
                <a:latin typeface="Comic Sans MS" panose="030F0702030302020204" pitchFamily="66" charset="0"/>
                <a:ea typeface="宋体" panose="02010600030101010101" pitchFamily="2" charset="-122"/>
              </a:rPr>
              <a:t>Blend of bottom-up and open process with top-down organization goals</a:t>
            </a:r>
          </a:p>
          <a:p>
            <a:pPr>
              <a:spcBef>
                <a:spcPct val="0"/>
              </a:spcBef>
              <a:buSzPct val="100000"/>
              <a:buFont typeface="Wingdings" panose="05000000000000000000" pitchFamily="2" charset="2"/>
              <a:buNone/>
            </a:pPr>
            <a:endParaRPr lang="en-US" altLang="zh-CN" sz="800" dirty="0" smtClean="0"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>
              <a:spcBef>
                <a:spcPct val="0"/>
              </a:spcBef>
              <a:buSzPct val="100000"/>
            </a:pPr>
            <a:r>
              <a:rPr lang="en-US" altLang="zh-CN" sz="2800" dirty="0" smtClean="0">
                <a:latin typeface="Comic Sans MS" panose="030F0702030302020204" pitchFamily="66" charset="0"/>
                <a:ea typeface="宋体" panose="02010600030101010101" pitchFamily="2" charset="-122"/>
              </a:rPr>
              <a:t>Graph search </a:t>
            </a:r>
            <a:r>
              <a:rPr lang="en-US" altLang="zh-CN" sz="2000" dirty="0" smtClean="0">
                <a:latin typeface="Comic Sans MS" panose="030F0702030302020204" pitchFamily="66" charset="0"/>
                <a:ea typeface="宋体" panose="02010600030101010101" pitchFamily="2" charset="-122"/>
              </a:rPr>
              <a:t>(for </a:t>
            </a:r>
            <a:r>
              <a:rPr lang="en-US" altLang="zh-CN" sz="2000" dirty="0" err="1" smtClean="0">
                <a:latin typeface="Comic Sans MS" panose="030F0702030302020204" pitchFamily="66" charset="0"/>
                <a:ea typeface="宋体" panose="02010600030101010101" pitchFamily="2" charset="-122"/>
              </a:rPr>
              <a:t>macrowork</a:t>
            </a:r>
            <a:r>
              <a:rPr lang="en-US" altLang="zh-CN" sz="2000" dirty="0" smtClean="0">
                <a:latin typeface="Comic Sans MS" panose="030F0702030302020204" pitchFamily="66" charset="0"/>
                <a:ea typeface="宋体" panose="02010600030101010101" pitchFamily="2" charset="-122"/>
              </a:rPr>
              <a:t>)</a:t>
            </a:r>
          </a:p>
          <a:p>
            <a:pPr lvl="1">
              <a:spcBef>
                <a:spcPct val="0"/>
              </a:spcBef>
              <a:buSzPct val="100000"/>
            </a:pPr>
            <a:r>
              <a:rPr lang="en-US" altLang="zh-CN" sz="2300" dirty="0" smtClean="0">
                <a:latin typeface="Comic Sans MS" panose="030F0702030302020204" pitchFamily="66" charset="0"/>
                <a:ea typeface="宋体" panose="02010600030101010101" pitchFamily="2" charset="-122"/>
              </a:rPr>
              <a:t>Human-assisted graph search</a:t>
            </a:r>
          </a:p>
          <a:p>
            <a:pPr lvl="1">
              <a:spcBef>
                <a:spcPct val="0"/>
              </a:spcBef>
              <a:buSzPct val="100000"/>
            </a:pPr>
            <a:r>
              <a:rPr lang="en-US" altLang="zh-CN" sz="2300" dirty="0" smtClean="0">
                <a:latin typeface="Comic Sans MS" panose="030F0702030302020204" pitchFamily="66" charset="0"/>
                <a:ea typeface="宋体" panose="02010600030101010101" pitchFamily="2" charset="-122"/>
              </a:rPr>
              <a:t>Best sequence of questions with simple Y/N answers</a:t>
            </a:r>
          </a:p>
          <a:p>
            <a:pPr lvl="1">
              <a:spcBef>
                <a:spcPct val="0"/>
              </a:spcBef>
              <a:buSzPct val="100000"/>
              <a:buFont typeface="Wingdings" panose="05000000000000000000" pitchFamily="2" charset="2"/>
              <a:buNone/>
            </a:pPr>
            <a:r>
              <a:rPr lang="en-US" altLang="zh-CN" sz="2000" dirty="0" smtClean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A. </a:t>
            </a:r>
            <a:r>
              <a:rPr lang="en-US" altLang="zh-CN" sz="2000" dirty="0" err="1" smtClean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Parameswaran</a:t>
            </a:r>
            <a:r>
              <a:rPr lang="en-US" altLang="zh-CN" sz="2000" dirty="0" smtClean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 et al, “Human-Assisted Graph Search: It’s Okay to Ask Questions,” VLDB 2010</a:t>
            </a:r>
          </a:p>
          <a:p>
            <a:pPr lvl="1">
              <a:spcBef>
                <a:spcPct val="0"/>
              </a:spcBef>
              <a:buSzPct val="100000"/>
              <a:buFont typeface="Wingdings" panose="05000000000000000000" pitchFamily="2" charset="2"/>
              <a:buAutoNum type="alphaUcPeriod"/>
            </a:pPr>
            <a:endParaRPr lang="en-US" altLang="zh-CN" sz="800" dirty="0" smtClean="0"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>
              <a:spcBef>
                <a:spcPct val="0"/>
              </a:spcBef>
              <a:buSzPct val="100000"/>
            </a:pPr>
            <a:r>
              <a:rPr lang="en-US" altLang="zh-CN" sz="2800" dirty="0" smtClean="0">
                <a:latin typeface="Comic Sans MS" panose="030F0702030302020204" pitchFamily="66" charset="0"/>
                <a:ea typeface="宋体" panose="02010600030101010101" pitchFamily="2" charset="-122"/>
              </a:rPr>
              <a:t>Graph match</a:t>
            </a:r>
          </a:p>
          <a:p>
            <a:pPr lvl="1">
              <a:spcBef>
                <a:spcPct val="0"/>
              </a:spcBef>
              <a:buSzPct val="100000"/>
            </a:pPr>
            <a:r>
              <a:rPr lang="en-US" altLang="zh-CN" sz="2300" dirty="0" smtClean="0">
                <a:latin typeface="Comic Sans MS" panose="030F0702030302020204" pitchFamily="66" charset="0"/>
                <a:ea typeface="宋体" panose="02010600030101010101" pitchFamily="2" charset="-122"/>
              </a:rPr>
              <a:t>People graph </a:t>
            </a:r>
            <a:r>
              <a:rPr lang="en-US" altLang="zh-CN" sz="2000" dirty="0" smtClean="0">
                <a:latin typeface="Comic Sans MS" panose="030F0702030302020204" pitchFamily="66" charset="0"/>
                <a:ea typeface="宋体" panose="02010600030101010101" pitchFamily="2" charset="-122"/>
              </a:rPr>
              <a:t>(who knows and/or communicates with whom)</a:t>
            </a:r>
          </a:p>
          <a:p>
            <a:pPr lvl="1">
              <a:spcBef>
                <a:spcPct val="0"/>
              </a:spcBef>
              <a:buSzPct val="100000"/>
            </a:pPr>
            <a:r>
              <a:rPr lang="en-US" altLang="zh-CN" sz="2300" dirty="0" smtClean="0">
                <a:latin typeface="Comic Sans MS" panose="030F0702030302020204" pitchFamily="66" charset="0"/>
                <a:ea typeface="宋体" panose="02010600030101010101" pitchFamily="2" charset="-122"/>
              </a:rPr>
              <a:t>Puzzle graph </a:t>
            </a:r>
            <a:r>
              <a:rPr lang="en-US" altLang="zh-CN" sz="2000" dirty="0" smtClean="0">
                <a:latin typeface="Comic Sans MS" panose="030F0702030302020204" pitchFamily="66" charset="0"/>
                <a:ea typeface="宋体" panose="02010600030101010101" pitchFamily="2" charset="-122"/>
              </a:rPr>
              <a:t>(ideas are compatible and can merge)</a:t>
            </a:r>
          </a:p>
          <a:p>
            <a:pPr lvl="1">
              <a:spcBef>
                <a:spcPct val="0"/>
              </a:spcBef>
              <a:buSzPct val="100000"/>
            </a:pPr>
            <a:r>
              <a:rPr lang="en-US" altLang="zh-CN" sz="2000" dirty="0" smtClean="0">
                <a:latin typeface="Comic Sans MS" panose="030F0702030302020204" pitchFamily="66" charset="0"/>
                <a:ea typeface="宋体" panose="02010600030101010101" pitchFamily="2" charset="-122"/>
              </a:rPr>
              <a:t>Natural dynamic for people to merge their compatible ideas</a:t>
            </a:r>
          </a:p>
          <a:p>
            <a:pPr lvl="1">
              <a:spcBef>
                <a:spcPct val="0"/>
              </a:spcBef>
              <a:buSzPct val="100000"/>
              <a:buFont typeface="Wingdings" panose="05000000000000000000" pitchFamily="2" charset="2"/>
              <a:buNone/>
            </a:pPr>
            <a:r>
              <a:rPr lang="en-US" altLang="zh-CN" sz="2000" dirty="0" smtClean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C. </a:t>
            </a:r>
            <a:r>
              <a:rPr lang="en-US" altLang="zh-CN" sz="2000" dirty="0" err="1" smtClean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Brummitt</a:t>
            </a:r>
            <a:r>
              <a:rPr lang="en-US" altLang="zh-CN" sz="2000" dirty="0" smtClean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 et al, “Jigsaw Percolation: What Social Networks Can Collaboratively Solve a Puzzle,”</a:t>
            </a:r>
            <a:r>
              <a:rPr lang="en-US" altLang="zh-CN" sz="2400" dirty="0" smtClean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 </a:t>
            </a:r>
            <a:r>
              <a:rPr lang="en-US" altLang="zh-CN" sz="1800" dirty="0" smtClean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2012</a:t>
            </a:r>
          </a:p>
        </p:txBody>
      </p:sp>
      <p:sp>
        <p:nvSpPr>
          <p:cNvPr id="95236" name="Footer Placeholder 1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800"/>
              </a:spcBef>
              <a:buClr>
                <a:srgbClr val="CCCCFF"/>
              </a:buClr>
              <a:buSzPct val="80000"/>
              <a:buFont typeface="Wingdings" panose="05000000000000000000" pitchFamily="2" charset="2"/>
              <a:buChar char="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675"/>
              </a:spcBef>
              <a:buClr>
                <a:srgbClr val="CCCCFF"/>
              </a:buClr>
              <a:buSzPct val="70000"/>
              <a:buFont typeface="Wingdings" panose="05000000000000000000" pitchFamily="2" charset="2"/>
              <a:buChar char=""/>
              <a:defRPr sz="27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575"/>
              </a:spcBef>
              <a:buClr>
                <a:srgbClr val="CCCCFF"/>
              </a:buClr>
              <a:buSzPct val="65000"/>
              <a:buFont typeface="Wingdings" panose="05000000000000000000" pitchFamily="2" charset="2"/>
              <a:buChar char=""/>
              <a:defRPr sz="23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CCCCF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None/>
            </a:pPr>
            <a:r>
              <a:rPr lang="en-GB" altLang="zh-CN" sz="1000" smtClean="0"/>
              <a:t>ICISCE 2017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8013" cy="1141413"/>
          </a:xfrm>
        </p:spPr>
        <p:txBody>
          <a:bodyPr/>
          <a:lstStyle/>
          <a:p>
            <a:r>
              <a:rPr lang="en-US" altLang="zh-CN" sz="4000" smtClean="0">
                <a:latin typeface="Comic Sans MS" panose="030F0702030302020204" pitchFamily="66" charset="0"/>
                <a:ea typeface="宋体" panose="02010600030101010101" pitchFamily="2" charset="-122"/>
              </a:rPr>
              <a:t>Beyond Simple Worker Selection</a:t>
            </a:r>
            <a:br>
              <a:rPr lang="en-US" altLang="zh-CN" sz="4000" smtClean="0">
                <a:latin typeface="Comic Sans MS" panose="030F0702030302020204" pitchFamily="66" charset="0"/>
                <a:ea typeface="宋体" panose="02010600030101010101" pitchFamily="2" charset="-122"/>
              </a:rPr>
            </a:br>
            <a:endParaRPr lang="en-US" altLang="zh-CN" sz="4000" smtClean="0">
              <a:latin typeface="Comic Sans MS" panose="030F0702030302020204" pitchFamily="66" charset="0"/>
              <a:ea typeface="宋体" panose="02010600030101010101" pitchFamily="2" charset="-122"/>
            </a:endParaRPr>
          </a:p>
        </p:txBody>
      </p:sp>
      <p:sp>
        <p:nvSpPr>
          <p:cNvPr id="9728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71600"/>
            <a:ext cx="4419600" cy="4529138"/>
          </a:xfrm>
        </p:spPr>
        <p:txBody>
          <a:bodyPr/>
          <a:lstStyle/>
          <a:p>
            <a:pPr marL="0" indent="0">
              <a:spcBef>
                <a:spcPct val="0"/>
              </a:spcBef>
              <a:buSzPct val="100000"/>
              <a:buFont typeface="Wingdings" panose="05000000000000000000" pitchFamily="2" charset="2"/>
              <a:buNone/>
            </a:pPr>
            <a:r>
              <a:rPr lang="en-US" altLang="zh-CN" smtClean="0">
                <a:latin typeface="Comic Sans MS" panose="030F0702030302020204" pitchFamily="66" charset="0"/>
                <a:ea typeface="宋体" panose="02010600030101010101" pitchFamily="2" charset="-122"/>
              </a:rPr>
              <a:t>Dynamic Procurement </a:t>
            </a:r>
          </a:p>
          <a:p>
            <a:pPr marL="0" indent="0">
              <a:spcBef>
                <a:spcPct val="0"/>
              </a:spcBef>
              <a:buSzPct val="100000"/>
              <a:buFont typeface="Wingdings" panose="05000000000000000000" pitchFamily="2" charset="2"/>
              <a:buNone/>
            </a:pPr>
            <a:r>
              <a:rPr lang="en-US" altLang="zh-CN" sz="2400" smtClean="0">
                <a:latin typeface="Comic Sans MS" panose="030F0702030302020204" pitchFamily="66" charset="0"/>
                <a:ea typeface="宋体" panose="02010600030101010101" pitchFamily="2" charset="-122"/>
              </a:rPr>
              <a:t>(</a:t>
            </a:r>
            <a:r>
              <a:rPr lang="en-US" altLang="zh-CN" sz="2400" smtClean="0">
                <a:solidFill>
                  <a:srgbClr val="0070C0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multi-armed bandit</a:t>
            </a:r>
            <a:r>
              <a:rPr lang="en-US" altLang="zh-CN" sz="2400" smtClean="0">
                <a:latin typeface="Comic Sans MS" panose="030F0702030302020204" pitchFamily="66" charset="0"/>
                <a:ea typeface="宋体" panose="02010600030101010101" pitchFamily="2" charset="-122"/>
              </a:rPr>
              <a:t>)</a:t>
            </a:r>
          </a:p>
          <a:p>
            <a:pPr marL="0" indent="0">
              <a:spcBef>
                <a:spcPct val="0"/>
              </a:spcBef>
              <a:buSzPct val="100000"/>
              <a:buFont typeface="Wingdings" panose="05000000000000000000" pitchFamily="2" charset="2"/>
              <a:buNone/>
            </a:pPr>
            <a:endParaRPr lang="en-US" altLang="zh-CN" sz="2400" smtClean="0"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 marL="0" indent="0">
              <a:spcBef>
                <a:spcPct val="0"/>
              </a:spcBef>
              <a:buSzPct val="100000"/>
            </a:pPr>
            <a:r>
              <a:rPr lang="en-US" altLang="zh-CN" sz="2000" smtClean="0">
                <a:latin typeface="Comic Sans MS" panose="030F0702030302020204" pitchFamily="66" charset="0"/>
                <a:ea typeface="宋体" panose="02010600030101010101" pitchFamily="2" charset="-122"/>
              </a:rPr>
              <a:t>A gambler facing a row of slot machines</a:t>
            </a:r>
          </a:p>
          <a:p>
            <a:pPr marL="0" indent="0">
              <a:spcBef>
                <a:spcPct val="0"/>
              </a:spcBef>
              <a:buSzPct val="100000"/>
              <a:buFont typeface="Wingdings" panose="05000000000000000000" pitchFamily="2" charset="2"/>
              <a:buNone/>
            </a:pPr>
            <a:endParaRPr lang="en-US" altLang="zh-CN" sz="2000" smtClean="0"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 marL="0" indent="0">
              <a:spcBef>
                <a:spcPct val="0"/>
              </a:spcBef>
              <a:buSzPct val="100000"/>
            </a:pPr>
            <a:r>
              <a:rPr lang="en-US" altLang="zh-CN" sz="2000" smtClean="0">
                <a:latin typeface="Comic Sans MS" panose="030F0702030302020204" pitchFamily="66" charset="0"/>
                <a:ea typeface="宋体" panose="02010600030101010101" pitchFamily="2" charset="-122"/>
              </a:rPr>
              <a:t>Which one to play, how many times, and in which order</a:t>
            </a:r>
          </a:p>
          <a:p>
            <a:pPr marL="0" indent="0">
              <a:spcBef>
                <a:spcPct val="0"/>
              </a:spcBef>
              <a:buSzPct val="100000"/>
              <a:buFont typeface="Wingdings" panose="05000000000000000000" pitchFamily="2" charset="2"/>
              <a:buNone/>
            </a:pPr>
            <a:endParaRPr lang="en-US" altLang="zh-CN" sz="2000" smtClean="0"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 marL="0" indent="0">
              <a:spcBef>
                <a:spcPct val="0"/>
              </a:spcBef>
              <a:buSzPct val="100000"/>
            </a:pPr>
            <a:r>
              <a:rPr lang="en-US" altLang="zh-CN" sz="2000" smtClean="0">
                <a:latin typeface="Comic Sans MS" panose="030F0702030302020204" pitchFamily="66" charset="0"/>
                <a:ea typeface="宋体" panose="02010600030101010101" pitchFamily="2" charset="-122"/>
              </a:rPr>
              <a:t>Each machine having a random reward from a fixed distribution</a:t>
            </a:r>
          </a:p>
          <a:p>
            <a:pPr marL="0" indent="0">
              <a:spcBef>
                <a:spcPct val="0"/>
              </a:spcBef>
              <a:buSzPct val="100000"/>
            </a:pPr>
            <a:endParaRPr lang="en-US" altLang="zh-CN" sz="2000" smtClean="0"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 marL="0" indent="0">
              <a:spcBef>
                <a:spcPct val="0"/>
              </a:spcBef>
              <a:buSzPct val="100000"/>
            </a:pPr>
            <a:r>
              <a:rPr lang="en-US" altLang="zh-CN" sz="2000" smtClean="0">
                <a:latin typeface="Comic Sans MS" panose="030F0702030302020204" pitchFamily="66" charset="0"/>
                <a:ea typeface="宋体" panose="02010600030101010101" pitchFamily="2" charset="-122"/>
              </a:rPr>
              <a:t>Objective: </a:t>
            </a:r>
            <a:r>
              <a:rPr lang="en-US" altLang="zh-CN" sz="2000" smtClean="0">
                <a:solidFill>
                  <a:srgbClr val="0070C0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maximizing the sum of rewards earned through a sequence of lever pulls</a:t>
            </a:r>
          </a:p>
          <a:p>
            <a:pPr lvl="2">
              <a:spcBef>
                <a:spcPct val="0"/>
              </a:spcBef>
              <a:buSzPct val="100000"/>
            </a:pPr>
            <a:endParaRPr lang="en-US" altLang="zh-CN" sz="1800" smtClean="0"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 lvl="2">
              <a:spcBef>
                <a:spcPct val="0"/>
              </a:spcBef>
              <a:buSzPct val="100000"/>
            </a:pPr>
            <a:endParaRPr lang="en-US" altLang="zh-CN" sz="1600" smtClean="0">
              <a:latin typeface="Comic Sans MS" panose="030F0702030302020204" pitchFamily="66" charset="0"/>
              <a:ea typeface="宋体" panose="02010600030101010101" pitchFamily="2" charset="-122"/>
            </a:endParaRPr>
          </a:p>
        </p:txBody>
      </p:sp>
      <p:sp>
        <p:nvSpPr>
          <p:cNvPr id="97284" name="Content Placeholder 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3886200" cy="4529138"/>
          </a:xfrm>
        </p:spPr>
        <p:txBody>
          <a:bodyPr/>
          <a:lstStyle/>
          <a:p>
            <a:endParaRPr lang="en-US" altLang="en-US" smtClean="0"/>
          </a:p>
          <a:p>
            <a:endParaRPr lang="en-US" altLang="en-US" smtClean="0"/>
          </a:p>
          <a:p>
            <a:endParaRPr lang="en-US" altLang="en-US" smtClean="0"/>
          </a:p>
          <a:p>
            <a:endParaRPr lang="en-US" altLang="en-US" smtClean="0"/>
          </a:p>
          <a:p>
            <a:pPr>
              <a:buFont typeface="Wingdings" panose="05000000000000000000" pitchFamily="2" charset="2"/>
              <a:buNone/>
            </a:pPr>
            <a:endParaRPr lang="en-US" altLang="en-US" sz="2400" smtClean="0">
              <a:latin typeface="Comic Sans MS" panose="030F0702030302020204" pitchFamily="66" charset="0"/>
            </a:endParaRPr>
          </a:p>
          <a:p>
            <a:pPr>
              <a:buFont typeface="Wingdings" panose="05000000000000000000" pitchFamily="2" charset="2"/>
              <a:buNone/>
            </a:pPr>
            <a:endParaRPr lang="en-US" altLang="en-US" sz="2000" smtClean="0">
              <a:solidFill>
                <a:srgbClr val="7F7F7F"/>
              </a:solidFill>
              <a:latin typeface="Comic Sans MS" panose="030F0702030302020204" pitchFamily="66" charset="0"/>
            </a:endParaRPr>
          </a:p>
          <a:p>
            <a:pPr>
              <a:buFont typeface="Wingdings" panose="05000000000000000000" pitchFamily="2" charset="2"/>
              <a:buAutoNum type="alphaUcPeriod"/>
            </a:pPr>
            <a:endParaRPr lang="en-US" altLang="en-US" sz="2000" smtClean="0">
              <a:solidFill>
                <a:srgbClr val="7F7F7F"/>
              </a:solidFill>
              <a:latin typeface="Comic Sans MS" panose="030F0702030302020204" pitchFamily="66" charset="0"/>
            </a:endParaRPr>
          </a:p>
          <a:p>
            <a:pPr>
              <a:buFont typeface="Wingdings" panose="05000000000000000000" pitchFamily="2" charset="2"/>
              <a:buNone/>
            </a:pPr>
            <a:r>
              <a:rPr lang="en-US" altLang="en-US" sz="2000" smtClean="0">
                <a:solidFill>
                  <a:srgbClr val="7F7F7F"/>
                </a:solidFill>
                <a:latin typeface="Comic Sans MS" panose="030F0702030302020204" pitchFamily="66" charset="0"/>
              </a:rPr>
              <a:t>     A. Badanidiyuru et al, “Bandits with Knapsacks: Dynamic Procurement for Crowdsourcing,” 2013</a:t>
            </a:r>
          </a:p>
        </p:txBody>
      </p:sp>
      <p:pic>
        <p:nvPicPr>
          <p:cNvPr id="97285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524000"/>
            <a:ext cx="38100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286" name="Rectangle 3"/>
          <p:cNvSpPr>
            <a:spLocks noChangeArrowheads="1"/>
          </p:cNvSpPr>
          <p:nvPr/>
        </p:nvSpPr>
        <p:spPr bwMode="auto">
          <a:xfrm>
            <a:off x="4816475" y="1524000"/>
            <a:ext cx="32702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800"/>
              </a:spcBef>
              <a:buClr>
                <a:srgbClr val="CCCCFF"/>
              </a:buClr>
              <a:buSzPct val="80000"/>
              <a:buFont typeface="Wingdings" panose="05000000000000000000" pitchFamily="2" charset="2"/>
              <a:buChar char="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675"/>
              </a:spcBef>
              <a:buClr>
                <a:srgbClr val="CCCCFF"/>
              </a:buClr>
              <a:buSzPct val="70000"/>
              <a:buFont typeface="Wingdings" panose="05000000000000000000" pitchFamily="2" charset="2"/>
              <a:buChar char=""/>
              <a:defRPr sz="27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575"/>
              </a:spcBef>
              <a:buClr>
                <a:srgbClr val="CCCCFF"/>
              </a:buClr>
              <a:buSzPct val="65000"/>
              <a:buFont typeface="Wingdings" panose="05000000000000000000" pitchFamily="2" charset="2"/>
              <a:buChar char=""/>
              <a:defRPr sz="23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CCCCF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Pct val="100000"/>
              <a:buFontTx/>
              <a:buNone/>
            </a:pPr>
            <a:r>
              <a:rPr lang="en-US" altLang="zh-CN" sz="1800">
                <a:solidFill>
                  <a:schemeClr val="bg1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Beyond independent workers</a:t>
            </a:r>
          </a:p>
        </p:txBody>
      </p:sp>
      <p:sp>
        <p:nvSpPr>
          <p:cNvPr id="97287" name="Footer Placeholder 1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800"/>
              </a:spcBef>
              <a:buClr>
                <a:srgbClr val="CCCCFF"/>
              </a:buClr>
              <a:buSzPct val="80000"/>
              <a:buFont typeface="Wingdings" panose="05000000000000000000" pitchFamily="2" charset="2"/>
              <a:buChar char="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675"/>
              </a:spcBef>
              <a:buClr>
                <a:srgbClr val="CCCCFF"/>
              </a:buClr>
              <a:buSzPct val="70000"/>
              <a:buFont typeface="Wingdings" panose="05000000000000000000" pitchFamily="2" charset="2"/>
              <a:buChar char=""/>
              <a:defRPr sz="27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575"/>
              </a:spcBef>
              <a:buClr>
                <a:srgbClr val="CCCCFF"/>
              </a:buClr>
              <a:buSzPct val="65000"/>
              <a:buFont typeface="Wingdings" panose="05000000000000000000" pitchFamily="2" charset="2"/>
              <a:buChar char=""/>
              <a:defRPr sz="23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CCCCF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None/>
            </a:pPr>
            <a:r>
              <a:rPr lang="en-GB" altLang="zh-CN" sz="1000" smtClean="0"/>
              <a:t>ICISCE 2017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2" descr="F:\Study\Projects\No. 18 - Social Task Allocation\allocati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142458"/>
            <a:ext cx="4271963" cy="198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03" name="标题 1"/>
          <p:cNvSpPr>
            <a:spLocks noGrp="1"/>
          </p:cNvSpPr>
          <p:nvPr>
            <p:ph type="title"/>
          </p:nvPr>
        </p:nvSpPr>
        <p:spPr>
          <a:xfrm>
            <a:off x="602865" y="657450"/>
            <a:ext cx="8228013" cy="1141412"/>
          </a:xfrm>
        </p:spPr>
        <p:txBody>
          <a:bodyPr/>
          <a:lstStyle/>
          <a:p>
            <a:r>
              <a:rPr lang="en-US" altLang="zh-CN" sz="4000" dirty="0" smtClean="0">
                <a:latin typeface="Comic Sans MS" panose="030F0702030302020204" pitchFamily="66" charset="0"/>
                <a:ea typeface="宋体" panose="02010600030101010101" pitchFamily="2" charset="-122"/>
              </a:rPr>
              <a:t>  </a:t>
            </a:r>
            <a:br>
              <a:rPr lang="en-US" altLang="zh-CN" sz="4000" dirty="0" smtClean="0">
                <a:latin typeface="Comic Sans MS" panose="030F0702030302020204" pitchFamily="66" charset="0"/>
                <a:ea typeface="宋体" panose="02010600030101010101" pitchFamily="2" charset="-122"/>
              </a:rPr>
            </a:br>
            <a:r>
              <a:rPr lang="en-US" altLang="zh-CN" sz="4000" dirty="0" smtClean="0">
                <a:latin typeface="Comic Sans MS" panose="030F0702030302020204" pitchFamily="66" charset="0"/>
                <a:ea typeface="宋体" panose="02010600030101010101" pitchFamily="2" charset="-122"/>
              </a:rPr>
              <a:t>Beyond Independent Workers</a:t>
            </a:r>
            <a:br>
              <a:rPr lang="en-US" altLang="zh-CN" sz="4000" dirty="0" smtClean="0">
                <a:latin typeface="Comic Sans MS" panose="030F0702030302020204" pitchFamily="66" charset="0"/>
                <a:ea typeface="宋体" panose="02010600030101010101" pitchFamily="2" charset="-122"/>
              </a:rPr>
            </a:br>
            <a:r>
              <a:rPr lang="en-US" altLang="zh-CN" sz="2400" dirty="0" smtClean="0">
                <a:latin typeface="Comic Sans MS" panose="030F0702030302020204" pitchFamily="66" charset="0"/>
                <a:ea typeface="宋体" panose="02010600030101010101" pitchFamily="2" charset="-122"/>
              </a:rPr>
              <a:t/>
            </a:r>
            <a:br>
              <a:rPr lang="en-US" altLang="zh-CN" sz="2400" dirty="0" smtClean="0">
                <a:latin typeface="Comic Sans MS" panose="030F0702030302020204" pitchFamily="66" charset="0"/>
                <a:ea typeface="宋体" panose="02010600030101010101" pitchFamily="2" charset="-122"/>
              </a:rPr>
            </a:br>
            <a:r>
              <a:rPr lang="en-US" altLang="zh-CN" sz="2400" dirty="0" smtClean="0">
                <a:latin typeface="Comic Sans MS" panose="030F0702030302020204" pitchFamily="66" charset="0"/>
                <a:ea typeface="宋体" panose="02010600030101010101" pitchFamily="2" charset="-122"/>
              </a:rPr>
              <a:t> </a:t>
            </a:r>
            <a:r>
              <a:rPr lang="en-US" altLang="en-US" sz="2400" dirty="0" smtClean="0">
                <a:latin typeface="Comic Sans MS" panose="030F0702030302020204" pitchFamily="66" charset="0"/>
              </a:rPr>
              <a:t>Social </a:t>
            </a:r>
            <a:r>
              <a:rPr lang="en-US" altLang="en-US" sz="2400" dirty="0">
                <a:latin typeface="Comic Sans MS" panose="030F0702030302020204" pitchFamily="66" charset="0"/>
              </a:rPr>
              <a:t>network of </a:t>
            </a:r>
            <a:r>
              <a:rPr lang="en-US" altLang="en-US" sz="2400" dirty="0" smtClean="0">
                <a:latin typeface="Comic Sans MS" panose="030F0702030302020204" pitchFamily="66" charset="0"/>
              </a:rPr>
              <a:t>workers</a:t>
            </a:r>
            <a:r>
              <a:rPr lang="en-US" altLang="en-US" sz="2400" dirty="0">
                <a:latin typeface="Comic Sans MS" panose="030F0702030302020204" pitchFamily="66" charset="0"/>
              </a:rPr>
              <a:t/>
            </a:r>
            <a:br>
              <a:rPr lang="en-US" altLang="en-US" sz="2400" dirty="0">
                <a:latin typeface="Comic Sans MS" panose="030F0702030302020204" pitchFamily="66" charset="0"/>
              </a:rPr>
            </a:br>
            <a:r>
              <a:rPr lang="en-US" altLang="en-US" sz="2400" dirty="0" smtClean="0">
                <a:latin typeface="Comic Sans MS" panose="030F0702030302020204" pitchFamily="66" charset="0"/>
              </a:rPr>
              <a:t>      </a:t>
            </a:r>
            <a:r>
              <a:rPr lang="en-US" altLang="en-US" sz="2000" dirty="0" smtClean="0">
                <a:latin typeface="Comic Sans MS" panose="030F0702030302020204" pitchFamily="66" charset="0"/>
              </a:rPr>
              <a:t>Recruitment </a:t>
            </a:r>
            <a:r>
              <a:rPr lang="en-US" altLang="en-US" sz="2000" dirty="0">
                <a:latin typeface="Comic Sans MS" panose="030F0702030302020204" pitchFamily="66" charset="0"/>
              </a:rPr>
              <a:t>of workers through </a:t>
            </a:r>
            <a:r>
              <a:rPr lang="en-US" altLang="en-US" sz="2000" dirty="0">
                <a:solidFill>
                  <a:srgbClr val="0070C0"/>
                </a:solidFill>
                <a:latin typeface="Comic Sans MS" panose="030F0702030302020204" pitchFamily="66" charset="0"/>
              </a:rPr>
              <a:t>social ties</a:t>
            </a:r>
          </a:p>
        </p:txBody>
      </p:sp>
      <p:sp>
        <p:nvSpPr>
          <p:cNvPr id="102404" name="内容占位符 2"/>
          <p:cNvSpPr>
            <a:spLocks noGrp="1"/>
          </p:cNvSpPr>
          <p:nvPr>
            <p:ph idx="1"/>
          </p:nvPr>
        </p:nvSpPr>
        <p:spPr>
          <a:xfrm>
            <a:off x="585659" y="2514600"/>
            <a:ext cx="8228013" cy="4529138"/>
          </a:xfrm>
        </p:spPr>
        <p:txBody>
          <a:bodyPr/>
          <a:lstStyle/>
          <a:p>
            <a:r>
              <a:rPr lang="en-US" altLang="en-US" sz="2400" dirty="0">
                <a:latin typeface="Comic Sans MS" panose="030F0702030302020204" pitchFamily="66" charset="0"/>
              </a:rPr>
              <a:t>Friends help friends </a:t>
            </a:r>
            <a:endParaRPr lang="en-US" altLang="en-US" sz="2400" dirty="0" smtClean="0">
              <a:latin typeface="Comic Sans MS" panose="030F0702030302020204" pitchFamily="66" charset="0"/>
            </a:endParaRPr>
          </a:p>
          <a:p>
            <a:pPr lvl="1"/>
            <a:r>
              <a:rPr lang="en-US" altLang="en-US" sz="2000" dirty="0" smtClean="0">
                <a:latin typeface="Comic Sans MS" panose="030F0702030302020204" pitchFamily="66" charset="0"/>
              </a:rPr>
              <a:t>Response delay</a:t>
            </a:r>
          </a:p>
          <a:p>
            <a:pPr lvl="1"/>
            <a:r>
              <a:rPr lang="en-US" altLang="en-US" sz="2000" dirty="0" smtClean="0">
                <a:latin typeface="Comic Sans MS" panose="030F0702030302020204" pitchFamily="66" charset="0"/>
              </a:rPr>
              <a:t>Computation (by a friend)</a:t>
            </a:r>
          </a:p>
          <a:p>
            <a:pPr lvl="1"/>
            <a:r>
              <a:rPr lang="en-US" altLang="en-US" sz="2000" dirty="0" smtClean="0">
                <a:latin typeface="Comic Sans MS" panose="030F0702030302020204" pitchFamily="66" charset="0"/>
              </a:rPr>
              <a:t>Reply delay</a:t>
            </a:r>
          </a:p>
          <a:p>
            <a:r>
              <a:rPr lang="en-US" altLang="en-US" sz="2500" dirty="0" smtClean="0">
                <a:latin typeface="Comic Sans MS" panose="030F0702030302020204" pitchFamily="66" charset="0"/>
              </a:rPr>
              <a:t>Water-filling</a:t>
            </a:r>
          </a:p>
          <a:p>
            <a:endParaRPr lang="en-US" altLang="en-US" sz="2400" dirty="0" smtClean="0">
              <a:latin typeface="Comic Sans MS" panose="030F0702030302020204" pitchFamily="66" charset="0"/>
            </a:endParaRPr>
          </a:p>
          <a:p>
            <a:endParaRPr lang="en-US" altLang="en-US" sz="2400" dirty="0" smtClean="0">
              <a:latin typeface="Comic Sans MS" panose="030F0702030302020204" pitchFamily="66" charset="0"/>
            </a:endParaRPr>
          </a:p>
          <a:p>
            <a:endParaRPr lang="en-US" altLang="en-US" sz="2400" dirty="0">
              <a:latin typeface="Comic Sans MS" panose="030F0702030302020204" pitchFamily="66" charset="0"/>
            </a:endParaRPr>
          </a:p>
          <a:p>
            <a:endParaRPr lang="en-US" altLang="en-US" sz="2400" dirty="0" smtClean="0">
              <a:latin typeface="Comic Sans MS" panose="030F0702030302020204" pitchFamily="66" charset="0"/>
            </a:endParaRPr>
          </a:p>
        </p:txBody>
      </p:sp>
      <p:sp>
        <p:nvSpPr>
          <p:cNvPr id="102409" name="Footer Placeholder 1"/>
          <p:cNvSpPr>
            <a:spLocks noGrp="1"/>
          </p:cNvSpPr>
          <p:nvPr>
            <p:ph type="ft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800"/>
              </a:spcBef>
              <a:buClr>
                <a:srgbClr val="CCCCFF"/>
              </a:buClr>
              <a:buSzPct val="80000"/>
              <a:buFont typeface="Wingdings" panose="05000000000000000000" pitchFamily="2" charset="2"/>
              <a:buChar char="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675"/>
              </a:spcBef>
              <a:buClr>
                <a:srgbClr val="CCCCFF"/>
              </a:buClr>
              <a:buSzPct val="70000"/>
              <a:buFont typeface="Wingdings" panose="05000000000000000000" pitchFamily="2" charset="2"/>
              <a:buChar char=""/>
              <a:defRPr sz="27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575"/>
              </a:spcBef>
              <a:buClr>
                <a:srgbClr val="CCCCFF"/>
              </a:buClr>
              <a:buSzPct val="65000"/>
              <a:buFont typeface="Wingdings" panose="05000000000000000000" pitchFamily="2" charset="2"/>
              <a:buChar char=""/>
              <a:defRPr sz="23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CCCCF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None/>
            </a:pPr>
            <a:r>
              <a:rPr lang="en-GB" altLang="zh-CN" sz="1000" smtClean="0"/>
              <a:t>ICISCE 2017</a:t>
            </a:r>
          </a:p>
        </p:txBody>
      </p:sp>
      <p:sp>
        <p:nvSpPr>
          <p:cNvPr id="102405" name="内容占位符 3"/>
          <p:cNvSpPr>
            <a:spLocks noGrp="1"/>
          </p:cNvSpPr>
          <p:nvPr>
            <p:ph sz="half" idx="4294967295"/>
          </p:nvPr>
        </p:nvSpPr>
        <p:spPr>
          <a:xfrm>
            <a:off x="4932798" y="2514600"/>
            <a:ext cx="4038600" cy="4529138"/>
          </a:xfrm>
        </p:spPr>
        <p:txBody>
          <a:bodyPr/>
          <a:lstStyle/>
          <a:p>
            <a:r>
              <a:rPr lang="en-US" altLang="en-US" sz="2400" dirty="0" smtClean="0">
                <a:latin typeface="Comic Sans MS" panose="030F0702030302020204" pitchFamily="66" charset="0"/>
              </a:rPr>
              <a:t>d</a:t>
            </a:r>
            <a:r>
              <a:rPr lang="en-US" altLang="en-US" sz="2400" baseline="-25000" dirty="0" smtClean="0">
                <a:latin typeface="Comic Sans MS" panose="030F0702030302020204" pitchFamily="66" charset="0"/>
              </a:rPr>
              <a:t>i</a:t>
            </a:r>
            <a:r>
              <a:rPr lang="en-US" altLang="en-US" sz="2400" dirty="0" smtClean="0">
                <a:latin typeface="Comic Sans MS" panose="030F0702030302020204" pitchFamily="66" charset="0"/>
              </a:rPr>
              <a:t>: response + reply </a:t>
            </a:r>
          </a:p>
        </p:txBody>
      </p:sp>
      <p:sp>
        <p:nvSpPr>
          <p:cNvPr id="102406" name="TextBox 1"/>
          <p:cNvSpPr txBox="1">
            <a:spLocks noChangeArrowheads="1"/>
          </p:cNvSpPr>
          <p:nvPr/>
        </p:nvSpPr>
        <p:spPr bwMode="auto">
          <a:xfrm>
            <a:off x="838200" y="5361900"/>
            <a:ext cx="6933406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800"/>
              </a:spcBef>
              <a:buClr>
                <a:srgbClr val="CCCCFF"/>
              </a:buClr>
              <a:buSzPct val="80000"/>
              <a:buFont typeface="Wingdings" panose="05000000000000000000" pitchFamily="2" charset="2"/>
              <a:buChar char="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675"/>
              </a:spcBef>
              <a:buClr>
                <a:srgbClr val="CCCCFF"/>
              </a:buClr>
              <a:buSzPct val="70000"/>
              <a:buFont typeface="Wingdings" panose="05000000000000000000" pitchFamily="2" charset="2"/>
              <a:buChar char=""/>
              <a:defRPr sz="27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575"/>
              </a:spcBef>
              <a:buClr>
                <a:srgbClr val="CCCCFF"/>
              </a:buClr>
              <a:buSzPct val="65000"/>
              <a:buFont typeface="Wingdings" panose="05000000000000000000" pitchFamily="2" charset="2"/>
              <a:buChar char=""/>
              <a:defRPr sz="23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CCCCF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 dirty="0">
                <a:solidFill>
                  <a:srgbClr val="7F7F7F"/>
                </a:solidFill>
                <a:latin typeface="Comic Sans MS" panose="030F0702030302020204" pitchFamily="66" charset="0"/>
              </a:rPr>
              <a:t>M. </a:t>
            </a:r>
            <a:r>
              <a:rPr lang="en-US" altLang="en-US" sz="1600" dirty="0" smtClean="0">
                <a:solidFill>
                  <a:srgbClr val="7F7F7F"/>
                </a:solidFill>
                <a:latin typeface="Comic Sans MS" panose="030F0702030302020204" pitchFamily="66" charset="0"/>
              </a:rPr>
              <a:t>Xiao, J. Wu, L. Huang, Y. Wang, and C. Liu, </a:t>
            </a:r>
            <a:r>
              <a:rPr lang="en-US" altLang="en-US" sz="1600" dirty="0">
                <a:solidFill>
                  <a:srgbClr val="7F7F7F"/>
                </a:solidFill>
                <a:latin typeface="Comic Sans MS" panose="030F0702030302020204" pitchFamily="66" charset="0"/>
              </a:rPr>
              <a:t>“Multi-task Assignment for </a:t>
            </a:r>
            <a:r>
              <a:rPr lang="en-US" altLang="en-US" sz="1600" dirty="0" err="1">
                <a:solidFill>
                  <a:srgbClr val="7F7F7F"/>
                </a:solidFill>
                <a:latin typeface="Comic Sans MS" panose="030F0702030302020204" pitchFamily="66" charset="0"/>
              </a:rPr>
              <a:t>Crowdsensing</a:t>
            </a:r>
            <a:r>
              <a:rPr lang="en-US" altLang="en-US" sz="1600" dirty="0">
                <a:solidFill>
                  <a:srgbClr val="7F7F7F"/>
                </a:solidFill>
                <a:latin typeface="Comic Sans MS" panose="030F0702030302020204" pitchFamily="66" charset="0"/>
              </a:rPr>
              <a:t> in Mobile Social Networks,”  INFOCOM 2015 </a:t>
            </a:r>
            <a:endParaRPr lang="en-US" altLang="en-US" sz="1600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02407" name="TextBox 8"/>
          <p:cNvSpPr txBox="1">
            <a:spLocks noChangeArrowheads="1"/>
          </p:cNvSpPr>
          <p:nvPr/>
        </p:nvSpPr>
        <p:spPr bwMode="auto">
          <a:xfrm>
            <a:off x="-1535573" y="5084901"/>
            <a:ext cx="3657600" cy="113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CCCCFF"/>
              </a:buClr>
              <a:buSzPct val="80000"/>
              <a:buFont typeface="Wingdings" panose="05000000000000000000" pitchFamily="2" charset="2"/>
              <a:buChar char="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675"/>
              </a:spcBef>
              <a:buClr>
                <a:srgbClr val="CCCCFF"/>
              </a:buClr>
              <a:buSzPct val="70000"/>
              <a:buFont typeface="Wingdings" panose="05000000000000000000" pitchFamily="2" charset="2"/>
              <a:buChar char=""/>
              <a:defRPr sz="27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575"/>
              </a:spcBef>
              <a:buClr>
                <a:srgbClr val="CCCCFF"/>
              </a:buClr>
              <a:buSzPct val="65000"/>
              <a:buFont typeface="Wingdings" panose="05000000000000000000" pitchFamily="2" charset="2"/>
              <a:buChar char=""/>
              <a:defRPr sz="23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CCCCF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600" dirty="0">
              <a:solidFill>
                <a:srgbClr val="7F7F7F"/>
              </a:solidFill>
              <a:latin typeface="Comic Sans MS" panose="030F0702030302020204" pitchFamily="66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600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zh-CN" sz="4000" dirty="0" smtClean="0">
                <a:latin typeface="Comic Sans MS" panose="030F0702030302020204" pitchFamily="66" charset="0"/>
                <a:ea typeface="宋体" panose="02010600030101010101" pitchFamily="2" charset="-122"/>
              </a:rPr>
              <a:t>Survey: </a:t>
            </a:r>
            <a:r>
              <a:rPr lang="en-US" altLang="zh-CN" sz="2800" dirty="0" smtClean="0">
                <a:latin typeface="Comic Sans MS" panose="030F0702030302020204" pitchFamily="66" charset="0"/>
                <a:ea typeface="宋体" panose="02010600030101010101" pitchFamily="2" charset="-122"/>
              </a:rPr>
              <a:t>recursive (gather through </a:t>
            </a:r>
            <a:r>
              <a:rPr lang="en-US" altLang="zh-CN" sz="2800" dirty="0" smtClean="0">
                <a:solidFill>
                  <a:srgbClr val="0070C0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reduce</a:t>
            </a:r>
            <a:r>
              <a:rPr lang="en-US" altLang="zh-CN" sz="2800" dirty="0" smtClean="0">
                <a:latin typeface="Comic Sans MS" panose="030F0702030302020204" pitchFamily="66" charset="0"/>
                <a:ea typeface="宋体" panose="02010600030101010101" pitchFamily="2" charset="-122"/>
              </a:rPr>
              <a:t>)</a:t>
            </a:r>
            <a:endParaRPr lang="en-US" altLang="en-US" sz="2800" dirty="0" smtClean="0">
              <a:latin typeface="Comic Sans MS" panose="030F0702030302020204" pitchFamily="66" charset="0"/>
              <a:ea typeface="宋体" panose="02010600030101010101" pitchFamily="2" charset="-122"/>
            </a:endParaRPr>
          </a:p>
        </p:txBody>
      </p:sp>
      <p:sp>
        <p:nvSpPr>
          <p:cNvPr id="10547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600200"/>
            <a:ext cx="7848600" cy="48006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zh-CN" sz="2000" dirty="0" smtClean="0">
                <a:latin typeface="Comic Sans MS" panose="030F0702030302020204" pitchFamily="66" charset="0"/>
                <a:ea typeface="宋体" panose="02010600030101010101" pitchFamily="2" charset="-122"/>
              </a:rPr>
              <a:t>Initial</a:t>
            </a:r>
            <a:r>
              <a:rPr lang="en-US" altLang="en-US" sz="2000" dirty="0" smtClean="0">
                <a:latin typeface="Comic Sans MS" panose="030F0702030302020204" pitchFamily="66" charset="0"/>
              </a:rPr>
              <a:t> label is L = "2" (subtract L by 1 when forwarding this request to QQ friends)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endParaRPr lang="en-US" altLang="zh-CN" sz="2000" dirty="0" smtClean="0"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endParaRPr lang="en-US" altLang="zh-CN" sz="2000" dirty="0" smtClean="0"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>
              <a:lnSpc>
                <a:spcPct val="90000"/>
              </a:lnSpc>
            </a:pPr>
            <a:r>
              <a:rPr lang="en-US" altLang="en-US" sz="2000" dirty="0" smtClean="0">
                <a:latin typeface="Comic Sans MS" panose="030F0702030302020204" pitchFamily="66" charset="0"/>
              </a:rPr>
              <a:t>When L = 0, return the </a:t>
            </a:r>
            <a:r>
              <a:rPr lang="en-US" altLang="zh-CN" sz="2000" dirty="0" smtClean="0">
                <a:latin typeface="Comic Sans MS" panose="030F0702030302020204" pitchFamily="66" charset="0"/>
                <a:ea typeface="宋体" panose="02010600030101010101" pitchFamily="2" charset="-122"/>
              </a:rPr>
              <a:t/>
            </a:r>
            <a:br>
              <a:rPr lang="en-US" altLang="zh-CN" sz="2000" dirty="0" smtClean="0">
                <a:latin typeface="Comic Sans MS" panose="030F0702030302020204" pitchFamily="66" charset="0"/>
                <a:ea typeface="宋体" panose="02010600030101010101" pitchFamily="2" charset="-122"/>
              </a:rPr>
            </a:br>
            <a:r>
              <a:rPr lang="en-US" altLang="zh-CN" sz="2000" dirty="0" smtClean="0">
                <a:latin typeface="Comic Sans MS" panose="030F0702030302020204" pitchFamily="66" charset="0"/>
                <a:ea typeface="宋体" panose="02010600030101010101" pitchFamily="2" charset="-122"/>
              </a:rPr>
              <a:t>total number of QQ friends</a:t>
            </a:r>
          </a:p>
          <a:p>
            <a:pPr>
              <a:lnSpc>
                <a:spcPct val="90000"/>
              </a:lnSpc>
            </a:pPr>
            <a:endParaRPr lang="en-US" altLang="zh-CN" sz="2000" dirty="0" smtClean="0"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>
              <a:lnSpc>
                <a:spcPct val="90000"/>
              </a:lnSpc>
            </a:pPr>
            <a:endParaRPr lang="en-US" altLang="zh-CN" sz="2000" dirty="0" smtClean="0"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>
              <a:lnSpc>
                <a:spcPct val="90000"/>
              </a:lnSpc>
            </a:pPr>
            <a:r>
              <a:rPr lang="en-US" altLang="en-US" sz="2000" dirty="0" smtClean="0">
                <a:latin typeface="Comic Sans MS" panose="030F0702030302020204" pitchFamily="66" charset="0"/>
              </a:rPr>
              <a:t>When L &gt; 0, do the following:</a:t>
            </a:r>
            <a:endParaRPr lang="en-US" altLang="zh-CN" sz="2000" dirty="0" smtClean="0"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 lvl="1">
              <a:lnSpc>
                <a:spcPct val="90000"/>
              </a:lnSpc>
            </a:pPr>
            <a:r>
              <a:rPr lang="en-US" altLang="en-US" sz="2000" dirty="0" smtClean="0">
                <a:latin typeface="Comic Sans MS" panose="030F0702030302020204" pitchFamily="66" charset="0"/>
              </a:rPr>
              <a:t>Forward this request to all QQ friends</a:t>
            </a:r>
            <a:endParaRPr lang="en-US" altLang="zh-CN" sz="2000" dirty="0" smtClean="0"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 lvl="1">
              <a:lnSpc>
                <a:spcPct val="90000"/>
              </a:lnSpc>
            </a:pPr>
            <a:r>
              <a:rPr lang="en-US" altLang="zh-CN" sz="2000" dirty="0" smtClean="0">
                <a:latin typeface="Comic Sans MS" panose="030F0702030302020204" pitchFamily="66" charset="0"/>
                <a:ea typeface="宋体" panose="02010600030101010101" pitchFamily="2" charset="-122"/>
              </a:rPr>
              <a:t>After receiving</a:t>
            </a:r>
            <a:r>
              <a:rPr lang="en-US" altLang="en-US" sz="2000" dirty="0" smtClean="0">
                <a:latin typeface="Comic Sans MS" panose="030F0702030302020204" pitchFamily="66" charset="0"/>
              </a:rPr>
              <a:t> the first 10 replies, </a:t>
            </a:r>
            <a:r>
              <a:rPr lang="en-US" altLang="zh-CN" sz="2000" dirty="0" smtClean="0">
                <a:latin typeface="Comic Sans MS" panose="030F0702030302020204" pitchFamily="66" charset="0"/>
                <a:ea typeface="宋体" panose="02010600030101010101" pitchFamily="2" charset="-122"/>
              </a:rPr>
              <a:t>compute </a:t>
            </a:r>
            <a:r>
              <a:rPr lang="en-US" altLang="zh-CN" sz="2000" dirty="0" smtClean="0">
                <a:solidFill>
                  <a:srgbClr val="0070C0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the average number</a:t>
            </a:r>
            <a:r>
              <a:rPr lang="en-US" altLang="zh-CN" sz="2000" dirty="0" smtClean="0">
                <a:latin typeface="Comic Sans MS" panose="030F0702030302020204" pitchFamily="66" charset="0"/>
                <a:ea typeface="宋体" panose="02010600030101010101" pitchFamily="2" charset="-122"/>
              </a:rPr>
              <a:t> of friends, </a:t>
            </a:r>
            <a:r>
              <a:rPr lang="en-US" altLang="en-US" sz="2000" dirty="0" smtClean="0">
                <a:latin typeface="Comic Sans MS" panose="030F0702030302020204" pitchFamily="66" charset="0"/>
              </a:rPr>
              <a:t>and send them back to me</a:t>
            </a:r>
          </a:p>
          <a:p>
            <a:pPr lvl="1">
              <a:lnSpc>
                <a:spcPct val="90000"/>
              </a:lnSpc>
            </a:pPr>
            <a:endParaRPr lang="en-US" altLang="en-US" sz="2000" dirty="0">
              <a:latin typeface="Comic Sans MS" panose="030F0702030302020204" pitchFamily="66" charset="0"/>
            </a:endParaRPr>
          </a:p>
          <a:p>
            <a:pPr marL="457200" lvl="1" indent="0">
              <a:lnSpc>
                <a:spcPct val="90000"/>
              </a:lnSpc>
              <a:buNone/>
            </a:pPr>
            <a:r>
              <a:rPr lang="en-US" altLang="en-US" sz="2000" dirty="0" smtClean="0">
                <a:solidFill>
                  <a:schemeClr val="bg1">
                    <a:lumMod val="50000"/>
                  </a:schemeClr>
                </a:solidFill>
                <a:latin typeface="Comic Sans MS" panose="030F0702030302020204" pitchFamily="66" charset="0"/>
              </a:rPr>
              <a:t>QQ: 200 </a:t>
            </a:r>
            <a:r>
              <a:rPr lang="en-US" altLang="en-US" sz="2000" dirty="0">
                <a:solidFill>
                  <a:schemeClr val="bg1">
                    <a:lumMod val="50000"/>
                  </a:schemeClr>
                </a:solidFill>
                <a:latin typeface="Comic Sans MS" panose="030F0702030302020204" pitchFamily="66" charset="0"/>
              </a:rPr>
              <a:t>million simultaneous online users</a:t>
            </a:r>
          </a:p>
          <a:p>
            <a:pPr lvl="1">
              <a:lnSpc>
                <a:spcPct val="90000"/>
              </a:lnSpc>
            </a:pPr>
            <a:endParaRPr lang="en-US" altLang="en-US" sz="2000" dirty="0" smtClean="0">
              <a:latin typeface="Comic Sans MS" panose="030F0702030302020204" pitchFamily="66" charset="0"/>
            </a:endParaRPr>
          </a:p>
        </p:txBody>
      </p:sp>
      <p:graphicFrame>
        <p:nvGraphicFramePr>
          <p:cNvPr id="105476" name="Object 5"/>
          <p:cNvGraphicFramePr>
            <a:graphicFrameLocks noChangeAspect="1"/>
          </p:cNvGraphicFramePr>
          <p:nvPr/>
        </p:nvGraphicFramePr>
        <p:xfrm>
          <a:off x="4648200" y="2133600"/>
          <a:ext cx="3505200" cy="2392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541" name="Visio" r:id="rId3" imgW="6743123" imgH="4603610" progId="Visio.Drawing.11">
                  <p:embed/>
                </p:oleObj>
              </mc:Choice>
              <mc:Fallback>
                <p:oleObj name="Visio" r:id="rId3" imgW="6743123" imgH="4603610" progId="Visio.Drawing.11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8200" y="2133600"/>
                        <a:ext cx="3505200" cy="23923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5477" name="Footer Placeholder 1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800"/>
              </a:spcBef>
              <a:buClr>
                <a:srgbClr val="CCCCFF"/>
              </a:buClr>
              <a:buSzPct val="80000"/>
              <a:buFont typeface="Wingdings" panose="05000000000000000000" pitchFamily="2" charset="2"/>
              <a:buChar char="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675"/>
              </a:spcBef>
              <a:buClr>
                <a:srgbClr val="CCCCFF"/>
              </a:buClr>
              <a:buSzPct val="70000"/>
              <a:buFont typeface="Wingdings" panose="05000000000000000000" pitchFamily="2" charset="2"/>
              <a:buChar char=""/>
              <a:defRPr sz="27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575"/>
              </a:spcBef>
              <a:buClr>
                <a:srgbClr val="CCCCFF"/>
              </a:buClr>
              <a:buSzPct val="65000"/>
              <a:buFont typeface="Wingdings" panose="05000000000000000000" pitchFamily="2" charset="2"/>
              <a:buChar char=""/>
              <a:defRPr sz="23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CCCCF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None/>
            </a:pPr>
            <a:r>
              <a:rPr lang="en-GB" altLang="zh-CN" sz="1000" smtClean="0"/>
              <a:t>ICISCE 2017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4000" dirty="0" smtClean="0">
                <a:latin typeface="Comic Sans MS" panose="030F0702030302020204" pitchFamily="66" charset="0"/>
                <a:ea typeface="宋体" panose="02010600030101010101" pitchFamily="2" charset="-122"/>
              </a:rPr>
              <a:t>Survey: </a:t>
            </a:r>
            <a:r>
              <a:rPr lang="en-US" altLang="zh-CN" sz="2800" dirty="0">
                <a:latin typeface="Comic Sans MS" panose="030F0702030302020204" pitchFamily="66" charset="0"/>
                <a:ea typeface="宋体" panose="02010600030101010101" pitchFamily="2" charset="-122"/>
              </a:rPr>
              <a:t>r</a:t>
            </a:r>
            <a:r>
              <a:rPr lang="en-US" altLang="zh-CN" sz="2800" dirty="0" smtClean="0">
                <a:latin typeface="Comic Sans MS" panose="030F0702030302020204" pitchFamily="66" charset="0"/>
                <a:ea typeface="宋体" panose="02010600030101010101" pitchFamily="2" charset="-122"/>
              </a:rPr>
              <a:t>ecursive (gather through </a:t>
            </a:r>
            <a:r>
              <a:rPr lang="en-US" altLang="zh-CN" sz="2800" dirty="0" smtClean="0">
                <a:solidFill>
                  <a:srgbClr val="0070C0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merge</a:t>
            </a:r>
            <a:r>
              <a:rPr lang="en-US" altLang="zh-CN" sz="2800" dirty="0" smtClean="0">
                <a:latin typeface="Comic Sans MS" panose="030F0702030302020204" pitchFamily="66" charset="0"/>
                <a:ea typeface="宋体" panose="02010600030101010101" pitchFamily="2" charset="-122"/>
              </a:rPr>
              <a:t>)</a:t>
            </a:r>
            <a:endParaRPr lang="en-US" altLang="en-US" sz="2800" dirty="0" smtClean="0">
              <a:latin typeface="Comic Sans MS" panose="030F0702030302020204" pitchFamily="66" charset="0"/>
              <a:ea typeface="宋体" panose="02010600030101010101" pitchFamily="2" charset="-122"/>
            </a:endParaRPr>
          </a:p>
        </p:txBody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7848600" cy="4529138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zh-CN" sz="2000" smtClean="0">
                <a:latin typeface="Comic Sans MS" panose="030F0702030302020204" pitchFamily="66" charset="0"/>
                <a:ea typeface="宋体" panose="02010600030101010101" pitchFamily="2" charset="-122"/>
              </a:rPr>
              <a:t>Initial</a:t>
            </a:r>
            <a:r>
              <a:rPr lang="en-US" altLang="en-US" sz="2000" smtClean="0">
                <a:latin typeface="Comic Sans MS" panose="030F0702030302020204" pitchFamily="66" charset="0"/>
              </a:rPr>
              <a:t> label is L = "2" (subtract L by 1 when forwarding this request to QQ friends)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endParaRPr lang="en-US" altLang="zh-CN" sz="2000" smtClean="0"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>
              <a:lnSpc>
                <a:spcPct val="90000"/>
              </a:lnSpc>
            </a:pPr>
            <a:r>
              <a:rPr lang="en-US" altLang="en-US" sz="2000" smtClean="0">
                <a:latin typeface="Comic Sans MS" panose="030F0702030302020204" pitchFamily="66" charset="0"/>
              </a:rPr>
              <a:t>When L = 0, return the following:</a:t>
            </a:r>
            <a:endParaRPr lang="en-US" altLang="zh-CN" sz="2000" smtClean="0"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 lvl="1">
              <a:lnSpc>
                <a:spcPct val="90000"/>
              </a:lnSpc>
            </a:pPr>
            <a:r>
              <a:rPr lang="en-US" altLang="en-US" sz="2000" smtClean="0">
                <a:latin typeface="Comic Sans MS" panose="030F0702030302020204" pitchFamily="66" charset="0"/>
              </a:rPr>
              <a:t>Basic information (B)</a:t>
            </a:r>
            <a:endParaRPr lang="en-US" altLang="zh-CN" sz="2000" smtClean="0"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 lvl="1">
              <a:lnSpc>
                <a:spcPct val="90000"/>
              </a:lnSpc>
            </a:pPr>
            <a:r>
              <a:rPr lang="en-US" altLang="en-US" sz="2000" smtClean="0">
                <a:latin typeface="Comic Sans MS" panose="030F0702030302020204" pitchFamily="66" charset="0"/>
              </a:rPr>
              <a:t>Number of friends (N)</a:t>
            </a:r>
            <a:endParaRPr lang="en-US" altLang="zh-CN" sz="2000" smtClean="0"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 lvl="1">
              <a:lnSpc>
                <a:spcPct val="90000"/>
              </a:lnSpc>
            </a:pPr>
            <a:r>
              <a:rPr lang="en-US" altLang="en-US" sz="2000" smtClean="0">
                <a:latin typeface="Comic Sans MS" panose="030F0702030302020204" pitchFamily="66" charset="0"/>
              </a:rPr>
              <a:t>Timestamps (T)</a:t>
            </a:r>
          </a:p>
          <a:p>
            <a:pPr lvl="1">
              <a:lnSpc>
                <a:spcPct val="90000"/>
              </a:lnSpc>
            </a:pPr>
            <a:endParaRPr lang="en-US" altLang="zh-CN" sz="2000" smtClean="0"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>
              <a:lnSpc>
                <a:spcPct val="90000"/>
              </a:lnSpc>
            </a:pPr>
            <a:r>
              <a:rPr lang="en-US" altLang="en-US" sz="2000" smtClean="0">
                <a:latin typeface="Comic Sans MS" panose="030F0702030302020204" pitchFamily="66" charset="0"/>
              </a:rPr>
              <a:t>When L &gt; 0, do the following:</a:t>
            </a:r>
            <a:endParaRPr lang="en-US" altLang="zh-CN" sz="2000" smtClean="0"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 lvl="1">
              <a:lnSpc>
                <a:spcPct val="90000"/>
              </a:lnSpc>
            </a:pPr>
            <a:r>
              <a:rPr lang="en-US" altLang="en-US" sz="2000" smtClean="0">
                <a:latin typeface="Comic Sans MS" panose="030F0702030302020204" pitchFamily="66" charset="0"/>
              </a:rPr>
              <a:t>Forward this request to all QQ friends</a:t>
            </a:r>
            <a:endParaRPr lang="en-US" altLang="zh-CN" sz="2000" smtClean="0"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 lvl="1">
              <a:lnSpc>
                <a:spcPct val="90000"/>
              </a:lnSpc>
            </a:pPr>
            <a:r>
              <a:rPr lang="en-US" altLang="en-US" sz="2000" smtClean="0">
                <a:solidFill>
                  <a:srgbClr val="0070C0"/>
                </a:solidFill>
                <a:latin typeface="Comic Sans MS" panose="030F0702030302020204" pitchFamily="66" charset="0"/>
              </a:rPr>
              <a:t>Pack</a:t>
            </a:r>
            <a:r>
              <a:rPr lang="en-US" altLang="en-US" sz="2000" smtClean="0">
                <a:latin typeface="Comic Sans MS" panose="030F0702030302020204" pitchFamily="66" charset="0"/>
              </a:rPr>
              <a:t> the first 10 replies, together with your own information (B, N, T), and send them back to me</a:t>
            </a:r>
          </a:p>
        </p:txBody>
      </p:sp>
      <p:graphicFrame>
        <p:nvGraphicFramePr>
          <p:cNvPr id="106500" name="Object 6"/>
          <p:cNvGraphicFramePr>
            <a:graphicFrameLocks noChangeAspect="1"/>
          </p:cNvGraphicFramePr>
          <p:nvPr/>
        </p:nvGraphicFramePr>
        <p:xfrm>
          <a:off x="4953000" y="2057400"/>
          <a:ext cx="3703638" cy="2528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565" name="Visio" r:id="rId3" imgW="6743123" imgH="4603610" progId="Visio.Drawing.11">
                  <p:embed/>
                </p:oleObj>
              </mc:Choice>
              <mc:Fallback>
                <p:oleObj name="Visio" r:id="rId3" imgW="6743123" imgH="4603610" progId="Visio.Drawing.11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53000" y="2057400"/>
                        <a:ext cx="3703638" cy="25288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6501" name="Footer Placeholder 1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800"/>
              </a:spcBef>
              <a:buClr>
                <a:srgbClr val="CCCCFF"/>
              </a:buClr>
              <a:buSzPct val="80000"/>
              <a:buFont typeface="Wingdings" panose="05000000000000000000" pitchFamily="2" charset="2"/>
              <a:buChar char="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675"/>
              </a:spcBef>
              <a:buClr>
                <a:srgbClr val="CCCCFF"/>
              </a:buClr>
              <a:buSzPct val="70000"/>
              <a:buFont typeface="Wingdings" panose="05000000000000000000" pitchFamily="2" charset="2"/>
              <a:buChar char=""/>
              <a:defRPr sz="27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575"/>
              </a:spcBef>
              <a:buClr>
                <a:srgbClr val="CCCCFF"/>
              </a:buClr>
              <a:buSzPct val="65000"/>
              <a:buFont typeface="Wingdings" panose="05000000000000000000" pitchFamily="2" charset="2"/>
              <a:buChar char=""/>
              <a:defRPr sz="23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CCCCF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None/>
            </a:pPr>
            <a:r>
              <a:rPr lang="en-GB" altLang="zh-CN" sz="1000" smtClean="0"/>
              <a:t>ICISCE 2017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Font typeface="Arial" charset="0"/>
              <a:buNone/>
              <a:defRPr/>
            </a:pPr>
            <a:r>
              <a:rPr lang="en-US" b="0" dirty="0" smtClean="0">
                <a:latin typeface="Comic Sans MS" pitchFamily="66" charset="0"/>
              </a:rPr>
              <a:t>Conclusion</a:t>
            </a:r>
            <a:endParaRPr lang="en-US" b="0" dirty="0">
              <a:latin typeface="Comic Sans MS" pitchFamily="66" charset="0"/>
            </a:endParaRPr>
          </a:p>
        </p:txBody>
      </p:sp>
      <p:sp>
        <p:nvSpPr>
          <p:cNvPr id="107523" name="Text Placeholder 3"/>
          <p:cNvSpPr>
            <a:spLocks noGrp="1"/>
          </p:cNvSpPr>
          <p:nvPr>
            <p:ph type="body" idx="1"/>
          </p:nvPr>
        </p:nvSpPr>
        <p:spPr>
          <a:xfrm>
            <a:off x="762000" y="2743200"/>
            <a:ext cx="7772400" cy="1500188"/>
          </a:xfrm>
        </p:spPr>
        <p:txBody>
          <a:bodyPr/>
          <a:lstStyle/>
          <a:p>
            <a:r>
              <a:rPr lang="en-US" altLang="en-US" smtClean="0">
                <a:latin typeface="Comic Sans MS" panose="030F0702030302020204" pitchFamily="66" charset="0"/>
              </a:rPr>
              <a:t>Summary</a:t>
            </a:r>
          </a:p>
          <a:p>
            <a:r>
              <a:rPr lang="en-US" altLang="en-US" smtClean="0">
                <a:latin typeface="Comic Sans MS" panose="030F0702030302020204" pitchFamily="66" charset="0"/>
              </a:rPr>
              <a:t>Acknowledgements</a:t>
            </a:r>
          </a:p>
        </p:txBody>
      </p:sp>
      <p:sp>
        <p:nvSpPr>
          <p:cNvPr id="107524" name="Footer Placeholder 2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800"/>
              </a:spcBef>
              <a:buClr>
                <a:srgbClr val="CCCCFF"/>
              </a:buClr>
              <a:buSzPct val="80000"/>
              <a:buFont typeface="Wingdings" panose="05000000000000000000" pitchFamily="2" charset="2"/>
              <a:buChar char="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675"/>
              </a:spcBef>
              <a:buClr>
                <a:srgbClr val="CCCCFF"/>
              </a:buClr>
              <a:buSzPct val="70000"/>
              <a:buFont typeface="Wingdings" panose="05000000000000000000" pitchFamily="2" charset="2"/>
              <a:buChar char=""/>
              <a:defRPr sz="27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575"/>
              </a:spcBef>
              <a:buClr>
                <a:srgbClr val="CCCCFF"/>
              </a:buClr>
              <a:buSzPct val="65000"/>
              <a:buFont typeface="Wingdings" panose="05000000000000000000" pitchFamily="2" charset="2"/>
              <a:buChar char=""/>
              <a:defRPr sz="23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CCCCF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None/>
            </a:pPr>
            <a:r>
              <a:rPr lang="en-GB" altLang="zh-CN" sz="1000" smtClean="0"/>
              <a:t>ICISCE 2017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Title 1"/>
          <p:cNvSpPr>
            <a:spLocks noGrp="1"/>
          </p:cNvSpPr>
          <p:nvPr>
            <p:ph type="title"/>
          </p:nvPr>
        </p:nvSpPr>
        <p:spPr>
          <a:xfrm>
            <a:off x="533400" y="381000"/>
            <a:ext cx="8228013" cy="1141413"/>
          </a:xfrm>
        </p:spPr>
        <p:txBody>
          <a:bodyPr/>
          <a:lstStyle/>
          <a:p>
            <a:r>
              <a:rPr lang="en-US" altLang="zh-CN" sz="4000" smtClean="0">
                <a:latin typeface="Comic Sans MS" panose="030F0702030302020204" pitchFamily="66" charset="0"/>
                <a:ea typeface="宋体" panose="02010600030101010101" pitchFamily="2" charset="-122"/>
              </a:rPr>
              <a:t>Summary</a:t>
            </a:r>
          </a:p>
        </p:txBody>
      </p:sp>
      <p:sp>
        <p:nvSpPr>
          <p:cNvPr id="108547" name="Content Placeholder 2"/>
          <p:cNvSpPr>
            <a:spLocks noGrp="1"/>
          </p:cNvSpPr>
          <p:nvPr>
            <p:ph idx="1"/>
          </p:nvPr>
        </p:nvSpPr>
        <p:spPr>
          <a:xfrm>
            <a:off x="760413" y="1143000"/>
            <a:ext cx="8001000" cy="4529138"/>
          </a:xfrm>
        </p:spPr>
        <p:txBody>
          <a:bodyPr/>
          <a:lstStyle/>
          <a:p>
            <a:pPr>
              <a:spcBef>
                <a:spcPct val="0"/>
              </a:spcBef>
              <a:buSzPct val="100000"/>
              <a:buFont typeface="Wingdings" panose="05000000000000000000" pitchFamily="2" charset="2"/>
              <a:buNone/>
            </a:pPr>
            <a:endParaRPr lang="en-US" altLang="zh-CN" sz="2400" dirty="0" smtClean="0"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>
              <a:spcBef>
                <a:spcPct val="0"/>
              </a:spcBef>
              <a:buSzPct val="100000"/>
            </a:pPr>
            <a:r>
              <a:rPr lang="en-US" altLang="zh-CN" sz="2400" dirty="0" smtClean="0">
                <a:latin typeface="Comic Sans MS" panose="030F0702030302020204" pitchFamily="66" charset="0"/>
                <a:ea typeface="宋体" panose="02010600030101010101" pitchFamily="2" charset="-122"/>
              </a:rPr>
              <a:t>HPU as a new paradigm to compliment the traditional CPU-based computing for big data</a:t>
            </a:r>
          </a:p>
          <a:p>
            <a:pPr>
              <a:spcBef>
                <a:spcPct val="0"/>
              </a:spcBef>
              <a:buSzPct val="100000"/>
            </a:pPr>
            <a:endParaRPr lang="en-US" altLang="zh-CN" sz="2400" dirty="0" smtClean="0"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>
              <a:spcBef>
                <a:spcPct val="0"/>
              </a:spcBef>
              <a:buSzPct val="100000"/>
            </a:pPr>
            <a:r>
              <a:rPr lang="en-US" altLang="zh-CN" sz="2400" dirty="0" smtClean="0">
                <a:latin typeface="Comic Sans MS" panose="030F0702030302020204" pitchFamily="66" charset="0"/>
                <a:ea typeface="宋体" panose="02010600030101010101" pitchFamily="2" charset="-122"/>
              </a:rPr>
              <a:t>Many un(der)explored algorithmic problems</a:t>
            </a:r>
          </a:p>
          <a:p>
            <a:pPr lvl="1">
              <a:lnSpc>
                <a:spcPct val="150000"/>
              </a:lnSpc>
              <a:spcBef>
                <a:spcPct val="0"/>
              </a:spcBef>
              <a:buSzPct val="100000"/>
            </a:pPr>
            <a:r>
              <a:rPr lang="en-US" altLang="zh-CN" sz="2000" dirty="0" smtClean="0">
                <a:latin typeface="Comic Sans MS" panose="030F0702030302020204" pitchFamily="66" charset="0"/>
                <a:ea typeface="宋体" panose="02010600030101010101" pitchFamily="2" charset="-122"/>
              </a:rPr>
              <a:t>Social connections and proper training of workers</a:t>
            </a:r>
          </a:p>
          <a:p>
            <a:pPr lvl="1">
              <a:lnSpc>
                <a:spcPct val="150000"/>
              </a:lnSpc>
              <a:spcBef>
                <a:spcPct val="0"/>
              </a:spcBef>
              <a:buSzPct val="100000"/>
            </a:pPr>
            <a:r>
              <a:rPr lang="en-US" altLang="zh-CN" sz="2000" dirty="0" smtClean="0">
                <a:latin typeface="Comic Sans MS" panose="030F0702030302020204" pitchFamily="66" charset="0"/>
                <a:ea typeface="宋体" panose="02010600030101010101" pitchFamily="2" charset="-122"/>
              </a:rPr>
              <a:t>Workflow design</a:t>
            </a:r>
          </a:p>
          <a:p>
            <a:pPr lvl="1">
              <a:lnSpc>
                <a:spcPct val="150000"/>
              </a:lnSpc>
              <a:spcBef>
                <a:spcPct val="0"/>
              </a:spcBef>
              <a:buSzPct val="100000"/>
            </a:pPr>
            <a:r>
              <a:rPr lang="en-US" altLang="zh-CN" sz="2000" dirty="0" smtClean="0">
                <a:latin typeface="Comic Sans MS" panose="030F0702030302020204" pitchFamily="66" charset="0"/>
                <a:ea typeface="宋体" panose="02010600030101010101" pitchFamily="2" charset="-122"/>
              </a:rPr>
              <a:t>Cost-time-quality-uncertainty trade-offs</a:t>
            </a:r>
          </a:p>
          <a:p>
            <a:pPr lvl="1">
              <a:lnSpc>
                <a:spcPct val="150000"/>
              </a:lnSpc>
              <a:spcBef>
                <a:spcPct val="0"/>
              </a:spcBef>
              <a:buSzPct val="100000"/>
            </a:pPr>
            <a:r>
              <a:rPr lang="en-US" altLang="zh-CN" sz="2000" dirty="0" smtClean="0">
                <a:latin typeface="Comic Sans MS" panose="030F0702030302020204" pitchFamily="66" charset="0"/>
                <a:ea typeface="宋体" panose="02010600030101010101" pitchFamily="2" charset="-122"/>
              </a:rPr>
              <a:t>Incentive, gamification, and satisfaction mechanisms</a:t>
            </a:r>
          </a:p>
          <a:p>
            <a:pPr lvl="1">
              <a:lnSpc>
                <a:spcPct val="150000"/>
              </a:lnSpc>
              <a:spcBef>
                <a:spcPct val="0"/>
              </a:spcBef>
              <a:buSzPct val="100000"/>
            </a:pPr>
            <a:r>
              <a:rPr lang="en-US" altLang="zh-CN" sz="2000" dirty="0" smtClean="0">
                <a:latin typeface="Comic Sans MS" panose="030F0702030302020204" pitchFamily="66" charset="0"/>
                <a:ea typeface="宋体" panose="02010600030101010101" pitchFamily="2" charset="-122"/>
              </a:rPr>
              <a:t>Mobile crowdsourcing: energy consumption, communication cost, truthfulness, and privacy</a:t>
            </a:r>
          </a:p>
        </p:txBody>
      </p:sp>
      <p:sp>
        <p:nvSpPr>
          <p:cNvPr id="108548" name="Footer Placeholder 1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800"/>
              </a:spcBef>
              <a:buClr>
                <a:srgbClr val="CCCCFF"/>
              </a:buClr>
              <a:buSzPct val="80000"/>
              <a:buFont typeface="Wingdings" panose="05000000000000000000" pitchFamily="2" charset="2"/>
              <a:buChar char="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675"/>
              </a:spcBef>
              <a:buClr>
                <a:srgbClr val="CCCCFF"/>
              </a:buClr>
              <a:buSzPct val="70000"/>
              <a:buFont typeface="Wingdings" panose="05000000000000000000" pitchFamily="2" charset="2"/>
              <a:buChar char=""/>
              <a:defRPr sz="27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575"/>
              </a:spcBef>
              <a:buClr>
                <a:srgbClr val="CCCCFF"/>
              </a:buClr>
              <a:buSzPct val="65000"/>
              <a:buFont typeface="Wingdings" panose="05000000000000000000" pitchFamily="2" charset="2"/>
              <a:buChar char=""/>
              <a:defRPr sz="23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CCCCF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None/>
            </a:pPr>
            <a:r>
              <a:rPr lang="en-GB" altLang="zh-CN" sz="1000" smtClean="0"/>
              <a:t>ICISCE 2017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Title 1"/>
          <p:cNvSpPr>
            <a:spLocks noGrp="1"/>
          </p:cNvSpPr>
          <p:nvPr>
            <p:ph type="title"/>
          </p:nvPr>
        </p:nvSpPr>
        <p:spPr>
          <a:xfrm>
            <a:off x="609600" y="762000"/>
            <a:ext cx="8228013" cy="1141412"/>
          </a:xfrm>
        </p:spPr>
        <p:txBody>
          <a:bodyPr/>
          <a:lstStyle/>
          <a:p>
            <a:r>
              <a:rPr lang="en-US" altLang="zh-CN" sz="4000" dirty="0" smtClean="0">
                <a:latin typeface="Comic Sans MS" panose="030F0702030302020204" pitchFamily="66" charset="0"/>
                <a:ea typeface="宋体" panose="02010600030101010101" pitchFamily="2" charset="-122"/>
              </a:rPr>
              <a:t>Summary</a:t>
            </a:r>
          </a:p>
        </p:txBody>
      </p:sp>
      <p:sp>
        <p:nvSpPr>
          <p:cNvPr id="108547" name="Content Placeholder 2"/>
          <p:cNvSpPr>
            <a:spLocks noGrp="1"/>
          </p:cNvSpPr>
          <p:nvPr>
            <p:ph sz="half" idx="1"/>
          </p:nvPr>
        </p:nvSpPr>
        <p:spPr>
          <a:xfrm>
            <a:off x="322544" y="1751805"/>
            <a:ext cx="6840256" cy="4529138"/>
          </a:xfrm>
        </p:spPr>
        <p:txBody>
          <a:bodyPr/>
          <a:lstStyle/>
          <a:p>
            <a:pPr>
              <a:spcBef>
                <a:spcPct val="0"/>
              </a:spcBef>
              <a:buSzPct val="100000"/>
              <a:buFont typeface="Wingdings" panose="05000000000000000000" pitchFamily="2" charset="2"/>
              <a:buNone/>
            </a:pPr>
            <a:endParaRPr lang="en-US" altLang="zh-CN" sz="2400" dirty="0" smtClean="0"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 marL="0" indent="0">
              <a:spcBef>
                <a:spcPct val="0"/>
              </a:spcBef>
              <a:buSzPct val="100000"/>
              <a:buNone/>
            </a:pPr>
            <a:r>
              <a:rPr lang="en-US" altLang="zh-CN" sz="2400" dirty="0" smtClean="0">
                <a:solidFill>
                  <a:srgbClr val="0070C0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Collective intelligence = networked brain + </a:t>
            </a:r>
          </a:p>
          <a:p>
            <a:pPr marL="0" indent="0">
              <a:spcBef>
                <a:spcPct val="0"/>
              </a:spcBef>
              <a:buSzPct val="100000"/>
              <a:buNone/>
            </a:pPr>
            <a:r>
              <a:rPr lang="en-US" altLang="zh-CN" sz="2400" dirty="0">
                <a:solidFill>
                  <a:srgbClr val="0070C0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massively connected &amp; intelligent machine</a:t>
            </a:r>
          </a:p>
          <a:p>
            <a:pPr>
              <a:spcBef>
                <a:spcPct val="0"/>
              </a:spcBef>
              <a:buSzPct val="100000"/>
              <a:buFont typeface="Wingdings" panose="05000000000000000000" pitchFamily="2" charset="2"/>
              <a:buNone/>
            </a:pPr>
            <a:endParaRPr lang="en-US" altLang="zh-CN" sz="2400" dirty="0">
              <a:solidFill>
                <a:schemeClr val="accent6"/>
              </a:solidFill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>
              <a:spcBef>
                <a:spcPct val="0"/>
              </a:spcBef>
              <a:buSzPct val="100000"/>
            </a:pPr>
            <a:r>
              <a:rPr lang="en-US" altLang="zh-CN" sz="2400" dirty="0" smtClean="0">
                <a:latin typeface="Comic Sans MS" panose="030F0702030302020204" pitchFamily="66" charset="0"/>
                <a:ea typeface="宋体" panose="02010600030101010101" pitchFamily="2" charset="-122"/>
              </a:rPr>
              <a:t>Finding ways to race </a:t>
            </a:r>
            <a:r>
              <a:rPr lang="en-US" altLang="zh-CN" sz="2400" i="1" dirty="0" smtClean="0">
                <a:solidFill>
                  <a:srgbClr val="0070C0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with</a:t>
            </a:r>
            <a:r>
              <a:rPr lang="en-US" altLang="zh-CN" sz="2400" dirty="0" smtClean="0">
                <a:latin typeface="Comic Sans MS" panose="030F0702030302020204" pitchFamily="66" charset="0"/>
                <a:ea typeface="宋体" panose="02010600030101010101" pitchFamily="2" charset="-122"/>
              </a:rPr>
              <a:t> the machine rather than racing </a:t>
            </a:r>
            <a:r>
              <a:rPr lang="en-US" altLang="zh-CN" sz="2400" i="1" dirty="0" smtClean="0">
                <a:solidFill>
                  <a:srgbClr val="0070C0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against</a:t>
            </a:r>
            <a:r>
              <a:rPr lang="en-US" altLang="zh-CN" sz="2400" dirty="0" smtClean="0">
                <a:latin typeface="Comic Sans MS" panose="030F0702030302020204" pitchFamily="66" charset="0"/>
                <a:ea typeface="宋体" panose="02010600030101010101" pitchFamily="2" charset="-122"/>
              </a:rPr>
              <a:t> it</a:t>
            </a:r>
            <a:endParaRPr lang="en-US" altLang="zh-CN" sz="2400" dirty="0"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>
              <a:spcBef>
                <a:spcPct val="0"/>
              </a:spcBef>
              <a:buSzPct val="100000"/>
            </a:pPr>
            <a:endParaRPr lang="en-US" altLang="zh-CN" sz="2400" dirty="0" smtClean="0"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>
              <a:spcBef>
                <a:spcPct val="0"/>
              </a:spcBef>
              <a:buSzPct val="100000"/>
            </a:pPr>
            <a:r>
              <a:rPr lang="en-US" altLang="zh-CN" sz="2400" dirty="0" err="1" smtClean="0">
                <a:latin typeface="Comic Sans MS" panose="030F0702030302020204" pitchFamily="66" charset="0"/>
                <a:ea typeface="宋体" panose="02010600030101010101" pitchFamily="2" charset="-122"/>
              </a:rPr>
              <a:t>MTurk</a:t>
            </a:r>
            <a:r>
              <a:rPr lang="en-US" altLang="zh-CN" sz="2400" dirty="0" smtClean="0">
                <a:latin typeface="Comic Sans MS" panose="030F0702030302020204" pitchFamily="66" charset="0"/>
                <a:ea typeface="宋体" panose="02010600030101010101" pitchFamily="2" charset="-122"/>
              </a:rPr>
              <a:t> as “</a:t>
            </a:r>
            <a:r>
              <a:rPr lang="en-US" altLang="zh-CN" sz="2400" i="1" dirty="0">
                <a:latin typeface="Comic Sans MS" panose="030F0702030302020204" pitchFamily="66" charset="0"/>
                <a:ea typeface="宋体" panose="02010600030101010101" pitchFamily="2" charset="-122"/>
              </a:rPr>
              <a:t>a</a:t>
            </a:r>
            <a:r>
              <a:rPr lang="en-US" altLang="zh-CN" sz="2400" i="1" dirty="0" smtClean="0">
                <a:latin typeface="Comic Sans MS" panose="030F0702030302020204" pitchFamily="66" charset="0"/>
                <a:ea typeface="宋体" panose="02010600030101010101" pitchFamily="2" charset="-122"/>
              </a:rPr>
              <a:t>rtificial </a:t>
            </a:r>
            <a:r>
              <a:rPr lang="en-US" altLang="zh-CN" sz="2400" i="1" dirty="0" err="1" smtClean="0">
                <a:latin typeface="Comic Sans MS" panose="030F0702030302020204" pitchFamily="66" charset="0"/>
                <a:ea typeface="宋体" panose="02010600030101010101" pitchFamily="2" charset="-122"/>
              </a:rPr>
              <a:t>artificial</a:t>
            </a:r>
            <a:r>
              <a:rPr lang="en-US" altLang="zh-CN" sz="2400" i="1" dirty="0" smtClean="0">
                <a:latin typeface="Comic Sans MS" panose="030F0702030302020204" pitchFamily="66" charset="0"/>
                <a:ea typeface="宋体" panose="02010600030101010101" pitchFamily="2" charset="-122"/>
              </a:rPr>
              <a:t> intelligence” as a way for people to race with machine</a:t>
            </a:r>
          </a:p>
          <a:p>
            <a:pPr>
              <a:spcBef>
                <a:spcPct val="0"/>
              </a:spcBef>
              <a:buSzPct val="100000"/>
              <a:buFont typeface="Wingdings" panose="05000000000000000000" pitchFamily="2" charset="2"/>
              <a:buNone/>
            </a:pPr>
            <a:endParaRPr lang="en-US" altLang="zh-CN" sz="2400" dirty="0" smtClean="0">
              <a:latin typeface="Comic Sans MS" panose="030F0702030302020204" pitchFamily="66" charset="0"/>
              <a:ea typeface="宋体" panose="02010600030101010101" pitchFamily="2" charset="-122"/>
            </a:endParaRPr>
          </a:p>
        </p:txBody>
      </p:sp>
      <p:sp>
        <p:nvSpPr>
          <p:cNvPr id="108548" name="Footer Placeholder 1"/>
          <p:cNvSpPr>
            <a:spLocks noGrp="1"/>
          </p:cNvSpPr>
          <p:nvPr>
            <p:ph type="ft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800"/>
              </a:spcBef>
              <a:buClr>
                <a:srgbClr val="CCCCFF"/>
              </a:buClr>
              <a:buSzPct val="80000"/>
              <a:buFont typeface="Wingdings" panose="05000000000000000000" pitchFamily="2" charset="2"/>
              <a:buChar char="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675"/>
              </a:spcBef>
              <a:buClr>
                <a:srgbClr val="CCCCFF"/>
              </a:buClr>
              <a:buSzPct val="70000"/>
              <a:buFont typeface="Wingdings" panose="05000000000000000000" pitchFamily="2" charset="2"/>
              <a:buChar char=""/>
              <a:defRPr sz="27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575"/>
              </a:spcBef>
              <a:buClr>
                <a:srgbClr val="CCCCFF"/>
              </a:buClr>
              <a:buSzPct val="65000"/>
              <a:buFont typeface="Wingdings" panose="05000000000000000000" pitchFamily="2" charset="2"/>
              <a:buChar char=""/>
              <a:defRPr sz="23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CCCCF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None/>
            </a:pPr>
            <a:endParaRPr lang="en-GB" altLang="zh-CN" sz="1000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2004" y="900913"/>
            <a:ext cx="2058738" cy="3115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237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4000" smtClean="0">
                <a:latin typeface="Comic Sans MS" panose="030F0702030302020204" pitchFamily="66" charset="0"/>
                <a:ea typeface="宋体" panose="02010600030101010101" pitchFamily="2" charset="-122"/>
              </a:rPr>
              <a:t>Acknowledgements</a:t>
            </a:r>
          </a:p>
        </p:txBody>
      </p:sp>
      <p:sp>
        <p:nvSpPr>
          <p:cNvPr id="110595" name="Content Placeholder 2"/>
          <p:cNvSpPr>
            <a:spLocks noGrp="1"/>
          </p:cNvSpPr>
          <p:nvPr>
            <p:ph idx="1"/>
          </p:nvPr>
        </p:nvSpPr>
        <p:spPr>
          <a:xfrm>
            <a:off x="915988" y="1219200"/>
            <a:ext cx="8228012" cy="4529138"/>
          </a:xfrm>
        </p:spPr>
        <p:txBody>
          <a:bodyPr/>
          <a:lstStyle/>
          <a:p>
            <a:pPr>
              <a:spcBef>
                <a:spcPct val="0"/>
              </a:spcBef>
              <a:buSzPct val="100000"/>
              <a:buFont typeface="Wingdings" panose="05000000000000000000" pitchFamily="2" charset="2"/>
              <a:buNone/>
            </a:pPr>
            <a:endParaRPr lang="en-US" altLang="zh-CN" sz="2400" dirty="0" smtClean="0"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 lvl="1">
              <a:lnSpc>
                <a:spcPct val="150000"/>
              </a:lnSpc>
              <a:spcBef>
                <a:spcPct val="0"/>
              </a:spcBef>
              <a:buSzPct val="100000"/>
            </a:pPr>
            <a:r>
              <a:rPr lang="en-US" altLang="zh-CN" sz="2000" dirty="0" smtClean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Wei Chang</a:t>
            </a:r>
          </a:p>
          <a:p>
            <a:pPr marL="457200" lvl="1" indent="0">
              <a:lnSpc>
                <a:spcPct val="150000"/>
              </a:lnSpc>
              <a:spcBef>
                <a:spcPct val="0"/>
              </a:spcBef>
              <a:buSzPct val="100000"/>
              <a:buNone/>
            </a:pPr>
            <a:r>
              <a:rPr lang="en-US" altLang="zh-CN" sz="2000" dirty="0" smtClean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    Saint </a:t>
            </a:r>
            <a:r>
              <a:rPr lang="en-US" altLang="zh-CN" sz="2000" dirty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Joseph’s </a:t>
            </a:r>
            <a:r>
              <a:rPr lang="en-US" altLang="zh-CN" sz="2000" dirty="0" smtClean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University</a:t>
            </a:r>
          </a:p>
          <a:p>
            <a:pPr marL="457200" lvl="1" indent="0">
              <a:lnSpc>
                <a:spcPct val="150000"/>
              </a:lnSpc>
              <a:spcBef>
                <a:spcPct val="0"/>
              </a:spcBef>
              <a:buSzPct val="100000"/>
              <a:buNone/>
            </a:pPr>
            <a:endParaRPr lang="en-US" altLang="zh-CN" sz="800" dirty="0" smtClean="0">
              <a:solidFill>
                <a:srgbClr val="7F7F7F"/>
              </a:solidFill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 lvl="1">
              <a:lnSpc>
                <a:spcPct val="150000"/>
              </a:lnSpc>
              <a:spcBef>
                <a:spcPct val="0"/>
              </a:spcBef>
              <a:buSzPct val="100000"/>
            </a:pPr>
            <a:r>
              <a:rPr lang="en-US" altLang="zh-CN" sz="2000" dirty="0" smtClean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Grace </a:t>
            </a:r>
            <a:r>
              <a:rPr lang="en-US" altLang="zh-CN" sz="2000" dirty="0" err="1" smtClean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Ju</a:t>
            </a:r>
            <a:r>
              <a:rPr lang="en-US" altLang="zh-CN" sz="2000" dirty="0" smtClean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 </a:t>
            </a:r>
          </a:p>
          <a:p>
            <a:pPr marL="457200" lvl="1" indent="0">
              <a:lnSpc>
                <a:spcPct val="150000"/>
              </a:lnSpc>
              <a:spcBef>
                <a:spcPct val="0"/>
              </a:spcBef>
              <a:buSzPct val="100000"/>
              <a:buNone/>
            </a:pPr>
            <a:r>
              <a:rPr lang="en-US" altLang="zh-CN" sz="2000" dirty="0" smtClean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    Carnegie Mellon University</a:t>
            </a:r>
          </a:p>
          <a:p>
            <a:pPr marL="457200" lvl="1" indent="0">
              <a:lnSpc>
                <a:spcPct val="150000"/>
              </a:lnSpc>
              <a:spcBef>
                <a:spcPct val="0"/>
              </a:spcBef>
              <a:buSzPct val="100000"/>
              <a:buNone/>
            </a:pPr>
            <a:r>
              <a:rPr lang="en-US" altLang="zh-CN" sz="2000" dirty="0" smtClean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  </a:t>
            </a:r>
            <a:endParaRPr lang="en-US" altLang="zh-CN" sz="800" dirty="0" smtClean="0">
              <a:solidFill>
                <a:srgbClr val="7F7F7F"/>
              </a:solidFill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 lvl="1">
              <a:lnSpc>
                <a:spcPct val="150000"/>
              </a:lnSpc>
              <a:spcBef>
                <a:spcPct val="0"/>
              </a:spcBef>
              <a:buSzPct val="100000"/>
            </a:pPr>
            <a:r>
              <a:rPr lang="en-US" altLang="zh-CN" sz="2000" dirty="0" err="1" smtClean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Wenjun</a:t>
            </a:r>
            <a:r>
              <a:rPr lang="en-US" altLang="zh-CN" sz="2000" dirty="0" smtClean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 Jiang </a:t>
            </a:r>
          </a:p>
          <a:p>
            <a:pPr marL="457200" lvl="1" indent="0">
              <a:lnSpc>
                <a:spcPct val="150000"/>
              </a:lnSpc>
              <a:spcBef>
                <a:spcPct val="0"/>
              </a:spcBef>
              <a:buSzPct val="100000"/>
              <a:buNone/>
            </a:pPr>
            <a:r>
              <a:rPr lang="en-US" altLang="zh-CN" sz="2000" dirty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 </a:t>
            </a:r>
            <a:r>
              <a:rPr lang="en-US" altLang="zh-CN" sz="2000" dirty="0" smtClean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   Hunan University </a:t>
            </a:r>
          </a:p>
          <a:p>
            <a:pPr lvl="1">
              <a:lnSpc>
                <a:spcPct val="150000"/>
              </a:lnSpc>
              <a:spcBef>
                <a:spcPct val="0"/>
              </a:spcBef>
              <a:buSzPct val="100000"/>
            </a:pPr>
            <a:endParaRPr lang="en-US" altLang="zh-CN" sz="800" dirty="0">
              <a:solidFill>
                <a:srgbClr val="7F7F7F"/>
              </a:solidFill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 lvl="1">
              <a:lnSpc>
                <a:spcPct val="150000"/>
              </a:lnSpc>
              <a:spcBef>
                <a:spcPct val="0"/>
              </a:spcBef>
              <a:buSzPct val="100000"/>
            </a:pPr>
            <a:r>
              <a:rPr lang="en-US" altLang="zh-CN" sz="2000" dirty="0" smtClean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Ying Dai</a:t>
            </a:r>
          </a:p>
          <a:p>
            <a:pPr marL="457200" lvl="1" indent="0">
              <a:lnSpc>
                <a:spcPct val="150000"/>
              </a:lnSpc>
              <a:spcBef>
                <a:spcPct val="0"/>
              </a:spcBef>
              <a:buSzPct val="100000"/>
              <a:buNone/>
            </a:pPr>
            <a:r>
              <a:rPr lang="en-US" altLang="zh-CN" sz="200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 </a:t>
            </a:r>
            <a:r>
              <a:rPr lang="en-US" altLang="zh-CN" sz="2000" smtClean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   Google</a:t>
            </a:r>
            <a:endParaRPr lang="en-US" altLang="zh-CN" sz="2000" dirty="0" smtClean="0">
              <a:solidFill>
                <a:srgbClr val="7F7F7F"/>
              </a:solidFill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SzPct val="100000"/>
              <a:buFont typeface="Wingdings" panose="05000000000000000000" pitchFamily="2" charset="2"/>
              <a:buNone/>
            </a:pPr>
            <a:endParaRPr lang="en-US" altLang="zh-CN" sz="2000" dirty="0">
              <a:solidFill>
                <a:srgbClr val="7F7F7F"/>
              </a:solidFill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SzPct val="100000"/>
              <a:buFont typeface="Wingdings" panose="05000000000000000000" pitchFamily="2" charset="2"/>
              <a:buNone/>
            </a:pPr>
            <a:r>
              <a:rPr lang="en-US" altLang="zh-CN" sz="2000" dirty="0" smtClean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		</a:t>
            </a:r>
          </a:p>
        </p:txBody>
      </p:sp>
      <p:pic>
        <p:nvPicPr>
          <p:cNvPr id="110596" name="Picture 3" descr="questio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8213" y="1917700"/>
            <a:ext cx="2230437" cy="278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0597" name="Footer Placeholder 1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800"/>
              </a:spcBef>
              <a:buClr>
                <a:srgbClr val="CCCCFF"/>
              </a:buClr>
              <a:buSzPct val="80000"/>
              <a:buFont typeface="Wingdings" panose="05000000000000000000" pitchFamily="2" charset="2"/>
              <a:buChar char="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675"/>
              </a:spcBef>
              <a:buClr>
                <a:srgbClr val="CCCCFF"/>
              </a:buClr>
              <a:buSzPct val="70000"/>
              <a:buFont typeface="Wingdings" panose="05000000000000000000" pitchFamily="2" charset="2"/>
              <a:buChar char=""/>
              <a:defRPr sz="27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575"/>
              </a:spcBef>
              <a:buClr>
                <a:srgbClr val="CCCCFF"/>
              </a:buClr>
              <a:buSzPct val="65000"/>
              <a:buFont typeface="Wingdings" panose="05000000000000000000" pitchFamily="2" charset="2"/>
              <a:buChar char=""/>
              <a:defRPr sz="23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CCCCF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None/>
            </a:pPr>
            <a:r>
              <a:rPr lang="en-GB" altLang="zh-CN" sz="1000" smtClean="0"/>
              <a:t>ICISCE 2017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304800"/>
            <a:ext cx="8228013" cy="1141413"/>
          </a:xfrm>
        </p:spPr>
        <p:txBody>
          <a:bodyPr/>
          <a:lstStyle/>
          <a:p>
            <a:pPr eaLnBrk="1" hangingPunct="1"/>
            <a:r>
              <a:rPr lang="en-US" altLang="zh-CN" sz="4000" smtClean="0">
                <a:latin typeface="Comic Sans MS" panose="030F0702030302020204" pitchFamily="66" charset="0"/>
                <a:ea typeface="宋体" panose="02010600030101010101" pitchFamily="2" charset="-122"/>
              </a:rPr>
              <a:t>What is Crowdsourcing?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458200" cy="4529138"/>
          </a:xfrm>
        </p:spPr>
        <p:txBody>
          <a:bodyPr/>
          <a:lstStyle/>
          <a:p>
            <a:pPr eaLnBrk="1" hangingPunct="1">
              <a:lnSpc>
                <a:spcPct val="120000"/>
              </a:lnSpc>
            </a:pPr>
            <a:r>
              <a:rPr lang="en-US" altLang="zh-CN" sz="2400" dirty="0" smtClean="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Coordinating a </a:t>
            </a:r>
            <a:r>
              <a:rPr lang="en-US" altLang="zh-CN" sz="2400" dirty="0" smtClean="0">
                <a:solidFill>
                  <a:srgbClr val="0070C0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crowd</a:t>
            </a:r>
            <a:r>
              <a:rPr lang="en-US" altLang="zh-CN" sz="2400" dirty="0" smtClean="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 (a large group of people online) to do </a:t>
            </a:r>
            <a:r>
              <a:rPr lang="en-US" altLang="zh-CN" sz="2400" dirty="0" err="1" smtClean="0">
                <a:solidFill>
                  <a:srgbClr val="0070C0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microwork</a:t>
            </a:r>
            <a:r>
              <a:rPr lang="en-US" altLang="zh-CN" sz="2400" dirty="0" smtClean="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 (small jobs) that </a:t>
            </a:r>
            <a:r>
              <a:rPr lang="en-US" altLang="zh-CN" sz="2400" dirty="0" smtClean="0">
                <a:solidFill>
                  <a:srgbClr val="0070C0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solves problems</a:t>
            </a:r>
            <a:r>
              <a:rPr lang="en-US" altLang="zh-CN" sz="2400" dirty="0" smtClean="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 (that software or one user cannot easily do)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zh-CN" sz="2400" dirty="0" smtClean="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Crowdsourcing: crowd + outsourcing  (through Internet)</a:t>
            </a:r>
          </a:p>
          <a:p>
            <a:pPr eaLnBrk="1" hangingPunct="1">
              <a:lnSpc>
                <a:spcPct val="120000"/>
              </a:lnSpc>
            </a:pPr>
            <a:endParaRPr lang="en-US" altLang="zh-CN" sz="2400" dirty="0">
              <a:solidFill>
                <a:schemeClr val="tx1"/>
              </a:solidFill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 eaLnBrk="1" hangingPunct="1">
              <a:lnSpc>
                <a:spcPct val="120000"/>
              </a:lnSpc>
            </a:pPr>
            <a:endParaRPr lang="en-US" altLang="zh-CN" sz="2400" dirty="0" smtClean="0">
              <a:solidFill>
                <a:schemeClr val="tx1"/>
              </a:solidFill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 eaLnBrk="1" hangingPunct="1">
              <a:lnSpc>
                <a:spcPct val="120000"/>
              </a:lnSpc>
            </a:pPr>
            <a:endParaRPr lang="en-US" altLang="zh-CN" sz="2400" dirty="0">
              <a:solidFill>
                <a:schemeClr val="tx1"/>
              </a:solidFill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 marL="0" indent="0" eaLnBrk="1" hangingPunct="1">
              <a:lnSpc>
                <a:spcPct val="120000"/>
              </a:lnSpc>
              <a:buNone/>
            </a:pPr>
            <a:endParaRPr lang="en-US" altLang="zh-CN" sz="2400" dirty="0" smtClean="0">
              <a:solidFill>
                <a:schemeClr val="tx1"/>
              </a:solidFill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 eaLnBrk="1" hangingPunct="1"/>
            <a:r>
              <a:rPr lang="en-US" altLang="zh-CN" sz="2400" dirty="0" smtClean="0">
                <a:latin typeface="Comic Sans MS" panose="030F0702030302020204" pitchFamily="66" charset="0"/>
                <a:ea typeface="宋体" panose="02010600030101010101" pitchFamily="2" charset="-122"/>
              </a:rPr>
              <a:t>Amazon’s Mechanical Turk  and </a:t>
            </a:r>
            <a:r>
              <a:rPr lang="en-US" altLang="zh-CN" sz="2400" dirty="0" err="1" smtClean="0">
                <a:latin typeface="Comic Sans MS" panose="030F0702030302020204" pitchFamily="66" charset="0"/>
                <a:ea typeface="宋体" panose="02010600030101010101" pitchFamily="2" charset="-122"/>
              </a:rPr>
              <a:t>CrowdFlower</a:t>
            </a:r>
            <a:endParaRPr lang="en-US" altLang="zh-CN" sz="2400" dirty="0" smtClean="0"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 eaLnBrk="1" hangingPunct="1">
              <a:buFont typeface="Wingdings" panose="05000000000000000000" pitchFamily="2" charset="2"/>
              <a:buNone/>
            </a:pPr>
            <a:endParaRPr lang="en-US" altLang="zh-CN" sz="2400" dirty="0" smtClean="0">
              <a:latin typeface="Comic Sans MS" panose="030F0702030302020204" pitchFamily="66" charset="0"/>
              <a:ea typeface="宋体" panose="02010600030101010101" pitchFamily="2" charset="-122"/>
            </a:endParaRPr>
          </a:p>
        </p:txBody>
      </p:sp>
      <p:graphicFrame>
        <p:nvGraphicFramePr>
          <p:cNvPr id="16390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80916914"/>
              </p:ext>
            </p:extLst>
          </p:nvPr>
        </p:nvGraphicFramePr>
        <p:xfrm>
          <a:off x="2667000" y="3657600"/>
          <a:ext cx="3886200" cy="16655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62" name="Visio" r:id="rId4" imgW="8305948" imgH="3562495" progId="Visio.Drawing.11">
                  <p:embed/>
                </p:oleObj>
              </mc:Choice>
              <mc:Fallback>
                <p:oleObj name="Visio" r:id="rId4" imgW="8305948" imgH="3562495" progId="Visio.Drawing.11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67000" y="3657600"/>
                        <a:ext cx="3886200" cy="166551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391" name="Footer Placeholder 1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800"/>
              </a:spcBef>
              <a:buClr>
                <a:srgbClr val="CCCCFF"/>
              </a:buClr>
              <a:buSzPct val="80000"/>
              <a:buFont typeface="Wingdings" panose="05000000000000000000" pitchFamily="2" charset="2"/>
              <a:buChar char="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675"/>
              </a:spcBef>
              <a:buClr>
                <a:srgbClr val="CCCCFF"/>
              </a:buClr>
              <a:buSzPct val="70000"/>
              <a:buFont typeface="Wingdings" panose="05000000000000000000" pitchFamily="2" charset="2"/>
              <a:buChar char=""/>
              <a:defRPr sz="27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575"/>
              </a:spcBef>
              <a:buClr>
                <a:srgbClr val="CCCCFF"/>
              </a:buClr>
              <a:buSzPct val="65000"/>
              <a:buFont typeface="Wingdings" panose="05000000000000000000" pitchFamily="2" charset="2"/>
              <a:buChar char=""/>
              <a:defRPr sz="23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CCCCF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None/>
            </a:pPr>
            <a:r>
              <a:rPr lang="en-GB" altLang="zh-CN" sz="1000" smtClean="0"/>
              <a:t>ICISCE 2017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xfrm>
            <a:off x="457199" y="228600"/>
            <a:ext cx="8228013" cy="1141412"/>
          </a:xfrm>
        </p:spPr>
        <p:txBody>
          <a:bodyPr/>
          <a:lstStyle/>
          <a:p>
            <a:r>
              <a:rPr lang="en-US" altLang="zh-CN" sz="4000" smtClean="0">
                <a:latin typeface="Comic Sans MS" panose="030F0702030302020204" pitchFamily="66" charset="0"/>
                <a:ea typeface="宋体" panose="02010600030101010101" pitchFamily="2" charset="-122"/>
              </a:rPr>
              <a:t>The Benefits of Crowdsourcing</a:t>
            </a:r>
          </a:p>
        </p:txBody>
      </p:sp>
      <p:sp>
        <p:nvSpPr>
          <p:cNvPr id="18435" name="Content Placeholder 1"/>
          <p:cNvSpPr>
            <a:spLocks noGrp="1"/>
          </p:cNvSpPr>
          <p:nvPr>
            <p:ph idx="1"/>
          </p:nvPr>
        </p:nvSpPr>
        <p:spPr>
          <a:xfrm>
            <a:off x="762000" y="1370012"/>
            <a:ext cx="7772400" cy="3657600"/>
          </a:xfrm>
        </p:spPr>
        <p:txBody>
          <a:bodyPr/>
          <a:lstStyle/>
          <a:p>
            <a:r>
              <a:rPr lang="en-US" altLang="en-US" sz="2800" dirty="0" smtClean="0">
                <a:latin typeface="Comic Sans MS" panose="030F0702030302020204" pitchFamily="66" charset="0"/>
              </a:rPr>
              <a:t>Performance</a:t>
            </a:r>
          </a:p>
          <a:p>
            <a:pPr lvl="1"/>
            <a:r>
              <a:rPr lang="en-US" altLang="en-US" sz="2000" dirty="0" smtClean="0">
                <a:latin typeface="Comic Sans MS" panose="030F0702030302020204" pitchFamily="66" charset="0"/>
              </a:rPr>
              <a:t>Inexpensive and fast</a:t>
            </a:r>
          </a:p>
          <a:p>
            <a:pPr lvl="1"/>
            <a:r>
              <a:rPr lang="en-US" altLang="en-US" sz="2000" dirty="0" smtClean="0">
                <a:latin typeface="Comic Sans MS" panose="030F0702030302020204" pitchFamily="66" charset="0"/>
              </a:rPr>
              <a:t>The whole is greater than the sum of its parts</a:t>
            </a:r>
          </a:p>
          <a:p>
            <a:r>
              <a:rPr lang="en-US" altLang="en-US" sz="28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Human Processing Unit (HPU)</a:t>
            </a:r>
          </a:p>
          <a:p>
            <a:pPr lvl="1"/>
            <a:r>
              <a:rPr lang="en-US" altLang="en-US" sz="2400" dirty="0" smtClean="0">
                <a:latin typeface="Comic Sans MS" panose="030F0702030302020204" pitchFamily="66" charset="0"/>
              </a:rPr>
              <a:t>More effective than CPU (for some apps)</a:t>
            </a:r>
          </a:p>
          <a:p>
            <a:pPr lvl="2"/>
            <a:r>
              <a:rPr lang="en-US" altLang="en-US" sz="2000" dirty="0" smtClean="0">
                <a:latin typeface="Comic Sans MS" panose="030F0702030302020204" pitchFamily="66" charset="0"/>
              </a:rPr>
              <a:t>Verification and validation: Image labeling</a:t>
            </a:r>
          </a:p>
          <a:p>
            <a:pPr lvl="2"/>
            <a:r>
              <a:rPr lang="en-US" altLang="en-US" sz="2000" dirty="0" smtClean="0">
                <a:latin typeface="Comic Sans MS" panose="030F0702030302020204" pitchFamily="66" charset="0"/>
              </a:rPr>
              <a:t>Interpretation and analysis: language translation</a:t>
            </a:r>
          </a:p>
          <a:p>
            <a:pPr lvl="2"/>
            <a:r>
              <a:rPr lang="en-US" altLang="en-US" sz="2000" dirty="0" smtClean="0">
                <a:latin typeface="Comic Sans MS" panose="030F0702030302020204" pitchFamily="66" charset="0"/>
              </a:rPr>
              <a:t>Surveys: Social network survey</a:t>
            </a:r>
          </a:p>
          <a:p>
            <a:r>
              <a:rPr lang="en-US" altLang="en-US" sz="2800" dirty="0" smtClean="0">
                <a:latin typeface="Comic Sans MS" panose="030F0702030302020204" pitchFamily="66" charset="0"/>
              </a:rPr>
              <a:t>High adoption in business </a:t>
            </a:r>
            <a:r>
              <a:rPr lang="en-US" altLang="en-US" sz="2400" dirty="0" smtClean="0">
                <a:solidFill>
                  <a:schemeClr val="bg1">
                    <a:lumMod val="50000"/>
                  </a:schemeClr>
                </a:solidFill>
                <a:latin typeface="Comic Sans MS" panose="030F0702030302020204" pitchFamily="66" charset="0"/>
              </a:rPr>
              <a:t>(85% of the top global brands)</a:t>
            </a:r>
            <a:r>
              <a:rPr lang="en-US" altLang="en-US" sz="2800" dirty="0" smtClean="0">
                <a:latin typeface="Comic Sans MS" panose="030F0702030302020204" pitchFamily="66" charset="0"/>
              </a:rPr>
              <a:t> based on </a:t>
            </a:r>
            <a:r>
              <a:rPr lang="en-US" altLang="en-US" sz="2800" dirty="0" err="1" smtClean="0">
                <a:latin typeface="Comic Sans MS" panose="030F0702030302020204" pitchFamily="66" charset="0"/>
              </a:rPr>
              <a:t>eYeka</a:t>
            </a:r>
            <a:endParaRPr lang="en-US" altLang="en-US" sz="2800" dirty="0" smtClean="0">
              <a:latin typeface="Comic Sans MS" panose="030F0702030302020204" pitchFamily="66" charset="0"/>
            </a:endParaRPr>
          </a:p>
        </p:txBody>
      </p:sp>
      <p:sp>
        <p:nvSpPr>
          <p:cNvPr id="18436" name="Footer Placeholder 1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800"/>
              </a:spcBef>
              <a:buClr>
                <a:srgbClr val="CCCCFF"/>
              </a:buClr>
              <a:buSzPct val="80000"/>
              <a:buFont typeface="Wingdings" panose="05000000000000000000" pitchFamily="2" charset="2"/>
              <a:buChar char="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675"/>
              </a:spcBef>
              <a:buClr>
                <a:srgbClr val="CCCCFF"/>
              </a:buClr>
              <a:buSzPct val="70000"/>
              <a:buFont typeface="Wingdings" panose="05000000000000000000" pitchFamily="2" charset="2"/>
              <a:buChar char=""/>
              <a:defRPr sz="27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575"/>
              </a:spcBef>
              <a:buClr>
                <a:srgbClr val="CCCCFF"/>
              </a:buClr>
              <a:buSzPct val="65000"/>
              <a:buFont typeface="Wingdings" panose="05000000000000000000" pitchFamily="2" charset="2"/>
              <a:buChar char=""/>
              <a:defRPr sz="23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CCCCF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None/>
            </a:pPr>
            <a:r>
              <a:rPr lang="en-GB" altLang="zh-CN" sz="1000" smtClean="0"/>
              <a:t>ICISCE 2017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4000" smtClean="0">
                <a:latin typeface="Comic Sans MS" panose="030F0702030302020204" pitchFamily="66" charset="0"/>
                <a:ea typeface="宋体" panose="02010600030101010101" pitchFamily="2" charset="-122"/>
              </a:rPr>
              <a:t>Basic Components</a:t>
            </a:r>
          </a:p>
        </p:txBody>
      </p:sp>
      <p:sp>
        <p:nvSpPr>
          <p:cNvPr id="20483" name="Content Placeholder 1"/>
          <p:cNvSpPr>
            <a:spLocks noGrp="1"/>
          </p:cNvSpPr>
          <p:nvPr>
            <p:ph idx="1"/>
          </p:nvPr>
        </p:nvSpPr>
        <p:spPr>
          <a:xfrm>
            <a:off x="990600" y="1371600"/>
            <a:ext cx="7239000" cy="3810000"/>
          </a:xfrm>
        </p:spPr>
        <p:txBody>
          <a:bodyPr/>
          <a:lstStyle/>
          <a:p>
            <a:r>
              <a:rPr lang="en-US" altLang="en-US" sz="2400" dirty="0" smtClean="0">
                <a:latin typeface="Comic Sans MS" panose="030F0702030302020204" pitchFamily="66" charset="0"/>
              </a:rPr>
              <a:t>Requester</a:t>
            </a:r>
          </a:p>
          <a:p>
            <a:pPr lvl="1"/>
            <a:r>
              <a:rPr lang="en-US" altLang="en-US" sz="2000" dirty="0" smtClean="0">
                <a:latin typeface="Comic Sans MS" panose="030F0702030302020204" pitchFamily="66" charset="0"/>
              </a:rPr>
              <a:t>People submit jobs (</a:t>
            </a:r>
            <a:r>
              <a:rPr lang="en-US" altLang="en-US" sz="2000" dirty="0" err="1" smtClean="0">
                <a:latin typeface="Comic Sans MS" panose="030F0702030302020204" pitchFamily="66" charset="0"/>
              </a:rPr>
              <a:t>microwork</a:t>
            </a:r>
            <a:r>
              <a:rPr lang="en-US" altLang="en-US" sz="2000" dirty="0" smtClean="0">
                <a:latin typeface="Comic Sans MS" panose="030F0702030302020204" pitchFamily="66" charset="0"/>
              </a:rPr>
              <a:t>)</a:t>
            </a:r>
          </a:p>
          <a:p>
            <a:pPr lvl="1"/>
            <a:r>
              <a:rPr lang="en-US" altLang="en-US" sz="20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Human Intelligence Tasks (HITs)</a:t>
            </a:r>
          </a:p>
          <a:p>
            <a:r>
              <a:rPr lang="en-US" altLang="en-US" sz="2400" dirty="0" smtClean="0">
                <a:latin typeface="Comic Sans MS" panose="030F0702030302020204" pitchFamily="66" charset="0"/>
              </a:rPr>
              <a:t>Worker</a:t>
            </a:r>
          </a:p>
          <a:p>
            <a:pPr lvl="1"/>
            <a:r>
              <a:rPr lang="en-US" altLang="en-US" sz="2000" dirty="0" smtClean="0">
                <a:latin typeface="Comic Sans MS" panose="030F0702030302020204" pitchFamily="66" charset="0"/>
              </a:rPr>
              <a:t>People work on jobs</a:t>
            </a:r>
          </a:p>
          <a:p>
            <a:r>
              <a:rPr lang="en-US" altLang="en-US" sz="2400" dirty="0" smtClean="0">
                <a:latin typeface="Comic Sans MS" panose="030F0702030302020204" pitchFamily="66" charset="0"/>
              </a:rPr>
              <a:t>Platform</a:t>
            </a:r>
          </a:p>
          <a:p>
            <a:pPr lvl="1"/>
            <a:r>
              <a:rPr lang="en-US" altLang="en-US" sz="2000" dirty="0" smtClean="0">
                <a:latin typeface="Comic Sans MS" panose="030F0702030302020204" pitchFamily="66" charset="0"/>
              </a:rPr>
              <a:t>Job management </a:t>
            </a:r>
            <a:endParaRPr lang="en-US" altLang="en-US" sz="2000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US" altLang="en-US" sz="24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Amazon</a:t>
            </a:r>
            <a:r>
              <a:rPr lang="en-US" altLang="en-US" sz="24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 Mechanical Turk (</a:t>
            </a:r>
            <a:r>
              <a:rPr lang="en-US" altLang="en-US" sz="2400" dirty="0" err="1" smtClean="0">
                <a:solidFill>
                  <a:srgbClr val="0070C0"/>
                </a:solidFill>
                <a:latin typeface="Comic Sans MS" panose="030F0702030302020204" pitchFamily="66" charset="0"/>
              </a:rPr>
              <a:t>MTurk</a:t>
            </a:r>
            <a:r>
              <a:rPr lang="en-US" altLang="en-US" sz="24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): </a:t>
            </a:r>
            <a:r>
              <a:rPr lang="en-US" altLang="en-US" sz="20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18</a:t>
            </a:r>
            <a:r>
              <a:rPr lang="en-US" altLang="en-US" sz="2000" baseline="300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th</a:t>
            </a:r>
            <a:r>
              <a:rPr lang="en-US" altLang="en-US" sz="20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 century chess playing robot with a human inside</a:t>
            </a:r>
          </a:p>
        </p:txBody>
      </p:sp>
      <p:graphicFrame>
        <p:nvGraphicFramePr>
          <p:cNvPr id="20484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57189720"/>
              </p:ext>
            </p:extLst>
          </p:nvPr>
        </p:nvGraphicFramePr>
        <p:xfrm>
          <a:off x="1817687" y="5334000"/>
          <a:ext cx="5507038" cy="152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52" name="Visio" r:id="rId4" imgW="8615246" imgH="2383037" progId="Visio.Drawing.11">
                  <p:embed/>
                </p:oleObj>
              </mc:Choice>
              <mc:Fallback>
                <p:oleObj name="Visio" r:id="rId4" imgW="8615246" imgH="2383037" progId="Visio.Drawing.11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17687" y="5334000"/>
                        <a:ext cx="5507038" cy="152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485" name="Footer Placeholder 1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800"/>
              </a:spcBef>
              <a:buClr>
                <a:srgbClr val="CCCCFF"/>
              </a:buClr>
              <a:buSzPct val="80000"/>
              <a:buFont typeface="Wingdings" panose="05000000000000000000" pitchFamily="2" charset="2"/>
              <a:buChar char="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675"/>
              </a:spcBef>
              <a:buClr>
                <a:srgbClr val="CCCCFF"/>
              </a:buClr>
              <a:buSzPct val="70000"/>
              <a:buFont typeface="Wingdings" panose="05000000000000000000" pitchFamily="2" charset="2"/>
              <a:buChar char=""/>
              <a:defRPr sz="27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575"/>
              </a:spcBef>
              <a:buClr>
                <a:srgbClr val="CCCCFF"/>
              </a:buClr>
              <a:buSzPct val="65000"/>
              <a:buFont typeface="Wingdings" panose="05000000000000000000" pitchFamily="2" charset="2"/>
              <a:buChar char=""/>
              <a:defRPr sz="23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CCCCF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None/>
            </a:pPr>
            <a:r>
              <a:rPr lang="en-GB" altLang="zh-CN" sz="1000" smtClean="0"/>
              <a:t>ICISCE 2017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4000" dirty="0" smtClean="0">
                <a:latin typeface="Comic Sans MS" panose="030F0702030302020204" pitchFamily="66" charset="0"/>
                <a:ea typeface="宋体" panose="02010600030101010101" pitchFamily="2" charset="-122"/>
              </a:rPr>
              <a:t>History</a:t>
            </a:r>
          </a:p>
        </p:txBody>
      </p:sp>
      <p:sp>
        <p:nvSpPr>
          <p:cNvPr id="20483" name="Content Placeholder 1"/>
          <p:cNvSpPr>
            <a:spLocks noGrp="1"/>
          </p:cNvSpPr>
          <p:nvPr>
            <p:ph idx="1"/>
          </p:nvPr>
        </p:nvSpPr>
        <p:spPr>
          <a:xfrm>
            <a:off x="685006" y="1416050"/>
            <a:ext cx="7772400" cy="3810000"/>
          </a:xfrm>
        </p:spPr>
        <p:txBody>
          <a:bodyPr/>
          <a:lstStyle/>
          <a:p>
            <a:r>
              <a:rPr lang="en-US" altLang="en-US" sz="20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1714:  </a:t>
            </a:r>
            <a:r>
              <a:rPr lang="en-US" altLang="en-US" sz="20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Longitude Prize: tried to find a way to measure a ship’s longitudinal position</a:t>
            </a:r>
          </a:p>
          <a:p>
            <a:pPr marL="0" indent="0">
              <a:buNone/>
            </a:pPr>
            <a:endParaRPr lang="en-US" altLang="en-US" sz="800" dirty="0" smtClean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r>
              <a:rPr lang="en-US" altLang="en-US" sz="20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1884: </a:t>
            </a:r>
            <a:r>
              <a:rPr lang="en-US" altLang="en-US" sz="20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800 volunteers catalogued words to create </a:t>
            </a:r>
            <a:r>
              <a:rPr lang="en-US" altLang="en-US" sz="2000" i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Oxford English Dictionary</a:t>
            </a:r>
          </a:p>
          <a:p>
            <a:endParaRPr lang="en-US" altLang="en-US" sz="800" i="1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r>
              <a:rPr lang="en-US" altLang="en-US" sz="20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2001: </a:t>
            </a:r>
            <a:r>
              <a:rPr lang="en-US" altLang="en-US" sz="20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Wikipedia: free-access, free content Internet encyclopedia</a:t>
            </a:r>
          </a:p>
          <a:p>
            <a:endParaRPr lang="en-US" altLang="en-US" sz="800" dirty="0" smtClean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r>
              <a:rPr lang="en-US" altLang="en-US" sz="20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2005</a:t>
            </a:r>
            <a:r>
              <a:rPr lang="en-US" altLang="en-US" sz="20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: Threadless.com, with members creating own design</a:t>
            </a:r>
          </a:p>
          <a:p>
            <a:endParaRPr lang="en-US" altLang="en-US" sz="800" dirty="0" smtClean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r>
              <a:rPr lang="en-US" altLang="en-US" sz="20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2006: </a:t>
            </a:r>
            <a:r>
              <a:rPr lang="en-US" altLang="en-US" sz="20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Howe and Robinson introduced the term in Wired</a:t>
            </a:r>
          </a:p>
          <a:p>
            <a:endParaRPr lang="en-US" altLang="en-US" sz="800" dirty="0" smtClean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r>
              <a:rPr lang="en-US" altLang="en-US" sz="20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2008</a:t>
            </a:r>
            <a:r>
              <a:rPr lang="en-US" altLang="en-US" sz="20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: </a:t>
            </a:r>
            <a:r>
              <a:rPr lang="en-US" altLang="en-US" sz="2000" dirty="0" err="1" smtClean="0">
                <a:solidFill>
                  <a:schemeClr val="tx1"/>
                </a:solidFill>
                <a:latin typeface="Comic Sans MS" panose="030F0702030302020204" pitchFamily="66" charset="0"/>
              </a:rPr>
              <a:t>Brabham</a:t>
            </a:r>
            <a:r>
              <a:rPr lang="en-US" altLang="en-US" sz="20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 published first scholarly work using the term</a:t>
            </a:r>
          </a:p>
          <a:p>
            <a:endParaRPr lang="en-US" altLang="en-US" sz="800" dirty="0" smtClean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20485" name="Footer Placeholder 1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800"/>
              </a:spcBef>
              <a:buClr>
                <a:srgbClr val="CCCCFF"/>
              </a:buClr>
              <a:buSzPct val="80000"/>
              <a:buFont typeface="Wingdings" panose="05000000000000000000" pitchFamily="2" charset="2"/>
              <a:buChar char="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675"/>
              </a:spcBef>
              <a:buClr>
                <a:srgbClr val="CCCCFF"/>
              </a:buClr>
              <a:buSzPct val="70000"/>
              <a:buFont typeface="Wingdings" panose="05000000000000000000" pitchFamily="2" charset="2"/>
              <a:buChar char=""/>
              <a:defRPr sz="27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575"/>
              </a:spcBef>
              <a:buClr>
                <a:srgbClr val="CCCCFF"/>
              </a:buClr>
              <a:buSzPct val="65000"/>
              <a:buFont typeface="Wingdings" panose="05000000000000000000" pitchFamily="2" charset="2"/>
              <a:buChar char=""/>
              <a:defRPr sz="23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CCCCF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CCCFF"/>
              </a:buClr>
              <a:buSzPct val="100000"/>
              <a:buFont typeface="Wingdings" panose="05000000000000000000" pitchFamily="2" charset="2"/>
              <a:buChar char="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None/>
            </a:pPr>
            <a:r>
              <a:rPr lang="en-GB" altLang="zh-CN" sz="1000" smtClean="0"/>
              <a:t>ICISCE 2017</a:t>
            </a:r>
          </a:p>
        </p:txBody>
      </p:sp>
    </p:spTree>
    <p:extLst>
      <p:ext uri="{BB962C8B-B14F-4D97-AF65-F5344CB8AC3E}">
        <p14:creationId xmlns:p14="http://schemas.microsoft.com/office/powerpoint/2010/main" val="301848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Arial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Arial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Arial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Arial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8434</TotalTime>
  <Words>3377</Words>
  <Application>Microsoft Office PowerPoint</Application>
  <PresentationFormat>On-screen Show (4:3)</PresentationFormat>
  <Paragraphs>638</Paragraphs>
  <Slides>59</Slides>
  <Notes>35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69" baseType="lpstr">
      <vt:lpstr>宋体</vt:lpstr>
      <vt:lpstr>Arial</vt:lpstr>
      <vt:lpstr>Calibri</vt:lpstr>
      <vt:lpstr>Comic Sans MS</vt:lpstr>
      <vt:lpstr>Times New Roman</vt:lpstr>
      <vt:lpstr>Verdana</vt:lpstr>
      <vt:lpstr>Wingdings</vt:lpstr>
      <vt:lpstr>Default Design</vt:lpstr>
      <vt:lpstr>1_Default Design</vt:lpstr>
      <vt:lpstr>Visio</vt:lpstr>
      <vt:lpstr>Algorithmic Crowdsourcing and Applications  in the  Big Data Era </vt:lpstr>
      <vt:lpstr>Road Map</vt:lpstr>
      <vt:lpstr>INTRODUCTION</vt:lpstr>
      <vt:lpstr>How Much Data?</vt:lpstr>
      <vt:lpstr>Big Data Era</vt:lpstr>
      <vt:lpstr>What is Crowdsourcing?</vt:lpstr>
      <vt:lpstr>The Benefits of Crowdsourcing</vt:lpstr>
      <vt:lpstr>Basic Components</vt:lpstr>
      <vt:lpstr>History</vt:lpstr>
      <vt:lpstr>Help Find Jim Gray</vt:lpstr>
      <vt:lpstr>Malaysia Airlines Flight MH 370</vt:lpstr>
      <vt:lpstr>DARPA Network Challenges</vt:lpstr>
      <vt:lpstr>Tag Challenges</vt:lpstr>
      <vt:lpstr>AI Could End Human Race (Stephen Hawking)</vt:lpstr>
      <vt:lpstr>Smarter Than You Think</vt:lpstr>
      <vt:lpstr>MECHANICAL TURK</vt:lpstr>
      <vt:lpstr>PowerPoint Presentation</vt:lpstr>
      <vt:lpstr>Worker: Contract for a HIT</vt:lpstr>
      <vt:lpstr>Worker: Reviewing a HIT</vt:lpstr>
      <vt:lpstr>Types of HITs</vt:lpstr>
      <vt:lpstr>Threadless</vt:lpstr>
      <vt:lpstr>InnoCentive</vt:lpstr>
      <vt:lpstr>InnoCentive</vt:lpstr>
      <vt:lpstr>Crowdflower</vt:lpstr>
      <vt:lpstr>Crowdflower</vt:lpstr>
      <vt:lpstr>iStock Photo</vt:lpstr>
      <vt:lpstr>TopCoder</vt:lpstr>
      <vt:lpstr>Major Types of Crowdsourcing</vt:lpstr>
      <vt:lpstr>APPS: Image Processing</vt:lpstr>
      <vt:lpstr>GalaxyZoo: Zooniverse</vt:lpstr>
      <vt:lpstr>GalaxyZoo: Zooniverse</vt:lpstr>
      <vt:lpstr>Fine-Grained Recognition: Tohme</vt:lpstr>
      <vt:lpstr>APPS: Commonsense Knowledge</vt:lpstr>
      <vt:lpstr>GWAP.com: CMU</vt:lpstr>
      <vt:lpstr>reCAPTCHA: CMU</vt:lpstr>
      <vt:lpstr>Crowdvoting in Social Networks </vt:lpstr>
      <vt:lpstr>APPS: Large Projects</vt:lpstr>
      <vt:lpstr>Software Engineering</vt:lpstr>
      <vt:lpstr>Online Feedback</vt:lpstr>
      <vt:lpstr>Waze as Mobile Crowdsourcing</vt:lpstr>
      <vt:lpstr>Smartphone-based Crowdsensing</vt:lpstr>
      <vt:lpstr>Paradigms</vt:lpstr>
      <vt:lpstr>Sequential: Collaborative Workflow</vt:lpstr>
      <vt:lpstr>Iterative and Parallel</vt:lpstr>
      <vt:lpstr>Divide-and-Conquer and Aggregate</vt:lpstr>
      <vt:lpstr>Challenges and Opportunities</vt:lpstr>
      <vt:lpstr>Challenges</vt:lpstr>
      <vt:lpstr>Challenges: HPU + CPU</vt:lpstr>
      <vt:lpstr>CPU-assisted  HPU</vt:lpstr>
      <vt:lpstr>Opportunities</vt:lpstr>
      <vt:lpstr>Beyond Simple Workflows</vt:lpstr>
      <vt:lpstr>Beyond Simple Worker Selection </vt:lpstr>
      <vt:lpstr>   Beyond Independent Workers   Social network of workers       Recruitment of workers through social ties</vt:lpstr>
      <vt:lpstr>Survey: recursive (gather through reduce)</vt:lpstr>
      <vt:lpstr>Survey: recursive (gather through merge)</vt:lpstr>
      <vt:lpstr>Conclusion</vt:lpstr>
      <vt:lpstr>Summary</vt:lpstr>
      <vt:lpstr>Summary</vt:lpstr>
      <vt:lpstr>Acknowledgements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Algorithmic Crowdsourcing:  Current State and Future Perspective</dc:title>
  <dc:creator>Jie Wu</dc:creator>
  <cp:lastModifiedBy>Jie Wu</cp:lastModifiedBy>
  <cp:revision>72</cp:revision>
  <cp:lastPrinted>2016-05-20T14:13:51Z</cp:lastPrinted>
  <dcterms:created xsi:type="dcterms:W3CDTF">2016-03-22T15:00:44Z</dcterms:created>
  <dcterms:modified xsi:type="dcterms:W3CDTF">2018-09-20T12:35:58Z</dcterms:modified>
</cp:coreProperties>
</file>