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7" r:id="rId2"/>
    <p:sldId id="332" r:id="rId3"/>
    <p:sldId id="334" r:id="rId4"/>
    <p:sldId id="346" r:id="rId5"/>
    <p:sldId id="336" r:id="rId6"/>
    <p:sldId id="340" r:id="rId7"/>
    <p:sldId id="347" r:id="rId8"/>
    <p:sldId id="339" r:id="rId9"/>
    <p:sldId id="341" r:id="rId10"/>
    <p:sldId id="348" r:id="rId11"/>
    <p:sldId id="349" r:id="rId12"/>
    <p:sldId id="345" r:id="rId13"/>
    <p:sldId id="350" r:id="rId14"/>
    <p:sldId id="351" r:id="rId15"/>
    <p:sldId id="352" r:id="rId16"/>
    <p:sldId id="344" r:id="rId17"/>
  </p:sldIdLst>
  <p:sldSz cx="12192000" cy="6858000"/>
  <p:notesSz cx="10234613" cy="70993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 uri="{2D200454-40CA-4A62-9FC3-DE9A4176ACB9}">
      <p15:notesGuideLst xmlns:p15="http://schemas.microsoft.com/office/powerpoint/2012/main">
        <p15:guide id="1" orient="horz" pos="2236" userDrawn="1">
          <p15:clr>
            <a:srgbClr val="A4A3A4"/>
          </p15:clr>
        </p15:guide>
        <p15:guide id="2"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19" autoAdjust="0"/>
    <p:restoredTop sz="77908" autoAdjust="0"/>
  </p:normalViewPr>
  <p:slideViewPr>
    <p:cSldViewPr>
      <p:cViewPr>
        <p:scale>
          <a:sx n="75" d="100"/>
          <a:sy n="75" d="100"/>
        </p:scale>
        <p:origin x="1848" y="444"/>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1398" y="-102"/>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4434999" cy="356198"/>
          </a:xfrm>
          <a:prstGeom prst="rect">
            <a:avLst/>
          </a:prstGeom>
        </p:spPr>
        <p:txBody>
          <a:bodyPr vert="horz" lIns="94759" tIns="47380" rIns="94759" bIns="47380" rtlCol="0"/>
          <a:lstStyle>
            <a:lvl1pPr algn="l">
              <a:defRPr sz="1200"/>
            </a:lvl1pPr>
          </a:lstStyle>
          <a:p>
            <a:endParaRPr lang="zh-CN" altLang="en-US"/>
          </a:p>
        </p:txBody>
      </p:sp>
      <p:sp>
        <p:nvSpPr>
          <p:cNvPr id="3" name="日期占位符 2"/>
          <p:cNvSpPr>
            <a:spLocks noGrp="1"/>
          </p:cNvSpPr>
          <p:nvPr>
            <p:ph type="dt" sz="quarter" idx="1"/>
          </p:nvPr>
        </p:nvSpPr>
        <p:spPr>
          <a:xfrm>
            <a:off x="5797247" y="1"/>
            <a:ext cx="4434999" cy="356198"/>
          </a:xfrm>
          <a:prstGeom prst="rect">
            <a:avLst/>
          </a:prstGeom>
        </p:spPr>
        <p:txBody>
          <a:bodyPr vert="horz" lIns="94759" tIns="47380" rIns="94759" bIns="47380" rtlCol="0"/>
          <a:lstStyle>
            <a:lvl1pPr algn="r">
              <a:defRPr sz="1200"/>
            </a:lvl1pPr>
          </a:lstStyle>
          <a:p>
            <a:fld id="{531A67CA-7A10-480D-90F5-6C77D6FABFAD}" type="datetimeFigureOut">
              <a:rPr lang="zh-CN" altLang="en-US" smtClean="0"/>
              <a:t>2024/4/30</a:t>
            </a:fld>
            <a:endParaRPr lang="zh-CN" altLang="en-US"/>
          </a:p>
        </p:txBody>
      </p:sp>
      <p:sp>
        <p:nvSpPr>
          <p:cNvPr id="4" name="页脚占位符 3"/>
          <p:cNvSpPr>
            <a:spLocks noGrp="1"/>
          </p:cNvSpPr>
          <p:nvPr>
            <p:ph type="ftr" sz="quarter" idx="2"/>
          </p:nvPr>
        </p:nvSpPr>
        <p:spPr>
          <a:xfrm>
            <a:off x="1" y="6743104"/>
            <a:ext cx="4434999" cy="356197"/>
          </a:xfrm>
          <a:prstGeom prst="rect">
            <a:avLst/>
          </a:prstGeom>
        </p:spPr>
        <p:txBody>
          <a:bodyPr vert="horz" lIns="94759" tIns="47380" rIns="94759" bIns="4738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797247" y="6743104"/>
            <a:ext cx="4434999" cy="356197"/>
          </a:xfrm>
          <a:prstGeom prst="rect">
            <a:avLst/>
          </a:prstGeom>
        </p:spPr>
        <p:txBody>
          <a:bodyPr vert="horz" lIns="94759" tIns="47380" rIns="94759" bIns="47380" rtlCol="0" anchor="b"/>
          <a:lstStyle>
            <a:lvl1pPr algn="r">
              <a:defRPr sz="1200"/>
            </a:lvl1pPr>
          </a:lstStyle>
          <a:p>
            <a:fld id="{19F4E803-DF17-41C7-8486-A7DC9F20663A}" type="slidenum">
              <a:rPr lang="zh-CN" altLang="en-US" smtClean="0"/>
              <a:t>‹#›</a:t>
            </a:fld>
            <a:endParaRPr lang="zh-CN" altLang="en-US"/>
          </a:p>
        </p:txBody>
      </p:sp>
    </p:spTree>
    <p:extLst>
      <p:ext uri="{BB962C8B-B14F-4D97-AF65-F5344CB8AC3E}">
        <p14:creationId xmlns:p14="http://schemas.microsoft.com/office/powerpoint/2010/main" val="805502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434999" cy="354965"/>
          </a:xfrm>
          <a:prstGeom prst="rect">
            <a:avLst/>
          </a:prstGeom>
        </p:spPr>
        <p:txBody>
          <a:bodyPr vert="horz" lIns="94759" tIns="47380" rIns="94759" bIns="47380" rtlCol="0"/>
          <a:lstStyle>
            <a:lvl1pPr algn="l">
              <a:defRPr sz="1200"/>
            </a:lvl1pPr>
          </a:lstStyle>
          <a:p>
            <a:endParaRPr lang="zh-CN" altLang="en-US"/>
          </a:p>
        </p:txBody>
      </p:sp>
      <p:sp>
        <p:nvSpPr>
          <p:cNvPr id="3" name="日期占位符 2"/>
          <p:cNvSpPr>
            <a:spLocks noGrp="1"/>
          </p:cNvSpPr>
          <p:nvPr>
            <p:ph type="dt" idx="1"/>
          </p:nvPr>
        </p:nvSpPr>
        <p:spPr>
          <a:xfrm>
            <a:off x="5797247" y="0"/>
            <a:ext cx="4434999" cy="354965"/>
          </a:xfrm>
          <a:prstGeom prst="rect">
            <a:avLst/>
          </a:prstGeom>
        </p:spPr>
        <p:txBody>
          <a:bodyPr vert="horz" lIns="94759" tIns="47380" rIns="94759" bIns="47380" rtlCol="0"/>
          <a:lstStyle>
            <a:lvl1pPr algn="r">
              <a:defRPr sz="1200"/>
            </a:lvl1pPr>
          </a:lstStyle>
          <a:p>
            <a:fld id="{6D81CD3B-605A-404E-B352-62593D4465E4}" type="datetimeFigureOut">
              <a:rPr lang="zh-CN" altLang="en-US" smtClean="0"/>
              <a:t>2024/4/30</a:t>
            </a:fld>
            <a:endParaRPr lang="zh-CN" altLang="en-US"/>
          </a:p>
        </p:txBody>
      </p:sp>
      <p:sp>
        <p:nvSpPr>
          <p:cNvPr id="4" name="幻灯片图像占位符 3"/>
          <p:cNvSpPr>
            <a:spLocks noGrp="1" noRot="1" noChangeAspect="1"/>
          </p:cNvSpPr>
          <p:nvPr>
            <p:ph type="sldImg" idx="2"/>
          </p:nvPr>
        </p:nvSpPr>
        <p:spPr>
          <a:xfrm>
            <a:off x="2749550" y="531813"/>
            <a:ext cx="4735513" cy="2663825"/>
          </a:xfrm>
          <a:prstGeom prst="rect">
            <a:avLst/>
          </a:prstGeom>
          <a:noFill/>
          <a:ln w="12700">
            <a:solidFill>
              <a:prstClr val="black"/>
            </a:solidFill>
          </a:ln>
        </p:spPr>
        <p:txBody>
          <a:bodyPr vert="horz" lIns="94759" tIns="47380" rIns="94759" bIns="47380" rtlCol="0" anchor="ctr"/>
          <a:lstStyle/>
          <a:p>
            <a:endParaRPr lang="zh-CN" altLang="en-US"/>
          </a:p>
        </p:txBody>
      </p:sp>
      <p:sp>
        <p:nvSpPr>
          <p:cNvPr id="5" name="备注占位符 4"/>
          <p:cNvSpPr>
            <a:spLocks noGrp="1"/>
          </p:cNvSpPr>
          <p:nvPr>
            <p:ph type="body" sz="quarter" idx="3"/>
          </p:nvPr>
        </p:nvSpPr>
        <p:spPr>
          <a:xfrm>
            <a:off x="1023462" y="3372168"/>
            <a:ext cx="8187690" cy="3194685"/>
          </a:xfrm>
          <a:prstGeom prst="rect">
            <a:avLst/>
          </a:prstGeom>
        </p:spPr>
        <p:txBody>
          <a:bodyPr vert="horz" lIns="94759" tIns="47380" rIns="94759" bIns="4738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743104"/>
            <a:ext cx="4434999" cy="354965"/>
          </a:xfrm>
          <a:prstGeom prst="rect">
            <a:avLst/>
          </a:prstGeom>
        </p:spPr>
        <p:txBody>
          <a:bodyPr vert="horz" lIns="94759" tIns="47380" rIns="94759" bIns="4738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797247" y="6743104"/>
            <a:ext cx="4434999" cy="354965"/>
          </a:xfrm>
          <a:prstGeom prst="rect">
            <a:avLst/>
          </a:prstGeom>
        </p:spPr>
        <p:txBody>
          <a:bodyPr vert="horz" lIns="94759" tIns="47380" rIns="94759" bIns="47380" rtlCol="0" anchor="b"/>
          <a:lstStyle>
            <a:lvl1pPr algn="r">
              <a:defRPr sz="1200"/>
            </a:lvl1pPr>
          </a:lstStyle>
          <a:p>
            <a:fld id="{265B14BF-170B-4430-88B6-2E49222247E0}" type="slidenum">
              <a:rPr lang="zh-CN" altLang="en-US" smtClean="0"/>
              <a:t>‹#›</a:t>
            </a:fld>
            <a:endParaRPr lang="zh-CN" altLang="en-US"/>
          </a:p>
        </p:txBody>
      </p:sp>
    </p:spTree>
    <p:extLst>
      <p:ext uri="{BB962C8B-B14F-4D97-AF65-F5344CB8AC3E}">
        <p14:creationId xmlns:p14="http://schemas.microsoft.com/office/powerpoint/2010/main" val="184128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Hello, everyone!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My Name is XXX from Nanjing University, China.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Today I am talking our work,</a:t>
            </a:r>
            <a:r>
              <a:rPr lang="zh-CN" altLang="en-US" sz="1200" kern="1200" dirty="0">
                <a:solidFill>
                  <a:schemeClr val="tx1"/>
                </a:solidFill>
                <a:effectLst/>
                <a:latin typeface="+mn-lt"/>
                <a:ea typeface="+mn-ea"/>
                <a:cs typeface="+mn-cs"/>
              </a:rPr>
              <a:t> </a:t>
            </a:r>
            <a:r>
              <a:rPr lang="en-US" altLang="zh-CN" sz="1200" dirty="0">
                <a:latin typeface="Comic Sans MS" panose="030F0702030302020204" pitchFamily="66" charset="0"/>
              </a:rPr>
              <a:t>MACRO: Incentivizing Multi-leader Game-based Pareto-efficiency Crowdsourcing for Video Analytics.</a:t>
            </a:r>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1</a:t>
            </a:fld>
            <a:endParaRPr lang="zh-CN" altLang="en-US"/>
          </a:p>
        </p:txBody>
      </p:sp>
    </p:spTree>
    <p:extLst>
      <p:ext uri="{BB962C8B-B14F-4D97-AF65-F5344CB8AC3E}">
        <p14:creationId xmlns:p14="http://schemas.microsoft.com/office/powerpoint/2010/main" val="335715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Besides, the</a:t>
            </a:r>
            <a:r>
              <a:rPr lang="en-US" altLang="zh-CN" sz="1200" dirty="0">
                <a:latin typeface="Comic Sans MS" panose="030F0702030302020204" pitchFamily="66" charset="0"/>
              </a:rPr>
              <a:t> outer layer presented in Alg. 3 focuses on platforms’ updating their incentive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Our design goal is to motivate workers to </a:t>
            </a:r>
            <a:r>
              <a:rPr lang="en-US" altLang="zh-CN" sz="1200" dirty="0">
                <a:solidFill>
                  <a:srgbClr val="FC8004"/>
                </a:solidFill>
                <a:latin typeface="Comic Sans MS" panose="030F0702030302020204" pitchFamily="66" charset="0"/>
              </a:rPr>
              <a:t>contribute to platforms’ Pareto efficiency </a:t>
            </a:r>
            <a:r>
              <a:rPr lang="en-US" altLang="zh-CN" sz="1200" dirty="0">
                <a:latin typeface="Comic Sans MS" panose="030F0702030302020204" pitchFamily="66" charset="0"/>
              </a:rPr>
              <a:t>when </a:t>
            </a:r>
            <a:r>
              <a:rPr lang="en-US" altLang="zh-CN" sz="1200" dirty="0">
                <a:solidFill>
                  <a:srgbClr val="FC8004"/>
                </a:solidFill>
                <a:latin typeface="Comic Sans MS" panose="030F0702030302020204" pitchFamily="66" charset="0"/>
              </a:rPr>
              <a:t>maximizing their incentives.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FC8004"/>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C8004"/>
                </a:solidFill>
                <a:latin typeface="Comic Sans MS" panose="030F0702030302020204" pitchFamily="66" charset="0"/>
              </a:rPr>
              <a:t>We recall w</a:t>
            </a:r>
            <a:r>
              <a:rPr lang="en-US" altLang="zh-CN" sz="1200" dirty="0">
                <a:latin typeface="Comic Sans MS" panose="030F0702030302020204" pitchFamily="66" charset="0"/>
              </a:rPr>
              <a:t>orkers’ incentive functions, where we need to offset the platform’s utility and incentive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Our main idea is to leverage the </a:t>
            </a:r>
            <a:r>
              <a:rPr lang="en-US" altLang="zh-CN" sz="1200" b="0" dirty="0">
                <a:latin typeface="Comic Sans MS" panose="030F0702030302020204" pitchFamily="66" charset="0"/>
              </a:rPr>
              <a:t>marginal utility</a:t>
            </a:r>
            <a:r>
              <a:rPr lang="en-US" altLang="zh-CN" sz="1200" dirty="0">
                <a:latin typeface="Comic Sans MS" panose="030F0702030302020204" pitchFamily="66" charset="0"/>
              </a:rPr>
              <a:t> of workers to update the incentive factors to achieve the above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r>
              <a:rPr lang="en-US" altLang="zh-CN" sz="1200" dirty="0">
                <a:latin typeface="Comic Sans MS" panose="030F0702030302020204" pitchFamily="66" charset="0"/>
              </a:rPr>
              <a:t>As shown in line 4 in Alg. 3,</a:t>
            </a:r>
            <a:r>
              <a:rPr lang="zh-CN" altLang="en-US" sz="1200" dirty="0">
                <a:latin typeface="Comic Sans MS" panose="030F0702030302020204" pitchFamily="66" charset="0"/>
              </a:rPr>
              <a:t> </a:t>
            </a:r>
            <a:r>
              <a:rPr lang="en-US" altLang="zh-CN" sz="1200" dirty="0">
                <a:latin typeface="Comic Sans MS" panose="030F0702030302020204" pitchFamily="66" charset="0"/>
              </a:rPr>
              <a:t>we optimize the incentive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10</a:t>
            </a:fld>
            <a:endParaRPr lang="zh-CN" altLang="en-US"/>
          </a:p>
        </p:txBody>
      </p:sp>
    </p:spTree>
    <p:extLst>
      <p:ext uri="{BB962C8B-B14F-4D97-AF65-F5344CB8AC3E}">
        <p14:creationId xmlns:p14="http://schemas.microsoft.com/office/powerpoint/2010/main" val="270840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Additionally, through theoretical analysis, multi-leader </a:t>
            </a:r>
            <a:r>
              <a:rPr lang="en-US" altLang="zh-CN" dirty="0" err="1"/>
              <a:t>Stackelberg</a:t>
            </a:r>
            <a:r>
              <a:rPr lang="en-US" altLang="zh-CN" dirty="0"/>
              <a:t> equilibrium can be achieved.</a:t>
            </a:r>
          </a:p>
          <a:p>
            <a:endParaRPr lang="en-US" altLang="zh-CN" dirty="0"/>
          </a:p>
          <a:p>
            <a:r>
              <a:rPr lang="en-US" altLang="zh-CN" dirty="0"/>
              <a:t>Specifically, when multi-leader </a:t>
            </a:r>
            <a:r>
              <a:rPr lang="en-US" altLang="zh-CN" dirty="0" err="1"/>
              <a:t>Stackelberg</a:t>
            </a:r>
            <a:r>
              <a:rPr lang="en-US" altLang="zh-CN" dirty="0"/>
              <a:t> equilibrium is achieved, platforms’ Pareto efficiency is guaranteed, and none of the platforms and workers have incentives to alter their strategies for higher payoff when others’ keep unchanged.</a:t>
            </a:r>
          </a:p>
          <a:p>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11</a:t>
            </a:fld>
            <a:endParaRPr lang="zh-CN" altLang="en-US"/>
          </a:p>
        </p:txBody>
      </p:sp>
    </p:spTree>
    <p:extLst>
      <p:ext uri="{BB962C8B-B14F-4D97-AF65-F5344CB8AC3E}">
        <p14:creationId xmlns:p14="http://schemas.microsoft.com/office/powerpoint/2010/main" val="368467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evaluate our proposed algorithms with </a:t>
            </a:r>
            <a:r>
              <a:rPr lang="en-US" altLang="zh-CN" sz="1200" dirty="0">
                <a:latin typeface="Comic Sans MS" panose="030F0702030302020204" pitchFamily="66" charset="0"/>
              </a:rPr>
              <a:t>trace-driven experiments based on video data </a:t>
            </a:r>
            <a:r>
              <a:rPr lang="en-US" altLang="zh-CN" sz="1200" dirty="0" err="1">
                <a:latin typeface="Comic Sans MS" panose="030F0702030302020204" pitchFamily="66" charset="0"/>
              </a:rPr>
              <a:t>AICity</a:t>
            </a:r>
            <a:r>
              <a:rPr lang="en-US" altLang="zh-CN" sz="1200" dirty="0">
                <a:latin typeface="Comic Sans MS" panose="030F0702030302020204" pitchFamily="66" charset="0"/>
              </a:rPr>
              <a:t> and PANDA, and yolov7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Video analytics accuracy is computed according to F1-score.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Some other experiment parameters are also listed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Through evaluation, we mainly answer the following three questions.</a:t>
            </a:r>
          </a:p>
          <a:p>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12</a:t>
            </a:fld>
            <a:endParaRPr lang="zh-CN" altLang="en-US"/>
          </a:p>
        </p:txBody>
      </p:sp>
    </p:spTree>
    <p:extLst>
      <p:ext uri="{BB962C8B-B14F-4D97-AF65-F5344CB8AC3E}">
        <p14:creationId xmlns:p14="http://schemas.microsoft.com/office/powerpoint/2010/main" val="3816361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First, how </a:t>
            </a:r>
            <a:r>
              <a:rPr lang="en-US" altLang="zh-CN" sz="1200" dirty="0">
                <a:latin typeface="Comic Sans MS" panose="030F0702030302020204" pitchFamily="66" charset="0"/>
              </a:rPr>
              <a:t>does Alg. 1 converge for Pareto efficiency?</a:t>
            </a:r>
          </a:p>
          <a:p>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We demonstrate the </a:t>
            </a:r>
            <a:r>
              <a:rPr lang="en-US" altLang="zh-CN" dirty="0">
                <a:latin typeface="Comic Sans MS" panose="030F0702030302020204" pitchFamily="66" charset="0"/>
              </a:rPr>
              <a:t>convergence of frame rate and Pareto efficiency obtained from </a:t>
            </a:r>
            <a:r>
              <a:rPr lang="en-US" altLang="zh-CN" sz="1200" dirty="0">
                <a:latin typeface="Comic Sans MS" panose="030F0702030302020204" pitchFamily="66" charset="0"/>
              </a:rPr>
              <a:t>Alg. 1.</a:t>
            </a: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We notice that at about the 15th iteration round, the frame rate decision for each platform all keep a steady state, which indicates the convergence of Alg.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When </a:t>
            </a:r>
            <a:r>
              <a:rPr lang="en-US" altLang="zh-CN" dirty="0">
                <a:latin typeface="Comic Sans MS" panose="030F0702030302020204" pitchFamily="66" charset="0"/>
              </a:rPr>
              <a:t>Pareto efficiency is achieved, </a:t>
            </a:r>
            <a:r>
              <a:rPr lang="en-US" altLang="zh-CN" sz="1200" dirty="0">
                <a:solidFill>
                  <a:srgbClr val="FF0000"/>
                </a:solidFill>
                <a:latin typeface="Comic Sans MS" panose="030F0702030302020204" pitchFamily="66" charset="0"/>
              </a:rPr>
              <a:t>platform cannot changes its frame rate to improve the social welfare.</a:t>
            </a:r>
            <a:endParaRPr lang="zh-CN" altLang="en-US" sz="1200" dirty="0">
              <a:solidFill>
                <a:srgbClr val="FF0000"/>
              </a:solidFill>
              <a:latin typeface="Comic Sans MS" panose="030F0702030302020204" pitchFamily="66" charset="0"/>
            </a:endParaRPr>
          </a:p>
          <a:p>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13</a:t>
            </a:fld>
            <a:endParaRPr lang="zh-CN" altLang="en-US"/>
          </a:p>
        </p:txBody>
      </p:sp>
    </p:spTree>
    <p:extLst>
      <p:ext uri="{BB962C8B-B14F-4D97-AF65-F5344CB8AC3E}">
        <p14:creationId xmlns:p14="http://schemas.microsoft.com/office/powerpoint/2010/main" val="531490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Second, </a:t>
            </a:r>
            <a:r>
              <a:rPr lang="en-US" altLang="zh-CN" sz="1200" dirty="0">
                <a:latin typeface="Comic Sans MS" panose="030F0702030302020204" pitchFamily="66" charset="0"/>
              </a:rPr>
              <a:t>how do Alg. 2 and Alg. 3 converge for multi-leader </a:t>
            </a:r>
            <a:r>
              <a:rPr lang="en-US" altLang="zh-CN" sz="1200" dirty="0" err="1">
                <a:latin typeface="Comic Sans MS" panose="030F0702030302020204" pitchFamily="66" charset="0"/>
              </a:rPr>
              <a:t>Stackelberg</a:t>
            </a:r>
            <a:r>
              <a:rPr lang="en-US" altLang="zh-CN" sz="1200" dirty="0">
                <a:latin typeface="Comic Sans MS" panose="030F0702030302020204" pitchFamily="66" charset="0"/>
              </a:rPr>
              <a:t> equilibrium?</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show the </a:t>
            </a:r>
            <a:r>
              <a:rPr lang="en-US" altLang="zh-CN" dirty="0">
                <a:latin typeface="Comic Sans MS" panose="030F0702030302020204" pitchFamily="66" charset="0"/>
              </a:rPr>
              <a:t>convergence of incentive utility via Alg. 2, and the </a:t>
            </a:r>
            <a:r>
              <a:rPr lang="en-US" altLang="zh-CN" sz="1200" dirty="0">
                <a:latin typeface="Comic Sans MS" panose="030F0702030302020204" pitchFamily="66" charset="0"/>
              </a:rPr>
              <a:t>multi-leader </a:t>
            </a:r>
            <a:r>
              <a:rPr lang="en-US" altLang="zh-CN" sz="1200" dirty="0" err="1">
                <a:latin typeface="Comic Sans MS" panose="030F0702030302020204" pitchFamily="66" charset="0"/>
              </a:rPr>
              <a:t>Stackelberg</a:t>
            </a:r>
            <a:r>
              <a:rPr lang="en-US" altLang="zh-CN" sz="1200" dirty="0">
                <a:latin typeface="Comic Sans MS" panose="030F0702030302020204" pitchFamily="66" charset="0"/>
              </a:rPr>
              <a:t> equilibrium obtained from </a:t>
            </a:r>
            <a:r>
              <a:rPr lang="en-US" altLang="zh-CN" dirty="0">
                <a:latin typeface="Comic Sans MS" panose="030F0702030302020204" pitchFamily="66" charset="0"/>
              </a:rPr>
              <a:t>Alg.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omic Sans MS" panose="030F0702030302020204" pitchFamily="66" charset="0"/>
              </a:rPr>
              <a:t>It is observed at about the 10th iteration step, Alg. 2, serving as the inner layer of MACRO, converges to the maximum of all workers’ incentive utilities.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omic Sans MS" panose="030F0702030302020204" pitchFamily="66" charset="0"/>
              </a:rPr>
              <a:t>When </a:t>
            </a:r>
            <a:r>
              <a:rPr lang="en-US" altLang="zh-CN" sz="1200" dirty="0">
                <a:latin typeface="Comic Sans MS" panose="030F0702030302020204" pitchFamily="66" charset="0"/>
              </a:rPr>
              <a:t>multi-leader </a:t>
            </a:r>
            <a:r>
              <a:rPr lang="en-US" altLang="zh-CN" sz="1200" dirty="0" err="1">
                <a:latin typeface="Comic Sans MS" panose="030F0702030302020204" pitchFamily="66" charset="0"/>
              </a:rPr>
              <a:t>Stackelberg</a:t>
            </a:r>
            <a:r>
              <a:rPr lang="en-US" altLang="zh-CN" sz="1200" dirty="0">
                <a:latin typeface="Comic Sans MS" panose="030F0702030302020204" pitchFamily="66" charset="0"/>
              </a:rPr>
              <a:t> equilibrium is reached, </a:t>
            </a:r>
            <a:r>
              <a:rPr lang="en-US" altLang="zh-CN" sz="1200" dirty="0">
                <a:solidFill>
                  <a:srgbClr val="FF0000"/>
                </a:solidFill>
                <a:latin typeface="Comic Sans MS" panose="030F0702030302020204" pitchFamily="66" charset="0"/>
              </a:rPr>
              <a:t>worker and platform cannot change their strategies to raise their utility.</a:t>
            </a:r>
            <a:endParaRPr lang="zh-CN" altLang="en-US" sz="1200" dirty="0">
              <a:solidFill>
                <a:srgbClr val="FF000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Comic Sans MS" panose="030F0702030302020204" pitchFamily="66" charset="0"/>
            </a:endParaRPr>
          </a:p>
          <a:p>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14</a:t>
            </a:fld>
            <a:endParaRPr lang="zh-CN" altLang="en-US"/>
          </a:p>
        </p:txBody>
      </p:sp>
    </p:spTree>
    <p:extLst>
      <p:ext uri="{BB962C8B-B14F-4D97-AF65-F5344CB8AC3E}">
        <p14:creationId xmlns:p14="http://schemas.microsoft.com/office/powerpoint/2010/main" val="271874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Third, </a:t>
            </a:r>
            <a:r>
              <a:rPr lang="en-US" altLang="zh-CN" sz="1200" dirty="0">
                <a:latin typeface="Comic Sans MS" panose="030F0702030302020204" pitchFamily="66" charset="0"/>
              </a:rPr>
              <a:t>how is the scalability of MACRO?</a:t>
            </a:r>
          </a:p>
          <a:p>
            <a:r>
              <a:rPr lang="en-US" altLang="zh-CN" dirty="0"/>
              <a:t> </a:t>
            </a:r>
          </a:p>
          <a:p>
            <a:r>
              <a:rPr lang="en-US" altLang="zh-CN" dirty="0"/>
              <a:t>We vary the </a:t>
            </a:r>
            <a:r>
              <a:rPr lang="en-US" altLang="zh-CN" dirty="0">
                <a:latin typeface="Comic Sans MS" panose="030F0702030302020204" pitchFamily="66" charset="0"/>
              </a:rPr>
              <a:t>number of workers, video content types, and video resolutions, and show the higher social welfare obtained from MACRO, compared with other methods.</a:t>
            </a:r>
          </a:p>
          <a:p>
            <a:endParaRPr lang="en-US" altLang="zh-CN"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Comic Sans MS" panose="030F0702030302020204" pitchFamily="66" charset="0"/>
              </a:rPr>
              <a:t>In summary, MACRO improves the social welfare by 26% on average.</a:t>
            </a:r>
            <a:endParaRPr lang="zh-CN" altLang="en-US" sz="1200" dirty="0">
              <a:solidFill>
                <a:srgbClr val="FF0000"/>
              </a:solidFill>
              <a:latin typeface="Comic Sans MS" panose="030F0702030302020204" pitchFamily="66" charset="0"/>
            </a:endParaRPr>
          </a:p>
          <a:p>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15</a:t>
            </a:fld>
            <a:endParaRPr lang="zh-CN" altLang="en-US"/>
          </a:p>
        </p:txBody>
      </p:sp>
    </p:spTree>
    <p:extLst>
      <p:ext uri="{BB962C8B-B14F-4D97-AF65-F5344CB8AC3E}">
        <p14:creationId xmlns:p14="http://schemas.microsoft.com/office/powerpoint/2010/main" val="53500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summarize our work.</a:t>
            </a:r>
          </a:p>
          <a:p>
            <a:endParaRPr lang="en-US" altLang="zh-CN" dirty="0"/>
          </a:p>
          <a:p>
            <a:pPr>
              <a:spcBef>
                <a:spcPts val="1800"/>
              </a:spcBef>
            </a:pPr>
            <a:r>
              <a:rPr lang="en-US" altLang="zh-CN" sz="2400" dirty="0">
                <a:latin typeface="Comic Sans MS" panose="030F0702030302020204" pitchFamily="66" charset="0"/>
              </a:rPr>
              <a:t>MACRO is the first to consider the platform-worker conflicts for video analytics tasks upon crowdsourcing.</a:t>
            </a:r>
            <a:endParaRPr lang="en-US" altLang="zh-CN" sz="2000" b="0" dirty="0">
              <a:latin typeface="Comic Sans MS" panose="030F0702030302020204" pitchFamily="66" charset="0"/>
            </a:endParaRPr>
          </a:p>
          <a:p>
            <a:pPr>
              <a:spcBef>
                <a:spcPts val="1800"/>
              </a:spcBef>
            </a:pPr>
            <a:endParaRPr lang="en-US" altLang="zh-CN" sz="2000" b="0" dirty="0">
              <a:latin typeface="Comic Sans MS" panose="030F0702030302020204" pitchFamily="66" charset="0"/>
            </a:endParaRPr>
          </a:p>
          <a:p>
            <a:pPr>
              <a:spcBef>
                <a:spcPts val="1800"/>
              </a:spcBef>
            </a:pPr>
            <a:r>
              <a:rPr lang="en-US" altLang="zh-CN" sz="2000" b="0" dirty="0">
                <a:latin typeface="Comic Sans MS" panose="030F0702030302020204" pitchFamily="66" charset="0"/>
              </a:rPr>
              <a:t>For multi-platform game, we achieve the </a:t>
            </a:r>
            <a:r>
              <a:rPr lang="en-US" altLang="zh-CN" sz="2000" b="0" dirty="0">
                <a:solidFill>
                  <a:srgbClr val="FF0000"/>
                </a:solidFill>
                <a:latin typeface="Comic Sans MS" panose="030F0702030302020204" pitchFamily="66" charset="0"/>
              </a:rPr>
              <a:t>Pareto efficiency</a:t>
            </a:r>
            <a:r>
              <a:rPr lang="en-US" altLang="zh-CN" sz="2000" b="0" dirty="0">
                <a:latin typeface="Comic Sans MS" panose="030F0702030302020204" pitchFamily="66" charset="0"/>
              </a:rPr>
              <a:t> for platforms via a dual ascent-based method to determine proper video analytics configurations.</a:t>
            </a:r>
          </a:p>
          <a:p>
            <a:pPr>
              <a:spcBef>
                <a:spcPts val="1800"/>
              </a:spcBef>
            </a:pPr>
            <a:endParaRPr lang="en-US" altLang="zh-CN" sz="2000" b="0" dirty="0">
              <a:latin typeface="Comic Sans MS" panose="030F0702030302020204" pitchFamily="66" charset="0"/>
            </a:endParaRPr>
          </a:p>
          <a:p>
            <a:pPr>
              <a:spcBef>
                <a:spcPts val="1800"/>
              </a:spcBef>
            </a:pPr>
            <a:r>
              <a:rPr lang="en-US" altLang="zh-CN" sz="2000" b="0" dirty="0">
                <a:latin typeface="Comic Sans MS" panose="030F0702030302020204" pitchFamily="66" charset="0"/>
              </a:rPr>
              <a:t>For multi-leader game, we design the incentive function and its incentive factor updating strategy, and present an incentive maximization method, reaching the </a:t>
            </a:r>
            <a:r>
              <a:rPr lang="en-US" altLang="zh-CN" sz="2000" b="0" dirty="0">
                <a:solidFill>
                  <a:srgbClr val="FF0000"/>
                </a:solidFill>
                <a:latin typeface="Comic Sans MS" panose="030F0702030302020204" pitchFamily="66" charset="0"/>
              </a:rPr>
              <a:t>multi-leader </a:t>
            </a:r>
            <a:r>
              <a:rPr lang="en-US" altLang="zh-CN" sz="2000" b="0" dirty="0" err="1">
                <a:solidFill>
                  <a:srgbClr val="FF0000"/>
                </a:solidFill>
                <a:latin typeface="Comic Sans MS" panose="030F0702030302020204" pitchFamily="66" charset="0"/>
              </a:rPr>
              <a:t>Stackelberg</a:t>
            </a:r>
            <a:r>
              <a:rPr lang="en-US" altLang="zh-CN" sz="2000" b="0" dirty="0">
                <a:solidFill>
                  <a:srgbClr val="FF0000"/>
                </a:solidFill>
                <a:latin typeface="Comic Sans MS" panose="030F0702030302020204" pitchFamily="66" charset="0"/>
              </a:rPr>
              <a:t> equilibrium.</a:t>
            </a:r>
            <a:endParaRPr lang="en-US" altLang="zh-CN" sz="2000" b="0" dirty="0">
              <a:latin typeface="Comic Sans MS" panose="030F0702030302020204" pitchFamily="66" charset="0"/>
            </a:endParaRPr>
          </a:p>
          <a:p>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16</a:t>
            </a:fld>
            <a:endParaRPr lang="zh-CN" altLang="en-US"/>
          </a:p>
        </p:txBody>
      </p:sp>
    </p:spTree>
    <p:extLst>
      <p:ext uri="{BB962C8B-B14F-4D97-AF65-F5344CB8AC3E}">
        <p14:creationId xmlns:p14="http://schemas.microsoft.com/office/powerpoint/2010/main" val="245724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As we know, mobile crowdsourcing has emerged as a prominent paradigm, resulting in the proliferation of various platforms (e.g., CrowdFlower, AMT), which publish diverse tasks and employ workers with mobile devices to complete them.</a:t>
            </a:r>
          </a:p>
          <a:p>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2</a:t>
            </a:fld>
            <a:endParaRPr lang="zh-CN" altLang="en-US"/>
          </a:p>
        </p:txBody>
      </p:sp>
    </p:spTree>
    <p:extLst>
      <p:ext uri="{BB962C8B-B14F-4D97-AF65-F5344CB8AC3E}">
        <p14:creationId xmlns:p14="http://schemas.microsoft.com/office/powerpoint/2010/main" val="292529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spcBef>
                <a:spcPts val="1800"/>
              </a:spcBef>
              <a:buFont typeface="Wingdings" panose="05000000000000000000" pitchFamily="2" charset="2"/>
              <a:buNone/>
            </a:pPr>
            <a:r>
              <a:rPr lang="en-US" altLang="zh-CN" sz="1200" dirty="0">
                <a:latin typeface="Comic Sans MS" panose="030F0702030302020204" pitchFamily="66" charset="0"/>
              </a:rPr>
              <a:t>Meanwhile, the performance of workers’ mobile devices (e.g., smartphones, tablets, and laptops) is continuously improving, and computer vision technologies are evolving steadily.</a:t>
            </a:r>
          </a:p>
          <a:p>
            <a:pPr marL="0" marR="0" lvl="0" indent="0" algn="l" defTabSz="914400" rtl="0" eaLnBrk="1" fontAlgn="auto" latinLnBrk="0" hangingPunct="1">
              <a:lnSpc>
                <a:spcPct val="100000"/>
              </a:lnSpc>
              <a:spcBef>
                <a:spcPts val="1800"/>
              </a:spcBef>
              <a:spcAft>
                <a:spcPts val="0"/>
              </a:spcAft>
              <a:buClrTx/>
              <a:buSzTx/>
              <a:buFont typeface="Wingdings" panose="05000000000000000000" pitchFamily="2" charset="2"/>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1800"/>
              </a:spcBef>
              <a:spcAft>
                <a:spcPts val="0"/>
              </a:spcAft>
              <a:buClrTx/>
              <a:buSzTx/>
              <a:buFont typeface="Wingdings" panose="05000000000000000000" pitchFamily="2" charset="2"/>
              <a:buNone/>
              <a:tabLst/>
              <a:defRPr/>
            </a:pPr>
            <a:r>
              <a:rPr lang="en-US" altLang="zh-CN" sz="1200" dirty="0">
                <a:latin typeface="Comic Sans MS" panose="030F0702030302020204" pitchFamily="66" charset="0"/>
              </a:rPr>
              <a:t>Benefiting from the above, among various crowdsourcing tasks, video analytics has garnered much attention due to its practical implications.</a:t>
            </a:r>
          </a:p>
          <a:p>
            <a:pPr marL="0" indent="0">
              <a:spcBef>
                <a:spcPts val="1800"/>
              </a:spcBef>
              <a:buFont typeface="Wingdings" panose="05000000000000000000" pitchFamily="2" charset="2"/>
              <a:buNone/>
            </a:pPr>
            <a:endParaRPr lang="en-US" altLang="zh-CN" sz="1200" dirty="0">
              <a:latin typeface="Comic Sans MS" panose="030F0702030302020204" pitchFamily="66" charset="0"/>
            </a:endParaRPr>
          </a:p>
        </p:txBody>
      </p:sp>
      <p:sp>
        <p:nvSpPr>
          <p:cNvPr id="4" name="灯片编号占位符 3"/>
          <p:cNvSpPr>
            <a:spLocks noGrp="1"/>
          </p:cNvSpPr>
          <p:nvPr>
            <p:ph type="sldNum" sz="quarter" idx="5"/>
          </p:nvPr>
        </p:nvSpPr>
        <p:spPr/>
        <p:txBody>
          <a:bodyPr/>
          <a:lstStyle/>
          <a:p>
            <a:fld id="{265B14BF-170B-4430-88B6-2E49222247E0}" type="slidenum">
              <a:rPr lang="zh-CN" altLang="en-US" smtClean="0"/>
              <a:t>3</a:t>
            </a:fld>
            <a:endParaRPr lang="zh-CN" altLang="en-US"/>
          </a:p>
        </p:txBody>
      </p:sp>
    </p:spTree>
    <p:extLst>
      <p:ext uri="{BB962C8B-B14F-4D97-AF65-F5344CB8AC3E}">
        <p14:creationId xmlns:p14="http://schemas.microsoft.com/office/powerpoint/2010/main" val="139968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Specifically, </a:t>
            </a:r>
            <a:r>
              <a:rPr lang="en-US" altLang="zh-CN" sz="1200" dirty="0">
                <a:solidFill>
                  <a:prstClr val="black"/>
                </a:solidFill>
                <a:latin typeface="Comic Sans MS" panose="030F0702030302020204" pitchFamily="66" charset="0"/>
              </a:rPr>
              <a:t>for video analytics tasks, platforms hire workers, send video data to them, and strategically select the configurations (i.e., frame rates, resolutions and models) to maximize their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Existing research on </a:t>
            </a:r>
            <a:r>
              <a:rPr lang="en-US" altLang="zh-CN" sz="1200" b="0" i="0" u="none" strike="noStrike" kern="1200" baseline="0" dirty="0">
                <a:solidFill>
                  <a:schemeClr val="tx1"/>
                </a:solidFill>
                <a:latin typeface="Comic Sans MS" panose="030F0702030302020204" pitchFamily="66" charset="0"/>
                <a:ea typeface="+mn-ea"/>
                <a:cs typeface="+mn-cs"/>
              </a:rPr>
              <a:t>c</a:t>
            </a:r>
            <a:r>
              <a:rPr lang="en-US" altLang="zh-CN" sz="1200" dirty="0">
                <a:latin typeface="Comic Sans MS" panose="030F0702030302020204" pitchFamily="66" charset="0"/>
              </a:rPr>
              <a:t>rowdsourcing for video analytics</a:t>
            </a:r>
            <a:r>
              <a:rPr lang="en-US" altLang="zh-CN" sz="1200" b="0" i="0" u="none" strike="noStrike" kern="1200" baseline="0" dirty="0">
                <a:solidFill>
                  <a:schemeClr val="tx1"/>
                </a:solidFill>
                <a:latin typeface="+mn-lt"/>
                <a:ea typeface="+mn-ea"/>
                <a:cs typeface="+mn-cs"/>
              </a:rPr>
              <a:t> has considered two different conflicts.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prstClr val="black"/>
                </a:solidFill>
                <a:latin typeface="Comic Sans MS" panose="030F0702030302020204" pitchFamily="66" charset="0"/>
              </a:rPr>
              <a:t>(1) Conflicts among workers</a:t>
            </a:r>
            <a:r>
              <a:rPr lang="en-US" altLang="zh-CN" sz="1200" dirty="0">
                <a:solidFill>
                  <a:prstClr val="black"/>
                </a:solidFill>
                <a:latin typeface="Comic Sans MS" panose="030F0702030302020204" pitchFamily="66" charset="0"/>
              </a:rPr>
              <a:t> (e.g., </a:t>
            </a:r>
            <a:r>
              <a:rPr lang="en-US" altLang="zh-CN" sz="1200" dirty="0">
                <a:latin typeface="Comic Sans MS" panose="030F0702030302020204" pitchFamily="66" charset="0"/>
              </a:rPr>
              <a:t>LOL [Infocom’22], LOL-C [TMC’24]</a:t>
            </a:r>
            <a:r>
              <a:rPr lang="en-US" altLang="zh-CN" sz="1200" dirty="0">
                <a:solidFill>
                  <a:prstClr val="black"/>
                </a:solidFill>
                <a:latin typeface="Comic Sans MS" panose="030F0702030302020204" pitchFamily="66" charset="0"/>
              </a:rPr>
              <a:t>) are the competitions among workers when platforms recruit them for task completion, and some workers may not be selected.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prstClr val="black"/>
                </a:solidFill>
                <a:latin typeface="Comic Sans MS" panose="030F0702030302020204" pitchFamily="66" charset="0"/>
              </a:rPr>
              <a:t>(2) Conflicts among platforms</a:t>
            </a:r>
            <a:r>
              <a:rPr lang="en-US" altLang="zh-CN" sz="1200" dirty="0">
                <a:solidFill>
                  <a:prstClr val="black"/>
                </a:solidFill>
                <a:latin typeface="Comic Sans MS" panose="030F0702030302020204" pitchFamily="66" charset="0"/>
              </a:rPr>
              <a:t> (e.g., </a:t>
            </a:r>
            <a:r>
              <a:rPr lang="en-US" altLang="zh-CN" sz="1200" dirty="0">
                <a:latin typeface="Comic Sans MS" panose="030F0702030302020204" pitchFamily="66" charset="0"/>
              </a:rPr>
              <a:t>Crowd2 [Infocom’23]</a:t>
            </a:r>
            <a:r>
              <a:rPr lang="en-US" altLang="zh-CN" sz="1200" dirty="0">
                <a:solidFill>
                  <a:prstClr val="black"/>
                </a:solidFill>
                <a:latin typeface="Comic Sans MS" panose="030F0702030302020204" pitchFamily="66" charset="0"/>
              </a:rPr>
              <a:t>) occur when multiple platforms face the challenge of simultaneously selecting the same workers for the limited computational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Comic Sans MS" panose="030F0702030302020204" pitchFamily="66" charset="0"/>
              </a:rPr>
              <a:t>However, we notice that for</a:t>
            </a:r>
            <a:r>
              <a:rPr lang="en-US" altLang="zh-CN" sz="1200" dirty="0">
                <a:latin typeface="Comic Sans MS" panose="030F0702030302020204" pitchFamily="66" charset="0"/>
              </a:rPr>
              <a:t> video analytics </a:t>
            </a:r>
            <a:r>
              <a:rPr lang="en-US" altLang="zh-CN" sz="1200" b="0" i="0" u="none" strike="noStrike" kern="1200" baseline="0" dirty="0">
                <a:solidFill>
                  <a:schemeClr val="tx1"/>
                </a:solidFill>
                <a:latin typeface="Comic Sans MS" panose="030F0702030302020204" pitchFamily="66" charset="0"/>
                <a:ea typeface="+mn-ea"/>
                <a:cs typeface="+mn-cs"/>
              </a:rPr>
              <a:t>c</a:t>
            </a:r>
            <a:r>
              <a:rPr lang="en-US" altLang="zh-CN" sz="1200" dirty="0">
                <a:latin typeface="Comic Sans MS" panose="030F0702030302020204" pitchFamily="66" charset="0"/>
              </a:rPr>
              <a:t>rowdsourcing</a:t>
            </a:r>
            <a:r>
              <a:rPr lang="en-US" altLang="zh-CN" sz="1200" dirty="0">
                <a:solidFill>
                  <a:prstClr val="black"/>
                </a:solidFill>
                <a:latin typeface="Comic Sans MS" panose="030F0702030302020204" pitchFamily="66" charset="0"/>
              </a:rPr>
              <a:t>, a research gap exists in </a:t>
            </a:r>
            <a:r>
              <a:rPr lang="en-US" altLang="zh-CN" sz="1200" dirty="0">
                <a:solidFill>
                  <a:srgbClr val="FF0000"/>
                </a:solidFill>
                <a:latin typeface="Comic Sans MS" panose="030F0702030302020204" pitchFamily="66" charset="0"/>
              </a:rPr>
              <a:t>conflicts between platforms and workers, which </a:t>
            </a:r>
            <a:r>
              <a:rPr lang="en-US" altLang="zh-CN" sz="1200" dirty="0">
                <a:latin typeface="Comic Sans MS" panose="030F0702030302020204" pitchFamily="66" charset="0"/>
              </a:rPr>
              <a:t>can also arise.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prstClr val="black"/>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prstClr val="black"/>
              </a:solidFill>
              <a:latin typeface="Comic Sans MS" panose="030F0702030302020204" pitchFamily="66" charset="0"/>
            </a:endParaRPr>
          </a:p>
          <a:p>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4</a:t>
            </a:fld>
            <a:endParaRPr lang="zh-CN" altLang="en-US"/>
          </a:p>
        </p:txBody>
      </p:sp>
    </p:spTree>
    <p:extLst>
      <p:ext uri="{BB962C8B-B14F-4D97-AF65-F5344CB8AC3E}">
        <p14:creationId xmlns:p14="http://schemas.microsoft.com/office/powerpoint/2010/main" val="276711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Comic Sans MS" panose="030F0702030302020204" pitchFamily="66" charset="0"/>
              </a:rPr>
              <a:t>Platforms and workers have different optimization goals</a:t>
            </a:r>
            <a:r>
              <a:rPr lang="en-US" altLang="zh-CN" sz="1200" dirty="0">
                <a:latin typeface="Comic Sans MS" panose="030F0702030302020204" pitchFamily="66" charset="0"/>
              </a:rPr>
              <a:t> when determining video analytics configurations.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For platforms, they recruit workers and strategically select the configurations to maximize their </a:t>
            </a:r>
            <a:r>
              <a:rPr lang="en-US" altLang="zh-CN" sz="1200" dirty="0">
                <a:solidFill>
                  <a:srgbClr val="FF0000"/>
                </a:solidFill>
                <a:latin typeface="Comic Sans MS" panose="030F0702030302020204" pitchFamily="66" charset="0"/>
              </a:rPr>
              <a:t>accuracy-based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FF000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Comic Sans MS" panose="030F0702030302020204" pitchFamily="66" charset="0"/>
              </a:rPr>
              <a:t>For workers, they </a:t>
            </a:r>
            <a:r>
              <a:rPr lang="en-US" altLang="zh-CN" sz="1200" dirty="0">
                <a:solidFill>
                  <a:prstClr val="black"/>
                </a:solidFill>
                <a:latin typeface="Comic Sans MS" panose="030F0702030302020204" pitchFamily="66" charset="0"/>
              </a:rPr>
              <a:t>possess the flexibility to accept the video analytics tasks or not, and tailor the configurations for their energy consumption-related individual gains (e.g., for transmission and computation). </a:t>
            </a:r>
            <a:endParaRPr lang="en-US" altLang="zh-CN" sz="1200" dirty="0">
              <a:solidFill>
                <a:srgbClr val="FF000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5</a:t>
            </a:fld>
            <a:endParaRPr lang="zh-CN" altLang="en-US"/>
          </a:p>
        </p:txBody>
      </p:sp>
    </p:spTree>
    <p:extLst>
      <p:ext uri="{BB962C8B-B14F-4D97-AF65-F5344CB8AC3E}">
        <p14:creationId xmlns:p14="http://schemas.microsoft.com/office/powerpoint/2010/main" val="378112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we present the problem formulation for the conflicts between platforms and workers.</a:t>
            </a:r>
          </a:p>
          <a:p>
            <a:endParaRPr lang="en-US" altLang="zh-CN" dirty="0"/>
          </a:p>
          <a:p>
            <a:r>
              <a:rPr lang="en-US" altLang="zh-CN" sz="1200" b="0" i="0" u="none" strike="noStrike" kern="1200" baseline="0" dirty="0">
                <a:solidFill>
                  <a:schemeClr val="tx1"/>
                </a:solidFill>
                <a:latin typeface="+mn-lt"/>
                <a:ea typeface="+mn-ea"/>
                <a:cs typeface="+mn-cs"/>
              </a:rPr>
              <a:t>Each platform needs to select the proper workers and determines the frame rate decision within its bandwidth budget to maximize the analytics accuracy-based revenue.</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Meanwhile, each worker can also adjust its frame rate decision to maximize its energy consumption-related utility under the computing resource constraint.</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Notably, </a:t>
            </a:r>
            <a:r>
              <a:rPr lang="en-US" altLang="zh-CN" sz="1200" b="0" i="0" u="none" strike="noStrike" kern="1200" baseline="0" dirty="0">
                <a:solidFill>
                  <a:prstClr val="black"/>
                </a:solidFill>
                <a:latin typeface="Comic Sans MS" panose="030F0702030302020204" pitchFamily="66" charset="0"/>
                <a:ea typeface="+mn-ea"/>
                <a:cs typeface="+mn-cs"/>
              </a:rPr>
              <a:t>i</a:t>
            </a:r>
            <a:r>
              <a:rPr lang="en-US" altLang="zh-CN" sz="1200" dirty="0">
                <a:solidFill>
                  <a:prstClr val="black"/>
                </a:solidFill>
                <a:latin typeface="Comic Sans MS" panose="030F0702030302020204" pitchFamily="66" charset="0"/>
              </a:rPr>
              <a:t>t is challenging for platforms to optimally choose the recruited workers and determine the video analytics configurations for maximum accuracy-based profits while considering the workers’ energy-related gains</a:t>
            </a:r>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6</a:t>
            </a:fld>
            <a:endParaRPr lang="zh-CN" altLang="en-US"/>
          </a:p>
        </p:txBody>
      </p:sp>
    </p:spTree>
    <p:extLst>
      <p:ext uri="{BB962C8B-B14F-4D97-AF65-F5344CB8AC3E}">
        <p14:creationId xmlns:p14="http://schemas.microsoft.com/office/powerpoint/2010/main" val="240387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overcome the above challenges, we propose </a:t>
            </a:r>
            <a:r>
              <a:rPr lang="en-US" altLang="zh-CN" sz="1200" dirty="0">
                <a:latin typeface="Comic Sans MS" panose="030F0702030302020204" pitchFamily="66" charset="0"/>
              </a:rPr>
              <a:t>MACRO, the first work to address the platform-worker conflicts for video analytics tasks upon crowdsourcing.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This is the overview of our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We first analyze the </a:t>
            </a:r>
            <a:r>
              <a:rPr lang="en-US" altLang="zh-CN" sz="1100" dirty="0">
                <a:latin typeface="Comic Sans MS" panose="030F0702030302020204" pitchFamily="66" charset="0"/>
              </a:rPr>
              <a:t>multi-platform game, and achieve the Pareto efficiency for platforms via a dual ascent-based method (presented in Alg. 1) to determine proper video analytics configurations.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1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latin typeface="Comic Sans MS" panose="030F0702030302020204" pitchFamily="66" charset="0"/>
              </a:rPr>
              <a:t>After that, to encourage workers to contribute to platforms’ Pareto efficiency, we design the incentive function and its incentive factor updating strategy, and present an incentive maximization method (presented in Alg. 2 and Alg. 3), reaching the </a:t>
            </a:r>
            <a:r>
              <a:rPr lang="it-IT" altLang="zh-CN" sz="1100" dirty="0">
                <a:latin typeface="Comic Sans MS" panose="030F0702030302020204" pitchFamily="66" charset="0"/>
              </a:rPr>
              <a:t>multi-leader Stackelberg equilibrium.</a:t>
            </a:r>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7</a:t>
            </a:fld>
            <a:endParaRPr lang="zh-CN" altLang="en-US"/>
          </a:p>
        </p:txBody>
      </p:sp>
    </p:spTree>
    <p:extLst>
      <p:ext uri="{BB962C8B-B14F-4D97-AF65-F5344CB8AC3E}">
        <p14:creationId xmlns:p14="http://schemas.microsoft.com/office/powerpoint/2010/main" val="32055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latin typeface="Comic Sans MS" panose="030F0702030302020204" pitchFamily="66" charset="0"/>
              </a:rPr>
              <a:t>Before additionally considering </a:t>
            </a:r>
            <a:r>
              <a:rPr lang="en-US" altLang="zh-CN" sz="1200" dirty="0">
                <a:solidFill>
                  <a:srgbClr val="FC8004"/>
                </a:solidFill>
                <a:latin typeface="Comic Sans MS" panose="030F0702030302020204" pitchFamily="66" charset="0"/>
              </a:rPr>
              <a:t>workers’ individual gains, we firstly analyze the </a:t>
            </a:r>
            <a:r>
              <a:rPr lang="en-US" altLang="zh-CN" sz="1200" dirty="0">
                <a:latin typeface="Comic Sans MS" panose="030F0702030302020204" pitchFamily="66" charset="0"/>
              </a:rPr>
              <a:t>multi-platform game, where platforms compete in hiring workers for video analytics due to the limited computing resource of workers.</a:t>
            </a:r>
          </a:p>
          <a:p>
            <a:endParaRPr lang="en-US" altLang="zh-CN" sz="1200" dirty="0">
              <a:latin typeface="Comic Sans MS" panose="030F0702030302020204" pitchFamily="66" charset="0"/>
            </a:endParaRPr>
          </a:p>
          <a:p>
            <a:r>
              <a:rPr lang="en-US" altLang="zh-CN" sz="1200" dirty="0">
                <a:latin typeface="Comic Sans MS" panose="030F0702030302020204" pitchFamily="66" charset="0"/>
              </a:rPr>
              <a:t>We propose a dual ascent-based approach in Alg. 1 to maximize </a:t>
            </a:r>
            <a:r>
              <a:rPr lang="en-US" altLang="zh-CN" sz="1200" dirty="0">
                <a:solidFill>
                  <a:srgbClr val="FC8004"/>
                </a:solidFill>
                <a:latin typeface="Comic Sans MS" panose="030F0702030302020204" pitchFamily="66" charset="0"/>
              </a:rPr>
              <a:t>platforms’ accuracy-based profits.</a:t>
            </a:r>
          </a:p>
          <a:p>
            <a:endParaRPr lang="en-US" altLang="zh-CN" sz="1200" dirty="0">
              <a:solidFill>
                <a:srgbClr val="FC8004"/>
              </a:solidFill>
              <a:latin typeface="Comic Sans MS" panose="030F0702030302020204" pitchFamily="66" charset="0"/>
            </a:endParaRPr>
          </a:p>
          <a:p>
            <a:r>
              <a:rPr lang="en-US" altLang="zh-CN" sz="1200" dirty="0">
                <a:solidFill>
                  <a:srgbClr val="FC8004"/>
                </a:solidFill>
                <a:latin typeface="Comic Sans MS" panose="030F0702030302020204" pitchFamily="66" charset="0"/>
              </a:rPr>
              <a:t>Its main idea is to m</a:t>
            </a:r>
            <a:r>
              <a:rPr lang="en-US" altLang="zh-CN" sz="1200" dirty="0">
                <a:latin typeface="Comic Sans MS" panose="030F0702030302020204" pitchFamily="66" charset="0"/>
              </a:rPr>
              <a:t>aximize the social welfare of all platforms.</a:t>
            </a:r>
          </a:p>
          <a:p>
            <a:endParaRPr lang="en-US" altLang="zh-CN" sz="1200" dirty="0">
              <a:latin typeface="Comic Sans MS" panose="030F0702030302020204" pitchFamily="66" charset="0"/>
            </a:endParaRPr>
          </a:p>
          <a:p>
            <a:r>
              <a:rPr lang="en-US" altLang="zh-CN" sz="1200" dirty="0">
                <a:latin typeface="Comic Sans MS" panose="030F0702030302020204" pitchFamily="66" charset="0"/>
              </a:rPr>
              <a:t>As shown in line 3 in Alg. 1,</a:t>
            </a:r>
            <a:r>
              <a:rPr lang="zh-CN" altLang="en-US" sz="1200" dirty="0">
                <a:latin typeface="Comic Sans MS" panose="030F0702030302020204" pitchFamily="66" charset="0"/>
              </a:rPr>
              <a:t> </a:t>
            </a:r>
            <a:r>
              <a:rPr lang="en-US" altLang="zh-CN" sz="1200" dirty="0">
                <a:latin typeface="Comic Sans MS" panose="030F0702030302020204" pitchFamily="66" charset="0"/>
              </a:rPr>
              <a:t>we optimize the social welfare by dual ascent-based update.</a:t>
            </a:r>
          </a:p>
          <a:p>
            <a:endParaRPr lang="en-US" altLang="zh-CN" sz="1200" dirty="0">
              <a:latin typeface="Comic Sans MS" panose="030F0702030302020204" pitchFamily="66" charset="0"/>
            </a:endParaRPr>
          </a:p>
          <a:p>
            <a:r>
              <a:rPr lang="en-US" altLang="zh-CN" sz="1200" dirty="0">
                <a:latin typeface="Comic Sans MS" panose="030F0702030302020204" pitchFamily="66" charset="0"/>
              </a:rPr>
              <a:t>Through theoretical analysis, </a:t>
            </a:r>
            <a:r>
              <a:rPr lang="en-US" altLang="zh-CN" sz="1200" b="0" dirty="0">
                <a:solidFill>
                  <a:srgbClr val="FF0000"/>
                </a:solidFill>
                <a:latin typeface="Comic Sans MS" panose="030F0702030302020204" pitchFamily="66" charset="0"/>
              </a:rPr>
              <a:t>Pareto efficiency </a:t>
            </a:r>
            <a:r>
              <a:rPr lang="en-US" altLang="zh-CN" sz="1200" dirty="0">
                <a:latin typeface="Comic Sans MS" panose="030F0702030302020204" pitchFamily="66" charset="0"/>
              </a:rPr>
              <a:t>can be achieved by Alg. 1, where </a:t>
            </a:r>
            <a:r>
              <a:rPr lang="en-US" altLang="zh-CN" sz="1200" dirty="0">
                <a:solidFill>
                  <a:srgbClr val="FF0000"/>
                </a:solidFill>
                <a:latin typeface="Comic Sans MS" panose="030F0702030302020204" pitchFamily="66" charset="0"/>
              </a:rPr>
              <a:t>no platform can change its strategy to increase its payoff without decreasing others’ in multi-platform game.</a:t>
            </a:r>
          </a:p>
          <a:p>
            <a:endParaRPr lang="en-US" altLang="zh-CN" sz="1200" dirty="0">
              <a:solidFill>
                <a:srgbClr val="FF0000"/>
              </a:solidFill>
              <a:latin typeface="Comic Sans MS" panose="030F0702030302020204" pitchFamily="66" charset="0"/>
            </a:endParaRPr>
          </a:p>
          <a:p>
            <a:endParaRPr lang="zh-CN" altLang="en-US" dirty="0"/>
          </a:p>
        </p:txBody>
      </p:sp>
      <p:sp>
        <p:nvSpPr>
          <p:cNvPr id="4" name="灯片编号占位符 3"/>
          <p:cNvSpPr>
            <a:spLocks noGrp="1"/>
          </p:cNvSpPr>
          <p:nvPr>
            <p:ph type="sldNum" sz="quarter" idx="5"/>
          </p:nvPr>
        </p:nvSpPr>
        <p:spPr/>
        <p:txBody>
          <a:bodyPr/>
          <a:lstStyle/>
          <a:p>
            <a:fld id="{265B14BF-170B-4430-88B6-2E49222247E0}" type="slidenum">
              <a:rPr lang="zh-CN" altLang="en-US" smtClean="0"/>
              <a:t>8</a:t>
            </a:fld>
            <a:endParaRPr lang="zh-CN" altLang="en-US"/>
          </a:p>
        </p:txBody>
      </p:sp>
    </p:spTree>
    <p:extLst>
      <p:ext uri="{BB962C8B-B14F-4D97-AF65-F5344CB8AC3E}">
        <p14:creationId xmlns:p14="http://schemas.microsoft.com/office/powerpoint/2010/main" val="170236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Furthermore, </a:t>
            </a:r>
            <a:r>
              <a:rPr lang="en-US" altLang="zh-CN" sz="1200" dirty="0">
                <a:latin typeface="Comic Sans MS" panose="030F0702030302020204" pitchFamily="66" charset="0"/>
              </a:rPr>
              <a:t>considering workers’ gains inconsistent with platforms’, an </a:t>
            </a:r>
            <a:r>
              <a:rPr lang="en-US" altLang="zh-CN" sz="1200" dirty="0">
                <a:solidFill>
                  <a:srgbClr val="FF0000"/>
                </a:solidFill>
                <a:latin typeface="Comic Sans MS" panose="030F0702030302020204" pitchFamily="66" charset="0"/>
              </a:rPr>
              <a:t>incentive-based</a:t>
            </a:r>
            <a:r>
              <a:rPr lang="en-US" altLang="zh-CN" sz="1200" dirty="0">
                <a:latin typeface="Comic Sans MS" panose="030F0702030302020204" pitchFamily="66" charset="0"/>
              </a:rPr>
              <a:t> method is desired to encourage workers to contribute to platforms’ Pareto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Our proposed </a:t>
            </a:r>
            <a:r>
              <a:rPr lang="en-US" altLang="zh-CN" sz="1200" dirty="0">
                <a:solidFill>
                  <a:srgbClr val="FF0000"/>
                </a:solidFill>
                <a:latin typeface="Comic Sans MS" panose="030F0702030302020204" pitchFamily="66" charset="0"/>
              </a:rPr>
              <a:t>incentive-based</a:t>
            </a:r>
            <a:r>
              <a:rPr lang="en-US" altLang="zh-CN" sz="1200" dirty="0">
                <a:latin typeface="Comic Sans MS" panose="030F0702030302020204" pitchFamily="66" charset="0"/>
              </a:rPr>
              <a:t> method MACRO is composed of two-layer iterations.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The inner layer presented in Alg. 2 focuses on workers’ updating their frame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We design the incentive function for each worker, which covers the worker’s utility, platform’s utility and incentive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The main idea of Alg. 2 is to maximize the sum of all workers’ incentive functions.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omic Sans MS" panose="030F0702030302020204" pitchFamily="66" charset="0"/>
              </a:rPr>
              <a:t>As shown in line 4 in Alg. 2, we optimize the frame rates for maximum of workers’ incentive functions.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omic Sans MS" panose="030F0702030302020204" pitchFamily="66" charset="0"/>
            </a:endParaRPr>
          </a:p>
        </p:txBody>
      </p:sp>
      <p:sp>
        <p:nvSpPr>
          <p:cNvPr id="4" name="灯片编号占位符 3"/>
          <p:cNvSpPr>
            <a:spLocks noGrp="1"/>
          </p:cNvSpPr>
          <p:nvPr>
            <p:ph type="sldNum" sz="quarter" idx="5"/>
          </p:nvPr>
        </p:nvSpPr>
        <p:spPr/>
        <p:txBody>
          <a:bodyPr/>
          <a:lstStyle/>
          <a:p>
            <a:fld id="{265B14BF-170B-4430-88B6-2E49222247E0}" type="slidenum">
              <a:rPr lang="zh-CN" altLang="en-US" smtClean="0"/>
              <a:t>9</a:t>
            </a:fld>
            <a:endParaRPr lang="zh-CN" altLang="en-US"/>
          </a:p>
        </p:txBody>
      </p:sp>
    </p:spTree>
    <p:extLst>
      <p:ext uri="{BB962C8B-B14F-4D97-AF65-F5344CB8AC3E}">
        <p14:creationId xmlns:p14="http://schemas.microsoft.com/office/powerpoint/2010/main" val="341317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492896"/>
            <a:ext cx="10363200" cy="1080120"/>
          </a:xfrm>
          <a:prstGeom prst="rect">
            <a:avLst/>
          </a:prstGeom>
        </p:spPr>
        <p:txBody>
          <a:bodyPr/>
          <a:lstStyle>
            <a:lvl1pPr>
              <a:defRPr baseline="0"/>
            </a:lvl1pPr>
          </a:lstStyle>
          <a:p>
            <a:r>
              <a:rPr lang="zh-CN" altLang="en-US" dirty="0"/>
              <a:t>单击此处编辑母版标题样式</a:t>
            </a:r>
          </a:p>
        </p:txBody>
      </p:sp>
      <p:sp>
        <p:nvSpPr>
          <p:cNvPr id="3" name="副标题 2"/>
          <p:cNvSpPr>
            <a:spLocks noGrp="1"/>
          </p:cNvSpPr>
          <p:nvPr>
            <p:ph type="subTitle" idx="1"/>
          </p:nvPr>
        </p:nvSpPr>
        <p:spPr>
          <a:xfrm>
            <a:off x="1828800" y="3933056"/>
            <a:ext cx="8534400" cy="1492150"/>
          </a:xfrm>
          <a:prstGeom prst="rect">
            <a:avLst/>
          </a:prstGeo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baseline="0"/>
            </a:lvl1pPr>
          </a:lstStyle>
          <a:p>
            <a:fld id="{BF842920-3F15-4928-A819-A2E563B181B2}" type="datetime1">
              <a:rPr lang="zh-CN" altLang="en-US" smtClean="0"/>
              <a:pPr/>
              <a:t>2024/4/30</a:t>
            </a:fld>
            <a:endParaRPr lang="zh-CN" altLang="en-US"/>
          </a:p>
        </p:txBody>
      </p:sp>
      <p:sp>
        <p:nvSpPr>
          <p:cNvPr id="5" name="页脚占位符 4"/>
          <p:cNvSpPr>
            <a:spLocks noGrp="1"/>
          </p:cNvSpPr>
          <p:nvPr>
            <p:ph type="ftr" sz="quarter" idx="11"/>
          </p:nvPr>
        </p:nvSpPr>
        <p:spPr/>
        <p:txBody>
          <a:bodyPr/>
          <a:lstStyle>
            <a:lvl1pPr>
              <a:defRPr baseline="0"/>
            </a:lvl1pPr>
          </a:lstStyle>
          <a:p>
            <a:endParaRPr lang="zh-CN" altLang="en-US"/>
          </a:p>
        </p:txBody>
      </p:sp>
      <p:sp>
        <p:nvSpPr>
          <p:cNvPr id="6" name="灯片编号占位符 5"/>
          <p:cNvSpPr>
            <a:spLocks noGrp="1"/>
          </p:cNvSpPr>
          <p:nvPr>
            <p:ph type="sldNum" sz="quarter" idx="12"/>
          </p:nvPr>
        </p:nvSpPr>
        <p:spPr/>
        <p:txBody>
          <a:bodyPr/>
          <a:lstStyle>
            <a:lvl1pPr>
              <a:defRPr baseline="0"/>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07368" y="136524"/>
            <a:ext cx="7790656" cy="720080"/>
          </a:xfrm>
          <a:prstGeom prst="rect">
            <a:avLst/>
          </a:prstGeom>
        </p:spPr>
        <p:txBody>
          <a:bodyPr>
            <a:noAutofit/>
          </a:bodyPr>
          <a:lstStyle>
            <a:lvl1pPr algn="l">
              <a:defRPr sz="4000" baseline="0">
                <a:latin typeface="Times New Roman" panose="02020603050405020304" pitchFamily="18" charset="0"/>
                <a:ea typeface="宋体" panose="02010600030101010101" pitchFamily="2" charset="-122"/>
              </a:defRPr>
            </a:lvl1pPr>
          </a:lstStyle>
          <a:p>
            <a:r>
              <a:rPr lang="en-US" altLang="zh-CN" dirty="0"/>
              <a:t>Outline</a:t>
            </a:r>
            <a:endParaRPr lang="zh-CN" altLang="en-US" dirty="0"/>
          </a:p>
        </p:txBody>
      </p:sp>
      <p:sp>
        <p:nvSpPr>
          <p:cNvPr id="3" name="内容占位符 2"/>
          <p:cNvSpPr>
            <a:spLocks noGrp="1"/>
          </p:cNvSpPr>
          <p:nvPr>
            <p:ph idx="1"/>
          </p:nvPr>
        </p:nvSpPr>
        <p:spPr>
          <a:xfrm>
            <a:off x="609600" y="1484784"/>
            <a:ext cx="10972800" cy="4464496"/>
          </a:xfrm>
          <a:prstGeom prst="rect">
            <a:avLst/>
          </a:prstGeom>
        </p:spPr>
        <p:txBody>
          <a:bodyPr/>
          <a:lstStyle>
            <a:lvl1pPr>
              <a:defRPr sz="3200" baseline="0">
                <a:latin typeface="Times New Roman" panose="02020603050405020304" pitchFamily="18" charset="0"/>
                <a:ea typeface="宋体" panose="02010600030101010101" pitchFamily="2" charset="-122"/>
              </a:defRPr>
            </a:lvl1pPr>
            <a:lvl2pPr>
              <a:defRPr sz="2800" baseline="0">
                <a:latin typeface="Times New Roman" panose="02020603050405020304" pitchFamily="18" charset="0"/>
                <a:ea typeface="宋体" panose="02010600030101010101" pitchFamily="2" charset="-122"/>
              </a:defRPr>
            </a:lvl2pPr>
            <a:lvl3pPr marL="1143000" indent="-228600">
              <a:buFont typeface="Wingdings" panose="05000000000000000000" pitchFamily="2" charset="2"/>
              <a:buChar char="ü"/>
              <a:defRPr sz="2400" baseline="0">
                <a:latin typeface="Times New Roman" panose="02020603050405020304" pitchFamily="18" charset="0"/>
                <a:ea typeface="宋体" panose="02010600030101010101" pitchFamily="2" charset="-122"/>
              </a:defRPr>
            </a:lvl3pPr>
            <a:lvl4pPr marL="1600200" indent="-228600">
              <a:buFont typeface="Wingdings" panose="05000000000000000000" pitchFamily="2" charset="2"/>
              <a:buChar char="Ø"/>
              <a:defRPr sz="2000" baseline="0">
                <a:latin typeface="Times New Roman" panose="02020603050405020304" pitchFamily="18" charset="0"/>
                <a:ea typeface="宋体" panose="02010600030101010101" pitchFamily="2" charset="-122"/>
              </a:defRPr>
            </a:lvl4pPr>
            <a:lvl5pPr>
              <a:defRPr sz="2000" baseline="0">
                <a:latin typeface="Times New Roman" panose="02020603050405020304" pitchFamily="18" charset="0"/>
                <a:ea typeface="宋体" panose="0201060003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aseline="0">
                <a:latin typeface="Times New Roman" panose="02020603050405020304" pitchFamily="18" charset="0"/>
                <a:ea typeface="宋体" panose="02010600030101010101" pitchFamily="2" charset="-122"/>
              </a:defRPr>
            </a:lvl1pPr>
          </a:lstStyle>
          <a:p>
            <a:fld id="{88053F2E-1B21-4C35-A2CC-332CAFF21F5E}" type="datetime1">
              <a:rPr lang="zh-CN" altLang="en-US" smtClean="0"/>
              <a:pPr/>
              <a:t>2024/4/30</a:t>
            </a:fld>
            <a:endParaRPr lang="zh-CN" altLang="en-US"/>
          </a:p>
        </p:txBody>
      </p:sp>
      <p:sp>
        <p:nvSpPr>
          <p:cNvPr id="5" name="页脚占位符 4"/>
          <p:cNvSpPr>
            <a:spLocks noGrp="1"/>
          </p:cNvSpPr>
          <p:nvPr>
            <p:ph type="ftr" sz="quarter" idx="11"/>
          </p:nvPr>
        </p:nvSpPr>
        <p:spPr/>
        <p:txBody>
          <a:bodyPr/>
          <a:lstStyle>
            <a:lvl1pPr>
              <a:defRPr baseline="0">
                <a:latin typeface="Times New Roman" panose="02020603050405020304" pitchFamily="18" charset="0"/>
                <a:ea typeface="宋体" panose="02010600030101010101" pitchFamily="2"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aseline="0">
                <a:latin typeface="Times New Roman" panose="02020603050405020304" pitchFamily="18" charset="0"/>
                <a:ea typeface="宋体" panose="02010600030101010101" pitchFamily="2" charset="-122"/>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220319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07368" y="136524"/>
            <a:ext cx="7790656" cy="720080"/>
          </a:xfrm>
          <a:prstGeom prst="rect">
            <a:avLst/>
          </a:prstGeom>
        </p:spPr>
        <p:txBody>
          <a:bodyPr>
            <a:noAutofit/>
          </a:bodyPr>
          <a:lstStyle>
            <a:lvl1pPr algn="l">
              <a:defRPr sz="4000" baseline="0">
                <a:latin typeface="Times New Roman" panose="02020603050405020304" pitchFamily="18" charset="0"/>
                <a:ea typeface="宋体" panose="02010600030101010101" pitchFamily="2" charset="-122"/>
              </a:defRPr>
            </a:lvl1pPr>
          </a:lstStyle>
          <a:p>
            <a:r>
              <a:rPr lang="en-US" altLang="zh-CN" dirty="0"/>
              <a:t>Background</a:t>
            </a:r>
            <a:endParaRPr lang="zh-CN" altLang="en-US" dirty="0"/>
          </a:p>
        </p:txBody>
      </p:sp>
      <p:sp>
        <p:nvSpPr>
          <p:cNvPr id="3" name="内容占位符 2"/>
          <p:cNvSpPr>
            <a:spLocks noGrp="1"/>
          </p:cNvSpPr>
          <p:nvPr>
            <p:ph idx="1"/>
          </p:nvPr>
        </p:nvSpPr>
        <p:spPr>
          <a:xfrm>
            <a:off x="609600" y="1484784"/>
            <a:ext cx="10972800" cy="4464496"/>
          </a:xfrm>
          <a:prstGeom prst="rect">
            <a:avLst/>
          </a:prstGeom>
        </p:spPr>
        <p:txBody>
          <a:bodyPr/>
          <a:lstStyle>
            <a:lvl1pPr>
              <a:defRPr sz="2800" baseline="0">
                <a:latin typeface="Times New Roman" panose="02020603050405020304" pitchFamily="18" charset="0"/>
                <a:ea typeface="宋体" panose="02010600030101010101" pitchFamily="2" charset="-122"/>
              </a:defRPr>
            </a:lvl1pPr>
            <a:lvl2pPr>
              <a:defRPr sz="2400" baseline="0">
                <a:latin typeface="Times New Roman" panose="02020603050405020304" pitchFamily="18" charset="0"/>
                <a:ea typeface="宋体" panose="02010600030101010101" pitchFamily="2" charset="-122"/>
              </a:defRPr>
            </a:lvl2pPr>
            <a:lvl3pPr marL="1143000" indent="-228600">
              <a:buFont typeface="Wingdings" panose="05000000000000000000" pitchFamily="2" charset="2"/>
              <a:buChar char="ü"/>
              <a:defRPr sz="2000" baseline="0">
                <a:latin typeface="Times New Roman" panose="02020603050405020304" pitchFamily="18" charset="0"/>
                <a:ea typeface="宋体" panose="02010600030101010101" pitchFamily="2" charset="-122"/>
              </a:defRPr>
            </a:lvl3pPr>
            <a:lvl4pPr marL="1600200" indent="-228600">
              <a:buFont typeface="Wingdings" panose="05000000000000000000" pitchFamily="2" charset="2"/>
              <a:buChar char="Ø"/>
              <a:defRPr sz="1800" baseline="0">
                <a:latin typeface="Times New Roman" panose="02020603050405020304" pitchFamily="18" charset="0"/>
                <a:ea typeface="宋体" panose="02010600030101010101" pitchFamily="2" charset="-122"/>
              </a:defRPr>
            </a:lvl4pPr>
            <a:lvl5pPr>
              <a:defRPr sz="1800" baseline="0">
                <a:latin typeface="Times New Roman" panose="02020603050405020304" pitchFamily="18" charset="0"/>
                <a:ea typeface="宋体" panose="0201060003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aseline="0">
                <a:latin typeface="Times New Roman" panose="02020603050405020304" pitchFamily="18" charset="0"/>
                <a:ea typeface="宋体" panose="02010600030101010101" pitchFamily="2" charset="-122"/>
              </a:defRPr>
            </a:lvl1pPr>
          </a:lstStyle>
          <a:p>
            <a:fld id="{88053F2E-1B21-4C35-A2CC-332CAFF21F5E}" type="datetime1">
              <a:rPr lang="zh-CN" altLang="en-US" smtClean="0"/>
              <a:pPr/>
              <a:t>2024/4/30</a:t>
            </a:fld>
            <a:endParaRPr lang="zh-CN" altLang="en-US"/>
          </a:p>
        </p:txBody>
      </p:sp>
      <p:sp>
        <p:nvSpPr>
          <p:cNvPr id="5" name="页脚占位符 4"/>
          <p:cNvSpPr>
            <a:spLocks noGrp="1"/>
          </p:cNvSpPr>
          <p:nvPr>
            <p:ph type="ftr" sz="quarter" idx="11"/>
          </p:nvPr>
        </p:nvSpPr>
        <p:spPr/>
        <p:txBody>
          <a:bodyPr/>
          <a:lstStyle>
            <a:lvl1pPr>
              <a:defRPr baseline="0">
                <a:latin typeface="Times New Roman" panose="02020603050405020304" pitchFamily="18" charset="0"/>
                <a:ea typeface="宋体" panose="02010600030101010101" pitchFamily="2"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aseline="0">
                <a:latin typeface="Times New Roman" panose="02020603050405020304" pitchFamily="18" charset="0"/>
                <a:ea typeface="宋体" panose="02010600030101010101" pitchFamily="2" charset="-122"/>
              </a:defRPr>
            </a:lvl1pPr>
          </a:lstStyle>
          <a:p>
            <a:fld id="{0C913308-F349-4B6D-A68A-DD1791B4A57B}"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144252"/>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baseline="0">
                <a:solidFill>
                  <a:schemeClr val="tx1">
                    <a:tint val="75000"/>
                  </a:schemeClr>
                </a:solidFill>
                <a:latin typeface="Times New Roman" panose="02020603050405020304" pitchFamily="18" charset="0"/>
                <a:ea typeface="宋体" panose="02010600030101010101" pitchFamily="2" charset="-122"/>
              </a:defRPr>
            </a:lvl1pPr>
          </a:lstStyle>
          <a:p>
            <a:fld id="{1F77CD7B-9DDD-4CE0-A993-1BA2833C899C}" type="datetime1">
              <a:rPr lang="zh-CN" altLang="en-US" smtClean="0"/>
              <a:pPr/>
              <a:t>2024/4/30</a:t>
            </a:fld>
            <a:endParaRPr lang="zh-CN" altLang="en-US" dirty="0"/>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baseline="0">
                <a:solidFill>
                  <a:schemeClr val="tx1">
                    <a:tint val="75000"/>
                  </a:schemeClr>
                </a:solidFill>
                <a:latin typeface="Times New Roman" panose="02020603050405020304" pitchFamily="18" charset="0"/>
                <a:ea typeface="宋体" panose="02010600030101010101" pitchFamily="2" charset="-122"/>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aseline="0">
                <a:solidFill>
                  <a:schemeClr val="tx1">
                    <a:tint val="75000"/>
                  </a:schemeClr>
                </a:solidFill>
                <a:latin typeface="Times New Roman" panose="02020603050405020304" pitchFamily="18" charset="0"/>
                <a:ea typeface="宋体" panose="02010600030101010101" pitchFamily="2" charset="-122"/>
              </a:defRPr>
            </a:lvl1pPr>
          </a:lstStyle>
          <a:p>
            <a:fld id="{0C913308-F349-4B6D-A68A-DD1791B4A57B}" type="slidenum">
              <a:rPr lang="zh-CN" altLang="en-US" smtClean="0"/>
              <a:pPr/>
              <a:t>‹#›</a:t>
            </a:fld>
            <a:r>
              <a:rPr lang="en-US" altLang="zh-CN"/>
              <a:t>/30</a:t>
            </a:r>
            <a:endParaRPr lang="zh-CN" altLang="en-US" dirty="0"/>
          </a:p>
        </p:txBody>
      </p:sp>
      <p:pic>
        <p:nvPicPr>
          <p:cNvPr id="7" name="图片 6" descr="logo">
            <a:extLst>
              <a:ext uri="{FF2B5EF4-FFF2-40B4-BE49-F238E27FC236}">
                <a16:creationId xmlns:a16="http://schemas.microsoft.com/office/drawing/2014/main" id="{A04E46AA-DE42-4170-A24B-E1037D01FFC5}"/>
              </a:ext>
            </a:extLst>
          </p:cNvPr>
          <p:cNvPicPr>
            <a:picLocks noChangeAspect="1"/>
          </p:cNvPicPr>
          <p:nvPr userDrawn="1"/>
        </p:nvPicPr>
        <p:blipFill rotWithShape="1">
          <a:blip r:embed="rId6"/>
          <a:srcRect r="39086"/>
          <a:stretch/>
        </p:blipFill>
        <p:spPr>
          <a:xfrm>
            <a:off x="9624392" y="-819472"/>
            <a:ext cx="2451437" cy="2564150"/>
          </a:xfrm>
          <a:prstGeom prst="rect">
            <a:avLst/>
          </a:prstGeom>
        </p:spPr>
      </p:pic>
      <p:pic>
        <p:nvPicPr>
          <p:cNvPr id="8" name="图片 7" descr="1.png">
            <a:extLst>
              <a:ext uri="{FF2B5EF4-FFF2-40B4-BE49-F238E27FC236}">
                <a16:creationId xmlns:a16="http://schemas.microsoft.com/office/drawing/2014/main" id="{3474946E-1FAB-43AC-B71E-D3B5C9389BF4}"/>
              </a:ext>
            </a:extLst>
          </p:cNvPr>
          <p:cNvPicPr>
            <a:picLocks/>
          </p:cNvPicPr>
          <p:nvPr userDrawn="1"/>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40000" contrast="36000"/>
                    </a14:imgEffect>
                  </a14:imgLayer>
                </a14:imgProps>
              </a:ext>
            </a:extLst>
          </a:blip>
          <a:stretch>
            <a:fillRect/>
          </a:stretch>
        </p:blipFill>
        <p:spPr>
          <a:xfrm rot="10800000">
            <a:off x="0" y="908727"/>
            <a:ext cx="12192000" cy="72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Lst>
  <p:hf hdr="0" ftr="0"/>
  <p:txStyles>
    <p:titleStyle>
      <a:lvl1pPr algn="ctr" defTabSz="914400" rtl="0" eaLnBrk="1" latinLnBrk="0" hangingPunct="1">
        <a:spcBef>
          <a:spcPct val="0"/>
        </a:spcBef>
        <a:buNone/>
        <a:defRPr sz="4400" b="1" kern="1200" baseline="0">
          <a:solidFill>
            <a:schemeClr val="tx1"/>
          </a:solidFill>
          <a:latin typeface="Times New Roman" panose="02020603050405020304" pitchFamily="18" charset="0"/>
          <a:ea typeface="宋体" panose="02010600030101010101" pitchFamily="2" charset="-122"/>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anose="02020603050405020304" pitchFamily="18" charset="0"/>
          <a:ea typeface="宋体" panose="02010600030101010101" pitchFamily="2" charset="-122"/>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anose="02020603050405020304" pitchFamily="18" charset="0"/>
          <a:ea typeface="宋体" panose="02010600030101010101" pitchFamily="2"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Times New Roman" panose="02020603050405020304" pitchFamily="18" charset="0"/>
          <a:ea typeface="宋体" panose="02010600030101010101" pitchFamily="2" charset="-122"/>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Times New Roman" panose="02020603050405020304" pitchFamily="18" charset="0"/>
          <a:ea typeface="宋体" panose="02010600030101010101" pitchFamily="2" charset="-122"/>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Times New Roman" panose="02020603050405020304" pitchFamily="18" charset="0"/>
          <a:ea typeface="宋体" panose="02010600030101010101"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203769-198C-4587-8678-715058C53A84}"/>
              </a:ext>
            </a:extLst>
          </p:cNvPr>
          <p:cNvSpPr>
            <a:spLocks noGrp="1"/>
          </p:cNvSpPr>
          <p:nvPr>
            <p:ph type="ctrTitle"/>
          </p:nvPr>
        </p:nvSpPr>
        <p:spPr>
          <a:xfrm>
            <a:off x="0" y="2348880"/>
            <a:ext cx="12192000" cy="1224136"/>
          </a:xfrm>
        </p:spPr>
        <p:txBody>
          <a:bodyPr/>
          <a:lstStyle/>
          <a:p>
            <a:r>
              <a:rPr lang="en-US" altLang="zh-CN" sz="3600" dirty="0">
                <a:latin typeface="Comic Sans MS" panose="030F0702030302020204" pitchFamily="66" charset="0"/>
              </a:rPr>
              <a:t>MACRO: Incentivizing Multi-leader Game-based Pareto-efficiency Crowdsourcing for Video Analytics</a:t>
            </a:r>
            <a:endParaRPr lang="zh-CN" altLang="en-US" sz="3600" dirty="0">
              <a:latin typeface="Comic Sans MS" panose="030F0702030302020204" pitchFamily="66" charset="0"/>
            </a:endParaRPr>
          </a:p>
        </p:txBody>
      </p:sp>
      <p:sp>
        <p:nvSpPr>
          <p:cNvPr id="3" name="副标题 2">
            <a:extLst>
              <a:ext uri="{FF2B5EF4-FFF2-40B4-BE49-F238E27FC236}">
                <a16:creationId xmlns:a16="http://schemas.microsoft.com/office/drawing/2014/main" id="{9E3BCA5B-9D2A-4771-A4A6-3F4A618D3B1D}"/>
              </a:ext>
            </a:extLst>
          </p:cNvPr>
          <p:cNvSpPr>
            <a:spLocks noGrp="1"/>
          </p:cNvSpPr>
          <p:nvPr>
            <p:ph type="subTitle" idx="1"/>
          </p:nvPr>
        </p:nvSpPr>
        <p:spPr>
          <a:xfrm>
            <a:off x="911424" y="3933056"/>
            <a:ext cx="10369152" cy="1492150"/>
          </a:xfrm>
        </p:spPr>
        <p:txBody>
          <a:bodyPr/>
          <a:lstStyle/>
          <a:p>
            <a:r>
              <a:rPr lang="en-US" altLang="zh-CN" sz="2400" dirty="0">
                <a:latin typeface="Comic Sans MS" panose="030F0702030302020204" pitchFamily="66" charset="0"/>
              </a:rPr>
              <a:t>Yu Chen, Sheng Zhang, </a:t>
            </a:r>
            <a:r>
              <a:rPr lang="en-US" altLang="zh-CN" sz="2400" dirty="0" err="1">
                <a:latin typeface="Comic Sans MS" panose="030F0702030302020204" pitchFamily="66" charset="0"/>
              </a:rPr>
              <a:t>Ziying</a:t>
            </a:r>
            <a:r>
              <a:rPr lang="en-US" altLang="zh-CN" sz="2400" dirty="0">
                <a:latin typeface="Comic Sans MS" panose="030F0702030302020204" pitchFamily="66" charset="0"/>
              </a:rPr>
              <a:t> Zhou, </a:t>
            </a:r>
            <a:r>
              <a:rPr lang="en-US" altLang="zh-CN" sz="2400" dirty="0" err="1">
                <a:latin typeface="Comic Sans MS" panose="030F0702030302020204" pitchFamily="66" charset="0"/>
              </a:rPr>
              <a:t>Xiaokun</a:t>
            </a:r>
            <a:r>
              <a:rPr lang="en-US" altLang="zh-CN" sz="2400" dirty="0">
                <a:latin typeface="Comic Sans MS" panose="030F0702030302020204" pitchFamily="66" charset="0"/>
              </a:rPr>
              <a:t> Wang, Yu Liang, Ning Chen, </a:t>
            </a:r>
            <a:r>
              <a:rPr lang="en-US" altLang="zh-CN" sz="2400" dirty="0" err="1">
                <a:latin typeface="Comic Sans MS" panose="030F0702030302020204" pitchFamily="66" charset="0"/>
              </a:rPr>
              <a:t>Yuting</a:t>
            </a:r>
            <a:r>
              <a:rPr lang="en-US" altLang="zh-CN" sz="2400" dirty="0">
                <a:latin typeface="Comic Sans MS" panose="030F0702030302020204" pitchFamily="66" charset="0"/>
              </a:rPr>
              <a:t> Yan, </a:t>
            </a:r>
            <a:r>
              <a:rPr lang="en-US" altLang="zh-CN" sz="2400" dirty="0" err="1">
                <a:latin typeface="Comic Sans MS" panose="030F0702030302020204" pitchFamily="66" charset="0"/>
              </a:rPr>
              <a:t>Mingjun</a:t>
            </a:r>
            <a:r>
              <a:rPr lang="en-US" altLang="zh-CN" sz="2400" dirty="0">
                <a:latin typeface="Comic Sans MS" panose="030F0702030302020204" pitchFamily="66" charset="0"/>
              </a:rPr>
              <a:t> Xiao, </a:t>
            </a:r>
            <a:r>
              <a:rPr lang="en-US" altLang="zh-CN" sz="2400" dirty="0" err="1">
                <a:latin typeface="Comic Sans MS" panose="030F0702030302020204" pitchFamily="66" charset="0"/>
              </a:rPr>
              <a:t>Jie</a:t>
            </a:r>
            <a:r>
              <a:rPr lang="en-US" altLang="zh-CN" sz="2400" dirty="0">
                <a:latin typeface="Comic Sans MS" panose="030F0702030302020204" pitchFamily="66" charset="0"/>
              </a:rPr>
              <a:t> Wu, </a:t>
            </a:r>
            <a:r>
              <a:rPr lang="en-US" altLang="zh-CN" sz="2400" dirty="0" err="1">
                <a:latin typeface="Comic Sans MS" panose="030F0702030302020204" pitchFamily="66" charset="0"/>
              </a:rPr>
              <a:t>Zhuzhong</a:t>
            </a:r>
            <a:r>
              <a:rPr lang="en-US" altLang="zh-CN" sz="2400" dirty="0">
                <a:latin typeface="Comic Sans MS" panose="030F0702030302020204" pitchFamily="66" charset="0"/>
              </a:rPr>
              <a:t> Qian and Harry Xu</a:t>
            </a:r>
          </a:p>
          <a:p>
            <a:pPr>
              <a:spcBef>
                <a:spcPts val="2400"/>
              </a:spcBef>
            </a:pPr>
            <a:r>
              <a:rPr lang="en-US" altLang="zh-CN" sz="2400" b="1" dirty="0">
                <a:latin typeface="Comic Sans MS" panose="030F0702030302020204" pitchFamily="66" charset="0"/>
              </a:rPr>
              <a:t>Nanjing University</a:t>
            </a:r>
          </a:p>
          <a:p>
            <a:endParaRPr lang="zh-CN" altLang="en-US" dirty="0"/>
          </a:p>
        </p:txBody>
      </p:sp>
      <p:sp>
        <p:nvSpPr>
          <p:cNvPr id="4" name="日期占位符 3">
            <a:extLst>
              <a:ext uri="{FF2B5EF4-FFF2-40B4-BE49-F238E27FC236}">
                <a16:creationId xmlns:a16="http://schemas.microsoft.com/office/drawing/2014/main" id="{88162444-319E-4EB9-9768-B31F198AB822}"/>
              </a:ext>
            </a:extLst>
          </p:cNvPr>
          <p:cNvSpPr>
            <a:spLocks noGrp="1"/>
          </p:cNvSpPr>
          <p:nvPr>
            <p:ph type="dt" sz="half" idx="10"/>
          </p:nvPr>
        </p:nvSpPr>
        <p:spPr/>
        <p:txBody>
          <a:bodyPr/>
          <a:lstStyle/>
          <a:p>
            <a:fld id="{BF842920-3F15-4928-A819-A2E563B181B2}" type="datetime1">
              <a:rPr lang="zh-CN" altLang="en-US" smtClean="0"/>
              <a:pPr/>
              <a:t>2024/5/2</a:t>
            </a:fld>
            <a:endParaRPr lang="zh-CN" altLang="en-US" dirty="0"/>
          </a:p>
        </p:txBody>
      </p:sp>
      <p:sp>
        <p:nvSpPr>
          <p:cNvPr id="5" name="灯片编号占位符 4">
            <a:extLst>
              <a:ext uri="{FF2B5EF4-FFF2-40B4-BE49-F238E27FC236}">
                <a16:creationId xmlns:a16="http://schemas.microsoft.com/office/drawing/2014/main" id="{DB0DEF6F-A03E-4AE6-ADAC-CE923F7CDC23}"/>
              </a:ext>
            </a:extLst>
          </p:cNvPr>
          <p:cNvSpPr>
            <a:spLocks noGrp="1"/>
          </p:cNvSpPr>
          <p:nvPr>
            <p:ph type="sldNum" sz="quarter" idx="12"/>
          </p:nvPr>
        </p:nvSpPr>
        <p:spPr/>
        <p:txBody>
          <a:bodyPr/>
          <a:lstStyle/>
          <a:p>
            <a:fld id="{0C913308-F349-4B6D-A68A-DD1791B4A57B}" type="slidenum">
              <a:rPr lang="zh-CN" altLang="en-US" smtClean="0"/>
              <a:pPr/>
              <a:t>1</a:t>
            </a:fld>
            <a:endParaRPr lang="zh-CN" altLang="en-US"/>
          </a:p>
        </p:txBody>
      </p:sp>
      <p:pic>
        <p:nvPicPr>
          <p:cNvPr id="1026" name="Picture 2" descr="ICDE2024 Logo">
            <a:extLst>
              <a:ext uri="{FF2B5EF4-FFF2-40B4-BE49-F238E27FC236}">
                <a16:creationId xmlns:a16="http://schemas.microsoft.com/office/drawing/2014/main" id="{BB281CC2-82C7-491D-966B-744D0A6E04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879976" cy="9110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2866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9CDCB6-AB42-4A96-B45B-EB4D12967F96}"/>
              </a:ext>
            </a:extLst>
          </p:cNvPr>
          <p:cNvSpPr>
            <a:spLocks noGrp="1"/>
          </p:cNvSpPr>
          <p:nvPr>
            <p:ph type="title"/>
          </p:nvPr>
        </p:nvSpPr>
        <p:spPr>
          <a:xfrm>
            <a:off x="407368" y="136524"/>
            <a:ext cx="9937104" cy="720080"/>
          </a:xfrm>
        </p:spPr>
        <p:txBody>
          <a:bodyPr/>
          <a:lstStyle/>
          <a:p>
            <a:r>
              <a:rPr lang="it-IT" altLang="zh-CN" sz="3600" dirty="0">
                <a:latin typeface="Comic Sans MS" panose="030F0702030302020204" pitchFamily="66" charset="0"/>
              </a:rPr>
              <a:t>Incentivized Multi-Leader Game for MSE</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0925A577-1845-4847-B973-3B5614E64BC5}"/>
                  </a:ext>
                </a:extLst>
              </p:cNvPr>
              <p:cNvSpPr>
                <a:spLocks noGrp="1"/>
              </p:cNvSpPr>
              <p:nvPr>
                <p:ph idx="1"/>
              </p:nvPr>
            </p:nvSpPr>
            <p:spPr>
              <a:xfrm>
                <a:off x="609600" y="1484784"/>
                <a:ext cx="11463064" cy="4464496"/>
              </a:xfrm>
            </p:spPr>
            <p:txBody>
              <a:bodyPr/>
              <a:lstStyle/>
              <a:p>
                <a:pPr>
                  <a:spcBef>
                    <a:spcPts val="900"/>
                  </a:spcBef>
                </a:pPr>
                <a:r>
                  <a:rPr lang="en-US" altLang="zh-CN" sz="2200" dirty="0">
                    <a:latin typeface="Comic Sans MS" panose="030F0702030302020204" pitchFamily="66" charset="0"/>
                  </a:rPr>
                  <a:t>Considering workers’ gains inconsistent with platforms’, workers are encouraged to contribute to platforms’ Pareto efficiency via </a:t>
                </a:r>
                <a:r>
                  <a:rPr lang="en-US" altLang="zh-CN" sz="2400" dirty="0">
                    <a:latin typeface="Comic Sans MS" panose="030F0702030302020204" pitchFamily="66" charset="0"/>
                  </a:rPr>
                  <a:t>an </a:t>
                </a:r>
                <a:r>
                  <a:rPr lang="en-US" altLang="zh-CN" sz="2400" dirty="0">
                    <a:solidFill>
                      <a:srgbClr val="FF0000"/>
                    </a:solidFill>
                    <a:latin typeface="Comic Sans MS" panose="030F0702030302020204" pitchFamily="66" charset="0"/>
                  </a:rPr>
                  <a:t>incentive-based</a:t>
                </a:r>
                <a:r>
                  <a:rPr lang="en-US" altLang="zh-CN" sz="2400" dirty="0">
                    <a:latin typeface="Comic Sans MS" panose="030F0702030302020204" pitchFamily="66" charset="0"/>
                  </a:rPr>
                  <a:t> method</a:t>
                </a:r>
              </a:p>
              <a:p>
                <a:pPr lvl="1">
                  <a:spcBef>
                    <a:spcPts val="900"/>
                  </a:spcBef>
                </a:pPr>
                <a:r>
                  <a:rPr lang="en-US" altLang="zh-CN" sz="1800" dirty="0">
                    <a:latin typeface="Comic Sans MS" panose="030F0702030302020204" pitchFamily="66" charset="0"/>
                  </a:rPr>
                  <a:t>Two Layer Iteration (</a:t>
                </a:r>
                <a:r>
                  <a:rPr lang="en-US" altLang="zh-CN" sz="1800" b="1" dirty="0">
                    <a:solidFill>
                      <a:schemeClr val="bg1">
                        <a:lumMod val="65000"/>
                      </a:schemeClr>
                    </a:solidFill>
                    <a:latin typeface="Comic Sans MS" panose="030F0702030302020204" pitchFamily="66" charset="0"/>
                  </a:rPr>
                  <a:t>Inner Layer for Workers</a:t>
                </a:r>
                <a:r>
                  <a:rPr lang="en-US" altLang="zh-CN" sz="1800" dirty="0">
                    <a:latin typeface="Comic Sans MS" panose="030F0702030302020204" pitchFamily="66" charset="0"/>
                  </a:rPr>
                  <a:t> + </a:t>
                </a:r>
                <a:r>
                  <a:rPr lang="en-US" altLang="zh-CN" sz="1800" b="1" dirty="0">
                    <a:solidFill>
                      <a:srgbClr val="FF0000"/>
                    </a:solidFill>
                    <a:latin typeface="Comic Sans MS" panose="030F0702030302020204" pitchFamily="66" charset="0"/>
                  </a:rPr>
                  <a:t>Outer Layer for Platforms</a:t>
                </a:r>
                <a:r>
                  <a:rPr lang="en-US" altLang="zh-CN" sz="1800" dirty="0">
                    <a:latin typeface="Comic Sans MS" panose="030F0702030302020204" pitchFamily="66" charset="0"/>
                  </a:rPr>
                  <a:t>):</a:t>
                </a:r>
                <a:endParaRPr lang="en-US" altLang="zh-CN" sz="1200" dirty="0">
                  <a:latin typeface="Comic Sans MS" panose="030F0702030302020204" pitchFamily="66" charset="0"/>
                </a:endParaRPr>
              </a:p>
              <a:p>
                <a:pPr lvl="2">
                  <a:spcBef>
                    <a:spcPts val="900"/>
                  </a:spcBef>
                </a:pPr>
                <a:r>
                  <a:rPr lang="en-US" altLang="zh-CN" sz="1600" dirty="0">
                    <a:latin typeface="Comic Sans MS" panose="030F0702030302020204" pitchFamily="66" charset="0"/>
                  </a:rPr>
                  <a:t>Outer Layer (Alg. 3): Platforms’ Updating their Incentive Factors </a:t>
                </a:r>
                <a14:m>
                  <m:oMath xmlns:m="http://schemas.openxmlformats.org/officeDocument/2006/math">
                    <m:r>
                      <a:rPr lang="zh-CN" altLang="en-US" sz="1600" b="1" i="1">
                        <a:latin typeface="Cambria Math" panose="02040503050406030204" pitchFamily="18" charset="0"/>
                        <a:ea typeface="Cambria Math" panose="02040503050406030204" pitchFamily="18" charset="0"/>
                      </a:rPr>
                      <m:t>𝜽</m:t>
                    </m:r>
                  </m:oMath>
                </a14:m>
                <a:endParaRPr lang="en-US" altLang="zh-CN" sz="1600" dirty="0">
                  <a:latin typeface="Comic Sans MS" panose="030F0702030302020204" pitchFamily="66" charset="0"/>
                </a:endParaRPr>
              </a:p>
              <a:p>
                <a:pPr lvl="3">
                  <a:spcBef>
                    <a:spcPts val="900"/>
                  </a:spcBef>
                </a:pPr>
                <a:r>
                  <a:rPr lang="en-US" altLang="zh-CN" sz="1400" b="1" dirty="0">
                    <a:latin typeface="Comic Sans MS" panose="030F0702030302020204" pitchFamily="66" charset="0"/>
                  </a:rPr>
                  <a:t>Design Goal:</a:t>
                </a:r>
                <a:r>
                  <a:rPr lang="en-US" altLang="zh-CN" sz="1400" dirty="0">
                    <a:latin typeface="Comic Sans MS" panose="030F0702030302020204" pitchFamily="66" charset="0"/>
                  </a:rPr>
                  <a:t> How to motivate workers to </a:t>
                </a:r>
                <a:r>
                  <a:rPr lang="en-US" altLang="zh-CN" sz="1400" dirty="0">
                    <a:solidFill>
                      <a:srgbClr val="FC8004"/>
                    </a:solidFill>
                    <a:latin typeface="Comic Sans MS" panose="030F0702030302020204" pitchFamily="66" charset="0"/>
                  </a:rPr>
                  <a:t>contribute to platforms’ PE </a:t>
                </a:r>
                <a:r>
                  <a:rPr lang="en-US" altLang="zh-CN" sz="1400" dirty="0">
                    <a:latin typeface="Comic Sans MS" panose="030F0702030302020204" pitchFamily="66" charset="0"/>
                  </a:rPr>
                  <a:t>when </a:t>
                </a:r>
                <a:r>
                  <a:rPr lang="en-US" altLang="zh-CN" sz="1400" dirty="0">
                    <a:solidFill>
                      <a:srgbClr val="FC8004"/>
                    </a:solidFill>
                    <a:latin typeface="Comic Sans MS" panose="030F0702030302020204" pitchFamily="66" charset="0"/>
                  </a:rPr>
                  <a:t>maximizing their incentives</a:t>
                </a:r>
                <a:r>
                  <a:rPr lang="en-US" altLang="zh-CN" sz="1400" dirty="0">
                    <a:latin typeface="Comic Sans MS" panose="030F0702030302020204" pitchFamily="66" charset="0"/>
                  </a:rPr>
                  <a:t>?</a:t>
                </a:r>
              </a:p>
              <a:p>
                <a:pPr lvl="3">
                  <a:spcBef>
                    <a:spcPts val="900"/>
                  </a:spcBef>
                </a:pPr>
                <a:r>
                  <a:rPr lang="en-US" altLang="zh-CN" sz="1400" b="1" dirty="0">
                    <a:latin typeface="Comic Sans MS" panose="030F0702030302020204" pitchFamily="66" charset="0"/>
                  </a:rPr>
                  <a:t>Recall: </a:t>
                </a:r>
                <a:r>
                  <a:rPr lang="en-US" altLang="zh-CN" sz="1400" dirty="0">
                    <a:latin typeface="Comic Sans MS" panose="030F0702030302020204" pitchFamily="66" charset="0"/>
                  </a:rPr>
                  <a:t>Workers’ Incentive Functions</a:t>
                </a:r>
              </a:p>
              <a:p>
                <a:pPr lvl="4">
                  <a:spcBef>
                    <a:spcPts val="900"/>
                  </a:spcBef>
                </a:pPr>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𝐼</m:t>
                        </m:r>
                      </m:e>
                      <m:sub>
                        <m:r>
                          <a:rPr lang="en-US" altLang="zh-CN" sz="1400" i="1">
                            <a:latin typeface="Cambria Math" panose="02040503050406030204" pitchFamily="18" charset="0"/>
                          </a:rPr>
                          <m:t>𝑚</m:t>
                        </m:r>
                      </m:sub>
                    </m:sSub>
                    <m:d>
                      <m:dPr>
                        <m:ctrlPr>
                          <a:rPr lang="en-US" altLang="zh-CN" sz="1400" i="1">
                            <a:latin typeface="Cambria Math" panose="02040503050406030204" pitchFamily="18" charset="0"/>
                          </a:rPr>
                        </m:ctrlPr>
                      </m:dPr>
                      <m:e>
                        <m:sSub>
                          <m:sSubPr>
                            <m:ctrlPr>
                              <a:rPr lang="en-US" altLang="zh-CN" sz="1400" i="1">
                                <a:latin typeface="Cambria Math" panose="02040503050406030204" pitchFamily="18" charset="0"/>
                                <a:ea typeface="Cambria Math" panose="02040503050406030204" pitchFamily="18" charset="0"/>
                              </a:rPr>
                            </m:ctrlPr>
                          </m:sSubPr>
                          <m:e>
                            <m:r>
                              <a:rPr lang="zh-CN" altLang="en-US" sz="1400" b="1" i="1">
                                <a:latin typeface="Cambria Math" panose="02040503050406030204" pitchFamily="18" charset="0"/>
                                <a:ea typeface="Cambria Math" panose="02040503050406030204" pitchFamily="18" charset="0"/>
                              </a:rPr>
                              <m:t>𝜽</m:t>
                            </m:r>
                          </m:e>
                          <m:sub>
                            <m:r>
                              <a:rPr lang="en-US" altLang="zh-CN" sz="1400" i="1" dirty="0">
                                <a:latin typeface="Cambria Math" panose="02040503050406030204" pitchFamily="18" charset="0"/>
                              </a:rPr>
                              <m:t>⋅</m:t>
                            </m:r>
                            <m:r>
                              <a:rPr lang="en-US" altLang="zh-CN" sz="1400" i="1">
                                <a:latin typeface="Cambria Math" panose="02040503050406030204" pitchFamily="18" charset="0"/>
                                <a:ea typeface="Cambria Math" panose="02040503050406030204" pitchFamily="18" charset="0"/>
                              </a:rPr>
                              <m:t>,</m:t>
                            </m:r>
                            <m:r>
                              <a:rPr lang="en-US" altLang="zh-CN" sz="1400" i="1">
                                <a:latin typeface="Cambria Math" panose="02040503050406030204" pitchFamily="18" charset="0"/>
                                <a:ea typeface="Cambria Math" panose="02040503050406030204" pitchFamily="18" charset="0"/>
                              </a:rPr>
                              <m:t>𝑚</m:t>
                            </m:r>
                          </m:sub>
                        </m:sSub>
                        <m:r>
                          <a:rPr lang="en-US" altLang="zh-CN" sz="1400" i="1">
                            <a:latin typeface="Cambria Math" panose="02040503050406030204" pitchFamily="18" charset="0"/>
                          </a:rPr>
                          <m:t>,</m:t>
                        </m:r>
                        <m:sSub>
                          <m:sSubPr>
                            <m:ctrlPr>
                              <a:rPr lang="en-US" altLang="zh-CN" sz="1400" i="1" dirty="0">
                                <a:latin typeface="Cambria Math" panose="02040503050406030204" pitchFamily="18" charset="0"/>
                              </a:rPr>
                            </m:ctrlPr>
                          </m:sSubPr>
                          <m:e>
                            <m:r>
                              <a:rPr lang="en-US" altLang="zh-CN" sz="1400" b="1" i="1" dirty="0">
                                <a:latin typeface="Cambria Math" panose="02040503050406030204" pitchFamily="18" charset="0"/>
                              </a:rPr>
                              <m:t>𝒇</m:t>
                            </m:r>
                          </m:e>
                          <m:sub>
                            <m:r>
                              <a:rPr lang="en-US" altLang="zh-CN" sz="1400" i="1" dirty="0">
                                <a:latin typeface="Cambria Math" panose="02040503050406030204" pitchFamily="18" charset="0"/>
                              </a:rPr>
                              <m:t>⋅,</m:t>
                            </m:r>
                            <m:r>
                              <a:rPr lang="en-US" altLang="zh-CN" sz="1400" i="1" dirty="0">
                                <a:latin typeface="Cambria Math" panose="02040503050406030204" pitchFamily="18" charset="0"/>
                              </a:rPr>
                              <m:t>𝑚</m:t>
                            </m:r>
                          </m:sub>
                        </m:sSub>
                      </m:e>
                    </m:d>
                    <m:r>
                      <a:rPr lang="en-US" altLang="zh-CN" sz="1400" i="1">
                        <a:latin typeface="Cambria Math" panose="02040503050406030204" pitchFamily="18" charset="0"/>
                      </a:rPr>
                      <m:t>=</m:t>
                    </m:r>
                    <m:nary>
                      <m:naryPr>
                        <m:chr m:val="∑"/>
                        <m:limLoc m:val="subSup"/>
                        <m:ctrlPr>
                          <a:rPr lang="en-US" altLang="zh-CN" sz="1400" i="1">
                            <a:latin typeface="Cambria Math" panose="02040503050406030204" pitchFamily="18" charset="0"/>
                          </a:rPr>
                        </m:ctrlPr>
                      </m:naryPr>
                      <m:sub>
                        <m:r>
                          <m:rPr>
                            <m:brk m:alnAt="25"/>
                          </m:rPr>
                          <a:rPr lang="en-US" altLang="zh-CN" sz="1400" i="1">
                            <a:latin typeface="Cambria Math" panose="02040503050406030204" pitchFamily="18" charset="0"/>
                          </a:rPr>
                          <m:t>𝑛</m:t>
                        </m:r>
                        <m:r>
                          <a:rPr lang="en-US" altLang="zh-CN" sz="1400" i="1">
                            <a:latin typeface="Cambria Math" panose="02040503050406030204" pitchFamily="18" charset="0"/>
                          </a:rPr>
                          <m:t>=1</m:t>
                        </m:r>
                      </m:sub>
                      <m:sup>
                        <m:r>
                          <a:rPr lang="en-US" altLang="zh-CN" sz="1400" i="1">
                            <a:latin typeface="Cambria Math" panose="02040503050406030204" pitchFamily="18" charset="0"/>
                          </a:rPr>
                          <m:t>𝑁</m:t>
                        </m:r>
                      </m:sup>
                      <m:e>
                        <m:r>
                          <a:rPr lang="en-US" altLang="zh-CN" sz="1400" i="1">
                            <a:latin typeface="Cambria Math" panose="02040503050406030204" pitchFamily="18" charset="0"/>
                          </a:rPr>
                          <m:t>(</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𝑢</m:t>
                            </m:r>
                          </m:e>
                          <m:sub>
                            <m:r>
                              <a:rPr lang="en-US" altLang="zh-CN" sz="1400" i="1">
                                <a:latin typeface="Cambria Math" panose="02040503050406030204" pitchFamily="18" charset="0"/>
                              </a:rPr>
                              <m:t>𝑛</m:t>
                            </m:r>
                            <m:r>
                              <a:rPr lang="en-US" altLang="zh-CN" sz="1400" i="1">
                                <a:latin typeface="Cambria Math" panose="02040503050406030204" pitchFamily="18" charset="0"/>
                              </a:rPr>
                              <m:t>,</m:t>
                            </m:r>
                            <m:r>
                              <a:rPr lang="en-US" altLang="zh-CN" sz="1400" i="1">
                                <a:latin typeface="Cambria Math" panose="02040503050406030204" pitchFamily="18" charset="0"/>
                              </a:rPr>
                              <m:t>𝑚</m:t>
                            </m:r>
                          </m:sub>
                          <m:sup>
                            <m:r>
                              <m:rPr>
                                <m:sty m:val="p"/>
                              </m:rPr>
                              <a:rPr lang="en-US" altLang="zh-CN" sz="1400">
                                <a:latin typeface="Cambria Math" panose="02040503050406030204" pitchFamily="18" charset="0"/>
                              </a:rPr>
                              <m:t>p</m:t>
                            </m:r>
                          </m:sup>
                        </m:sSubSup>
                        <m:r>
                          <a:rPr lang="en-US" altLang="zh-CN" sz="1400" i="1" dirty="0">
                            <a:latin typeface="Cambria Math" panose="02040503050406030204" pitchFamily="18" charset="0"/>
                          </a:rPr>
                          <m:t>(</m:t>
                        </m:r>
                        <m:sSub>
                          <m:sSubPr>
                            <m:ctrlPr>
                              <a:rPr lang="en-US" altLang="zh-CN" sz="1400" i="1" dirty="0">
                                <a:latin typeface="Cambria Math" panose="02040503050406030204" pitchFamily="18" charset="0"/>
                              </a:rPr>
                            </m:ctrlPr>
                          </m:sSubPr>
                          <m:e>
                            <m:r>
                              <a:rPr lang="en-US" altLang="zh-CN" sz="1400" i="1" dirty="0">
                                <a:latin typeface="Cambria Math" panose="02040503050406030204" pitchFamily="18" charset="0"/>
                              </a:rPr>
                              <m:t>𝑓</m:t>
                            </m:r>
                          </m:e>
                          <m:sub>
                            <m:r>
                              <a:rPr lang="en-US" altLang="zh-CN" sz="1400" i="1" dirty="0">
                                <a:latin typeface="Cambria Math" panose="02040503050406030204" pitchFamily="18" charset="0"/>
                              </a:rPr>
                              <m:t>𝑛</m:t>
                            </m:r>
                            <m:r>
                              <a:rPr lang="en-US" altLang="zh-CN" sz="1400" i="1" dirty="0">
                                <a:latin typeface="Cambria Math" panose="02040503050406030204" pitchFamily="18" charset="0"/>
                              </a:rPr>
                              <m:t>,</m:t>
                            </m:r>
                            <m:r>
                              <a:rPr lang="en-US" altLang="zh-CN" sz="1400" i="1" dirty="0">
                                <a:latin typeface="Cambria Math" panose="02040503050406030204" pitchFamily="18" charset="0"/>
                              </a:rPr>
                              <m:t>𝑚</m:t>
                            </m:r>
                          </m:sub>
                        </m:sSub>
                        <m:r>
                          <a:rPr lang="en-US" altLang="zh-CN" sz="1400" i="1" dirty="0">
                            <a:latin typeface="Cambria Math" panose="02040503050406030204" pitchFamily="18" charset="0"/>
                          </a:rPr>
                          <m:t>)+</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𝑢</m:t>
                            </m:r>
                          </m:e>
                          <m:sub>
                            <m:r>
                              <a:rPr lang="en-US" altLang="zh-CN" sz="1400" i="1">
                                <a:latin typeface="Cambria Math" panose="02040503050406030204" pitchFamily="18" charset="0"/>
                              </a:rPr>
                              <m:t>𝑛</m:t>
                            </m:r>
                            <m:r>
                              <a:rPr lang="en-US" altLang="zh-CN" sz="1400" i="1">
                                <a:latin typeface="Cambria Math" panose="02040503050406030204" pitchFamily="18" charset="0"/>
                              </a:rPr>
                              <m:t>,</m:t>
                            </m:r>
                            <m:r>
                              <a:rPr lang="en-US" altLang="zh-CN" sz="1400" i="1">
                                <a:latin typeface="Cambria Math" panose="02040503050406030204" pitchFamily="18" charset="0"/>
                              </a:rPr>
                              <m:t>𝑚</m:t>
                            </m:r>
                          </m:sub>
                          <m:sup>
                            <m:r>
                              <m:rPr>
                                <m:sty m:val="p"/>
                              </m:rPr>
                              <a:rPr lang="en-US" altLang="zh-CN" sz="1400">
                                <a:latin typeface="Cambria Math" panose="02040503050406030204" pitchFamily="18" charset="0"/>
                              </a:rPr>
                              <m:t>w</m:t>
                            </m:r>
                          </m:sup>
                        </m:sSubSup>
                        <m:d>
                          <m:dPr>
                            <m:ctrlPr>
                              <a:rPr lang="en-US" altLang="zh-CN" sz="1400" i="1" dirty="0">
                                <a:latin typeface="Cambria Math" panose="02040503050406030204" pitchFamily="18" charset="0"/>
                              </a:rPr>
                            </m:ctrlPr>
                          </m:dPr>
                          <m:e>
                            <m:sSub>
                              <m:sSubPr>
                                <m:ctrlPr>
                                  <a:rPr lang="en-US" altLang="zh-CN" sz="1400" i="1" dirty="0">
                                    <a:latin typeface="Cambria Math" panose="02040503050406030204" pitchFamily="18" charset="0"/>
                                  </a:rPr>
                                </m:ctrlPr>
                              </m:sSubPr>
                              <m:e>
                                <m:r>
                                  <a:rPr lang="en-US" altLang="zh-CN" sz="1400" i="1" dirty="0">
                                    <a:latin typeface="Cambria Math" panose="02040503050406030204" pitchFamily="18" charset="0"/>
                                  </a:rPr>
                                  <m:t>𝑓</m:t>
                                </m:r>
                              </m:e>
                              <m:sub>
                                <m:r>
                                  <a:rPr lang="en-US" altLang="zh-CN" sz="1400" i="1" dirty="0">
                                    <a:latin typeface="Cambria Math" panose="02040503050406030204" pitchFamily="18" charset="0"/>
                                  </a:rPr>
                                  <m:t>𝑛</m:t>
                                </m:r>
                                <m:r>
                                  <a:rPr lang="en-US" altLang="zh-CN" sz="1400" i="1" dirty="0">
                                    <a:latin typeface="Cambria Math" panose="02040503050406030204" pitchFamily="18" charset="0"/>
                                  </a:rPr>
                                  <m:t>,</m:t>
                                </m:r>
                                <m:r>
                                  <a:rPr lang="en-US" altLang="zh-CN" sz="1400" i="1" dirty="0">
                                    <a:latin typeface="Cambria Math" panose="02040503050406030204" pitchFamily="18" charset="0"/>
                                  </a:rPr>
                                  <m:t>𝑚</m:t>
                                </m:r>
                              </m:sub>
                            </m:sSub>
                          </m:e>
                        </m:d>
                        <m:r>
                          <a:rPr lang="en-US" altLang="zh-CN" sz="1400" i="1" dirty="0">
                            <a:latin typeface="Cambria Math" panose="02040503050406030204" pitchFamily="18" charset="0"/>
                          </a:rPr>
                          <m:t>+(</m:t>
                        </m:r>
                        <m:acc>
                          <m:accPr>
                            <m:chr m:val="̂"/>
                            <m:ctrlPr>
                              <a:rPr lang="en-US" altLang="zh-CN" sz="1400" i="1" dirty="0">
                                <a:latin typeface="Cambria Math" panose="02040503050406030204" pitchFamily="18" charset="0"/>
                              </a:rPr>
                            </m:ctrlPr>
                          </m:accPr>
                          <m:e>
                            <m:r>
                              <a:rPr lang="en-US" altLang="zh-CN" sz="1400" i="1" dirty="0">
                                <a:latin typeface="Cambria Math" panose="02040503050406030204" pitchFamily="18" charset="0"/>
                              </a:rPr>
                              <m:t>𝐼</m:t>
                            </m:r>
                          </m:e>
                        </m:acc>
                        <m:r>
                          <a:rPr lang="en-US" altLang="zh-CN" sz="1400" i="1" dirty="0">
                            <a:latin typeface="Cambria Math" panose="02040503050406030204" pitchFamily="18" charset="0"/>
                          </a:rPr>
                          <m:t>−</m:t>
                        </m:r>
                        <m:sSub>
                          <m:sSubPr>
                            <m:ctrlPr>
                              <a:rPr lang="en-US" altLang="zh-CN" sz="1400" i="1">
                                <a:latin typeface="Cambria Math" panose="02040503050406030204" pitchFamily="18" charset="0"/>
                                <a:ea typeface="Cambria Math" panose="02040503050406030204" pitchFamily="18" charset="0"/>
                              </a:rPr>
                            </m:ctrlPr>
                          </m:sSubPr>
                          <m:e>
                            <m:r>
                              <a:rPr lang="en-US" altLang="zh-CN" sz="1400" i="1">
                                <a:latin typeface="Cambria Math" panose="02040503050406030204" pitchFamily="18" charset="0"/>
                                <a:ea typeface="Cambria Math" panose="02040503050406030204" pitchFamily="18" charset="0"/>
                              </a:rPr>
                              <m:t>𝜃</m:t>
                            </m:r>
                          </m:e>
                          <m:sub>
                            <m:r>
                              <a:rPr lang="en-US" altLang="zh-CN" sz="1400" i="1">
                                <a:latin typeface="Cambria Math" panose="02040503050406030204" pitchFamily="18" charset="0"/>
                                <a:ea typeface="Cambria Math" panose="02040503050406030204" pitchFamily="18" charset="0"/>
                              </a:rPr>
                              <m:t>𝑛</m:t>
                            </m:r>
                            <m:r>
                              <a:rPr lang="en-US" altLang="zh-CN" sz="1400" i="1">
                                <a:latin typeface="Cambria Math" panose="02040503050406030204" pitchFamily="18" charset="0"/>
                                <a:ea typeface="Cambria Math" panose="02040503050406030204" pitchFamily="18" charset="0"/>
                              </a:rPr>
                              <m:t>,</m:t>
                            </m:r>
                            <m:r>
                              <a:rPr lang="en-US" altLang="zh-CN" sz="1400" i="1">
                                <a:latin typeface="Cambria Math" panose="02040503050406030204" pitchFamily="18" charset="0"/>
                                <a:ea typeface="Cambria Math" panose="02040503050406030204" pitchFamily="18" charset="0"/>
                              </a:rPr>
                              <m:t>𝑚</m:t>
                            </m:r>
                          </m:sub>
                        </m:sSub>
                        <m:sSub>
                          <m:sSubPr>
                            <m:ctrlPr>
                              <a:rPr lang="en-US" altLang="zh-CN" sz="1400" i="1" dirty="0">
                                <a:latin typeface="Cambria Math" panose="02040503050406030204" pitchFamily="18" charset="0"/>
                              </a:rPr>
                            </m:ctrlPr>
                          </m:sSubPr>
                          <m:e>
                            <m:r>
                              <a:rPr lang="en-US" altLang="zh-CN" sz="1400" i="1" dirty="0">
                                <a:latin typeface="Cambria Math" panose="02040503050406030204" pitchFamily="18" charset="0"/>
                              </a:rPr>
                              <m:t>𝑓</m:t>
                            </m:r>
                          </m:e>
                          <m:sub>
                            <m:r>
                              <a:rPr lang="en-US" altLang="zh-CN" sz="1400" i="1" dirty="0">
                                <a:latin typeface="Cambria Math" panose="02040503050406030204" pitchFamily="18" charset="0"/>
                              </a:rPr>
                              <m:t>𝑛</m:t>
                            </m:r>
                            <m:r>
                              <a:rPr lang="en-US" altLang="zh-CN" sz="1400" i="1" dirty="0">
                                <a:latin typeface="Cambria Math" panose="02040503050406030204" pitchFamily="18" charset="0"/>
                              </a:rPr>
                              <m:t>,</m:t>
                            </m:r>
                            <m:r>
                              <a:rPr lang="en-US" altLang="zh-CN" sz="1400" i="1" dirty="0">
                                <a:latin typeface="Cambria Math" panose="02040503050406030204" pitchFamily="18" charset="0"/>
                              </a:rPr>
                              <m:t>𝑚</m:t>
                            </m:r>
                          </m:sub>
                        </m:sSub>
                        <m:r>
                          <a:rPr lang="en-US" altLang="zh-CN" sz="1400" i="1" dirty="0">
                            <a:latin typeface="Cambria Math" panose="02040503050406030204" pitchFamily="18" charset="0"/>
                          </a:rPr>
                          <m:t>)</m:t>
                        </m:r>
                        <m:r>
                          <a:rPr lang="en-US" altLang="zh-CN" sz="1400" i="1">
                            <a:latin typeface="Cambria Math" panose="02040503050406030204" pitchFamily="18" charset="0"/>
                          </a:rPr>
                          <m:t>)</m:t>
                        </m:r>
                      </m:e>
                    </m:nary>
                  </m:oMath>
                </a14:m>
                <a:endParaRPr lang="en-US" altLang="zh-CN" sz="1400" b="1" dirty="0">
                  <a:latin typeface="Comic Sans MS" panose="030F0702030302020204" pitchFamily="66" charset="0"/>
                </a:endParaRPr>
              </a:p>
              <a:p>
                <a:pPr lvl="3">
                  <a:spcBef>
                    <a:spcPts val="900"/>
                  </a:spcBef>
                </a:pPr>
                <a:r>
                  <a:rPr lang="en-US" altLang="zh-CN" sz="1400" b="1" dirty="0">
                    <a:latin typeface="Comic Sans MS" panose="030F0702030302020204" pitchFamily="66" charset="0"/>
                  </a:rPr>
                  <a:t>Main Idea: </a:t>
                </a:r>
                <a:r>
                  <a:rPr lang="en-US" altLang="zh-CN" sz="1400" dirty="0">
                    <a:latin typeface="Comic Sans MS" panose="030F0702030302020204" pitchFamily="66" charset="0"/>
                  </a:rPr>
                  <a:t>Leverage the </a:t>
                </a:r>
                <a:r>
                  <a:rPr lang="en-US" altLang="zh-CN" sz="1400" b="1" dirty="0">
                    <a:latin typeface="Comic Sans MS" panose="030F0702030302020204" pitchFamily="66" charset="0"/>
                  </a:rPr>
                  <a:t>Marginal Utility</a:t>
                </a:r>
                <a:r>
                  <a:rPr lang="en-US" altLang="zh-CN" sz="1400" dirty="0">
                    <a:latin typeface="Comic Sans MS" panose="030F0702030302020204" pitchFamily="66" charset="0"/>
                  </a:rPr>
                  <a:t> of Workers to Update the Incentive Factors </a:t>
                </a:r>
                <a14:m>
                  <m:oMath xmlns:m="http://schemas.openxmlformats.org/officeDocument/2006/math">
                    <m:sSubSup>
                      <m:sSubSupPr>
                        <m:ctrlPr>
                          <a:rPr lang="en-US" altLang="zh-CN" sz="1400" i="1">
                            <a:latin typeface="Cambria Math" panose="02040503050406030204" pitchFamily="18" charset="0"/>
                            <a:ea typeface="Cambria Math" panose="02040503050406030204" pitchFamily="18" charset="0"/>
                          </a:rPr>
                        </m:ctrlPr>
                      </m:sSubSupPr>
                      <m:e>
                        <m:r>
                          <a:rPr lang="zh-CN" altLang="en-US" sz="1400" i="1" smtClean="0">
                            <a:latin typeface="Cambria Math" panose="02040503050406030204" pitchFamily="18" charset="0"/>
                            <a:ea typeface="Cambria Math" panose="02040503050406030204" pitchFamily="18" charset="0"/>
                          </a:rPr>
                          <m:t>𝜃</m:t>
                        </m:r>
                      </m:e>
                      <m:sub>
                        <m:r>
                          <a:rPr lang="en-US" altLang="zh-CN" sz="1400" i="1">
                            <a:latin typeface="Cambria Math" panose="02040503050406030204" pitchFamily="18" charset="0"/>
                            <a:ea typeface="Cambria Math" panose="02040503050406030204" pitchFamily="18" charset="0"/>
                          </a:rPr>
                          <m:t>𝑛</m:t>
                        </m:r>
                        <m:r>
                          <a:rPr lang="en-US" altLang="zh-CN" sz="1400" i="1">
                            <a:latin typeface="Cambria Math" panose="02040503050406030204" pitchFamily="18" charset="0"/>
                            <a:ea typeface="Cambria Math" panose="02040503050406030204" pitchFamily="18" charset="0"/>
                          </a:rPr>
                          <m:t>,</m:t>
                        </m:r>
                        <m:r>
                          <a:rPr lang="en-US" altLang="zh-CN" sz="1400" i="1">
                            <a:latin typeface="Cambria Math" panose="02040503050406030204" pitchFamily="18" charset="0"/>
                            <a:ea typeface="Cambria Math" panose="02040503050406030204" pitchFamily="18" charset="0"/>
                          </a:rPr>
                          <m:t>𝑚</m:t>
                        </m:r>
                      </m:sub>
                      <m:sup>
                        <m:r>
                          <a:rPr lang="en-US" altLang="zh-CN" sz="1400" i="1">
                            <a:latin typeface="Cambria Math" panose="02040503050406030204" pitchFamily="18" charset="0"/>
                            <a:ea typeface="Cambria Math" panose="02040503050406030204" pitchFamily="18" charset="0"/>
                          </a:rPr>
                          <m:t>𝑡</m:t>
                        </m:r>
                        <m:r>
                          <a:rPr lang="en-US" altLang="zh-CN" sz="1400" i="1">
                            <a:latin typeface="Cambria Math" panose="02040503050406030204" pitchFamily="18" charset="0"/>
                            <a:ea typeface="Cambria Math" panose="02040503050406030204" pitchFamily="18" charset="0"/>
                          </a:rPr>
                          <m:t>+1</m:t>
                        </m:r>
                      </m:sup>
                    </m:sSubSup>
                    <m:r>
                      <a:rPr lang="en-US" altLang="zh-CN" sz="1400" i="1">
                        <a:latin typeface="Cambria Math" panose="02040503050406030204" pitchFamily="18" charset="0"/>
                        <a:ea typeface="Cambria Math" panose="02040503050406030204" pitchFamily="18" charset="0"/>
                      </a:rPr>
                      <m:t>=</m:t>
                    </m:r>
                    <m:f>
                      <m:fPr>
                        <m:ctrlPr>
                          <a:rPr lang="en-US" altLang="zh-CN" sz="1400" i="1">
                            <a:latin typeface="Cambria Math" panose="02040503050406030204" pitchFamily="18" charset="0"/>
                            <a:ea typeface="Cambria Math" panose="02040503050406030204" pitchFamily="18" charset="0"/>
                          </a:rPr>
                        </m:ctrlPr>
                      </m:fPr>
                      <m:num>
                        <m:r>
                          <m:rPr>
                            <m:sty m:val="p"/>
                          </m:rPr>
                          <a:rPr lang="en-US" altLang="zh-CN" sz="1400" b="0" i="0" smtClean="0">
                            <a:latin typeface="Cambria Math" panose="02040503050406030204" pitchFamily="18" charset="0"/>
                            <a:ea typeface="Cambria Math" panose="02040503050406030204" pitchFamily="18" charset="0"/>
                          </a:rPr>
                          <m:t>d</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𝑢</m:t>
                            </m:r>
                          </m:e>
                          <m:sub>
                            <m:r>
                              <a:rPr lang="en-US" altLang="zh-CN" sz="1400" i="1">
                                <a:latin typeface="Cambria Math" panose="02040503050406030204" pitchFamily="18" charset="0"/>
                              </a:rPr>
                              <m:t>𝑛</m:t>
                            </m:r>
                            <m:r>
                              <a:rPr lang="en-US" altLang="zh-CN" sz="1400" i="1">
                                <a:latin typeface="Cambria Math" panose="02040503050406030204" pitchFamily="18" charset="0"/>
                              </a:rPr>
                              <m:t>,</m:t>
                            </m:r>
                            <m:r>
                              <a:rPr lang="en-US" altLang="zh-CN" sz="1400" i="1">
                                <a:latin typeface="Cambria Math" panose="02040503050406030204" pitchFamily="18" charset="0"/>
                              </a:rPr>
                              <m:t>𝑚</m:t>
                            </m:r>
                          </m:sub>
                          <m:sup>
                            <m:r>
                              <m:rPr>
                                <m:sty m:val="p"/>
                              </m:rPr>
                              <a:rPr lang="en-US" altLang="zh-CN" sz="1400" b="0" i="0" smtClean="0">
                                <a:latin typeface="Cambria Math" panose="02040503050406030204" pitchFamily="18" charset="0"/>
                              </a:rPr>
                              <m:t>w</m:t>
                            </m:r>
                          </m:sup>
                        </m:sSubSup>
                        <m:r>
                          <a:rPr lang="en-US" altLang="zh-CN" sz="1400" i="1" dirty="0">
                            <a:latin typeface="Cambria Math" panose="02040503050406030204" pitchFamily="18" charset="0"/>
                          </a:rPr>
                          <m:t>(</m:t>
                        </m:r>
                        <m:sSubSup>
                          <m:sSubSupPr>
                            <m:ctrlPr>
                              <a:rPr lang="en-US" altLang="zh-CN" sz="1400" i="1" dirty="0">
                                <a:latin typeface="Cambria Math" panose="02040503050406030204" pitchFamily="18" charset="0"/>
                              </a:rPr>
                            </m:ctrlPr>
                          </m:sSubSupPr>
                          <m:e>
                            <m:r>
                              <a:rPr lang="en-US" altLang="zh-CN" sz="1400" i="1" dirty="0">
                                <a:latin typeface="Cambria Math" panose="02040503050406030204" pitchFamily="18" charset="0"/>
                              </a:rPr>
                              <m:t>𝑓</m:t>
                            </m:r>
                          </m:e>
                          <m:sub>
                            <m:r>
                              <a:rPr lang="en-US" altLang="zh-CN" sz="1400" i="1" dirty="0">
                                <a:latin typeface="Cambria Math" panose="02040503050406030204" pitchFamily="18" charset="0"/>
                              </a:rPr>
                              <m:t>𝑛</m:t>
                            </m:r>
                            <m:r>
                              <a:rPr lang="en-US" altLang="zh-CN" sz="1400" i="1" dirty="0">
                                <a:latin typeface="Cambria Math" panose="02040503050406030204" pitchFamily="18" charset="0"/>
                              </a:rPr>
                              <m:t>,</m:t>
                            </m:r>
                            <m:r>
                              <a:rPr lang="en-US" altLang="zh-CN" sz="1400" i="1" dirty="0">
                                <a:latin typeface="Cambria Math" panose="02040503050406030204" pitchFamily="18" charset="0"/>
                              </a:rPr>
                              <m:t>𝑚</m:t>
                            </m:r>
                          </m:sub>
                          <m:sup>
                            <m:r>
                              <a:rPr lang="en-US" altLang="zh-CN" sz="1400" i="1" dirty="0">
                                <a:latin typeface="Cambria Math" panose="02040503050406030204" pitchFamily="18" charset="0"/>
                              </a:rPr>
                              <m:t>𝑡</m:t>
                            </m:r>
                          </m:sup>
                        </m:sSubSup>
                        <m:r>
                          <a:rPr lang="en-US" altLang="zh-CN" sz="1400" i="1" dirty="0">
                            <a:latin typeface="Cambria Math" panose="02040503050406030204" pitchFamily="18" charset="0"/>
                          </a:rPr>
                          <m:t>)</m:t>
                        </m:r>
                      </m:num>
                      <m:den>
                        <m:r>
                          <m:rPr>
                            <m:sty m:val="p"/>
                          </m:rPr>
                          <a:rPr lang="en-US" altLang="zh-CN" sz="1400" i="0">
                            <a:latin typeface="Cambria Math" panose="02040503050406030204" pitchFamily="18" charset="0"/>
                            <a:ea typeface="Cambria Math" panose="02040503050406030204" pitchFamily="18" charset="0"/>
                          </a:rPr>
                          <m:t>d</m:t>
                        </m:r>
                        <m:sSub>
                          <m:sSubPr>
                            <m:ctrlPr>
                              <a:rPr lang="en-US" altLang="zh-CN" sz="1400" i="1">
                                <a:latin typeface="Cambria Math" panose="02040503050406030204" pitchFamily="18" charset="0"/>
                                <a:ea typeface="Cambria Math" panose="02040503050406030204" pitchFamily="18" charset="0"/>
                              </a:rPr>
                            </m:ctrlPr>
                          </m:sSubPr>
                          <m:e>
                            <m:r>
                              <a:rPr lang="en-US" altLang="zh-CN" sz="1400" i="1">
                                <a:latin typeface="Cambria Math" panose="02040503050406030204" pitchFamily="18" charset="0"/>
                                <a:ea typeface="Cambria Math" panose="02040503050406030204" pitchFamily="18" charset="0"/>
                              </a:rPr>
                              <m:t>𝑓</m:t>
                            </m:r>
                          </m:e>
                          <m:sub>
                            <m:r>
                              <a:rPr lang="en-US" altLang="zh-CN" sz="1400" i="1">
                                <a:latin typeface="Cambria Math" panose="02040503050406030204" pitchFamily="18" charset="0"/>
                                <a:ea typeface="Cambria Math" panose="02040503050406030204" pitchFamily="18" charset="0"/>
                              </a:rPr>
                              <m:t>𝑛</m:t>
                            </m:r>
                            <m:r>
                              <a:rPr lang="en-US" altLang="zh-CN" sz="1400" i="1">
                                <a:latin typeface="Cambria Math" panose="02040503050406030204" pitchFamily="18" charset="0"/>
                                <a:ea typeface="Cambria Math" panose="02040503050406030204" pitchFamily="18" charset="0"/>
                              </a:rPr>
                              <m:t>,</m:t>
                            </m:r>
                            <m:r>
                              <a:rPr lang="en-US" altLang="zh-CN" sz="1400" i="1">
                                <a:latin typeface="Cambria Math" panose="02040503050406030204" pitchFamily="18" charset="0"/>
                                <a:ea typeface="Cambria Math" panose="02040503050406030204" pitchFamily="18" charset="0"/>
                              </a:rPr>
                              <m:t>𝑚</m:t>
                            </m:r>
                          </m:sub>
                        </m:sSub>
                      </m:den>
                    </m:f>
                  </m:oMath>
                </a14:m>
                <a:endParaRPr lang="en-US" altLang="zh-CN" sz="1400" dirty="0">
                  <a:latin typeface="Comic Sans MS" panose="030F0702030302020204" pitchFamily="66" charset="0"/>
                </a:endParaRPr>
              </a:p>
            </p:txBody>
          </p:sp>
        </mc:Choice>
        <mc:Fallback>
          <p:sp>
            <p:nvSpPr>
              <p:cNvPr id="3" name="内容占位符 2">
                <a:extLst>
                  <a:ext uri="{FF2B5EF4-FFF2-40B4-BE49-F238E27FC236}">
                    <a16:creationId xmlns:a16="http://schemas.microsoft.com/office/drawing/2014/main" id="{0925A577-1845-4847-B973-3B5614E64BC5}"/>
                  </a:ext>
                </a:extLst>
              </p:cNvPr>
              <p:cNvSpPr>
                <a:spLocks noGrp="1" noRot="1" noChangeAspect="1" noMove="1" noResize="1" noEditPoints="1" noAdjustHandles="1" noChangeArrowheads="1" noChangeShapeType="1" noTextEdit="1"/>
              </p:cNvSpPr>
              <p:nvPr>
                <p:ph idx="1"/>
              </p:nvPr>
            </p:nvSpPr>
            <p:spPr>
              <a:xfrm>
                <a:off x="609600" y="1484784"/>
                <a:ext cx="11463064" cy="4464496"/>
              </a:xfrm>
              <a:blipFill>
                <a:blip r:embed="rId3"/>
                <a:stretch>
                  <a:fillRect l="-585" t="-1093" r="-53"/>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627677D-C6A1-405C-A5D0-0F9A02A5D408}"/>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C86103ED-9C6B-4FBB-A0BE-1AEB7DDD7311}"/>
              </a:ext>
            </a:extLst>
          </p:cNvPr>
          <p:cNvSpPr>
            <a:spLocks noGrp="1"/>
          </p:cNvSpPr>
          <p:nvPr>
            <p:ph type="sldNum" sz="quarter" idx="12"/>
          </p:nvPr>
        </p:nvSpPr>
        <p:spPr/>
        <p:txBody>
          <a:bodyPr/>
          <a:lstStyle/>
          <a:p>
            <a:fld id="{0C913308-F349-4B6D-A68A-DD1791B4A57B}" type="slidenum">
              <a:rPr lang="zh-CN" altLang="en-US" smtClean="0"/>
              <a:pPr/>
              <a:t>10</a:t>
            </a:fld>
            <a:endParaRPr lang="zh-CN" altLang="en-US" dirty="0"/>
          </a:p>
        </p:txBody>
      </p:sp>
      <p:pic>
        <p:nvPicPr>
          <p:cNvPr id="10" name="图片 9">
            <a:extLst>
              <a:ext uri="{FF2B5EF4-FFF2-40B4-BE49-F238E27FC236}">
                <a16:creationId xmlns:a16="http://schemas.microsoft.com/office/drawing/2014/main" id="{4C7A33DE-3B16-40B8-A757-33B927C088EC}"/>
              </a:ext>
            </a:extLst>
          </p:cNvPr>
          <p:cNvPicPr>
            <a:picLocks noChangeAspect="1"/>
          </p:cNvPicPr>
          <p:nvPr/>
        </p:nvPicPr>
        <p:blipFill>
          <a:blip r:embed="rId4"/>
          <a:stretch>
            <a:fillRect/>
          </a:stretch>
        </p:blipFill>
        <p:spPr>
          <a:xfrm>
            <a:off x="1880884" y="4437113"/>
            <a:ext cx="4229593" cy="2407146"/>
          </a:xfrm>
          <a:prstGeom prst="rect">
            <a:avLst/>
          </a:prstGeom>
        </p:spPr>
      </p:pic>
      <p:sp>
        <p:nvSpPr>
          <p:cNvPr id="6" name="椭圆 5">
            <a:extLst>
              <a:ext uri="{FF2B5EF4-FFF2-40B4-BE49-F238E27FC236}">
                <a16:creationId xmlns:a16="http://schemas.microsoft.com/office/drawing/2014/main" id="{311BF82E-EE89-4AA0-9821-51A60DB0A25A}"/>
              </a:ext>
            </a:extLst>
          </p:cNvPr>
          <p:cNvSpPr/>
          <p:nvPr/>
        </p:nvSpPr>
        <p:spPr>
          <a:xfrm>
            <a:off x="5375920" y="3645024"/>
            <a:ext cx="936104"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80170AA8-FA7A-4264-A3EE-3B3D18BF3727}"/>
              </a:ext>
            </a:extLst>
          </p:cNvPr>
          <p:cNvSpPr/>
          <p:nvPr/>
        </p:nvSpPr>
        <p:spPr>
          <a:xfrm>
            <a:off x="6428978" y="3645024"/>
            <a:ext cx="1215752" cy="43204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95A465FB-FE80-4ECB-B5C2-CB197EDAB503}"/>
              </a:ext>
            </a:extLst>
          </p:cNvPr>
          <p:cNvSpPr/>
          <p:nvPr/>
        </p:nvSpPr>
        <p:spPr>
          <a:xfrm>
            <a:off x="5591944" y="3309906"/>
            <a:ext cx="2207656" cy="276999"/>
          </a:xfrm>
          <a:prstGeom prst="rect">
            <a:avLst/>
          </a:prstGeom>
        </p:spPr>
        <p:txBody>
          <a:bodyPr wrap="none">
            <a:spAutoFit/>
          </a:bodyPr>
          <a:lstStyle/>
          <a:p>
            <a:r>
              <a:rPr lang="en-US" altLang="zh-CN" sz="1200" b="1" dirty="0">
                <a:solidFill>
                  <a:srgbClr val="FF0000"/>
                </a:solidFill>
                <a:latin typeface="Comic Sans MS" panose="030F0702030302020204" pitchFamily="66" charset="0"/>
              </a:rPr>
              <a:t>How to offset each other?</a:t>
            </a:r>
            <a:endParaRPr lang="zh-CN" altLang="en-US" sz="1200" b="1" dirty="0">
              <a:solidFill>
                <a:srgbClr val="FF0000"/>
              </a:solidFill>
              <a:latin typeface="Comic Sans MS" panose="030F0702030302020204" pitchFamily="66" charset="0"/>
            </a:endParaRPr>
          </a:p>
        </p:txBody>
      </p:sp>
      <p:cxnSp>
        <p:nvCxnSpPr>
          <p:cNvPr id="12" name="直接箭头连接符 11">
            <a:extLst>
              <a:ext uri="{FF2B5EF4-FFF2-40B4-BE49-F238E27FC236}">
                <a16:creationId xmlns:a16="http://schemas.microsoft.com/office/drawing/2014/main" id="{866AF4E1-18D3-4F61-92DD-5A8848361EFD}"/>
              </a:ext>
            </a:extLst>
          </p:cNvPr>
          <p:cNvCxnSpPr>
            <a:stCxn id="6" idx="0"/>
          </p:cNvCxnSpPr>
          <p:nvPr/>
        </p:nvCxnSpPr>
        <p:spPr>
          <a:xfrm flipV="1">
            <a:off x="5843972" y="3586905"/>
            <a:ext cx="468052" cy="58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6580CCA4-7F8B-402D-ABB6-786B4E106F9B}"/>
              </a:ext>
            </a:extLst>
          </p:cNvPr>
          <p:cNvCxnSpPr>
            <a:cxnSpLocks/>
            <a:stCxn id="9" idx="0"/>
          </p:cNvCxnSpPr>
          <p:nvPr/>
        </p:nvCxnSpPr>
        <p:spPr>
          <a:xfrm flipH="1" flipV="1">
            <a:off x="6528048" y="3577418"/>
            <a:ext cx="508806" cy="676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428D80F2-20D1-4285-9031-525B554D0282}"/>
              </a:ext>
            </a:extLst>
          </p:cNvPr>
          <p:cNvSpPr/>
          <p:nvPr/>
        </p:nvSpPr>
        <p:spPr>
          <a:xfrm>
            <a:off x="1703512" y="5315097"/>
            <a:ext cx="4767005" cy="43204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id="{A70972DB-CFB6-405A-A4AE-E479A70B7A49}"/>
              </a:ext>
            </a:extLst>
          </p:cNvPr>
          <p:cNvSpPr/>
          <p:nvPr/>
        </p:nvSpPr>
        <p:spPr>
          <a:xfrm>
            <a:off x="6717373" y="5346455"/>
            <a:ext cx="3960440" cy="369332"/>
          </a:xfrm>
          <a:prstGeom prst="rect">
            <a:avLst/>
          </a:prstGeom>
        </p:spPr>
        <p:txBody>
          <a:bodyPr wrap="square">
            <a:spAutoFit/>
          </a:bodyPr>
          <a:lstStyle/>
          <a:p>
            <a:pPr algn="ctr"/>
            <a:r>
              <a:rPr lang="en-US" altLang="zh-CN" dirty="0">
                <a:solidFill>
                  <a:srgbClr val="FF0000"/>
                </a:solidFill>
                <a:latin typeface="Comic Sans MS" panose="030F0702030302020204" pitchFamily="66" charset="0"/>
              </a:rPr>
              <a:t>Optimize the Incentive Factors </a:t>
            </a:r>
            <a:endParaRPr lang="zh-CN" altLang="en-US" dirty="0">
              <a:solidFill>
                <a:srgbClr val="FF0000"/>
              </a:solidFill>
            </a:endParaRPr>
          </a:p>
        </p:txBody>
      </p:sp>
    </p:spTree>
    <p:extLst>
      <p:ext uri="{BB962C8B-B14F-4D97-AF65-F5344CB8AC3E}">
        <p14:creationId xmlns:p14="http://schemas.microsoft.com/office/powerpoint/2010/main" val="104889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9CDCB6-AB42-4A96-B45B-EB4D12967F96}"/>
              </a:ext>
            </a:extLst>
          </p:cNvPr>
          <p:cNvSpPr>
            <a:spLocks noGrp="1"/>
          </p:cNvSpPr>
          <p:nvPr>
            <p:ph type="title"/>
          </p:nvPr>
        </p:nvSpPr>
        <p:spPr>
          <a:xfrm>
            <a:off x="407368" y="136524"/>
            <a:ext cx="9937104" cy="720080"/>
          </a:xfrm>
        </p:spPr>
        <p:txBody>
          <a:bodyPr/>
          <a:lstStyle/>
          <a:p>
            <a:r>
              <a:rPr lang="it-IT" altLang="zh-CN" sz="3600" dirty="0">
                <a:latin typeface="Comic Sans MS" panose="030F0702030302020204" pitchFamily="66" charset="0"/>
              </a:rPr>
              <a:t>Incentivized Multi-Leader Game for MSE</a:t>
            </a:r>
          </a:p>
        </p:txBody>
      </p:sp>
      <p:sp>
        <p:nvSpPr>
          <p:cNvPr id="3" name="内容占位符 2">
            <a:extLst>
              <a:ext uri="{FF2B5EF4-FFF2-40B4-BE49-F238E27FC236}">
                <a16:creationId xmlns:a16="http://schemas.microsoft.com/office/drawing/2014/main" id="{0925A577-1845-4847-B973-3B5614E64BC5}"/>
              </a:ext>
            </a:extLst>
          </p:cNvPr>
          <p:cNvSpPr>
            <a:spLocks noGrp="1"/>
          </p:cNvSpPr>
          <p:nvPr>
            <p:ph idx="1"/>
          </p:nvPr>
        </p:nvSpPr>
        <p:spPr>
          <a:xfrm>
            <a:off x="609600" y="1484784"/>
            <a:ext cx="11582400" cy="4464496"/>
          </a:xfrm>
        </p:spPr>
        <p:txBody>
          <a:bodyPr/>
          <a:lstStyle/>
          <a:p>
            <a:pPr>
              <a:spcBef>
                <a:spcPts val="900"/>
              </a:spcBef>
            </a:pPr>
            <a:r>
              <a:rPr lang="en-US" altLang="zh-CN" sz="2200" dirty="0">
                <a:latin typeface="Comic Sans MS" panose="030F0702030302020204" pitchFamily="66" charset="0"/>
              </a:rPr>
              <a:t>Considering workers’ gains inconsistent with platforms’, workers are encouraged to contribute to platforms’ Pareto efficiency via </a:t>
            </a:r>
            <a:r>
              <a:rPr lang="en-US" altLang="zh-CN" sz="2400" dirty="0">
                <a:latin typeface="Comic Sans MS" panose="030F0702030302020204" pitchFamily="66" charset="0"/>
              </a:rPr>
              <a:t>an </a:t>
            </a:r>
            <a:r>
              <a:rPr lang="en-US" altLang="zh-CN" sz="2400" dirty="0">
                <a:solidFill>
                  <a:srgbClr val="FF0000"/>
                </a:solidFill>
                <a:latin typeface="Comic Sans MS" panose="030F0702030302020204" pitchFamily="66" charset="0"/>
              </a:rPr>
              <a:t>incentive-based</a:t>
            </a:r>
            <a:r>
              <a:rPr lang="en-US" altLang="zh-CN" sz="2400" dirty="0">
                <a:latin typeface="Comic Sans MS" panose="030F0702030302020204" pitchFamily="66" charset="0"/>
              </a:rPr>
              <a:t> method</a:t>
            </a:r>
          </a:p>
          <a:p>
            <a:pPr lvl="1">
              <a:spcBef>
                <a:spcPts val="900"/>
              </a:spcBef>
            </a:pPr>
            <a:r>
              <a:rPr lang="en-US" altLang="zh-CN" sz="1800" dirty="0">
                <a:latin typeface="Comic Sans MS" panose="030F0702030302020204" pitchFamily="66" charset="0"/>
              </a:rPr>
              <a:t>Two Layer Iteration (</a:t>
            </a:r>
            <a:r>
              <a:rPr lang="en-US" altLang="zh-CN" sz="1800" b="1" dirty="0">
                <a:latin typeface="Comic Sans MS" panose="030F0702030302020204" pitchFamily="66" charset="0"/>
              </a:rPr>
              <a:t>Inner Layer for Workers</a:t>
            </a:r>
            <a:r>
              <a:rPr lang="en-US" altLang="zh-CN" sz="1800" dirty="0">
                <a:latin typeface="Comic Sans MS" panose="030F0702030302020204" pitchFamily="66" charset="0"/>
              </a:rPr>
              <a:t> + </a:t>
            </a:r>
            <a:r>
              <a:rPr lang="en-US" altLang="zh-CN" sz="1800" b="1" dirty="0">
                <a:latin typeface="Comic Sans MS" panose="030F0702030302020204" pitchFamily="66" charset="0"/>
              </a:rPr>
              <a:t>Outer Layer for Platforms</a:t>
            </a:r>
            <a:r>
              <a:rPr lang="en-US" altLang="zh-CN" sz="1800" dirty="0">
                <a:latin typeface="Comic Sans MS" panose="030F0702030302020204" pitchFamily="66" charset="0"/>
              </a:rPr>
              <a:t>)</a:t>
            </a:r>
          </a:p>
          <a:p>
            <a:pPr lvl="1">
              <a:spcBef>
                <a:spcPts val="900"/>
              </a:spcBef>
            </a:pPr>
            <a:r>
              <a:rPr lang="en-US" altLang="zh-CN" sz="1800" b="1" dirty="0">
                <a:latin typeface="Comic Sans MS" panose="030F0702030302020204" pitchFamily="66" charset="0"/>
              </a:rPr>
              <a:t>Theoretical Analysis: </a:t>
            </a:r>
          </a:p>
          <a:p>
            <a:pPr lvl="2">
              <a:spcBef>
                <a:spcPts val="900"/>
              </a:spcBef>
            </a:pPr>
            <a:r>
              <a:rPr lang="en-US" altLang="zh-CN" sz="1400" b="1" dirty="0">
                <a:solidFill>
                  <a:srgbClr val="FF0000"/>
                </a:solidFill>
                <a:latin typeface="Comic Sans MS" panose="030F0702030302020204" pitchFamily="66" charset="0"/>
              </a:rPr>
              <a:t>Multi-leader </a:t>
            </a:r>
            <a:r>
              <a:rPr lang="en-US" altLang="zh-CN" sz="1400" b="1" dirty="0" err="1">
                <a:solidFill>
                  <a:srgbClr val="FF0000"/>
                </a:solidFill>
                <a:latin typeface="Comic Sans MS" panose="030F0702030302020204" pitchFamily="66" charset="0"/>
              </a:rPr>
              <a:t>Stackelberg</a:t>
            </a:r>
            <a:r>
              <a:rPr lang="en-US" altLang="zh-CN" sz="1400" b="1" dirty="0">
                <a:solidFill>
                  <a:srgbClr val="FF0000"/>
                </a:solidFill>
                <a:latin typeface="Comic Sans MS" panose="030F0702030302020204" pitchFamily="66" charset="0"/>
              </a:rPr>
              <a:t> equilibrium</a:t>
            </a:r>
            <a:r>
              <a:rPr lang="en-US" altLang="zh-CN" sz="1400" dirty="0">
                <a:latin typeface="Comic Sans MS" panose="030F0702030302020204" pitchFamily="66" charset="0"/>
              </a:rPr>
              <a:t> can be achieved</a:t>
            </a:r>
          </a:p>
          <a:p>
            <a:pPr lvl="2">
              <a:spcBef>
                <a:spcPts val="900"/>
              </a:spcBef>
            </a:pPr>
            <a:r>
              <a:rPr lang="en-US" altLang="zh-CN" sz="1400" dirty="0">
                <a:latin typeface="Comic Sans MS" panose="030F0702030302020204" pitchFamily="66" charset="0"/>
              </a:rPr>
              <a:t>Specifically, platforms’ Pareto efficiency is guaranteed, and none of the platforms and workers have incentives to alter their strategies for higher payoff when others’ keep unchanged</a:t>
            </a:r>
          </a:p>
          <a:p>
            <a:pPr lvl="4">
              <a:spcBef>
                <a:spcPts val="900"/>
              </a:spcBef>
            </a:pPr>
            <a:endParaRPr lang="en-US" altLang="zh-CN" sz="1400" dirty="0">
              <a:latin typeface="Comic Sans MS" panose="030F0702030302020204" pitchFamily="66" charset="0"/>
            </a:endParaRPr>
          </a:p>
          <a:p>
            <a:pPr lvl="1"/>
            <a:endParaRPr lang="zh-CN" altLang="en-US" sz="1600" dirty="0">
              <a:latin typeface="Comic Sans MS" panose="030F0702030302020204" pitchFamily="66" charset="0"/>
            </a:endParaRPr>
          </a:p>
        </p:txBody>
      </p:sp>
      <p:sp>
        <p:nvSpPr>
          <p:cNvPr id="4" name="日期占位符 3">
            <a:extLst>
              <a:ext uri="{FF2B5EF4-FFF2-40B4-BE49-F238E27FC236}">
                <a16:creationId xmlns:a16="http://schemas.microsoft.com/office/drawing/2014/main" id="{9627677D-C6A1-405C-A5D0-0F9A02A5D408}"/>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C86103ED-9C6B-4FBB-A0BE-1AEB7DDD7311}"/>
              </a:ext>
            </a:extLst>
          </p:cNvPr>
          <p:cNvSpPr>
            <a:spLocks noGrp="1"/>
          </p:cNvSpPr>
          <p:nvPr>
            <p:ph type="sldNum" sz="quarter" idx="12"/>
          </p:nvPr>
        </p:nvSpPr>
        <p:spPr/>
        <p:txBody>
          <a:bodyPr/>
          <a:lstStyle/>
          <a:p>
            <a:fld id="{0C913308-F349-4B6D-A68A-DD1791B4A57B}" type="slidenum">
              <a:rPr lang="zh-CN" altLang="en-US" smtClean="0"/>
              <a:pPr/>
              <a:t>11</a:t>
            </a:fld>
            <a:endParaRPr lang="zh-CN" altLang="en-US" dirty="0"/>
          </a:p>
        </p:txBody>
      </p:sp>
      <p:pic>
        <p:nvPicPr>
          <p:cNvPr id="7" name="图片 6">
            <a:extLst>
              <a:ext uri="{FF2B5EF4-FFF2-40B4-BE49-F238E27FC236}">
                <a16:creationId xmlns:a16="http://schemas.microsoft.com/office/drawing/2014/main" id="{C92A7820-8464-4696-BF84-CA562210565A}"/>
              </a:ext>
            </a:extLst>
          </p:cNvPr>
          <p:cNvPicPr>
            <a:picLocks noChangeAspect="1"/>
          </p:cNvPicPr>
          <p:nvPr/>
        </p:nvPicPr>
        <p:blipFill>
          <a:blip r:embed="rId3"/>
          <a:stretch>
            <a:fillRect/>
          </a:stretch>
        </p:blipFill>
        <p:spPr>
          <a:xfrm>
            <a:off x="3017658" y="4221088"/>
            <a:ext cx="6156684" cy="2045805"/>
          </a:xfrm>
          <a:prstGeom prst="rect">
            <a:avLst/>
          </a:prstGeom>
        </p:spPr>
      </p:pic>
    </p:spTree>
    <p:extLst>
      <p:ext uri="{BB962C8B-B14F-4D97-AF65-F5344CB8AC3E}">
        <p14:creationId xmlns:p14="http://schemas.microsoft.com/office/powerpoint/2010/main" val="2440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9CDCB6-AB42-4A96-B45B-EB4D12967F96}"/>
              </a:ext>
            </a:extLst>
          </p:cNvPr>
          <p:cNvSpPr>
            <a:spLocks noGrp="1"/>
          </p:cNvSpPr>
          <p:nvPr>
            <p:ph type="title"/>
          </p:nvPr>
        </p:nvSpPr>
        <p:spPr>
          <a:xfrm>
            <a:off x="407368" y="136524"/>
            <a:ext cx="9937104" cy="720080"/>
          </a:xfrm>
        </p:spPr>
        <p:txBody>
          <a:bodyPr/>
          <a:lstStyle/>
          <a:p>
            <a:r>
              <a:rPr lang="it-IT" altLang="zh-CN" sz="3600" dirty="0">
                <a:latin typeface="Comic Sans MS" panose="030F0702030302020204" pitchFamily="66" charset="0"/>
              </a:rPr>
              <a:t>Evaluation</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0925A577-1845-4847-B973-3B5614E64BC5}"/>
                  </a:ext>
                </a:extLst>
              </p:cNvPr>
              <p:cNvSpPr>
                <a:spLocks noGrp="1"/>
              </p:cNvSpPr>
              <p:nvPr>
                <p:ph idx="1"/>
              </p:nvPr>
            </p:nvSpPr>
            <p:spPr/>
            <p:txBody>
              <a:bodyPr/>
              <a:lstStyle/>
              <a:p>
                <a:pPr>
                  <a:spcBef>
                    <a:spcPts val="1200"/>
                  </a:spcBef>
                </a:pPr>
                <a:r>
                  <a:rPr lang="en-US" altLang="zh-CN" sz="2400" dirty="0">
                    <a:latin typeface="Comic Sans MS" panose="030F0702030302020204" pitchFamily="66" charset="0"/>
                  </a:rPr>
                  <a:t>Trace-Driven Experiments</a:t>
                </a:r>
              </a:p>
              <a:p>
                <a:pPr lvl="1">
                  <a:spcBef>
                    <a:spcPts val="1200"/>
                  </a:spcBef>
                </a:pPr>
                <a:r>
                  <a:rPr lang="en-US" altLang="zh-CN" sz="1800" dirty="0">
                    <a:latin typeface="Comic Sans MS" panose="030F0702030302020204" pitchFamily="66" charset="0"/>
                  </a:rPr>
                  <a:t>Video Dataset </a:t>
                </a:r>
                <a:r>
                  <a:rPr lang="en-US" altLang="zh-CN" sz="1800" dirty="0" err="1">
                    <a:latin typeface="Comic Sans MS" panose="030F0702030302020204" pitchFamily="66" charset="0"/>
                  </a:rPr>
                  <a:t>AICity</a:t>
                </a:r>
                <a:r>
                  <a:rPr lang="en-US" altLang="zh-CN" sz="1800" dirty="0">
                    <a:latin typeface="Comic Sans MS" panose="030F0702030302020204" pitchFamily="66" charset="0"/>
                  </a:rPr>
                  <a:t> and PANDA, yolov7 models, F1-Score based Accuracy</a:t>
                </a:r>
              </a:p>
              <a:p>
                <a:pPr lvl="1">
                  <a:lnSpc>
                    <a:spcPct val="110000"/>
                  </a:lnSpc>
                  <a:spcBef>
                    <a:spcPts val="1200"/>
                  </a:spcBef>
                </a:pPr>
                <a:r>
                  <a:rPr lang="en-US" altLang="zh-CN" sz="1800" dirty="0">
                    <a:latin typeface="Comic Sans MS" panose="030F0702030302020204" pitchFamily="66" charset="0"/>
                  </a:rPr>
                  <a:t>Transmission Energy </a:t>
                </a:r>
                <a14:m>
                  <m:oMath xmlns:m="http://schemas.openxmlformats.org/officeDocument/2006/math">
                    <m:r>
                      <a:rPr lang="en-US" altLang="zh-CN" sz="1800">
                        <a:latin typeface="Cambria Math" panose="02040503050406030204" pitchFamily="18" charset="0"/>
                      </a:rPr>
                      <m:t>~</m:t>
                    </m:r>
                    <m:r>
                      <a:rPr lang="en-US" altLang="zh-CN" sz="1800" i="1">
                        <a:latin typeface="Cambria Math" panose="02040503050406030204" pitchFamily="18" charset="0"/>
                      </a:rPr>
                      <m:t>𝑁</m:t>
                    </m:r>
                    <m:r>
                      <a:rPr lang="en-US" altLang="zh-CN" sz="1800">
                        <a:latin typeface="Cambria Math" panose="02040503050406030204" pitchFamily="18" charset="0"/>
                      </a:rPr>
                      <m:t>(</m:t>
                    </m:r>
                    <m:r>
                      <a:rPr lang="en-US" altLang="zh-CN" sz="1800">
                        <a:latin typeface="Cambria Math" panose="02040503050406030204" pitchFamily="18" charset="0"/>
                      </a:rPr>
                      <m:t>5</m:t>
                    </m:r>
                    <m:r>
                      <a:rPr lang="en-US" altLang="zh-CN" sz="1800">
                        <a:latin typeface="Cambria Math" panose="02040503050406030204" pitchFamily="18" charset="0"/>
                      </a:rPr>
                      <m:t>,0.5)</m:t>
                    </m:r>
                    <m:r>
                      <a:rPr lang="en-US" altLang="zh-CN" sz="1800">
                        <a:latin typeface="Cambria Math" panose="02040503050406030204" pitchFamily="18" charset="0"/>
                      </a:rPr>
                      <m:t>×</m:t>
                    </m:r>
                    <m:sSup>
                      <m:sSupPr>
                        <m:ctrlPr>
                          <a:rPr lang="zh-CN" altLang="zh-CN" sz="1800" i="1">
                            <a:latin typeface="Cambria Math" panose="02040503050406030204" pitchFamily="18" charset="0"/>
                          </a:rPr>
                        </m:ctrlPr>
                      </m:sSupPr>
                      <m:e>
                        <m:r>
                          <a:rPr lang="en-US" altLang="zh-CN" sz="1800">
                            <a:latin typeface="Cambria Math" panose="02040503050406030204" pitchFamily="18" charset="0"/>
                          </a:rPr>
                          <m:t>10</m:t>
                        </m:r>
                      </m:e>
                      <m:sup>
                        <m:r>
                          <a:rPr lang="en-US" altLang="zh-CN" sz="1800" i="1">
                            <a:latin typeface="Cambria Math" panose="02040503050406030204" pitchFamily="18" charset="0"/>
                          </a:rPr>
                          <m:t>−</m:t>
                        </m:r>
                        <m:r>
                          <a:rPr lang="en-US" altLang="zh-CN" sz="1800">
                            <a:latin typeface="Cambria Math" panose="02040503050406030204" pitchFamily="18" charset="0"/>
                          </a:rPr>
                          <m:t>6</m:t>
                        </m:r>
                      </m:sup>
                    </m:sSup>
                  </m:oMath>
                </a14:m>
                <a:r>
                  <a:rPr lang="en-US" altLang="zh-CN" sz="1800" dirty="0"/>
                  <a:t> </a:t>
                </a:r>
                <a:r>
                  <a:rPr lang="en-US" altLang="zh-CN" sz="1800" dirty="0">
                    <a:latin typeface="Comic Sans MS" panose="030F0702030302020204" pitchFamily="66" charset="0"/>
                  </a:rPr>
                  <a:t>J, Computation Energy </a:t>
                </a:r>
                <a14:m>
                  <m:oMath xmlns:m="http://schemas.openxmlformats.org/officeDocument/2006/math">
                    <m:r>
                      <a:rPr lang="en-US" altLang="zh-CN" sz="1800">
                        <a:latin typeface="Cambria Math" panose="02040503050406030204" pitchFamily="18" charset="0"/>
                      </a:rPr>
                      <m:t>~</m:t>
                    </m:r>
                    <m:r>
                      <a:rPr lang="en-US" altLang="zh-CN" sz="1800" i="1">
                        <a:latin typeface="Cambria Math" panose="02040503050406030204" pitchFamily="18" charset="0"/>
                      </a:rPr>
                      <m:t>𝑁</m:t>
                    </m:r>
                    <m:d>
                      <m:dPr>
                        <m:ctrlPr>
                          <a:rPr lang="en-US" altLang="zh-CN" sz="1800" i="1">
                            <a:latin typeface="Cambria Math" panose="02040503050406030204" pitchFamily="18" charset="0"/>
                          </a:rPr>
                        </m:ctrlPr>
                      </m:dPr>
                      <m:e>
                        <m:r>
                          <a:rPr lang="en-US" altLang="zh-CN" sz="1800">
                            <a:latin typeface="Cambria Math" panose="02040503050406030204" pitchFamily="18" charset="0"/>
                          </a:rPr>
                          <m:t>5,0.5</m:t>
                        </m:r>
                      </m:e>
                    </m:d>
                  </m:oMath>
                </a14:m>
                <a:r>
                  <a:rPr lang="en-US" altLang="zh-CN" sz="1800" dirty="0">
                    <a:latin typeface="Comic Sans MS" panose="030F0702030302020204" pitchFamily="66" charset="0"/>
                  </a:rPr>
                  <a:t> J per Frame </a:t>
                </a:r>
              </a:p>
              <a:p>
                <a:pPr lvl="1">
                  <a:spcBef>
                    <a:spcPts val="1200"/>
                  </a:spcBef>
                </a:pPr>
                <a:r>
                  <a:rPr lang="en-US" altLang="zh-CN" sz="1800" dirty="0">
                    <a:latin typeface="Comic Sans MS" panose="030F0702030302020204" pitchFamily="66" charset="0"/>
                  </a:rPr>
                  <a:t>Revenues </a:t>
                </a:r>
                <a14:m>
                  <m:oMath xmlns:m="http://schemas.openxmlformats.org/officeDocument/2006/math">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𝐺</m:t>
                        </m:r>
                      </m:e>
                      <m:sub>
                        <m:r>
                          <a:rPr lang="en-US" altLang="zh-CN" sz="1800" b="0" i="1" smtClean="0">
                            <a:latin typeface="Cambria Math" panose="02040503050406030204" pitchFamily="18" charset="0"/>
                          </a:rPr>
                          <m:t>𝑛</m:t>
                        </m:r>
                      </m:sub>
                    </m:sSub>
                  </m:oMath>
                </a14:m>
                <a:r>
                  <a:rPr lang="en-US" altLang="zh-CN" sz="1800" dirty="0">
                    <a:latin typeface="Comic Sans MS" panose="030F0702030302020204" pitchFamily="66" charset="0"/>
                  </a:rPr>
                  <a:t> and </a:t>
                </a:r>
                <a14:m>
                  <m:oMath xmlns:m="http://schemas.openxmlformats.org/officeDocument/2006/math">
                    <m:sSub>
                      <m:sSubPr>
                        <m:ctrlPr>
                          <a:rPr lang="en-US" altLang="zh-CN" sz="1800" i="1">
                            <a:latin typeface="Cambria Math" panose="02040503050406030204" pitchFamily="18" charset="0"/>
                          </a:rPr>
                        </m:ctrlPr>
                      </m:sSubPr>
                      <m:e>
                        <m:r>
                          <a:rPr lang="zh-CN" altLang="en-US" sz="1800" i="1" smtClean="0">
                            <a:latin typeface="Cambria Math" panose="02040503050406030204" pitchFamily="18" charset="0"/>
                          </a:rPr>
                          <m:t>𝜔</m:t>
                        </m:r>
                      </m:e>
                      <m:sub>
                        <m:r>
                          <a:rPr lang="en-US" altLang="zh-CN" sz="1800" b="0" i="1" smtClean="0">
                            <a:latin typeface="Cambria Math" panose="02040503050406030204" pitchFamily="18" charset="0"/>
                          </a:rPr>
                          <m:t>𝑚</m:t>
                        </m:r>
                      </m:sub>
                    </m:sSub>
                  </m:oMath>
                </a14:m>
                <a:r>
                  <a:rPr lang="en-US" altLang="zh-CN" sz="1800" dirty="0">
                    <a:latin typeface="Comic Sans MS" panose="030F0702030302020204" pitchFamily="66" charset="0"/>
                  </a:rPr>
                  <a:t> Generated from Sales Product Dataset</a:t>
                </a:r>
              </a:p>
              <a:p>
                <a:pPr lvl="1">
                  <a:spcBef>
                    <a:spcPts val="1200"/>
                  </a:spcBef>
                </a:pPr>
                <a:r>
                  <a:rPr lang="en-US" altLang="zh-CN" sz="1800" dirty="0">
                    <a:latin typeface="Comic Sans MS" panose="030F0702030302020204" pitchFamily="66" charset="0"/>
                  </a:rPr>
                  <a:t>Bandwidth Budget </a:t>
                </a:r>
                <a14:m>
                  <m:oMath xmlns:m="http://schemas.openxmlformats.org/officeDocument/2006/math">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𝐵</m:t>
                        </m:r>
                      </m:e>
                      <m:sub>
                        <m:r>
                          <a:rPr lang="en-US" altLang="zh-CN" sz="1800" i="1">
                            <a:latin typeface="Cambria Math" panose="02040503050406030204" pitchFamily="18" charset="0"/>
                          </a:rPr>
                          <m:t>𝑛</m:t>
                        </m:r>
                      </m:sub>
                    </m:sSub>
                  </m:oMath>
                </a14:m>
                <a:r>
                  <a:rPr lang="en-US" altLang="zh-CN" sz="1800" dirty="0">
                    <a:latin typeface="Comic Sans MS" panose="030F0702030302020204" pitchFamily="66" charset="0"/>
                  </a:rPr>
                  <a:t> in </a:t>
                </a:r>
                <a14:m>
                  <m:oMath xmlns:m="http://schemas.openxmlformats.org/officeDocument/2006/math">
                    <m:r>
                      <a:rPr lang="en-US" altLang="zh-CN" sz="1800" b="0" i="1" smtClean="0">
                        <a:latin typeface="Cambria Math" panose="02040503050406030204" pitchFamily="18" charset="0"/>
                      </a:rPr>
                      <m:t>[10, 25]</m:t>
                    </m:r>
                  </m:oMath>
                </a14:m>
                <a:r>
                  <a:rPr lang="en-US" altLang="zh-CN" sz="1800" dirty="0">
                    <a:latin typeface="Comic Sans MS" panose="030F0702030302020204" pitchFamily="66" charset="0"/>
                  </a:rPr>
                  <a:t>, Computation Capacity </a:t>
                </a:r>
                <a14:m>
                  <m:oMath xmlns:m="http://schemas.openxmlformats.org/officeDocument/2006/math">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𝐶</m:t>
                        </m:r>
                      </m:e>
                      <m:sub>
                        <m:r>
                          <a:rPr lang="en-US" altLang="zh-CN" sz="1800" i="1">
                            <a:latin typeface="Cambria Math" panose="02040503050406030204" pitchFamily="18" charset="0"/>
                          </a:rPr>
                          <m:t>𝑚</m:t>
                        </m:r>
                      </m:sub>
                    </m:sSub>
                  </m:oMath>
                </a14:m>
                <a:r>
                  <a:rPr lang="en-US" altLang="zh-CN" sz="1800" dirty="0">
                    <a:latin typeface="Comic Sans MS" panose="030F0702030302020204" pitchFamily="66" charset="0"/>
                  </a:rPr>
                  <a:t> in </a:t>
                </a:r>
                <a14:m>
                  <m:oMath xmlns:m="http://schemas.openxmlformats.org/officeDocument/2006/math">
                    <m:r>
                      <a:rPr lang="en-US" altLang="zh-CN" sz="1800" i="1">
                        <a:latin typeface="Cambria Math" panose="02040503050406030204" pitchFamily="18" charset="0"/>
                      </a:rPr>
                      <m:t>[</m:t>
                    </m:r>
                    <m:r>
                      <a:rPr lang="en-US" altLang="zh-CN" sz="1800" b="0" i="1" smtClean="0">
                        <a:latin typeface="Cambria Math" panose="02040503050406030204" pitchFamily="18" charset="0"/>
                      </a:rPr>
                      <m:t>3,</m:t>
                    </m:r>
                    <m:r>
                      <a:rPr lang="en-US" altLang="zh-CN" sz="1800" i="1">
                        <a:latin typeface="Cambria Math" panose="02040503050406030204" pitchFamily="18" charset="0"/>
                      </a:rPr>
                      <m:t> 2</m:t>
                    </m:r>
                    <m:r>
                      <a:rPr lang="en-US" altLang="zh-CN" sz="1800" b="0" i="1" smtClean="0">
                        <a:latin typeface="Cambria Math" panose="02040503050406030204" pitchFamily="18" charset="0"/>
                      </a:rPr>
                      <m:t>1</m:t>
                    </m:r>
                    <m:r>
                      <a:rPr lang="en-US" altLang="zh-CN" sz="1800" i="1">
                        <a:latin typeface="Cambria Math" panose="02040503050406030204" pitchFamily="18" charset="0"/>
                      </a:rPr>
                      <m:t>]</m:t>
                    </m:r>
                  </m:oMath>
                </a14:m>
                <a:endParaRPr lang="en-US" altLang="zh-CN" sz="1800" dirty="0">
                  <a:latin typeface="Comic Sans MS" panose="030F0702030302020204" pitchFamily="66" charset="0"/>
                </a:endParaRPr>
              </a:p>
              <a:p>
                <a:pPr>
                  <a:spcBef>
                    <a:spcPts val="1200"/>
                  </a:spcBef>
                </a:pPr>
                <a:endParaRPr lang="en-US" altLang="zh-CN" sz="2400" dirty="0">
                  <a:latin typeface="Comic Sans MS" panose="030F0702030302020204" pitchFamily="66" charset="0"/>
                </a:endParaRPr>
              </a:p>
              <a:p>
                <a:pPr>
                  <a:spcBef>
                    <a:spcPts val="1200"/>
                  </a:spcBef>
                </a:pPr>
                <a:r>
                  <a:rPr lang="en-US" altLang="zh-CN" sz="2400" dirty="0">
                    <a:latin typeface="Comic Sans MS" panose="030F0702030302020204" pitchFamily="66" charset="0"/>
                  </a:rPr>
                  <a:t>Evaluated:</a:t>
                </a:r>
              </a:p>
              <a:p>
                <a:pPr lvl="1">
                  <a:spcBef>
                    <a:spcPts val="1200"/>
                  </a:spcBef>
                </a:pPr>
                <a:r>
                  <a:rPr lang="en-US" altLang="zh-CN" sz="1800" dirty="0">
                    <a:latin typeface="Comic Sans MS" panose="030F0702030302020204" pitchFamily="66" charset="0"/>
                  </a:rPr>
                  <a:t>How does Alg. 1 converge for Pareto efficiency?</a:t>
                </a:r>
              </a:p>
              <a:p>
                <a:pPr lvl="1">
                  <a:spcBef>
                    <a:spcPts val="1200"/>
                  </a:spcBef>
                </a:pPr>
                <a:r>
                  <a:rPr lang="en-US" altLang="zh-CN" sz="1800" dirty="0">
                    <a:latin typeface="Comic Sans MS" panose="030F0702030302020204" pitchFamily="66" charset="0"/>
                  </a:rPr>
                  <a:t>How do Alg. 2 and Alg. 3 converge for multi-leader </a:t>
                </a:r>
                <a:r>
                  <a:rPr lang="en-US" altLang="zh-CN" sz="1800" dirty="0" err="1">
                    <a:latin typeface="Comic Sans MS" panose="030F0702030302020204" pitchFamily="66" charset="0"/>
                  </a:rPr>
                  <a:t>Stackelberg</a:t>
                </a:r>
                <a:r>
                  <a:rPr lang="en-US" altLang="zh-CN" sz="1800" dirty="0">
                    <a:latin typeface="Comic Sans MS" panose="030F0702030302020204" pitchFamily="66" charset="0"/>
                  </a:rPr>
                  <a:t> equilibrium?</a:t>
                </a:r>
              </a:p>
              <a:p>
                <a:pPr lvl="1">
                  <a:spcBef>
                    <a:spcPts val="1200"/>
                  </a:spcBef>
                </a:pPr>
                <a:r>
                  <a:rPr lang="en-US" altLang="zh-CN" sz="1800" dirty="0">
                    <a:latin typeface="Comic Sans MS" panose="030F0702030302020204" pitchFamily="66" charset="0"/>
                  </a:rPr>
                  <a:t>How is the scalability of MACRO?</a:t>
                </a:r>
              </a:p>
              <a:p>
                <a:pPr lvl="1">
                  <a:spcBef>
                    <a:spcPts val="600"/>
                  </a:spcBef>
                </a:pPr>
                <a:endParaRPr lang="en-US" altLang="zh-CN" sz="1600" dirty="0">
                  <a:latin typeface="Comic Sans MS" panose="030F0702030302020204" pitchFamily="66" charset="0"/>
                </a:endParaRPr>
              </a:p>
            </p:txBody>
          </p:sp>
        </mc:Choice>
        <mc:Fallback>
          <p:sp>
            <p:nvSpPr>
              <p:cNvPr id="3" name="内容占位符 2">
                <a:extLst>
                  <a:ext uri="{FF2B5EF4-FFF2-40B4-BE49-F238E27FC236}">
                    <a16:creationId xmlns:a16="http://schemas.microsoft.com/office/drawing/2014/main" id="{0925A577-1845-4847-B973-3B5614E64BC5}"/>
                  </a:ext>
                </a:extLst>
              </p:cNvPr>
              <p:cNvSpPr>
                <a:spLocks noGrp="1" noRot="1" noChangeAspect="1" noMove="1" noResize="1" noEditPoints="1" noAdjustHandles="1" noChangeArrowheads="1" noChangeShapeType="1" noTextEdit="1"/>
              </p:cNvSpPr>
              <p:nvPr>
                <p:ph idx="1"/>
              </p:nvPr>
            </p:nvSpPr>
            <p:spPr>
              <a:blipFill>
                <a:blip r:embed="rId3"/>
                <a:stretch>
                  <a:fillRect l="-722" t="-1093" b="-3279"/>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627677D-C6A1-405C-A5D0-0F9A02A5D408}"/>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C86103ED-9C6B-4FBB-A0BE-1AEB7DDD7311}"/>
              </a:ext>
            </a:extLst>
          </p:cNvPr>
          <p:cNvSpPr>
            <a:spLocks noGrp="1"/>
          </p:cNvSpPr>
          <p:nvPr>
            <p:ph type="sldNum" sz="quarter" idx="12"/>
          </p:nvPr>
        </p:nvSpPr>
        <p:spPr/>
        <p:txBody>
          <a:bodyPr/>
          <a:lstStyle/>
          <a:p>
            <a:fld id="{0C913308-F349-4B6D-A68A-DD1791B4A57B}" type="slidenum">
              <a:rPr lang="zh-CN" altLang="en-US" smtClean="0"/>
              <a:pPr/>
              <a:t>12</a:t>
            </a:fld>
            <a:endParaRPr lang="zh-CN" altLang="en-US" dirty="0"/>
          </a:p>
        </p:txBody>
      </p:sp>
    </p:spTree>
    <p:extLst>
      <p:ext uri="{BB962C8B-B14F-4D97-AF65-F5344CB8AC3E}">
        <p14:creationId xmlns:p14="http://schemas.microsoft.com/office/powerpoint/2010/main" val="325723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9CDCB6-AB42-4A96-B45B-EB4D12967F96}"/>
              </a:ext>
            </a:extLst>
          </p:cNvPr>
          <p:cNvSpPr>
            <a:spLocks noGrp="1"/>
          </p:cNvSpPr>
          <p:nvPr>
            <p:ph type="title"/>
          </p:nvPr>
        </p:nvSpPr>
        <p:spPr>
          <a:xfrm>
            <a:off x="407368" y="136524"/>
            <a:ext cx="9937104" cy="720080"/>
          </a:xfrm>
        </p:spPr>
        <p:txBody>
          <a:bodyPr/>
          <a:lstStyle/>
          <a:p>
            <a:r>
              <a:rPr lang="en-US" altLang="zh-CN" sz="3600" dirty="0">
                <a:latin typeface="Comic Sans MS" panose="030F0702030302020204" pitchFamily="66" charset="0"/>
              </a:rPr>
              <a:t>Converge for Pareto efficiency</a:t>
            </a:r>
            <a:endParaRPr lang="it-IT" altLang="zh-CN" sz="3600" dirty="0">
              <a:latin typeface="Comic Sans MS" panose="030F0702030302020204" pitchFamily="66" charset="0"/>
            </a:endParaRPr>
          </a:p>
        </p:txBody>
      </p:sp>
      <p:sp>
        <p:nvSpPr>
          <p:cNvPr id="3" name="内容占位符 2">
            <a:extLst>
              <a:ext uri="{FF2B5EF4-FFF2-40B4-BE49-F238E27FC236}">
                <a16:creationId xmlns:a16="http://schemas.microsoft.com/office/drawing/2014/main" id="{0925A577-1845-4847-B973-3B5614E64BC5}"/>
              </a:ext>
            </a:extLst>
          </p:cNvPr>
          <p:cNvSpPr>
            <a:spLocks noGrp="1"/>
          </p:cNvSpPr>
          <p:nvPr>
            <p:ph idx="1"/>
          </p:nvPr>
        </p:nvSpPr>
        <p:spPr/>
        <p:txBody>
          <a:bodyPr/>
          <a:lstStyle/>
          <a:p>
            <a:pPr>
              <a:spcBef>
                <a:spcPts val="1200"/>
              </a:spcBef>
            </a:pPr>
            <a:r>
              <a:rPr lang="en-US" altLang="zh-CN" sz="2200" dirty="0">
                <a:latin typeface="Comic Sans MS" panose="030F0702030302020204" pitchFamily="66" charset="0"/>
              </a:rPr>
              <a:t>How does Alg. 1 converge for Pareto efficiency?</a:t>
            </a:r>
          </a:p>
          <a:p>
            <a:pPr lvl="1">
              <a:spcBef>
                <a:spcPts val="600"/>
              </a:spcBef>
            </a:pPr>
            <a:endParaRPr lang="en-US" altLang="zh-CN" sz="1600" dirty="0">
              <a:latin typeface="Comic Sans MS" panose="030F0702030302020204" pitchFamily="66" charset="0"/>
            </a:endParaRPr>
          </a:p>
        </p:txBody>
      </p:sp>
      <p:sp>
        <p:nvSpPr>
          <p:cNvPr id="4" name="日期占位符 3">
            <a:extLst>
              <a:ext uri="{FF2B5EF4-FFF2-40B4-BE49-F238E27FC236}">
                <a16:creationId xmlns:a16="http://schemas.microsoft.com/office/drawing/2014/main" id="{9627677D-C6A1-405C-A5D0-0F9A02A5D408}"/>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C86103ED-9C6B-4FBB-A0BE-1AEB7DDD7311}"/>
              </a:ext>
            </a:extLst>
          </p:cNvPr>
          <p:cNvSpPr>
            <a:spLocks noGrp="1"/>
          </p:cNvSpPr>
          <p:nvPr>
            <p:ph type="sldNum" sz="quarter" idx="12"/>
          </p:nvPr>
        </p:nvSpPr>
        <p:spPr/>
        <p:txBody>
          <a:bodyPr/>
          <a:lstStyle/>
          <a:p>
            <a:fld id="{0C913308-F349-4B6D-A68A-DD1791B4A57B}" type="slidenum">
              <a:rPr lang="zh-CN" altLang="en-US" smtClean="0"/>
              <a:pPr/>
              <a:t>13</a:t>
            </a:fld>
            <a:endParaRPr lang="zh-CN" altLang="en-US" dirty="0"/>
          </a:p>
        </p:txBody>
      </p:sp>
      <p:pic>
        <p:nvPicPr>
          <p:cNvPr id="7" name="图片 6">
            <a:extLst>
              <a:ext uri="{FF2B5EF4-FFF2-40B4-BE49-F238E27FC236}">
                <a16:creationId xmlns:a16="http://schemas.microsoft.com/office/drawing/2014/main" id="{9CA1B0ED-78D1-4EF4-80E8-CCACD77C204F}"/>
              </a:ext>
            </a:extLst>
          </p:cNvPr>
          <p:cNvPicPr>
            <a:picLocks noChangeAspect="1"/>
          </p:cNvPicPr>
          <p:nvPr/>
        </p:nvPicPr>
        <p:blipFill>
          <a:blip r:embed="rId3"/>
          <a:stretch>
            <a:fillRect/>
          </a:stretch>
        </p:blipFill>
        <p:spPr>
          <a:xfrm>
            <a:off x="1199456" y="2633441"/>
            <a:ext cx="4680520" cy="2883791"/>
          </a:xfrm>
          <a:prstGeom prst="rect">
            <a:avLst/>
          </a:prstGeom>
        </p:spPr>
      </p:pic>
      <p:pic>
        <p:nvPicPr>
          <p:cNvPr id="8" name="图片 7">
            <a:extLst>
              <a:ext uri="{FF2B5EF4-FFF2-40B4-BE49-F238E27FC236}">
                <a16:creationId xmlns:a16="http://schemas.microsoft.com/office/drawing/2014/main" id="{A2751105-8833-4995-96C0-DFE229C15965}"/>
              </a:ext>
            </a:extLst>
          </p:cNvPr>
          <p:cNvPicPr>
            <a:picLocks noChangeAspect="1"/>
          </p:cNvPicPr>
          <p:nvPr/>
        </p:nvPicPr>
        <p:blipFill>
          <a:blip r:embed="rId4"/>
          <a:stretch>
            <a:fillRect/>
          </a:stretch>
        </p:blipFill>
        <p:spPr>
          <a:xfrm>
            <a:off x="6158610" y="2484512"/>
            <a:ext cx="4856507" cy="3024336"/>
          </a:xfrm>
          <a:prstGeom prst="rect">
            <a:avLst/>
          </a:prstGeom>
        </p:spPr>
      </p:pic>
      <p:sp>
        <p:nvSpPr>
          <p:cNvPr id="9" name="矩形 8">
            <a:extLst>
              <a:ext uri="{FF2B5EF4-FFF2-40B4-BE49-F238E27FC236}">
                <a16:creationId xmlns:a16="http://schemas.microsoft.com/office/drawing/2014/main" id="{705A5910-5CE5-4AC1-9E7B-2634C96B618F}"/>
              </a:ext>
            </a:extLst>
          </p:cNvPr>
          <p:cNvSpPr/>
          <p:nvPr/>
        </p:nvSpPr>
        <p:spPr>
          <a:xfrm>
            <a:off x="7514481" y="1856332"/>
            <a:ext cx="3528392" cy="584775"/>
          </a:xfrm>
          <a:prstGeom prst="rect">
            <a:avLst/>
          </a:prstGeom>
        </p:spPr>
        <p:txBody>
          <a:bodyPr wrap="square">
            <a:spAutoFit/>
          </a:bodyPr>
          <a:lstStyle/>
          <a:p>
            <a:r>
              <a:rPr lang="en-US" altLang="zh-CN" sz="1600" dirty="0">
                <a:solidFill>
                  <a:srgbClr val="FF0000"/>
                </a:solidFill>
                <a:latin typeface="Comic Sans MS" panose="030F0702030302020204" pitchFamily="66" charset="0"/>
              </a:rPr>
              <a:t>Platform cannot changes its frame rate to improve the social welfare</a:t>
            </a:r>
            <a:endParaRPr lang="zh-CN" altLang="en-US" sz="1600" dirty="0">
              <a:solidFill>
                <a:srgbClr val="FF0000"/>
              </a:solidFill>
              <a:latin typeface="Comic Sans MS" panose="030F0702030302020204" pitchFamily="66" charset="0"/>
            </a:endParaRPr>
          </a:p>
        </p:txBody>
      </p:sp>
      <p:sp>
        <p:nvSpPr>
          <p:cNvPr id="10" name="矩形 9">
            <a:extLst>
              <a:ext uri="{FF2B5EF4-FFF2-40B4-BE49-F238E27FC236}">
                <a16:creationId xmlns:a16="http://schemas.microsoft.com/office/drawing/2014/main" id="{79D340F1-924A-4C47-A749-8EA0491E6FDC}"/>
              </a:ext>
            </a:extLst>
          </p:cNvPr>
          <p:cNvSpPr/>
          <p:nvPr/>
        </p:nvSpPr>
        <p:spPr>
          <a:xfrm>
            <a:off x="2226433" y="5529504"/>
            <a:ext cx="3148619" cy="369332"/>
          </a:xfrm>
          <a:prstGeom prst="rect">
            <a:avLst/>
          </a:prstGeom>
        </p:spPr>
        <p:txBody>
          <a:bodyPr wrap="none">
            <a:spAutoFit/>
          </a:bodyPr>
          <a:lstStyle/>
          <a:p>
            <a:r>
              <a:rPr lang="en-US" altLang="zh-CN" dirty="0">
                <a:latin typeface="Comic Sans MS" panose="030F0702030302020204" pitchFamily="66" charset="0"/>
              </a:rPr>
              <a:t>Convergence of Frame Rate</a:t>
            </a:r>
            <a:endParaRPr lang="zh-CN" altLang="en-US" dirty="0">
              <a:latin typeface="Comic Sans MS" panose="030F0702030302020204" pitchFamily="66" charset="0"/>
            </a:endParaRPr>
          </a:p>
        </p:txBody>
      </p:sp>
      <p:sp>
        <p:nvSpPr>
          <p:cNvPr id="11" name="矩形 10">
            <a:extLst>
              <a:ext uri="{FF2B5EF4-FFF2-40B4-BE49-F238E27FC236}">
                <a16:creationId xmlns:a16="http://schemas.microsoft.com/office/drawing/2014/main" id="{049A1FD7-F09D-4C50-B2C6-377DFAE4B948}"/>
              </a:ext>
            </a:extLst>
          </p:cNvPr>
          <p:cNvSpPr/>
          <p:nvPr/>
        </p:nvSpPr>
        <p:spPr>
          <a:xfrm>
            <a:off x="7913031" y="5527223"/>
            <a:ext cx="2071401" cy="369332"/>
          </a:xfrm>
          <a:prstGeom prst="rect">
            <a:avLst/>
          </a:prstGeom>
        </p:spPr>
        <p:txBody>
          <a:bodyPr wrap="none">
            <a:spAutoFit/>
          </a:bodyPr>
          <a:lstStyle/>
          <a:p>
            <a:r>
              <a:rPr lang="en-US" altLang="zh-CN" dirty="0">
                <a:latin typeface="Comic Sans MS" panose="030F0702030302020204" pitchFamily="66" charset="0"/>
              </a:rPr>
              <a:t>Pareto Efficiency</a:t>
            </a:r>
            <a:endParaRPr lang="zh-CN" altLang="en-US" dirty="0">
              <a:latin typeface="Comic Sans MS" panose="030F0702030302020204" pitchFamily="66" charset="0"/>
            </a:endParaRPr>
          </a:p>
        </p:txBody>
      </p:sp>
    </p:spTree>
    <p:extLst>
      <p:ext uri="{BB962C8B-B14F-4D97-AF65-F5344CB8AC3E}">
        <p14:creationId xmlns:p14="http://schemas.microsoft.com/office/powerpoint/2010/main" val="325678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9CDCB6-AB42-4A96-B45B-EB4D12967F96}"/>
              </a:ext>
            </a:extLst>
          </p:cNvPr>
          <p:cNvSpPr>
            <a:spLocks noGrp="1"/>
          </p:cNvSpPr>
          <p:nvPr>
            <p:ph type="title"/>
          </p:nvPr>
        </p:nvSpPr>
        <p:spPr>
          <a:xfrm>
            <a:off x="407368" y="136524"/>
            <a:ext cx="9937104" cy="720080"/>
          </a:xfrm>
        </p:spPr>
        <p:txBody>
          <a:bodyPr/>
          <a:lstStyle/>
          <a:p>
            <a:r>
              <a:rPr lang="en-US" altLang="zh-CN" sz="3600" dirty="0">
                <a:latin typeface="Comic Sans MS" panose="030F0702030302020204" pitchFamily="66" charset="0"/>
              </a:rPr>
              <a:t>Converge for MSE</a:t>
            </a:r>
            <a:endParaRPr lang="it-IT" altLang="zh-CN" sz="3600" dirty="0">
              <a:latin typeface="Comic Sans MS" panose="030F0702030302020204" pitchFamily="66" charset="0"/>
            </a:endParaRPr>
          </a:p>
        </p:txBody>
      </p:sp>
      <p:sp>
        <p:nvSpPr>
          <p:cNvPr id="3" name="内容占位符 2">
            <a:extLst>
              <a:ext uri="{FF2B5EF4-FFF2-40B4-BE49-F238E27FC236}">
                <a16:creationId xmlns:a16="http://schemas.microsoft.com/office/drawing/2014/main" id="{0925A577-1845-4847-B973-3B5614E64BC5}"/>
              </a:ext>
            </a:extLst>
          </p:cNvPr>
          <p:cNvSpPr>
            <a:spLocks noGrp="1"/>
          </p:cNvSpPr>
          <p:nvPr>
            <p:ph idx="1"/>
          </p:nvPr>
        </p:nvSpPr>
        <p:spPr>
          <a:xfrm>
            <a:off x="609600" y="1484784"/>
            <a:ext cx="10972800" cy="4464496"/>
          </a:xfrm>
        </p:spPr>
        <p:txBody>
          <a:bodyPr/>
          <a:lstStyle/>
          <a:p>
            <a:pPr>
              <a:spcBef>
                <a:spcPts val="1200"/>
              </a:spcBef>
            </a:pPr>
            <a:r>
              <a:rPr lang="en-US" altLang="zh-CN" sz="2200" dirty="0">
                <a:latin typeface="Comic Sans MS" panose="030F0702030302020204" pitchFamily="66" charset="0"/>
              </a:rPr>
              <a:t>How do Alg. 2 and Alg. 3 converge for multi-leader </a:t>
            </a:r>
            <a:r>
              <a:rPr lang="en-US" altLang="zh-CN" sz="2200" dirty="0" err="1">
                <a:latin typeface="Comic Sans MS" panose="030F0702030302020204" pitchFamily="66" charset="0"/>
              </a:rPr>
              <a:t>Stackelberg</a:t>
            </a:r>
            <a:r>
              <a:rPr lang="en-US" altLang="zh-CN" sz="2200" dirty="0">
                <a:latin typeface="Comic Sans MS" panose="030F0702030302020204" pitchFamily="66" charset="0"/>
              </a:rPr>
              <a:t> equilibrium?</a:t>
            </a:r>
          </a:p>
          <a:p>
            <a:pPr lvl="1">
              <a:spcBef>
                <a:spcPts val="600"/>
              </a:spcBef>
            </a:pPr>
            <a:endParaRPr lang="en-US" altLang="zh-CN" sz="1600" dirty="0">
              <a:latin typeface="Comic Sans MS" panose="030F0702030302020204" pitchFamily="66" charset="0"/>
            </a:endParaRPr>
          </a:p>
        </p:txBody>
      </p:sp>
      <p:sp>
        <p:nvSpPr>
          <p:cNvPr id="4" name="日期占位符 3">
            <a:extLst>
              <a:ext uri="{FF2B5EF4-FFF2-40B4-BE49-F238E27FC236}">
                <a16:creationId xmlns:a16="http://schemas.microsoft.com/office/drawing/2014/main" id="{9627677D-C6A1-405C-A5D0-0F9A02A5D408}"/>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C86103ED-9C6B-4FBB-A0BE-1AEB7DDD7311}"/>
              </a:ext>
            </a:extLst>
          </p:cNvPr>
          <p:cNvSpPr>
            <a:spLocks noGrp="1"/>
          </p:cNvSpPr>
          <p:nvPr>
            <p:ph type="sldNum" sz="quarter" idx="12"/>
          </p:nvPr>
        </p:nvSpPr>
        <p:spPr/>
        <p:txBody>
          <a:bodyPr/>
          <a:lstStyle/>
          <a:p>
            <a:fld id="{0C913308-F349-4B6D-A68A-DD1791B4A57B}" type="slidenum">
              <a:rPr lang="zh-CN" altLang="en-US" smtClean="0"/>
              <a:pPr/>
              <a:t>14</a:t>
            </a:fld>
            <a:endParaRPr lang="zh-CN" altLang="en-US" dirty="0"/>
          </a:p>
        </p:txBody>
      </p:sp>
      <p:pic>
        <p:nvPicPr>
          <p:cNvPr id="6" name="图片 5">
            <a:extLst>
              <a:ext uri="{FF2B5EF4-FFF2-40B4-BE49-F238E27FC236}">
                <a16:creationId xmlns:a16="http://schemas.microsoft.com/office/drawing/2014/main" id="{C1C6893F-D63B-4444-8D5F-1C0B5D83DA08}"/>
              </a:ext>
            </a:extLst>
          </p:cNvPr>
          <p:cNvPicPr>
            <a:picLocks noChangeAspect="1"/>
          </p:cNvPicPr>
          <p:nvPr/>
        </p:nvPicPr>
        <p:blipFill>
          <a:blip r:embed="rId3"/>
          <a:stretch>
            <a:fillRect/>
          </a:stretch>
        </p:blipFill>
        <p:spPr>
          <a:xfrm>
            <a:off x="479376" y="3227661"/>
            <a:ext cx="3270328" cy="1872208"/>
          </a:xfrm>
          <a:prstGeom prst="rect">
            <a:avLst/>
          </a:prstGeom>
        </p:spPr>
      </p:pic>
      <p:pic>
        <p:nvPicPr>
          <p:cNvPr id="7" name="图片 6">
            <a:extLst>
              <a:ext uri="{FF2B5EF4-FFF2-40B4-BE49-F238E27FC236}">
                <a16:creationId xmlns:a16="http://schemas.microsoft.com/office/drawing/2014/main" id="{E81153B3-D007-4D94-B66A-16BA2930C385}"/>
              </a:ext>
            </a:extLst>
          </p:cNvPr>
          <p:cNvPicPr>
            <a:picLocks noChangeAspect="1"/>
          </p:cNvPicPr>
          <p:nvPr/>
        </p:nvPicPr>
        <p:blipFill>
          <a:blip r:embed="rId4"/>
          <a:stretch>
            <a:fillRect/>
          </a:stretch>
        </p:blipFill>
        <p:spPr>
          <a:xfrm>
            <a:off x="3935760" y="2780928"/>
            <a:ext cx="7665730" cy="2401731"/>
          </a:xfrm>
          <a:prstGeom prst="rect">
            <a:avLst/>
          </a:prstGeom>
        </p:spPr>
      </p:pic>
      <p:sp>
        <p:nvSpPr>
          <p:cNvPr id="8" name="矩形 7">
            <a:extLst>
              <a:ext uri="{FF2B5EF4-FFF2-40B4-BE49-F238E27FC236}">
                <a16:creationId xmlns:a16="http://schemas.microsoft.com/office/drawing/2014/main" id="{A72D2C5C-292A-46E4-AD4C-B6D466F8DAAF}"/>
              </a:ext>
            </a:extLst>
          </p:cNvPr>
          <p:cNvSpPr/>
          <p:nvPr/>
        </p:nvSpPr>
        <p:spPr>
          <a:xfrm>
            <a:off x="7680176" y="2111166"/>
            <a:ext cx="4032448" cy="584775"/>
          </a:xfrm>
          <a:prstGeom prst="rect">
            <a:avLst/>
          </a:prstGeom>
        </p:spPr>
        <p:txBody>
          <a:bodyPr wrap="square">
            <a:spAutoFit/>
          </a:bodyPr>
          <a:lstStyle/>
          <a:p>
            <a:pPr algn="ctr"/>
            <a:r>
              <a:rPr lang="en-US" altLang="zh-CN" sz="1600" dirty="0">
                <a:solidFill>
                  <a:srgbClr val="FF0000"/>
                </a:solidFill>
                <a:latin typeface="Comic Sans MS" panose="030F0702030302020204" pitchFamily="66" charset="0"/>
              </a:rPr>
              <a:t>Worker and platform cannot change their strategies to raise their utility</a:t>
            </a:r>
            <a:endParaRPr lang="zh-CN" altLang="en-US" sz="1600" dirty="0">
              <a:solidFill>
                <a:srgbClr val="FF0000"/>
              </a:solidFill>
              <a:latin typeface="Comic Sans MS" panose="030F0702030302020204" pitchFamily="66" charset="0"/>
            </a:endParaRPr>
          </a:p>
        </p:txBody>
      </p:sp>
      <p:sp>
        <p:nvSpPr>
          <p:cNvPr id="9" name="矩形 8">
            <a:extLst>
              <a:ext uri="{FF2B5EF4-FFF2-40B4-BE49-F238E27FC236}">
                <a16:creationId xmlns:a16="http://schemas.microsoft.com/office/drawing/2014/main" id="{DB9C9D62-1A0C-449A-806D-24ADD6609586}"/>
              </a:ext>
            </a:extLst>
          </p:cNvPr>
          <p:cNvSpPr/>
          <p:nvPr/>
        </p:nvSpPr>
        <p:spPr>
          <a:xfrm>
            <a:off x="423456" y="5155242"/>
            <a:ext cx="3698448" cy="369332"/>
          </a:xfrm>
          <a:prstGeom prst="rect">
            <a:avLst/>
          </a:prstGeom>
        </p:spPr>
        <p:txBody>
          <a:bodyPr wrap="none">
            <a:spAutoFit/>
          </a:bodyPr>
          <a:lstStyle/>
          <a:p>
            <a:r>
              <a:rPr lang="en-US" altLang="zh-CN" dirty="0">
                <a:latin typeface="Comic Sans MS" panose="030F0702030302020204" pitchFamily="66" charset="0"/>
              </a:rPr>
              <a:t>Convergence of Incentive Utility</a:t>
            </a:r>
            <a:endParaRPr lang="zh-CN" altLang="en-US" dirty="0">
              <a:latin typeface="Comic Sans MS" panose="030F0702030302020204" pitchFamily="66" charset="0"/>
            </a:endParaRPr>
          </a:p>
        </p:txBody>
      </p:sp>
      <p:sp>
        <p:nvSpPr>
          <p:cNvPr id="10" name="矩形 9">
            <a:extLst>
              <a:ext uri="{FF2B5EF4-FFF2-40B4-BE49-F238E27FC236}">
                <a16:creationId xmlns:a16="http://schemas.microsoft.com/office/drawing/2014/main" id="{232989EB-2640-41B6-9937-DE2F7E622153}"/>
              </a:ext>
            </a:extLst>
          </p:cNvPr>
          <p:cNvSpPr/>
          <p:nvPr/>
        </p:nvSpPr>
        <p:spPr>
          <a:xfrm>
            <a:off x="5032247" y="5188550"/>
            <a:ext cx="2127505" cy="369332"/>
          </a:xfrm>
          <a:prstGeom prst="rect">
            <a:avLst/>
          </a:prstGeom>
        </p:spPr>
        <p:txBody>
          <a:bodyPr wrap="none">
            <a:spAutoFit/>
          </a:bodyPr>
          <a:lstStyle/>
          <a:p>
            <a:r>
              <a:rPr lang="en-US" altLang="zh-CN">
                <a:latin typeface="Comic Sans MS" panose="030F0702030302020204" pitchFamily="66" charset="0"/>
              </a:rPr>
              <a:t>MSE for Workers</a:t>
            </a:r>
            <a:endParaRPr lang="zh-CN" altLang="en-US" dirty="0">
              <a:latin typeface="Comic Sans MS" panose="030F0702030302020204" pitchFamily="66" charset="0"/>
            </a:endParaRPr>
          </a:p>
        </p:txBody>
      </p:sp>
      <p:sp>
        <p:nvSpPr>
          <p:cNvPr id="11" name="矩形 10">
            <a:extLst>
              <a:ext uri="{FF2B5EF4-FFF2-40B4-BE49-F238E27FC236}">
                <a16:creationId xmlns:a16="http://schemas.microsoft.com/office/drawing/2014/main" id="{42157363-4104-4C75-9117-4C1E1D313146}"/>
              </a:ext>
            </a:extLst>
          </p:cNvPr>
          <p:cNvSpPr/>
          <p:nvPr/>
        </p:nvSpPr>
        <p:spPr>
          <a:xfrm>
            <a:off x="8904312" y="5188550"/>
            <a:ext cx="2231701" cy="369332"/>
          </a:xfrm>
          <a:prstGeom prst="rect">
            <a:avLst/>
          </a:prstGeom>
        </p:spPr>
        <p:txBody>
          <a:bodyPr wrap="none">
            <a:spAutoFit/>
          </a:bodyPr>
          <a:lstStyle/>
          <a:p>
            <a:r>
              <a:rPr lang="en-US" altLang="zh-CN" dirty="0">
                <a:latin typeface="Comic Sans MS" panose="030F0702030302020204" pitchFamily="66" charset="0"/>
              </a:rPr>
              <a:t>MSE for Platforms</a:t>
            </a:r>
            <a:endParaRPr lang="zh-CN" altLang="en-US" dirty="0">
              <a:latin typeface="Comic Sans MS" panose="030F0702030302020204" pitchFamily="66" charset="0"/>
            </a:endParaRPr>
          </a:p>
        </p:txBody>
      </p:sp>
    </p:spTree>
    <p:extLst>
      <p:ext uri="{BB962C8B-B14F-4D97-AF65-F5344CB8AC3E}">
        <p14:creationId xmlns:p14="http://schemas.microsoft.com/office/powerpoint/2010/main" val="114221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9CDCB6-AB42-4A96-B45B-EB4D12967F96}"/>
              </a:ext>
            </a:extLst>
          </p:cNvPr>
          <p:cNvSpPr>
            <a:spLocks noGrp="1"/>
          </p:cNvSpPr>
          <p:nvPr>
            <p:ph type="title"/>
          </p:nvPr>
        </p:nvSpPr>
        <p:spPr>
          <a:xfrm>
            <a:off x="407368" y="136524"/>
            <a:ext cx="9937104" cy="720080"/>
          </a:xfrm>
        </p:spPr>
        <p:txBody>
          <a:bodyPr/>
          <a:lstStyle/>
          <a:p>
            <a:r>
              <a:rPr lang="en-US" altLang="zh-CN" sz="3600" dirty="0">
                <a:latin typeface="Comic Sans MS" panose="030F0702030302020204" pitchFamily="66" charset="0"/>
              </a:rPr>
              <a:t>Scalability of MACRO</a:t>
            </a:r>
            <a:endParaRPr lang="it-IT" altLang="zh-CN" sz="3600" dirty="0">
              <a:latin typeface="Comic Sans MS" panose="030F0702030302020204" pitchFamily="66" charset="0"/>
            </a:endParaRPr>
          </a:p>
        </p:txBody>
      </p:sp>
      <p:sp>
        <p:nvSpPr>
          <p:cNvPr id="3" name="内容占位符 2">
            <a:extLst>
              <a:ext uri="{FF2B5EF4-FFF2-40B4-BE49-F238E27FC236}">
                <a16:creationId xmlns:a16="http://schemas.microsoft.com/office/drawing/2014/main" id="{0925A577-1845-4847-B973-3B5614E64BC5}"/>
              </a:ext>
            </a:extLst>
          </p:cNvPr>
          <p:cNvSpPr>
            <a:spLocks noGrp="1"/>
          </p:cNvSpPr>
          <p:nvPr>
            <p:ph idx="1"/>
          </p:nvPr>
        </p:nvSpPr>
        <p:spPr/>
        <p:txBody>
          <a:bodyPr/>
          <a:lstStyle/>
          <a:p>
            <a:pPr>
              <a:spcBef>
                <a:spcPts val="1200"/>
              </a:spcBef>
            </a:pPr>
            <a:r>
              <a:rPr lang="en-US" altLang="zh-CN" sz="2200" dirty="0">
                <a:latin typeface="Comic Sans MS" panose="030F0702030302020204" pitchFamily="66" charset="0"/>
              </a:rPr>
              <a:t>How is the scalability of MACRO?</a:t>
            </a:r>
          </a:p>
          <a:p>
            <a:pPr lvl="1">
              <a:spcBef>
                <a:spcPts val="600"/>
              </a:spcBef>
            </a:pPr>
            <a:endParaRPr lang="en-US" altLang="zh-CN" sz="1600" dirty="0">
              <a:latin typeface="Comic Sans MS" panose="030F0702030302020204" pitchFamily="66" charset="0"/>
            </a:endParaRPr>
          </a:p>
        </p:txBody>
      </p:sp>
      <p:sp>
        <p:nvSpPr>
          <p:cNvPr id="4" name="日期占位符 3">
            <a:extLst>
              <a:ext uri="{FF2B5EF4-FFF2-40B4-BE49-F238E27FC236}">
                <a16:creationId xmlns:a16="http://schemas.microsoft.com/office/drawing/2014/main" id="{9627677D-C6A1-405C-A5D0-0F9A02A5D408}"/>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C86103ED-9C6B-4FBB-A0BE-1AEB7DDD7311}"/>
              </a:ext>
            </a:extLst>
          </p:cNvPr>
          <p:cNvSpPr>
            <a:spLocks noGrp="1"/>
          </p:cNvSpPr>
          <p:nvPr>
            <p:ph type="sldNum" sz="quarter" idx="12"/>
          </p:nvPr>
        </p:nvSpPr>
        <p:spPr/>
        <p:txBody>
          <a:bodyPr/>
          <a:lstStyle/>
          <a:p>
            <a:fld id="{0C913308-F349-4B6D-A68A-DD1791B4A57B}" type="slidenum">
              <a:rPr lang="zh-CN" altLang="en-US" smtClean="0"/>
              <a:pPr/>
              <a:t>15</a:t>
            </a:fld>
            <a:endParaRPr lang="zh-CN" altLang="en-US" dirty="0"/>
          </a:p>
        </p:txBody>
      </p:sp>
      <p:pic>
        <p:nvPicPr>
          <p:cNvPr id="6" name="图片 5">
            <a:extLst>
              <a:ext uri="{FF2B5EF4-FFF2-40B4-BE49-F238E27FC236}">
                <a16:creationId xmlns:a16="http://schemas.microsoft.com/office/drawing/2014/main" id="{4C9C6B03-07D7-43E6-9D9F-986FDF9F1D2C}"/>
              </a:ext>
            </a:extLst>
          </p:cNvPr>
          <p:cNvPicPr>
            <a:picLocks noChangeAspect="1"/>
          </p:cNvPicPr>
          <p:nvPr/>
        </p:nvPicPr>
        <p:blipFill>
          <a:blip r:embed="rId3"/>
          <a:stretch>
            <a:fillRect/>
          </a:stretch>
        </p:blipFill>
        <p:spPr>
          <a:xfrm>
            <a:off x="461814" y="2996952"/>
            <a:ext cx="3617962" cy="2059601"/>
          </a:xfrm>
          <a:prstGeom prst="rect">
            <a:avLst/>
          </a:prstGeom>
        </p:spPr>
      </p:pic>
      <p:pic>
        <p:nvPicPr>
          <p:cNvPr id="7" name="图片 6">
            <a:extLst>
              <a:ext uri="{FF2B5EF4-FFF2-40B4-BE49-F238E27FC236}">
                <a16:creationId xmlns:a16="http://schemas.microsoft.com/office/drawing/2014/main" id="{4D1DA2BE-EC43-4FA4-978B-E2FE59BF4EA7}"/>
              </a:ext>
            </a:extLst>
          </p:cNvPr>
          <p:cNvPicPr>
            <a:picLocks noChangeAspect="1"/>
          </p:cNvPicPr>
          <p:nvPr/>
        </p:nvPicPr>
        <p:blipFill>
          <a:blip r:embed="rId4"/>
          <a:stretch>
            <a:fillRect/>
          </a:stretch>
        </p:blipFill>
        <p:spPr>
          <a:xfrm>
            <a:off x="4124623" y="2996952"/>
            <a:ext cx="7588001" cy="2153556"/>
          </a:xfrm>
          <a:prstGeom prst="rect">
            <a:avLst/>
          </a:prstGeom>
        </p:spPr>
      </p:pic>
      <p:sp>
        <p:nvSpPr>
          <p:cNvPr id="8" name="矩形 7">
            <a:extLst>
              <a:ext uri="{FF2B5EF4-FFF2-40B4-BE49-F238E27FC236}">
                <a16:creationId xmlns:a16="http://schemas.microsoft.com/office/drawing/2014/main" id="{B5E3747A-5BCB-4C30-BA5F-30F35ACC9C82}"/>
              </a:ext>
            </a:extLst>
          </p:cNvPr>
          <p:cNvSpPr/>
          <p:nvPr/>
        </p:nvSpPr>
        <p:spPr>
          <a:xfrm>
            <a:off x="4638927" y="5150508"/>
            <a:ext cx="3275256" cy="369332"/>
          </a:xfrm>
          <a:prstGeom prst="rect">
            <a:avLst/>
          </a:prstGeom>
        </p:spPr>
        <p:txBody>
          <a:bodyPr wrap="none">
            <a:spAutoFit/>
          </a:bodyPr>
          <a:lstStyle/>
          <a:p>
            <a:r>
              <a:rPr lang="en-US" altLang="zh-CN" dirty="0">
                <a:latin typeface="Comic Sans MS" panose="030F0702030302020204" pitchFamily="66" charset="0"/>
              </a:rPr>
              <a:t>Various Video Content Types</a:t>
            </a:r>
            <a:endParaRPr lang="zh-CN" altLang="en-US" dirty="0">
              <a:latin typeface="Comic Sans MS" panose="030F0702030302020204" pitchFamily="66" charset="0"/>
            </a:endParaRPr>
          </a:p>
        </p:txBody>
      </p:sp>
      <p:sp>
        <p:nvSpPr>
          <p:cNvPr id="9" name="矩形 8">
            <a:extLst>
              <a:ext uri="{FF2B5EF4-FFF2-40B4-BE49-F238E27FC236}">
                <a16:creationId xmlns:a16="http://schemas.microsoft.com/office/drawing/2014/main" id="{9D807E4E-182F-4033-AB56-0E802CCF2E6E}"/>
              </a:ext>
            </a:extLst>
          </p:cNvPr>
          <p:cNvSpPr/>
          <p:nvPr/>
        </p:nvSpPr>
        <p:spPr>
          <a:xfrm>
            <a:off x="8529375" y="5150508"/>
            <a:ext cx="2823209" cy="369332"/>
          </a:xfrm>
          <a:prstGeom prst="rect">
            <a:avLst/>
          </a:prstGeom>
        </p:spPr>
        <p:txBody>
          <a:bodyPr wrap="none">
            <a:spAutoFit/>
          </a:bodyPr>
          <a:lstStyle/>
          <a:p>
            <a:r>
              <a:rPr lang="en-US" altLang="zh-CN" dirty="0">
                <a:latin typeface="Comic Sans MS" panose="030F0702030302020204" pitchFamily="66" charset="0"/>
              </a:rPr>
              <a:t>Various Video Resolution</a:t>
            </a:r>
            <a:endParaRPr lang="zh-CN" altLang="en-US" dirty="0">
              <a:latin typeface="Comic Sans MS" panose="030F0702030302020204" pitchFamily="66" charset="0"/>
            </a:endParaRPr>
          </a:p>
        </p:txBody>
      </p:sp>
      <p:sp>
        <p:nvSpPr>
          <p:cNvPr id="10" name="矩形 9">
            <a:extLst>
              <a:ext uri="{FF2B5EF4-FFF2-40B4-BE49-F238E27FC236}">
                <a16:creationId xmlns:a16="http://schemas.microsoft.com/office/drawing/2014/main" id="{7D4447DA-6900-401A-8208-7641431878C6}"/>
              </a:ext>
            </a:extLst>
          </p:cNvPr>
          <p:cNvSpPr/>
          <p:nvPr/>
        </p:nvSpPr>
        <p:spPr>
          <a:xfrm>
            <a:off x="839416" y="5150508"/>
            <a:ext cx="3241593" cy="369332"/>
          </a:xfrm>
          <a:prstGeom prst="rect">
            <a:avLst/>
          </a:prstGeom>
        </p:spPr>
        <p:txBody>
          <a:bodyPr wrap="none">
            <a:spAutoFit/>
          </a:bodyPr>
          <a:lstStyle/>
          <a:p>
            <a:r>
              <a:rPr lang="en-US" altLang="zh-CN" dirty="0">
                <a:latin typeface="Comic Sans MS" panose="030F0702030302020204" pitchFamily="66" charset="0"/>
              </a:rPr>
              <a:t>Varying Number of Workers</a:t>
            </a:r>
            <a:endParaRPr lang="zh-CN" altLang="en-US" dirty="0">
              <a:latin typeface="Comic Sans MS" panose="030F0702030302020204" pitchFamily="66" charset="0"/>
            </a:endParaRPr>
          </a:p>
        </p:txBody>
      </p:sp>
      <p:sp>
        <p:nvSpPr>
          <p:cNvPr id="11" name="矩形 10">
            <a:extLst>
              <a:ext uri="{FF2B5EF4-FFF2-40B4-BE49-F238E27FC236}">
                <a16:creationId xmlns:a16="http://schemas.microsoft.com/office/drawing/2014/main" id="{534E53F6-78BB-4317-A1D6-F68983425FEE}"/>
              </a:ext>
            </a:extLst>
          </p:cNvPr>
          <p:cNvSpPr/>
          <p:nvPr/>
        </p:nvSpPr>
        <p:spPr>
          <a:xfrm>
            <a:off x="591563" y="2208641"/>
            <a:ext cx="3358464" cy="584775"/>
          </a:xfrm>
          <a:prstGeom prst="rect">
            <a:avLst/>
          </a:prstGeom>
        </p:spPr>
        <p:txBody>
          <a:bodyPr wrap="square">
            <a:spAutoFit/>
          </a:bodyPr>
          <a:lstStyle/>
          <a:p>
            <a:pPr algn="ctr"/>
            <a:r>
              <a:rPr lang="en-US" altLang="zh-CN" sz="1600" dirty="0">
                <a:solidFill>
                  <a:srgbClr val="FF0000"/>
                </a:solidFill>
                <a:latin typeface="Comic Sans MS" panose="030F0702030302020204" pitchFamily="66" charset="0"/>
              </a:rPr>
              <a:t>MACRO improves the social welfare by 26% on average</a:t>
            </a:r>
            <a:endParaRPr lang="zh-CN" altLang="en-US"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00528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9CDCB6-AB42-4A96-B45B-EB4D12967F96}"/>
              </a:ext>
            </a:extLst>
          </p:cNvPr>
          <p:cNvSpPr>
            <a:spLocks noGrp="1"/>
          </p:cNvSpPr>
          <p:nvPr>
            <p:ph type="title"/>
          </p:nvPr>
        </p:nvSpPr>
        <p:spPr>
          <a:xfrm>
            <a:off x="407368" y="136524"/>
            <a:ext cx="9937104" cy="720080"/>
          </a:xfrm>
        </p:spPr>
        <p:txBody>
          <a:bodyPr/>
          <a:lstStyle/>
          <a:p>
            <a:r>
              <a:rPr lang="it-IT" altLang="zh-CN" sz="3600" dirty="0">
                <a:latin typeface="Comic Sans MS" panose="030F0702030302020204" pitchFamily="66" charset="0"/>
              </a:rPr>
              <a:t>Conclusion</a:t>
            </a:r>
          </a:p>
        </p:txBody>
      </p:sp>
      <p:sp>
        <p:nvSpPr>
          <p:cNvPr id="3" name="内容占位符 2">
            <a:extLst>
              <a:ext uri="{FF2B5EF4-FFF2-40B4-BE49-F238E27FC236}">
                <a16:creationId xmlns:a16="http://schemas.microsoft.com/office/drawing/2014/main" id="{0925A577-1845-4847-B973-3B5614E64BC5}"/>
              </a:ext>
            </a:extLst>
          </p:cNvPr>
          <p:cNvSpPr>
            <a:spLocks noGrp="1"/>
          </p:cNvSpPr>
          <p:nvPr>
            <p:ph idx="1"/>
          </p:nvPr>
        </p:nvSpPr>
        <p:spPr>
          <a:xfrm>
            <a:off x="609600" y="1484784"/>
            <a:ext cx="11175032" cy="4464496"/>
          </a:xfrm>
        </p:spPr>
        <p:txBody>
          <a:bodyPr/>
          <a:lstStyle/>
          <a:p>
            <a:pPr>
              <a:spcBef>
                <a:spcPts val="1800"/>
              </a:spcBef>
            </a:pPr>
            <a:r>
              <a:rPr lang="en-US" altLang="zh-CN" sz="2400" dirty="0">
                <a:latin typeface="Comic Sans MS" panose="030F0702030302020204" pitchFamily="66" charset="0"/>
              </a:rPr>
              <a:t>MACRO: firstly considering the platform-worker conflicts for video analytics tasks upon crowdsourcing</a:t>
            </a:r>
            <a:endParaRPr lang="en-US" altLang="zh-CN" sz="2000" dirty="0">
              <a:latin typeface="Comic Sans MS" panose="030F0702030302020204" pitchFamily="66" charset="0"/>
            </a:endParaRPr>
          </a:p>
          <a:p>
            <a:pPr lvl="1">
              <a:spcBef>
                <a:spcPts val="1800"/>
              </a:spcBef>
            </a:pPr>
            <a:r>
              <a:rPr lang="en-US" altLang="zh-CN" sz="2000" b="1" dirty="0">
                <a:latin typeface="Comic Sans MS" panose="030F0702030302020204" pitchFamily="66" charset="0"/>
              </a:rPr>
              <a:t>For multi-platform game</a:t>
            </a:r>
            <a:r>
              <a:rPr lang="en-US" altLang="zh-CN" sz="2000" dirty="0">
                <a:latin typeface="Comic Sans MS" panose="030F0702030302020204" pitchFamily="66" charset="0"/>
              </a:rPr>
              <a:t>, we achieve the </a:t>
            </a:r>
            <a:r>
              <a:rPr lang="en-US" altLang="zh-CN" sz="2000" b="1" dirty="0">
                <a:solidFill>
                  <a:srgbClr val="FF0000"/>
                </a:solidFill>
                <a:latin typeface="Comic Sans MS" panose="030F0702030302020204" pitchFamily="66" charset="0"/>
              </a:rPr>
              <a:t>Pareto efficiency</a:t>
            </a:r>
            <a:r>
              <a:rPr lang="en-US" altLang="zh-CN" sz="2000" dirty="0">
                <a:latin typeface="Comic Sans MS" panose="030F0702030302020204" pitchFamily="66" charset="0"/>
              </a:rPr>
              <a:t> for platforms via a dual ascent-based method to determine proper video analytics configurations</a:t>
            </a:r>
          </a:p>
          <a:p>
            <a:pPr lvl="1">
              <a:spcBef>
                <a:spcPts val="1800"/>
              </a:spcBef>
            </a:pPr>
            <a:r>
              <a:rPr lang="en-US" altLang="zh-CN" sz="2000" b="1" dirty="0">
                <a:latin typeface="Comic Sans MS" panose="030F0702030302020204" pitchFamily="66" charset="0"/>
              </a:rPr>
              <a:t>For multi-leader game</a:t>
            </a:r>
            <a:r>
              <a:rPr lang="en-US" altLang="zh-CN" sz="2000" dirty="0">
                <a:latin typeface="Comic Sans MS" panose="030F0702030302020204" pitchFamily="66" charset="0"/>
              </a:rPr>
              <a:t>, we design the incentive function and its incentive factor updating strategy, and present an incentive maximization method, reaching the </a:t>
            </a:r>
            <a:r>
              <a:rPr lang="en-US" altLang="zh-CN" sz="2000" b="1" dirty="0">
                <a:solidFill>
                  <a:srgbClr val="FF0000"/>
                </a:solidFill>
                <a:latin typeface="Comic Sans MS" panose="030F0702030302020204" pitchFamily="66" charset="0"/>
              </a:rPr>
              <a:t>multi-leader </a:t>
            </a:r>
            <a:r>
              <a:rPr lang="en-US" altLang="zh-CN" sz="2000" b="1" dirty="0" err="1">
                <a:solidFill>
                  <a:srgbClr val="FF0000"/>
                </a:solidFill>
                <a:latin typeface="Comic Sans MS" panose="030F0702030302020204" pitchFamily="66" charset="0"/>
              </a:rPr>
              <a:t>Stackelberg</a:t>
            </a:r>
            <a:r>
              <a:rPr lang="en-US" altLang="zh-CN" sz="2000" b="1" dirty="0">
                <a:solidFill>
                  <a:srgbClr val="FF0000"/>
                </a:solidFill>
                <a:latin typeface="Comic Sans MS" panose="030F0702030302020204" pitchFamily="66" charset="0"/>
              </a:rPr>
              <a:t> equilibrium</a:t>
            </a:r>
            <a:endParaRPr lang="en-US" altLang="zh-CN" sz="2000" dirty="0">
              <a:latin typeface="Comic Sans MS" panose="030F0702030302020204" pitchFamily="66" charset="0"/>
            </a:endParaRPr>
          </a:p>
          <a:p>
            <a:pPr lvl="1"/>
            <a:endParaRPr lang="en-US" altLang="zh-CN" dirty="0">
              <a:latin typeface="Comic Sans MS" panose="030F0702030302020204" pitchFamily="66" charset="0"/>
            </a:endParaRPr>
          </a:p>
        </p:txBody>
      </p:sp>
      <p:sp>
        <p:nvSpPr>
          <p:cNvPr id="4" name="日期占位符 3">
            <a:extLst>
              <a:ext uri="{FF2B5EF4-FFF2-40B4-BE49-F238E27FC236}">
                <a16:creationId xmlns:a16="http://schemas.microsoft.com/office/drawing/2014/main" id="{9627677D-C6A1-405C-A5D0-0F9A02A5D408}"/>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C86103ED-9C6B-4FBB-A0BE-1AEB7DDD7311}"/>
              </a:ext>
            </a:extLst>
          </p:cNvPr>
          <p:cNvSpPr>
            <a:spLocks noGrp="1"/>
          </p:cNvSpPr>
          <p:nvPr>
            <p:ph type="sldNum" sz="quarter" idx="12"/>
          </p:nvPr>
        </p:nvSpPr>
        <p:spPr/>
        <p:txBody>
          <a:bodyPr/>
          <a:lstStyle/>
          <a:p>
            <a:fld id="{0C913308-F349-4B6D-A68A-DD1791B4A57B}" type="slidenum">
              <a:rPr lang="zh-CN" altLang="en-US" smtClean="0"/>
              <a:pPr/>
              <a:t>16</a:t>
            </a:fld>
            <a:endParaRPr lang="zh-CN" altLang="en-US" dirty="0"/>
          </a:p>
        </p:txBody>
      </p:sp>
    </p:spTree>
    <p:extLst>
      <p:ext uri="{BB962C8B-B14F-4D97-AF65-F5344CB8AC3E}">
        <p14:creationId xmlns:p14="http://schemas.microsoft.com/office/powerpoint/2010/main" val="1754326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CB8B4A-0044-4831-991C-E9DF724E4CD2}"/>
              </a:ext>
            </a:extLst>
          </p:cNvPr>
          <p:cNvSpPr>
            <a:spLocks noGrp="1"/>
          </p:cNvSpPr>
          <p:nvPr>
            <p:ph type="title"/>
          </p:nvPr>
        </p:nvSpPr>
        <p:spPr>
          <a:xfrm>
            <a:off x="407368" y="136524"/>
            <a:ext cx="9289032" cy="720080"/>
          </a:xfrm>
        </p:spPr>
        <p:txBody>
          <a:bodyPr/>
          <a:lstStyle/>
          <a:p>
            <a:r>
              <a:rPr lang="en-US" altLang="zh-CN" sz="3600" dirty="0">
                <a:latin typeface="Comic Sans MS" panose="030F0702030302020204" pitchFamily="66" charset="0"/>
              </a:rPr>
              <a:t>Crowdsourcing</a:t>
            </a:r>
            <a:endParaRPr lang="zh-CN" altLang="en-US" sz="3600" dirty="0"/>
          </a:p>
        </p:txBody>
      </p:sp>
      <p:sp>
        <p:nvSpPr>
          <p:cNvPr id="3" name="内容占位符 2">
            <a:extLst>
              <a:ext uri="{FF2B5EF4-FFF2-40B4-BE49-F238E27FC236}">
                <a16:creationId xmlns:a16="http://schemas.microsoft.com/office/drawing/2014/main" id="{02AF88A1-D14A-45F8-8CCB-498F0038FC0F}"/>
              </a:ext>
            </a:extLst>
          </p:cNvPr>
          <p:cNvSpPr>
            <a:spLocks noGrp="1"/>
          </p:cNvSpPr>
          <p:nvPr>
            <p:ph idx="1"/>
          </p:nvPr>
        </p:nvSpPr>
        <p:spPr>
          <a:xfrm>
            <a:off x="609600" y="1484784"/>
            <a:ext cx="11175032" cy="4464496"/>
          </a:xfrm>
        </p:spPr>
        <p:txBody>
          <a:bodyPr/>
          <a:lstStyle/>
          <a:p>
            <a:pPr>
              <a:spcBef>
                <a:spcPts val="1200"/>
              </a:spcBef>
            </a:pPr>
            <a:r>
              <a:rPr lang="en-US" altLang="zh-CN" sz="2400" dirty="0">
                <a:latin typeface="Comic Sans MS" panose="030F0702030302020204" pitchFamily="66" charset="0"/>
              </a:rPr>
              <a:t>Crowdsourcing: Crowd + Outsourcing</a:t>
            </a:r>
          </a:p>
          <a:p>
            <a:pPr lvl="1">
              <a:spcBef>
                <a:spcPts val="1200"/>
              </a:spcBef>
            </a:pPr>
            <a:r>
              <a:rPr lang="en-US" altLang="zh-CN" sz="2000" dirty="0">
                <a:latin typeface="Comic Sans MS" panose="030F0702030302020204" pitchFamily="66" charset="0"/>
                <a:cs typeface="+mn-ea"/>
                <a:sym typeface="+mn-lt"/>
              </a:rPr>
              <a:t>Turning to a Crowd of People to Obtain the Needed Data or Data Analysis Services</a:t>
            </a:r>
          </a:p>
          <a:p>
            <a:pPr lvl="2">
              <a:spcBef>
                <a:spcPts val="1200"/>
              </a:spcBef>
            </a:pPr>
            <a:r>
              <a:rPr lang="en-US" altLang="zh-CN" sz="1800" dirty="0">
                <a:latin typeface="Comic Sans MS" panose="030F0702030302020204" pitchFamily="66" charset="0"/>
                <a:cs typeface="+mn-ea"/>
                <a:sym typeface="+mn-lt"/>
              </a:rPr>
              <a:t>E.g., Survey, Idea Competition, Wikipedia</a:t>
            </a:r>
          </a:p>
          <a:p>
            <a:pPr lvl="1">
              <a:spcBef>
                <a:spcPts val="1200"/>
              </a:spcBef>
            </a:pPr>
            <a:r>
              <a:rPr lang="en-US" altLang="zh-CN" sz="2000" dirty="0">
                <a:latin typeface="Comic Sans MS" panose="030F0702030302020204" pitchFamily="66" charset="0"/>
                <a:cs typeface="+mn-ea"/>
                <a:sym typeface="+mn-lt"/>
              </a:rPr>
              <a:t>Basic Components: Task Requestor, </a:t>
            </a:r>
            <a:r>
              <a:rPr lang="en-US" altLang="zh-CN" sz="2000" dirty="0">
                <a:solidFill>
                  <a:srgbClr val="FF0000"/>
                </a:solidFill>
                <a:latin typeface="Comic Sans MS" panose="030F0702030302020204" pitchFamily="66" charset="0"/>
                <a:cs typeface="+mn-ea"/>
                <a:sym typeface="+mn-lt"/>
              </a:rPr>
              <a:t>Platform</a:t>
            </a:r>
            <a:r>
              <a:rPr lang="en-US" altLang="zh-CN" sz="2000" dirty="0">
                <a:latin typeface="Comic Sans MS" panose="030F0702030302020204" pitchFamily="66" charset="0"/>
                <a:cs typeface="+mn-ea"/>
                <a:sym typeface="+mn-lt"/>
              </a:rPr>
              <a:t>, </a:t>
            </a:r>
            <a:r>
              <a:rPr lang="en-US" altLang="zh-CN" sz="2000" dirty="0">
                <a:solidFill>
                  <a:srgbClr val="FF0000"/>
                </a:solidFill>
                <a:latin typeface="Comic Sans MS" panose="030F0702030302020204" pitchFamily="66" charset="0"/>
                <a:cs typeface="+mn-ea"/>
                <a:sym typeface="+mn-lt"/>
              </a:rPr>
              <a:t>Worker</a:t>
            </a:r>
            <a:r>
              <a:rPr lang="en-US" altLang="zh-CN" sz="2000" dirty="0">
                <a:latin typeface="Comic Sans MS" panose="030F0702030302020204" pitchFamily="66" charset="0"/>
                <a:cs typeface="+mn-ea"/>
                <a:sym typeface="+mn-lt"/>
              </a:rPr>
              <a:t> </a:t>
            </a:r>
          </a:p>
          <a:p>
            <a:pPr marL="0" indent="0">
              <a:buNone/>
            </a:pPr>
            <a:endParaRPr lang="en-US" altLang="zh-CN" dirty="0">
              <a:cs typeface="+mn-ea"/>
              <a:sym typeface="+mn-lt"/>
            </a:endParaRPr>
          </a:p>
          <a:p>
            <a:endParaRPr lang="zh-CN" altLang="en-US" dirty="0"/>
          </a:p>
        </p:txBody>
      </p:sp>
      <p:sp>
        <p:nvSpPr>
          <p:cNvPr id="4" name="日期占位符 3">
            <a:extLst>
              <a:ext uri="{FF2B5EF4-FFF2-40B4-BE49-F238E27FC236}">
                <a16:creationId xmlns:a16="http://schemas.microsoft.com/office/drawing/2014/main" id="{4D3AEFC9-96BF-48DC-9E84-B874EEAB315B}"/>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6A4126A0-4CC0-4B80-B4EC-45D8C5C96924}"/>
              </a:ext>
            </a:extLst>
          </p:cNvPr>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sp>
        <p:nvSpPr>
          <p:cNvPr id="28" name="椭圆 27">
            <a:extLst>
              <a:ext uri="{FF2B5EF4-FFF2-40B4-BE49-F238E27FC236}">
                <a16:creationId xmlns:a16="http://schemas.microsoft.com/office/drawing/2014/main" id="{9633A24C-A291-4298-9B81-793C04FD70F7}"/>
              </a:ext>
            </a:extLst>
          </p:cNvPr>
          <p:cNvSpPr/>
          <p:nvPr/>
        </p:nvSpPr>
        <p:spPr>
          <a:xfrm>
            <a:off x="2955288" y="4025413"/>
            <a:ext cx="6408712" cy="17501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29" name="图片 28">
            <a:extLst>
              <a:ext uri="{FF2B5EF4-FFF2-40B4-BE49-F238E27FC236}">
                <a16:creationId xmlns:a16="http://schemas.microsoft.com/office/drawing/2014/main" id="{2E209679-8F3C-46F3-9792-2BDE364847DE}"/>
              </a:ext>
            </a:extLst>
          </p:cNvPr>
          <p:cNvPicPr>
            <a:picLocks noChangeAspect="1"/>
          </p:cNvPicPr>
          <p:nvPr/>
        </p:nvPicPr>
        <p:blipFill rotWithShape="1">
          <a:blip r:embed="rId3"/>
          <a:srcRect l="710" r="54086"/>
          <a:stretch/>
        </p:blipFill>
        <p:spPr>
          <a:xfrm>
            <a:off x="8516022" y="3491620"/>
            <a:ext cx="2980578" cy="2817700"/>
          </a:xfrm>
          <a:prstGeom prst="rect">
            <a:avLst/>
          </a:prstGeom>
          <a:ln w="12700">
            <a:solidFill>
              <a:schemeClr val="tx1"/>
            </a:solidFill>
          </a:ln>
          <a:effectLst/>
        </p:spPr>
      </p:pic>
      <p:sp>
        <p:nvSpPr>
          <p:cNvPr id="30" name="矩形 29">
            <a:extLst>
              <a:ext uri="{FF2B5EF4-FFF2-40B4-BE49-F238E27FC236}">
                <a16:creationId xmlns:a16="http://schemas.microsoft.com/office/drawing/2014/main" id="{4EFF2A2D-C954-468D-A850-EF80CE51331F}"/>
              </a:ext>
            </a:extLst>
          </p:cNvPr>
          <p:cNvSpPr/>
          <p:nvPr/>
        </p:nvSpPr>
        <p:spPr>
          <a:xfrm>
            <a:off x="4003205" y="5870610"/>
            <a:ext cx="1306360" cy="276999"/>
          </a:xfrm>
          <a:prstGeom prst="rect">
            <a:avLst/>
          </a:prstGeom>
        </p:spPr>
        <p:txBody>
          <a:bodyPr wrap="square" lIns="0" tIns="0" rIns="0" bIns="0">
            <a:spAutoFit/>
          </a:bodyPr>
          <a:lstStyle/>
          <a:p>
            <a:pPr marL="0" lvl="1" algn="ctr"/>
            <a:r>
              <a:rPr lang="en-US" altLang="zh-CN" dirty="0">
                <a:latin typeface="Comic Sans MS" panose="030F0702030302020204" pitchFamily="66" charset="0"/>
                <a:cs typeface="Times New Roman" panose="02020603050405020304" pitchFamily="18" charset="0"/>
                <a:sym typeface="+mn-lt"/>
              </a:rPr>
              <a:t>Requestors</a:t>
            </a:r>
          </a:p>
        </p:txBody>
      </p:sp>
      <p:sp>
        <p:nvSpPr>
          <p:cNvPr id="31" name="矩形 30">
            <a:extLst>
              <a:ext uri="{FF2B5EF4-FFF2-40B4-BE49-F238E27FC236}">
                <a16:creationId xmlns:a16="http://schemas.microsoft.com/office/drawing/2014/main" id="{0932DBF7-9FD7-43E1-8F5B-B2C910671FD6}"/>
              </a:ext>
            </a:extLst>
          </p:cNvPr>
          <p:cNvSpPr/>
          <p:nvPr/>
        </p:nvSpPr>
        <p:spPr>
          <a:xfrm>
            <a:off x="5432523" y="5888004"/>
            <a:ext cx="1531223" cy="276999"/>
          </a:xfrm>
          <a:prstGeom prst="rect">
            <a:avLst/>
          </a:prstGeom>
        </p:spPr>
        <p:txBody>
          <a:bodyPr wrap="square" lIns="0" tIns="0" rIns="0" bIns="0">
            <a:spAutoFit/>
          </a:bodyPr>
          <a:lstStyle/>
          <a:p>
            <a:pPr marL="0" lvl="1" algn="ctr"/>
            <a:r>
              <a:rPr lang="en-US" altLang="zh-CN" dirty="0">
                <a:latin typeface="Comic Sans MS" panose="030F0702030302020204" pitchFamily="66" charset="0"/>
                <a:cs typeface="Times New Roman" panose="02020603050405020304" pitchFamily="18" charset="0"/>
                <a:sym typeface="+mn-lt"/>
              </a:rPr>
              <a:t>Platforms</a:t>
            </a:r>
          </a:p>
        </p:txBody>
      </p:sp>
      <p:sp>
        <p:nvSpPr>
          <p:cNvPr id="32" name="矩形 31">
            <a:extLst>
              <a:ext uri="{FF2B5EF4-FFF2-40B4-BE49-F238E27FC236}">
                <a16:creationId xmlns:a16="http://schemas.microsoft.com/office/drawing/2014/main" id="{7F20077A-C121-4E75-A722-65FE507A9203}"/>
              </a:ext>
            </a:extLst>
          </p:cNvPr>
          <p:cNvSpPr/>
          <p:nvPr/>
        </p:nvSpPr>
        <p:spPr>
          <a:xfrm>
            <a:off x="7100711" y="5888003"/>
            <a:ext cx="1322229" cy="276999"/>
          </a:xfrm>
          <a:prstGeom prst="rect">
            <a:avLst/>
          </a:prstGeom>
        </p:spPr>
        <p:txBody>
          <a:bodyPr wrap="square" lIns="0" tIns="0" rIns="0" bIns="0">
            <a:spAutoFit/>
          </a:bodyPr>
          <a:lstStyle/>
          <a:p>
            <a:pPr marL="0" lvl="1" algn="ctr"/>
            <a:r>
              <a:rPr lang="en-US" altLang="zh-CN" dirty="0">
                <a:latin typeface="Comic Sans MS" panose="030F0702030302020204" pitchFamily="66" charset="0"/>
                <a:cs typeface="Times New Roman" panose="02020603050405020304" pitchFamily="18" charset="0"/>
                <a:sym typeface="+mn-lt"/>
              </a:rPr>
              <a:t>Worker Pool</a:t>
            </a:r>
          </a:p>
        </p:txBody>
      </p:sp>
      <p:pic>
        <p:nvPicPr>
          <p:cNvPr id="33" name="图片 32">
            <a:extLst>
              <a:ext uri="{FF2B5EF4-FFF2-40B4-BE49-F238E27FC236}">
                <a16:creationId xmlns:a16="http://schemas.microsoft.com/office/drawing/2014/main" id="{D6A84900-FE69-426E-A1F4-B45BA79353BC}"/>
              </a:ext>
            </a:extLst>
          </p:cNvPr>
          <p:cNvPicPr>
            <a:picLocks noChangeAspect="1"/>
          </p:cNvPicPr>
          <p:nvPr/>
        </p:nvPicPr>
        <p:blipFill rotWithShape="1">
          <a:blip r:embed="rId3"/>
          <a:srcRect l="52135" r="494"/>
          <a:stretch/>
        </p:blipFill>
        <p:spPr>
          <a:xfrm>
            <a:off x="679750" y="3491620"/>
            <a:ext cx="3123515" cy="2817700"/>
          </a:xfrm>
          <a:prstGeom prst="rect">
            <a:avLst/>
          </a:prstGeom>
          <a:ln w="12700">
            <a:solidFill>
              <a:schemeClr val="tx1"/>
            </a:solidFill>
          </a:ln>
          <a:effectLst/>
        </p:spPr>
      </p:pic>
      <p:pic>
        <p:nvPicPr>
          <p:cNvPr id="34" name="Picture 2" descr="CrowdFlower – Medium">
            <a:extLst>
              <a:ext uri="{FF2B5EF4-FFF2-40B4-BE49-F238E27FC236}">
                <a16:creationId xmlns:a16="http://schemas.microsoft.com/office/drawing/2014/main" id="{1E3F65ED-6E01-40E1-B43F-69E011DC7AF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52" t="11517" r="8556" b="10475"/>
          <a:stretch/>
        </p:blipFill>
        <p:spPr bwMode="auto">
          <a:xfrm>
            <a:off x="5839826" y="4720804"/>
            <a:ext cx="751200" cy="7244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图片 34">
            <a:extLst>
              <a:ext uri="{FF2B5EF4-FFF2-40B4-BE49-F238E27FC236}">
                <a16:creationId xmlns:a16="http://schemas.microsoft.com/office/drawing/2014/main" id="{D6F4FDFF-2406-44C5-A1A8-C734701C4175}"/>
              </a:ext>
            </a:extLst>
          </p:cNvPr>
          <p:cNvPicPr>
            <a:picLocks noChangeAspect="1"/>
          </p:cNvPicPr>
          <p:nvPr/>
        </p:nvPicPr>
        <p:blipFill>
          <a:blip r:embed="rId5"/>
          <a:stretch>
            <a:fillRect/>
          </a:stretch>
        </p:blipFill>
        <p:spPr>
          <a:xfrm>
            <a:off x="7168196" y="4544108"/>
            <a:ext cx="1187260" cy="757100"/>
          </a:xfrm>
          <a:prstGeom prst="rect">
            <a:avLst/>
          </a:prstGeom>
          <a:effectLst>
            <a:outerShdw blurRad="50800" dist="38100" dir="2700000" algn="tl" rotWithShape="0">
              <a:prstClr val="black">
                <a:alpha val="40000"/>
              </a:prstClr>
            </a:outerShdw>
          </a:effectLst>
        </p:spPr>
      </p:pic>
      <p:pic>
        <p:nvPicPr>
          <p:cNvPr id="36" name="图片 35">
            <a:extLst>
              <a:ext uri="{FF2B5EF4-FFF2-40B4-BE49-F238E27FC236}">
                <a16:creationId xmlns:a16="http://schemas.microsoft.com/office/drawing/2014/main" id="{5996890F-9BB4-4753-A049-FCCA6CF0C99E}"/>
              </a:ext>
            </a:extLst>
          </p:cNvPr>
          <p:cNvPicPr>
            <a:picLocks noChangeAspect="1"/>
          </p:cNvPicPr>
          <p:nvPr/>
        </p:nvPicPr>
        <p:blipFill rotWithShape="1">
          <a:blip r:embed="rId6"/>
          <a:srcRect b="8947"/>
          <a:stretch/>
        </p:blipFill>
        <p:spPr>
          <a:xfrm>
            <a:off x="5832461" y="4284818"/>
            <a:ext cx="767595" cy="393459"/>
          </a:xfrm>
          <a:prstGeom prst="rect">
            <a:avLst/>
          </a:prstGeom>
          <a:effectLst>
            <a:outerShdw blurRad="50800" dist="38100" dir="2700000" algn="tl" rotWithShape="0">
              <a:prstClr val="black">
                <a:alpha val="40000"/>
              </a:prstClr>
            </a:outerShdw>
          </a:effectLst>
        </p:spPr>
      </p:pic>
      <p:grpSp>
        <p:nvGrpSpPr>
          <p:cNvPr id="37" name="组合 36">
            <a:extLst>
              <a:ext uri="{FF2B5EF4-FFF2-40B4-BE49-F238E27FC236}">
                <a16:creationId xmlns:a16="http://schemas.microsoft.com/office/drawing/2014/main" id="{DC620739-15C6-484D-9937-7C57D9DC2982}"/>
              </a:ext>
            </a:extLst>
          </p:cNvPr>
          <p:cNvGrpSpPr/>
          <p:nvPr/>
        </p:nvGrpSpPr>
        <p:grpSpPr>
          <a:xfrm>
            <a:off x="3980788" y="4310834"/>
            <a:ext cx="1300459" cy="1101710"/>
            <a:chOff x="3976577" y="4355718"/>
            <a:chExt cx="1300459" cy="1101710"/>
          </a:xfrm>
          <a:effectLst>
            <a:outerShdw blurRad="50800" dist="38100" dir="2700000" algn="tl" rotWithShape="0">
              <a:prstClr val="black">
                <a:alpha val="40000"/>
              </a:prstClr>
            </a:outerShdw>
          </a:effectLst>
        </p:grpSpPr>
        <p:pic>
          <p:nvPicPr>
            <p:cNvPr id="38" name="图片 37">
              <a:extLst>
                <a:ext uri="{FF2B5EF4-FFF2-40B4-BE49-F238E27FC236}">
                  <a16:creationId xmlns:a16="http://schemas.microsoft.com/office/drawing/2014/main" id="{80D9A39D-F8F0-4C1B-B2CE-8B43A6C54DE1}"/>
                </a:ext>
              </a:extLst>
            </p:cNvPr>
            <p:cNvPicPr>
              <a:picLocks noChangeAspect="1"/>
            </p:cNvPicPr>
            <p:nvPr/>
          </p:nvPicPr>
          <p:blipFill>
            <a:blip r:embed="rId7"/>
            <a:stretch>
              <a:fillRect/>
            </a:stretch>
          </p:blipFill>
          <p:spPr>
            <a:xfrm>
              <a:off x="4414451" y="4355718"/>
              <a:ext cx="862585" cy="604254"/>
            </a:xfrm>
            <a:prstGeom prst="rect">
              <a:avLst/>
            </a:prstGeom>
          </p:spPr>
        </p:pic>
        <p:pic>
          <p:nvPicPr>
            <p:cNvPr id="39" name="图片 38">
              <a:extLst>
                <a:ext uri="{FF2B5EF4-FFF2-40B4-BE49-F238E27FC236}">
                  <a16:creationId xmlns:a16="http://schemas.microsoft.com/office/drawing/2014/main" id="{E110F071-C1A1-4F66-B094-943E73DFCA39}"/>
                </a:ext>
              </a:extLst>
            </p:cNvPr>
            <p:cNvPicPr>
              <a:picLocks noChangeAspect="1"/>
            </p:cNvPicPr>
            <p:nvPr/>
          </p:nvPicPr>
          <p:blipFill>
            <a:blip r:embed="rId7"/>
            <a:stretch>
              <a:fillRect/>
            </a:stretch>
          </p:blipFill>
          <p:spPr>
            <a:xfrm>
              <a:off x="4195514" y="4604446"/>
              <a:ext cx="862585" cy="604254"/>
            </a:xfrm>
            <a:prstGeom prst="rect">
              <a:avLst/>
            </a:prstGeom>
          </p:spPr>
        </p:pic>
        <p:pic>
          <p:nvPicPr>
            <p:cNvPr id="40" name="图片 39">
              <a:extLst>
                <a:ext uri="{FF2B5EF4-FFF2-40B4-BE49-F238E27FC236}">
                  <a16:creationId xmlns:a16="http://schemas.microsoft.com/office/drawing/2014/main" id="{0F906656-7095-4305-9184-0C52491CB95A}"/>
                </a:ext>
              </a:extLst>
            </p:cNvPr>
            <p:cNvPicPr>
              <a:picLocks noChangeAspect="1"/>
            </p:cNvPicPr>
            <p:nvPr/>
          </p:nvPicPr>
          <p:blipFill>
            <a:blip r:embed="rId7"/>
            <a:stretch>
              <a:fillRect/>
            </a:stretch>
          </p:blipFill>
          <p:spPr>
            <a:xfrm>
              <a:off x="3976577" y="4853174"/>
              <a:ext cx="862585" cy="604254"/>
            </a:xfrm>
            <a:prstGeom prst="rect">
              <a:avLst/>
            </a:prstGeom>
          </p:spPr>
        </p:pic>
      </p:grpSp>
      <p:pic>
        <p:nvPicPr>
          <p:cNvPr id="41" name="图片 40">
            <a:extLst>
              <a:ext uri="{FF2B5EF4-FFF2-40B4-BE49-F238E27FC236}">
                <a16:creationId xmlns:a16="http://schemas.microsoft.com/office/drawing/2014/main" id="{441927C7-823C-4D5C-972A-D43B4188DCFD}"/>
              </a:ext>
            </a:extLst>
          </p:cNvPr>
          <p:cNvPicPr>
            <a:picLocks noChangeAspect="1"/>
          </p:cNvPicPr>
          <p:nvPr/>
        </p:nvPicPr>
        <p:blipFill>
          <a:blip r:embed="rId8">
            <a:duotone>
              <a:schemeClr val="accent2">
                <a:shade val="45000"/>
                <a:satMod val="135000"/>
              </a:schemeClr>
              <a:prstClr val="white"/>
            </a:duotone>
            <a:lum bright="-20000" contrast="40000"/>
          </a:blip>
          <a:stretch>
            <a:fillRect/>
          </a:stretch>
        </p:blipFill>
        <p:spPr>
          <a:xfrm rot="10800000">
            <a:off x="5285889" y="4825456"/>
            <a:ext cx="530928" cy="225312"/>
          </a:xfrm>
          <a:prstGeom prst="rect">
            <a:avLst/>
          </a:prstGeom>
        </p:spPr>
      </p:pic>
      <p:pic>
        <p:nvPicPr>
          <p:cNvPr id="42" name="图片 41">
            <a:extLst>
              <a:ext uri="{FF2B5EF4-FFF2-40B4-BE49-F238E27FC236}">
                <a16:creationId xmlns:a16="http://schemas.microsoft.com/office/drawing/2014/main" id="{B80BF9CC-965C-49A1-A650-1E66A049E59B}"/>
              </a:ext>
            </a:extLst>
          </p:cNvPr>
          <p:cNvPicPr>
            <a:picLocks noChangeAspect="1"/>
          </p:cNvPicPr>
          <p:nvPr/>
        </p:nvPicPr>
        <p:blipFill>
          <a:blip r:embed="rId8">
            <a:duotone>
              <a:schemeClr val="accent2">
                <a:shade val="45000"/>
                <a:satMod val="135000"/>
              </a:schemeClr>
              <a:prstClr val="white"/>
            </a:duotone>
            <a:lum bright="-20000" contrast="40000"/>
          </a:blip>
          <a:stretch>
            <a:fillRect/>
          </a:stretch>
        </p:blipFill>
        <p:spPr>
          <a:xfrm>
            <a:off x="6615133" y="4824091"/>
            <a:ext cx="530928" cy="225312"/>
          </a:xfrm>
          <a:prstGeom prst="rect">
            <a:avLst/>
          </a:prstGeom>
        </p:spPr>
      </p:pic>
    </p:spTree>
    <p:extLst>
      <p:ext uri="{BB962C8B-B14F-4D97-AF65-F5344CB8AC3E}">
        <p14:creationId xmlns:p14="http://schemas.microsoft.com/office/powerpoint/2010/main" val="88902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CB8B4A-0044-4831-991C-E9DF724E4CD2}"/>
              </a:ext>
            </a:extLst>
          </p:cNvPr>
          <p:cNvSpPr>
            <a:spLocks noGrp="1"/>
          </p:cNvSpPr>
          <p:nvPr>
            <p:ph type="title"/>
          </p:nvPr>
        </p:nvSpPr>
        <p:spPr>
          <a:xfrm>
            <a:off x="407368" y="136524"/>
            <a:ext cx="9289032" cy="720080"/>
          </a:xfrm>
        </p:spPr>
        <p:txBody>
          <a:bodyPr/>
          <a:lstStyle/>
          <a:p>
            <a:r>
              <a:rPr lang="en-US" altLang="zh-CN" sz="3600" dirty="0">
                <a:latin typeface="Comic Sans MS" panose="030F0702030302020204" pitchFamily="66" charset="0"/>
              </a:rPr>
              <a:t>Video Analytics</a:t>
            </a:r>
            <a:endParaRPr lang="zh-CN" altLang="en-US" sz="3600" dirty="0"/>
          </a:p>
        </p:txBody>
      </p:sp>
      <p:sp>
        <p:nvSpPr>
          <p:cNvPr id="3" name="内容占位符 2">
            <a:extLst>
              <a:ext uri="{FF2B5EF4-FFF2-40B4-BE49-F238E27FC236}">
                <a16:creationId xmlns:a16="http://schemas.microsoft.com/office/drawing/2014/main" id="{02AF88A1-D14A-45F8-8CCB-498F0038FC0F}"/>
              </a:ext>
            </a:extLst>
          </p:cNvPr>
          <p:cNvSpPr>
            <a:spLocks noGrp="1"/>
          </p:cNvSpPr>
          <p:nvPr>
            <p:ph idx="1"/>
          </p:nvPr>
        </p:nvSpPr>
        <p:spPr>
          <a:xfrm>
            <a:off x="609600" y="1484784"/>
            <a:ext cx="11175032" cy="4464496"/>
          </a:xfrm>
        </p:spPr>
        <p:txBody>
          <a:bodyPr/>
          <a:lstStyle/>
          <a:p>
            <a:pPr>
              <a:spcBef>
                <a:spcPts val="1200"/>
              </a:spcBef>
            </a:pPr>
            <a:r>
              <a:rPr lang="en-US" altLang="zh-CN" sz="2400" dirty="0">
                <a:latin typeface="Comic Sans MS" panose="030F0702030302020204" pitchFamily="66" charset="0"/>
              </a:rPr>
              <a:t>Workers Equipped with Mobile Devices for Video Analytics</a:t>
            </a:r>
          </a:p>
          <a:p>
            <a:pPr lvl="1">
              <a:spcBef>
                <a:spcPts val="1200"/>
              </a:spcBef>
            </a:pPr>
            <a:r>
              <a:rPr lang="en-US" altLang="zh-CN" sz="2000" dirty="0">
                <a:latin typeface="Comic Sans MS" panose="030F0702030302020204" pitchFamily="66" charset="0"/>
              </a:rPr>
              <a:t>Mobile Devices: Mobile Phone, Tablets, Intelligent Vehicle</a:t>
            </a:r>
          </a:p>
          <a:p>
            <a:pPr lvl="1">
              <a:spcBef>
                <a:spcPts val="1200"/>
              </a:spcBef>
            </a:pPr>
            <a:r>
              <a:rPr lang="en-US" altLang="zh-CN" sz="2000" dirty="0">
                <a:latin typeface="Comic Sans MS" panose="030F0702030302020204" pitchFamily="66" charset="0"/>
              </a:rPr>
              <a:t>Video Analytics: Computer Vision Methods (e.g., Object Detection, Identification and Tracking) based on DNN Models (e.g., YOLO)</a:t>
            </a:r>
          </a:p>
          <a:p>
            <a:pPr lvl="1">
              <a:spcBef>
                <a:spcPts val="1200"/>
              </a:spcBef>
            </a:pPr>
            <a:r>
              <a:rPr lang="en-US" altLang="zh-CN" sz="2000" dirty="0">
                <a:latin typeface="Comic Sans MS" panose="030F0702030302020204" pitchFamily="66" charset="0"/>
              </a:rPr>
              <a:t>Typical Applications: Image Labelling, Mobile Sensing and Traffic Prediction</a:t>
            </a:r>
          </a:p>
          <a:p>
            <a:pPr marL="0" indent="0">
              <a:buNone/>
            </a:pPr>
            <a:endParaRPr lang="en-US" altLang="zh-CN" dirty="0">
              <a:cs typeface="+mn-ea"/>
              <a:sym typeface="+mn-lt"/>
            </a:endParaRPr>
          </a:p>
          <a:p>
            <a:endParaRPr lang="zh-CN" altLang="en-US" dirty="0"/>
          </a:p>
        </p:txBody>
      </p:sp>
      <p:sp>
        <p:nvSpPr>
          <p:cNvPr id="4" name="日期占位符 3">
            <a:extLst>
              <a:ext uri="{FF2B5EF4-FFF2-40B4-BE49-F238E27FC236}">
                <a16:creationId xmlns:a16="http://schemas.microsoft.com/office/drawing/2014/main" id="{4D3AEFC9-96BF-48DC-9E84-B874EEAB315B}"/>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6A4126A0-4CC0-4B80-B4EC-45D8C5C96924}"/>
              </a:ext>
            </a:extLst>
          </p:cNvPr>
          <p:cNvSpPr>
            <a:spLocks noGrp="1"/>
          </p:cNvSpPr>
          <p:nvPr>
            <p:ph type="sldNum" sz="quarter" idx="12"/>
          </p:nvPr>
        </p:nvSpPr>
        <p:spPr/>
        <p:txBody>
          <a:bodyPr/>
          <a:lstStyle/>
          <a:p>
            <a:fld id="{0C913308-F349-4B6D-A68A-DD1791B4A57B}" type="slidenum">
              <a:rPr lang="zh-CN" altLang="en-US" smtClean="0"/>
              <a:pPr/>
              <a:t>3</a:t>
            </a:fld>
            <a:endParaRPr lang="zh-CN" altLang="en-US" dirty="0"/>
          </a:p>
        </p:txBody>
      </p:sp>
      <p:pic>
        <p:nvPicPr>
          <p:cNvPr id="8" name="图片 7">
            <a:extLst>
              <a:ext uri="{FF2B5EF4-FFF2-40B4-BE49-F238E27FC236}">
                <a16:creationId xmlns:a16="http://schemas.microsoft.com/office/drawing/2014/main" id="{5B9095C7-C704-490C-B116-196021BDB4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09" r="4731"/>
          <a:stretch/>
        </p:blipFill>
        <p:spPr>
          <a:xfrm>
            <a:off x="2135560" y="3863571"/>
            <a:ext cx="1804446" cy="1129202"/>
          </a:xfrm>
          <a:prstGeom prst="rect">
            <a:avLst/>
          </a:prstGeom>
          <a:effectLst>
            <a:outerShdw blurRad="50800" dist="38100" dir="2700000" algn="tl" rotWithShape="0">
              <a:prstClr val="black">
                <a:alpha val="40000"/>
              </a:prstClr>
            </a:outerShdw>
          </a:effectLst>
        </p:spPr>
      </p:pic>
      <p:grpSp>
        <p:nvGrpSpPr>
          <p:cNvPr id="9" name="组合 8">
            <a:extLst>
              <a:ext uri="{FF2B5EF4-FFF2-40B4-BE49-F238E27FC236}">
                <a16:creationId xmlns:a16="http://schemas.microsoft.com/office/drawing/2014/main" id="{1A10ABAF-2631-4F82-BF29-331558CACFF6}"/>
              </a:ext>
            </a:extLst>
          </p:cNvPr>
          <p:cNvGrpSpPr/>
          <p:nvPr/>
        </p:nvGrpSpPr>
        <p:grpSpPr>
          <a:xfrm>
            <a:off x="2164904" y="5161630"/>
            <a:ext cx="3820195" cy="1018255"/>
            <a:chOff x="9076328" y="3110238"/>
            <a:chExt cx="3820195" cy="1018255"/>
          </a:xfrm>
          <a:effectLst>
            <a:outerShdw blurRad="50800" dist="38100" dir="2700000" algn="tl" rotWithShape="0">
              <a:prstClr val="black">
                <a:alpha val="40000"/>
              </a:prstClr>
            </a:outerShdw>
          </a:effectLst>
        </p:grpSpPr>
        <p:pic>
          <p:nvPicPr>
            <p:cNvPr id="10" name="图片 9">
              <a:extLst>
                <a:ext uri="{FF2B5EF4-FFF2-40B4-BE49-F238E27FC236}">
                  <a16:creationId xmlns:a16="http://schemas.microsoft.com/office/drawing/2014/main" id="{4B54EC48-684E-4455-AC3D-02A54F4218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3646" y="3110662"/>
              <a:ext cx="865559" cy="1017831"/>
            </a:xfrm>
            <a:prstGeom prst="rect">
              <a:avLst/>
            </a:prstGeom>
            <a:effectLst/>
          </p:spPr>
        </p:pic>
        <p:pic>
          <p:nvPicPr>
            <p:cNvPr id="11" name="图片 10">
              <a:extLst>
                <a:ext uri="{FF2B5EF4-FFF2-40B4-BE49-F238E27FC236}">
                  <a16:creationId xmlns:a16="http://schemas.microsoft.com/office/drawing/2014/main" id="{6A2F0973-6565-49E5-AD41-584DA0E871C1}"/>
                </a:ext>
              </a:extLst>
            </p:cNvPr>
            <p:cNvPicPr>
              <a:picLocks noChangeAspect="1"/>
            </p:cNvPicPr>
            <p:nvPr/>
          </p:nvPicPr>
          <p:blipFill>
            <a:blip r:embed="rId5"/>
            <a:stretch>
              <a:fillRect/>
            </a:stretch>
          </p:blipFill>
          <p:spPr>
            <a:xfrm>
              <a:off x="11811563" y="3110238"/>
              <a:ext cx="1084960" cy="1018255"/>
            </a:xfrm>
            <a:prstGeom prst="rect">
              <a:avLst/>
            </a:prstGeom>
            <a:effectLst/>
          </p:spPr>
        </p:pic>
        <p:pic>
          <p:nvPicPr>
            <p:cNvPr id="12" name="图片 11">
              <a:extLst>
                <a:ext uri="{FF2B5EF4-FFF2-40B4-BE49-F238E27FC236}">
                  <a16:creationId xmlns:a16="http://schemas.microsoft.com/office/drawing/2014/main" id="{85E585E6-F561-4E70-98E1-18F1650E0F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6132" t="10314" b="10314"/>
            <a:stretch/>
          </p:blipFill>
          <p:spPr>
            <a:xfrm>
              <a:off x="9076328" y="3110662"/>
              <a:ext cx="1084960" cy="1017831"/>
            </a:xfrm>
            <a:prstGeom prst="rect">
              <a:avLst/>
            </a:prstGeom>
            <a:effectLst/>
          </p:spPr>
        </p:pic>
        <p:sp>
          <p:nvSpPr>
            <p:cNvPr id="13" name="箭头: 右 12">
              <a:extLst>
                <a:ext uri="{FF2B5EF4-FFF2-40B4-BE49-F238E27FC236}">
                  <a16:creationId xmlns:a16="http://schemas.microsoft.com/office/drawing/2014/main" id="{F3E125E5-C80E-475D-97BA-69AD499F11DF}"/>
                </a:ext>
              </a:extLst>
            </p:cNvPr>
            <p:cNvSpPr/>
            <p:nvPr/>
          </p:nvSpPr>
          <p:spPr>
            <a:xfrm>
              <a:off x="10161288" y="3475561"/>
              <a:ext cx="392358" cy="2880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cs typeface="+mn-ea"/>
                <a:sym typeface="+mn-lt"/>
              </a:endParaRPr>
            </a:p>
          </p:txBody>
        </p:sp>
        <p:sp>
          <p:nvSpPr>
            <p:cNvPr id="14" name="箭头: 右 13">
              <a:extLst>
                <a:ext uri="{FF2B5EF4-FFF2-40B4-BE49-F238E27FC236}">
                  <a16:creationId xmlns:a16="http://schemas.microsoft.com/office/drawing/2014/main" id="{96DA80EC-9E07-46E5-9C4E-6B44F5B42B31}"/>
                </a:ext>
              </a:extLst>
            </p:cNvPr>
            <p:cNvSpPr/>
            <p:nvPr/>
          </p:nvSpPr>
          <p:spPr>
            <a:xfrm>
              <a:off x="11419205" y="3498137"/>
              <a:ext cx="392358" cy="2880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cs typeface="+mn-ea"/>
                <a:sym typeface="+mn-lt"/>
              </a:endParaRPr>
            </a:p>
          </p:txBody>
        </p:sp>
      </p:grpSp>
      <p:sp>
        <p:nvSpPr>
          <p:cNvPr id="15" name="object 8">
            <a:extLst>
              <a:ext uri="{FF2B5EF4-FFF2-40B4-BE49-F238E27FC236}">
                <a16:creationId xmlns:a16="http://schemas.microsoft.com/office/drawing/2014/main" id="{CA477347-07E6-42CF-A4B2-EE3ACC48F954}"/>
              </a:ext>
            </a:extLst>
          </p:cNvPr>
          <p:cNvSpPr/>
          <p:nvPr/>
        </p:nvSpPr>
        <p:spPr>
          <a:xfrm>
            <a:off x="7359230" y="3861048"/>
            <a:ext cx="2431751" cy="2365868"/>
          </a:xfrm>
          <a:prstGeom prst="rect">
            <a:avLst/>
          </a:prstGeom>
          <a:blipFill>
            <a:blip r:embed="rId7" cstate="print"/>
            <a:stretch>
              <a:fillRect/>
            </a:stretch>
          </a:blipFill>
        </p:spPr>
        <p:txBody>
          <a:bodyPr wrap="square" lIns="0" tIns="0" rIns="0" bIns="0" rtlCol="0"/>
          <a:lstStyle/>
          <a:p>
            <a:endParaRPr dirty="0"/>
          </a:p>
        </p:txBody>
      </p:sp>
      <p:pic>
        <p:nvPicPr>
          <p:cNvPr id="16" name="Picture 2" descr="行车记录仪泄露车主隐私上热搜？事情是这样的...-国际电子商情">
            <a:extLst>
              <a:ext uri="{FF2B5EF4-FFF2-40B4-BE49-F238E27FC236}">
                <a16:creationId xmlns:a16="http://schemas.microsoft.com/office/drawing/2014/main" id="{3B0E998E-6218-4F23-83A4-A9F0DDB536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6139" y="3861049"/>
            <a:ext cx="1788960" cy="11292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3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A7576B-A329-4C9F-B089-5DED1019A514}"/>
              </a:ext>
            </a:extLst>
          </p:cNvPr>
          <p:cNvSpPr>
            <a:spLocks noGrp="1"/>
          </p:cNvSpPr>
          <p:nvPr>
            <p:ph type="title"/>
          </p:nvPr>
        </p:nvSpPr>
        <p:spPr>
          <a:xfrm>
            <a:off x="407368" y="136524"/>
            <a:ext cx="8784976" cy="720080"/>
          </a:xfrm>
        </p:spPr>
        <p:txBody>
          <a:bodyPr/>
          <a:lstStyle/>
          <a:p>
            <a:r>
              <a:rPr lang="en-US" altLang="zh-CN" sz="3600" dirty="0">
                <a:latin typeface="Comic Sans MS" panose="030F0702030302020204" pitchFamily="66" charset="0"/>
              </a:rPr>
              <a:t>Crowdsourcing for Video Analytics</a:t>
            </a:r>
            <a:endParaRPr lang="zh-CN" altLang="en-US" sz="3600" dirty="0">
              <a:latin typeface="Comic Sans MS" panose="030F0702030302020204" pitchFamily="66" charset="0"/>
            </a:endParaRPr>
          </a:p>
        </p:txBody>
      </p:sp>
      <p:sp>
        <p:nvSpPr>
          <p:cNvPr id="3" name="内容占位符 2">
            <a:extLst>
              <a:ext uri="{FF2B5EF4-FFF2-40B4-BE49-F238E27FC236}">
                <a16:creationId xmlns:a16="http://schemas.microsoft.com/office/drawing/2014/main" id="{B28112AC-232E-4CB7-8122-B34DB0514A81}"/>
              </a:ext>
            </a:extLst>
          </p:cNvPr>
          <p:cNvSpPr>
            <a:spLocks noGrp="1"/>
          </p:cNvSpPr>
          <p:nvPr>
            <p:ph idx="1"/>
          </p:nvPr>
        </p:nvSpPr>
        <p:spPr>
          <a:xfrm>
            <a:off x="609600" y="1484783"/>
            <a:ext cx="7070576" cy="4871568"/>
          </a:xfrm>
        </p:spPr>
        <p:txBody>
          <a:bodyPr/>
          <a:lstStyle/>
          <a:p>
            <a:pPr>
              <a:spcBef>
                <a:spcPts val="1200"/>
              </a:spcBef>
            </a:pPr>
            <a:r>
              <a:rPr lang="en-US" altLang="zh-CN" sz="2400" dirty="0">
                <a:latin typeface="Comic Sans MS" panose="030F0702030302020204" pitchFamily="66" charset="0"/>
              </a:rPr>
              <a:t>Crowdsourcing for Video Analytics</a:t>
            </a:r>
          </a:p>
          <a:p>
            <a:pPr lvl="1">
              <a:spcBef>
                <a:spcPts val="1200"/>
              </a:spcBef>
            </a:pPr>
            <a:r>
              <a:rPr lang="en-US" altLang="zh-CN" sz="2000" dirty="0">
                <a:latin typeface="Comic Sans MS" panose="030F0702030302020204" pitchFamily="66" charset="0"/>
              </a:rPr>
              <a:t>Platforms hire proper workers, send video data to them, and select the configurations (frame rates, resolutions and models) to maximize their profits</a:t>
            </a:r>
            <a:endParaRPr lang="en-US" altLang="zh-CN" sz="2400" dirty="0">
              <a:latin typeface="Comic Sans MS" panose="030F0702030302020204" pitchFamily="66" charset="0"/>
            </a:endParaRPr>
          </a:p>
          <a:p>
            <a:pPr>
              <a:spcBef>
                <a:spcPts val="1200"/>
              </a:spcBef>
            </a:pPr>
            <a:r>
              <a:rPr lang="en-US" altLang="zh-CN" sz="2400" dirty="0">
                <a:latin typeface="Comic Sans MS" panose="030F0702030302020204" pitchFamily="66" charset="0"/>
              </a:rPr>
              <a:t>Existing Related Works:</a:t>
            </a:r>
          </a:p>
          <a:p>
            <a:pPr lvl="1">
              <a:spcBef>
                <a:spcPts val="1200"/>
              </a:spcBef>
            </a:pPr>
            <a:r>
              <a:rPr lang="en-US" altLang="zh-CN" sz="2000" dirty="0">
                <a:latin typeface="Comic Sans MS" panose="030F0702030302020204" pitchFamily="66" charset="0"/>
              </a:rPr>
              <a:t>Type 1:</a:t>
            </a:r>
            <a:r>
              <a:rPr lang="zh-CN" altLang="en-US" sz="2000" dirty="0">
                <a:latin typeface="Comic Sans MS" panose="030F0702030302020204" pitchFamily="66" charset="0"/>
              </a:rPr>
              <a:t> </a:t>
            </a:r>
            <a:r>
              <a:rPr lang="en-US" altLang="zh-CN" sz="2000" dirty="0">
                <a:latin typeface="Comic Sans MS" panose="030F0702030302020204" pitchFamily="66" charset="0"/>
              </a:rPr>
              <a:t>Address </a:t>
            </a:r>
            <a:r>
              <a:rPr lang="en-US" altLang="zh-CN" sz="2000" dirty="0">
                <a:solidFill>
                  <a:srgbClr val="FF0000"/>
                </a:solidFill>
                <a:latin typeface="Comic Sans MS" panose="030F0702030302020204" pitchFamily="66" charset="0"/>
              </a:rPr>
              <a:t>Conflicts among Workers</a:t>
            </a:r>
            <a:endParaRPr lang="en-US" altLang="zh-CN" sz="2200" dirty="0">
              <a:solidFill>
                <a:srgbClr val="FF0000"/>
              </a:solidFill>
              <a:latin typeface="Comic Sans MS" panose="030F0702030302020204" pitchFamily="66" charset="0"/>
            </a:endParaRPr>
          </a:p>
          <a:p>
            <a:pPr lvl="2">
              <a:spcBef>
                <a:spcPts val="1200"/>
              </a:spcBef>
            </a:pPr>
            <a:r>
              <a:rPr lang="en-US" altLang="zh-CN" sz="1800" dirty="0">
                <a:latin typeface="Comic Sans MS" panose="030F0702030302020204" pitchFamily="66" charset="0"/>
              </a:rPr>
              <a:t>E.g., LOL [Infocom’22], LOL-C [TMC’24]</a:t>
            </a:r>
          </a:p>
          <a:p>
            <a:pPr lvl="1">
              <a:spcBef>
                <a:spcPts val="1200"/>
              </a:spcBef>
            </a:pPr>
            <a:r>
              <a:rPr lang="en-US" altLang="zh-CN" sz="2000" dirty="0">
                <a:latin typeface="Comic Sans MS" panose="030F0702030302020204" pitchFamily="66" charset="0"/>
              </a:rPr>
              <a:t>Type 2:</a:t>
            </a:r>
            <a:r>
              <a:rPr lang="zh-CN" altLang="en-US" sz="2000" dirty="0">
                <a:latin typeface="Comic Sans MS" panose="030F0702030302020204" pitchFamily="66" charset="0"/>
              </a:rPr>
              <a:t> </a:t>
            </a:r>
            <a:r>
              <a:rPr lang="en-US" altLang="zh-CN" sz="2000" dirty="0">
                <a:latin typeface="Comic Sans MS" panose="030F0702030302020204" pitchFamily="66" charset="0"/>
              </a:rPr>
              <a:t>Address </a:t>
            </a:r>
            <a:r>
              <a:rPr lang="en-US" altLang="zh-CN" sz="2000" dirty="0">
                <a:solidFill>
                  <a:srgbClr val="FF0000"/>
                </a:solidFill>
                <a:latin typeface="Comic Sans MS" panose="030F0702030302020204" pitchFamily="66" charset="0"/>
              </a:rPr>
              <a:t>Conflicts among Platforms</a:t>
            </a:r>
            <a:endParaRPr lang="en-US" altLang="zh-CN" sz="2200" dirty="0">
              <a:solidFill>
                <a:srgbClr val="FF0000"/>
              </a:solidFill>
              <a:latin typeface="Comic Sans MS" panose="030F0702030302020204" pitchFamily="66" charset="0"/>
            </a:endParaRPr>
          </a:p>
          <a:p>
            <a:pPr lvl="2">
              <a:spcBef>
                <a:spcPts val="1200"/>
              </a:spcBef>
            </a:pPr>
            <a:r>
              <a:rPr lang="en-US" altLang="zh-CN" sz="1800" dirty="0">
                <a:latin typeface="Comic Sans MS" panose="030F0702030302020204" pitchFamily="66" charset="0"/>
              </a:rPr>
              <a:t>E.g., Crowd2 [Infocom’23]</a:t>
            </a:r>
          </a:p>
          <a:p>
            <a:pPr>
              <a:spcBef>
                <a:spcPts val="1200"/>
              </a:spcBef>
            </a:pPr>
            <a:r>
              <a:rPr lang="en-US" altLang="zh-CN" sz="2400" b="1" dirty="0">
                <a:latin typeface="Comic Sans MS" panose="030F0702030302020204" pitchFamily="66" charset="0"/>
              </a:rPr>
              <a:t>Research Gap:</a:t>
            </a:r>
          </a:p>
          <a:p>
            <a:pPr lvl="1">
              <a:spcBef>
                <a:spcPts val="1200"/>
              </a:spcBef>
            </a:pPr>
            <a:r>
              <a:rPr lang="en-US" altLang="zh-CN" sz="2000" dirty="0">
                <a:solidFill>
                  <a:srgbClr val="FF0000"/>
                </a:solidFill>
                <a:latin typeface="Comic Sans MS" panose="030F0702030302020204" pitchFamily="66" charset="0"/>
              </a:rPr>
              <a:t>Conflicts between platforms and workers </a:t>
            </a:r>
            <a:r>
              <a:rPr lang="en-US" altLang="zh-CN" sz="2000" dirty="0">
                <a:latin typeface="Comic Sans MS" panose="030F0702030302020204" pitchFamily="66" charset="0"/>
              </a:rPr>
              <a:t>can arise </a:t>
            </a:r>
          </a:p>
          <a:p>
            <a:pPr>
              <a:spcBef>
                <a:spcPts val="1200"/>
              </a:spcBef>
            </a:pPr>
            <a:endParaRPr lang="en-US" altLang="zh-CN" sz="2600" dirty="0">
              <a:latin typeface="Comic Sans MS" panose="030F0702030302020204" pitchFamily="66" charset="0"/>
            </a:endParaRPr>
          </a:p>
        </p:txBody>
      </p:sp>
      <p:sp>
        <p:nvSpPr>
          <p:cNvPr id="4" name="日期占位符 3">
            <a:extLst>
              <a:ext uri="{FF2B5EF4-FFF2-40B4-BE49-F238E27FC236}">
                <a16:creationId xmlns:a16="http://schemas.microsoft.com/office/drawing/2014/main" id="{520EADBE-287B-48C4-B8E9-5F0558E607D5}"/>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2D2D093E-40E5-4B5E-BA9F-7EFA0E0BF523}"/>
              </a:ext>
            </a:extLst>
          </p:cNvPr>
          <p:cNvSpPr>
            <a:spLocks noGrp="1"/>
          </p:cNvSpPr>
          <p:nvPr>
            <p:ph type="sldNum" sz="quarter" idx="12"/>
          </p:nvPr>
        </p:nvSpPr>
        <p:spPr/>
        <p:txBody>
          <a:bodyPr/>
          <a:lstStyle/>
          <a:p>
            <a:fld id="{0C913308-F349-4B6D-A68A-DD1791B4A57B}" type="slidenum">
              <a:rPr lang="zh-CN" altLang="en-US" smtClean="0"/>
              <a:pPr/>
              <a:t>4</a:t>
            </a:fld>
            <a:endParaRPr lang="zh-CN" altLang="en-US" dirty="0"/>
          </a:p>
        </p:txBody>
      </p:sp>
      <p:grpSp>
        <p:nvGrpSpPr>
          <p:cNvPr id="844" name="组合 843">
            <a:extLst>
              <a:ext uri="{FF2B5EF4-FFF2-40B4-BE49-F238E27FC236}">
                <a16:creationId xmlns:a16="http://schemas.microsoft.com/office/drawing/2014/main" id="{7124A6F6-8038-4422-A368-173F1CF17D9F}"/>
              </a:ext>
            </a:extLst>
          </p:cNvPr>
          <p:cNvGrpSpPr/>
          <p:nvPr/>
        </p:nvGrpSpPr>
        <p:grpSpPr>
          <a:xfrm>
            <a:off x="7824192" y="1594060"/>
            <a:ext cx="4185238" cy="2110045"/>
            <a:chOff x="758634" y="4131622"/>
            <a:chExt cx="4185238" cy="2110045"/>
          </a:xfrm>
        </p:grpSpPr>
        <p:pic>
          <p:nvPicPr>
            <p:cNvPr id="840" name="图片 839">
              <a:extLst>
                <a:ext uri="{FF2B5EF4-FFF2-40B4-BE49-F238E27FC236}">
                  <a16:creationId xmlns:a16="http://schemas.microsoft.com/office/drawing/2014/main" id="{791F17B2-08EB-4DB3-9231-CBB67FD87056}"/>
                </a:ext>
              </a:extLst>
            </p:cNvPr>
            <p:cNvPicPr>
              <a:picLocks noChangeAspect="1"/>
            </p:cNvPicPr>
            <p:nvPr/>
          </p:nvPicPr>
          <p:blipFill>
            <a:blip r:embed="rId3"/>
            <a:stretch>
              <a:fillRect/>
            </a:stretch>
          </p:blipFill>
          <p:spPr>
            <a:xfrm>
              <a:off x="1014357" y="4131622"/>
              <a:ext cx="3673792" cy="1485944"/>
            </a:xfrm>
            <a:prstGeom prst="rect">
              <a:avLst/>
            </a:prstGeom>
          </p:spPr>
        </p:pic>
        <p:sp>
          <p:nvSpPr>
            <p:cNvPr id="841" name="矩形 840">
              <a:extLst>
                <a:ext uri="{FF2B5EF4-FFF2-40B4-BE49-F238E27FC236}">
                  <a16:creationId xmlns:a16="http://schemas.microsoft.com/office/drawing/2014/main" id="{FEA3CAD1-D738-4431-92F1-4F83FFC5A73C}"/>
                </a:ext>
              </a:extLst>
            </p:cNvPr>
            <p:cNvSpPr/>
            <p:nvPr/>
          </p:nvSpPr>
          <p:spPr>
            <a:xfrm>
              <a:off x="758634" y="5656892"/>
              <a:ext cx="4185238" cy="584775"/>
            </a:xfrm>
            <a:prstGeom prst="rect">
              <a:avLst/>
            </a:prstGeom>
          </p:spPr>
          <p:txBody>
            <a:bodyPr wrap="square">
              <a:spAutoFit/>
            </a:bodyPr>
            <a:lstStyle/>
            <a:p>
              <a:pPr algn="ctr"/>
              <a:r>
                <a:rPr lang="en-US" altLang="zh-CN" sz="1600" dirty="0">
                  <a:solidFill>
                    <a:srgbClr val="FF0000"/>
                  </a:solidFill>
                  <a:latin typeface="Comic Sans MS" panose="030F0702030302020204" pitchFamily="66" charset="0"/>
                </a:rPr>
                <a:t>Conflicts among workers</a:t>
              </a:r>
              <a:r>
                <a:rPr lang="en-US" altLang="zh-CN" sz="1600" dirty="0">
                  <a:latin typeface="Comic Sans MS" panose="030F0702030302020204" pitchFamily="66" charset="0"/>
                </a:rPr>
                <a:t> where some workers may not be selected by platform</a:t>
              </a:r>
              <a:endParaRPr lang="zh-CN" altLang="en-US" sz="1600" dirty="0">
                <a:latin typeface="Comic Sans MS" panose="030F0702030302020204" pitchFamily="66" charset="0"/>
              </a:endParaRPr>
            </a:p>
          </p:txBody>
        </p:sp>
      </p:grpSp>
      <p:grpSp>
        <p:nvGrpSpPr>
          <p:cNvPr id="845" name="组合 844">
            <a:extLst>
              <a:ext uri="{FF2B5EF4-FFF2-40B4-BE49-F238E27FC236}">
                <a16:creationId xmlns:a16="http://schemas.microsoft.com/office/drawing/2014/main" id="{C523567F-1FF6-461F-B64F-3AD8B8C9AB14}"/>
              </a:ext>
            </a:extLst>
          </p:cNvPr>
          <p:cNvGrpSpPr/>
          <p:nvPr/>
        </p:nvGrpSpPr>
        <p:grpSpPr>
          <a:xfrm>
            <a:off x="7887426" y="3882923"/>
            <a:ext cx="4185238" cy="2138365"/>
            <a:chOff x="7794372" y="3341599"/>
            <a:chExt cx="4185238" cy="2138365"/>
          </a:xfrm>
        </p:grpSpPr>
        <p:pic>
          <p:nvPicPr>
            <p:cNvPr id="7" name="图片 6">
              <a:extLst>
                <a:ext uri="{FF2B5EF4-FFF2-40B4-BE49-F238E27FC236}">
                  <a16:creationId xmlns:a16="http://schemas.microsoft.com/office/drawing/2014/main" id="{85DE4F1A-09CA-4173-A01B-F6443F144C3B}"/>
                </a:ext>
              </a:extLst>
            </p:cNvPr>
            <p:cNvPicPr>
              <a:picLocks noChangeAspect="1"/>
            </p:cNvPicPr>
            <p:nvPr/>
          </p:nvPicPr>
          <p:blipFill>
            <a:blip r:embed="rId4"/>
            <a:stretch>
              <a:fillRect/>
            </a:stretch>
          </p:blipFill>
          <p:spPr>
            <a:xfrm>
              <a:off x="7986861" y="3341599"/>
              <a:ext cx="3766033" cy="1542584"/>
            </a:xfrm>
            <a:prstGeom prst="rect">
              <a:avLst/>
            </a:prstGeom>
          </p:spPr>
        </p:pic>
        <p:sp>
          <p:nvSpPr>
            <p:cNvPr id="843" name="矩形 842">
              <a:extLst>
                <a:ext uri="{FF2B5EF4-FFF2-40B4-BE49-F238E27FC236}">
                  <a16:creationId xmlns:a16="http://schemas.microsoft.com/office/drawing/2014/main" id="{F18CE33E-657A-4304-ADFE-CB9FCFCA12D3}"/>
                </a:ext>
              </a:extLst>
            </p:cNvPr>
            <p:cNvSpPr/>
            <p:nvPr/>
          </p:nvSpPr>
          <p:spPr>
            <a:xfrm>
              <a:off x="7794372" y="4895189"/>
              <a:ext cx="4185238" cy="584775"/>
            </a:xfrm>
            <a:prstGeom prst="rect">
              <a:avLst/>
            </a:prstGeom>
          </p:spPr>
          <p:txBody>
            <a:bodyPr wrap="square">
              <a:spAutoFit/>
            </a:bodyPr>
            <a:lstStyle/>
            <a:p>
              <a:pPr algn="ctr"/>
              <a:r>
                <a:rPr lang="en-US" altLang="zh-CN" sz="1600" dirty="0">
                  <a:solidFill>
                    <a:srgbClr val="FF0000"/>
                  </a:solidFill>
                  <a:latin typeface="Comic Sans MS" panose="030F0702030302020204" pitchFamily="66" charset="0"/>
                </a:rPr>
                <a:t>Conflicts among platforms </a:t>
              </a:r>
              <a:r>
                <a:rPr lang="en-US" altLang="zh-CN" sz="1600" dirty="0">
                  <a:latin typeface="Comic Sans MS" panose="030F0702030302020204" pitchFamily="66" charset="0"/>
                </a:rPr>
                <a:t>where multiple platforms may select the same workers</a:t>
              </a:r>
              <a:endParaRPr lang="zh-CN" altLang="en-US" sz="1600" dirty="0">
                <a:latin typeface="Comic Sans MS" panose="030F0702030302020204" pitchFamily="66" charset="0"/>
              </a:endParaRPr>
            </a:p>
          </p:txBody>
        </p:sp>
      </p:grpSp>
      <p:sp>
        <p:nvSpPr>
          <p:cNvPr id="846" name="矩形 845">
            <a:extLst>
              <a:ext uri="{FF2B5EF4-FFF2-40B4-BE49-F238E27FC236}">
                <a16:creationId xmlns:a16="http://schemas.microsoft.com/office/drawing/2014/main" id="{35565743-49E8-4D38-AFD8-011F7E67FB8A}"/>
              </a:ext>
            </a:extLst>
          </p:cNvPr>
          <p:cNvSpPr/>
          <p:nvPr/>
        </p:nvSpPr>
        <p:spPr>
          <a:xfrm>
            <a:off x="609600" y="5373217"/>
            <a:ext cx="7070576" cy="9831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8466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CB8B4A-0044-4831-991C-E9DF724E4CD2}"/>
              </a:ext>
            </a:extLst>
          </p:cNvPr>
          <p:cNvSpPr>
            <a:spLocks noGrp="1"/>
          </p:cNvSpPr>
          <p:nvPr>
            <p:ph type="title"/>
          </p:nvPr>
        </p:nvSpPr>
        <p:spPr>
          <a:xfrm>
            <a:off x="407368" y="136524"/>
            <a:ext cx="10009112" cy="720080"/>
          </a:xfrm>
        </p:spPr>
        <p:txBody>
          <a:bodyPr/>
          <a:lstStyle/>
          <a:p>
            <a:r>
              <a:rPr lang="en-US" altLang="zh-CN" sz="3600" dirty="0">
                <a:latin typeface="Comic Sans MS" panose="030F0702030302020204" pitchFamily="66" charset="0"/>
              </a:rPr>
              <a:t>Conflicts between Platforms and Workers</a:t>
            </a:r>
            <a:endParaRPr lang="zh-CN" altLang="en-US" sz="3600" dirty="0"/>
          </a:p>
        </p:txBody>
      </p:sp>
      <p:sp>
        <p:nvSpPr>
          <p:cNvPr id="4" name="日期占位符 3">
            <a:extLst>
              <a:ext uri="{FF2B5EF4-FFF2-40B4-BE49-F238E27FC236}">
                <a16:creationId xmlns:a16="http://schemas.microsoft.com/office/drawing/2014/main" id="{4D3AEFC9-96BF-48DC-9E84-B874EEAB315B}"/>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6A4126A0-4CC0-4B80-B4EC-45D8C5C96924}"/>
              </a:ext>
            </a:extLst>
          </p:cNvPr>
          <p:cNvSpPr>
            <a:spLocks noGrp="1"/>
          </p:cNvSpPr>
          <p:nvPr>
            <p:ph type="sldNum" sz="quarter" idx="12"/>
          </p:nvPr>
        </p:nvSpPr>
        <p:spPr/>
        <p:txBody>
          <a:bodyPr/>
          <a:lstStyle/>
          <a:p>
            <a:fld id="{0C913308-F349-4B6D-A68A-DD1791B4A57B}" type="slidenum">
              <a:rPr lang="zh-CN" altLang="en-US" smtClean="0"/>
              <a:pPr/>
              <a:t>5</a:t>
            </a:fld>
            <a:endParaRPr lang="zh-CN" altLang="en-US" dirty="0"/>
          </a:p>
        </p:txBody>
      </p:sp>
      <p:pic>
        <p:nvPicPr>
          <p:cNvPr id="308" name="图片 307">
            <a:extLst>
              <a:ext uri="{FF2B5EF4-FFF2-40B4-BE49-F238E27FC236}">
                <a16:creationId xmlns:a16="http://schemas.microsoft.com/office/drawing/2014/main" id="{8DC34B63-6647-4C47-832D-6E4731009464}"/>
              </a:ext>
            </a:extLst>
          </p:cNvPr>
          <p:cNvPicPr>
            <a:picLocks noChangeAspect="1"/>
          </p:cNvPicPr>
          <p:nvPr/>
        </p:nvPicPr>
        <p:blipFill>
          <a:blip r:embed="rId3"/>
          <a:stretch>
            <a:fillRect/>
          </a:stretch>
        </p:blipFill>
        <p:spPr>
          <a:xfrm>
            <a:off x="2556854" y="3664916"/>
            <a:ext cx="7078293" cy="2788420"/>
          </a:xfrm>
          <a:prstGeom prst="rect">
            <a:avLst/>
          </a:prstGeom>
        </p:spPr>
      </p:pic>
      <p:sp>
        <p:nvSpPr>
          <p:cNvPr id="309" name="内容占位符 2">
            <a:extLst>
              <a:ext uri="{FF2B5EF4-FFF2-40B4-BE49-F238E27FC236}">
                <a16:creationId xmlns:a16="http://schemas.microsoft.com/office/drawing/2014/main" id="{E710CB5B-ED33-46A1-9B60-C682C05AEA0D}"/>
              </a:ext>
            </a:extLst>
          </p:cNvPr>
          <p:cNvSpPr txBox="1">
            <a:spLocks/>
          </p:cNvSpPr>
          <p:nvPr/>
        </p:nvSpPr>
        <p:spPr>
          <a:xfrm>
            <a:off x="609600" y="1484784"/>
            <a:ext cx="11319048" cy="4464496"/>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baseline="0">
                <a:solidFill>
                  <a:schemeClr val="tx1"/>
                </a:solidFill>
                <a:latin typeface="Times New Roman" panose="02020603050405020304" pitchFamily="18" charset="0"/>
                <a:ea typeface="宋体" panose="02010600030101010101" pitchFamily="2"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Times New Roman" panose="02020603050405020304" pitchFamily="18" charset="0"/>
                <a:ea typeface="宋体" panose="02010600030101010101" pitchFamily="2" charset="-122"/>
                <a:cs typeface="+mn-cs"/>
              </a:defRPr>
            </a:lvl2pPr>
            <a:lvl3pPr marL="1143000" indent="-228600" algn="l" defTabSz="914400" rtl="0" eaLnBrk="1" latinLnBrk="0" hangingPunct="1">
              <a:spcBef>
                <a:spcPct val="20000"/>
              </a:spcBef>
              <a:buFont typeface="Wingdings" panose="05000000000000000000" pitchFamily="2" charset="2"/>
              <a:buChar char="ü"/>
              <a:defRPr sz="2000" kern="1200" baseline="0">
                <a:solidFill>
                  <a:schemeClr val="tx1"/>
                </a:solidFill>
                <a:latin typeface="Times New Roman" panose="02020603050405020304" pitchFamily="18" charset="0"/>
                <a:ea typeface="宋体" panose="02010600030101010101" pitchFamily="2" charset="-122"/>
                <a:cs typeface="+mn-cs"/>
              </a:defRPr>
            </a:lvl3pPr>
            <a:lvl4pPr marL="1600200" indent="-228600" algn="l" defTabSz="914400" rtl="0" eaLnBrk="1" latinLnBrk="0" hangingPunct="1">
              <a:spcBef>
                <a:spcPct val="20000"/>
              </a:spcBef>
              <a:buFont typeface="Wingdings" panose="05000000000000000000" pitchFamily="2" charset="2"/>
              <a:buChar char="Ø"/>
              <a:defRPr sz="1800" kern="1200" baseline="0">
                <a:solidFill>
                  <a:schemeClr val="tx1"/>
                </a:solidFill>
                <a:latin typeface="Times New Roman" panose="02020603050405020304" pitchFamily="18" charset="0"/>
                <a:ea typeface="宋体" panose="02010600030101010101" pitchFamily="2" charset="-122"/>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Times New Roman" panose="02020603050405020304" pitchFamily="18" charset="0"/>
                <a:ea typeface="宋体" panose="02010600030101010101"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altLang="zh-CN" sz="2200" dirty="0">
                <a:solidFill>
                  <a:srgbClr val="FF0000"/>
                </a:solidFill>
                <a:latin typeface="Comic Sans MS" panose="030F0702030302020204" pitchFamily="66" charset="0"/>
              </a:rPr>
              <a:t>Different Optimization Goals</a:t>
            </a:r>
            <a:r>
              <a:rPr lang="en-US" altLang="zh-CN" sz="2200" dirty="0">
                <a:latin typeface="Comic Sans MS" panose="030F0702030302020204" pitchFamily="66" charset="0"/>
              </a:rPr>
              <a:t> when Determining Video Analytics Configurations</a:t>
            </a:r>
          </a:p>
          <a:p>
            <a:pPr lvl="1">
              <a:spcBef>
                <a:spcPts val="1200"/>
              </a:spcBef>
            </a:pPr>
            <a:r>
              <a:rPr lang="en-US" altLang="zh-CN" sz="2000" dirty="0">
                <a:latin typeface="Comic Sans MS" panose="030F0702030302020204" pitchFamily="66" charset="0"/>
              </a:rPr>
              <a:t>Platforms recruit workers and strategically select the configurations to maximize their </a:t>
            </a:r>
            <a:r>
              <a:rPr lang="en-US" altLang="zh-CN" sz="2000" dirty="0">
                <a:solidFill>
                  <a:srgbClr val="FF0000"/>
                </a:solidFill>
                <a:latin typeface="Comic Sans MS" panose="030F0702030302020204" pitchFamily="66" charset="0"/>
              </a:rPr>
              <a:t>accuracy-based profits</a:t>
            </a:r>
          </a:p>
          <a:p>
            <a:pPr lvl="1">
              <a:spcBef>
                <a:spcPts val="1200"/>
              </a:spcBef>
            </a:pPr>
            <a:r>
              <a:rPr lang="en-US" altLang="zh-CN" sz="2000" dirty="0">
                <a:latin typeface="Comic Sans MS" panose="030F0702030302020204" pitchFamily="66" charset="0"/>
              </a:rPr>
              <a:t>Workers can flexibly accept the task or not, and tailor the configurations for their </a:t>
            </a:r>
            <a:r>
              <a:rPr lang="en-US" altLang="zh-CN" sz="2000" dirty="0">
                <a:solidFill>
                  <a:srgbClr val="FF0000"/>
                </a:solidFill>
                <a:latin typeface="Comic Sans MS" panose="030F0702030302020204" pitchFamily="66" charset="0"/>
              </a:rPr>
              <a:t>energy consumption-related individual gains </a:t>
            </a:r>
            <a:endParaRPr lang="en-US" altLang="zh-CN" dirty="0">
              <a:solidFill>
                <a:srgbClr val="FF0000"/>
              </a:solidFill>
              <a:cs typeface="+mn-ea"/>
              <a:sym typeface="+mn-lt"/>
            </a:endParaRPr>
          </a:p>
          <a:p>
            <a:endParaRPr lang="zh-CN" altLang="en-US" dirty="0"/>
          </a:p>
        </p:txBody>
      </p:sp>
    </p:spTree>
    <p:extLst>
      <p:ext uri="{BB962C8B-B14F-4D97-AF65-F5344CB8AC3E}">
        <p14:creationId xmlns:p14="http://schemas.microsoft.com/office/powerpoint/2010/main" val="170508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0062E3-9618-4442-994D-7D5EB252295C}"/>
              </a:ext>
            </a:extLst>
          </p:cNvPr>
          <p:cNvSpPr>
            <a:spLocks noGrp="1"/>
          </p:cNvSpPr>
          <p:nvPr>
            <p:ph type="title"/>
          </p:nvPr>
        </p:nvSpPr>
        <p:spPr>
          <a:xfrm>
            <a:off x="407367" y="136524"/>
            <a:ext cx="9604471" cy="720080"/>
          </a:xfrm>
        </p:spPr>
        <p:txBody>
          <a:bodyPr/>
          <a:lstStyle/>
          <a:p>
            <a:r>
              <a:rPr lang="en-US" altLang="zh-CN" sz="3600" dirty="0">
                <a:latin typeface="Comic Sans MS" panose="030F0702030302020204" pitchFamily="66" charset="0"/>
              </a:rPr>
              <a:t>Conflicts between Platforms and Workers</a:t>
            </a:r>
            <a:endParaRPr lang="zh-CN" altLang="en-US" sz="3600"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E5159956-B5BE-477A-8A5A-EE17B0A14711}"/>
                  </a:ext>
                </a:extLst>
              </p:cNvPr>
              <p:cNvSpPr>
                <a:spLocks noGrp="1"/>
              </p:cNvSpPr>
              <p:nvPr>
                <p:ph idx="1"/>
              </p:nvPr>
            </p:nvSpPr>
            <p:spPr>
              <a:xfrm>
                <a:off x="609600" y="1484784"/>
                <a:ext cx="10524305" cy="4464496"/>
              </a:xfrm>
            </p:spPr>
            <p:txBody>
              <a:bodyPr/>
              <a:lstStyle/>
              <a:p>
                <a:pPr>
                  <a:spcBef>
                    <a:spcPts val="600"/>
                  </a:spcBef>
                </a:pPr>
                <a:r>
                  <a:rPr lang="en-US" altLang="zh-CN" sz="2200" b="1" dirty="0">
                    <a:latin typeface="Comic Sans MS" panose="030F0702030302020204" pitchFamily="66" charset="0"/>
                  </a:rPr>
                  <a:t>Problem Formulation</a:t>
                </a:r>
                <a:r>
                  <a:rPr lang="en-US" altLang="zh-CN" sz="2200" b="1" dirty="0"/>
                  <a:t>:</a:t>
                </a:r>
                <a:endParaRPr lang="en-US" altLang="zh-CN" sz="2200" b="1" dirty="0">
                  <a:latin typeface="Comic Sans MS" panose="030F0702030302020204" pitchFamily="66" charset="0"/>
                </a:endParaRPr>
              </a:p>
              <a:p>
                <a:pPr lvl="1">
                  <a:spcBef>
                    <a:spcPts val="600"/>
                  </a:spcBef>
                </a:pPr>
                <a:r>
                  <a:rPr lang="en-US" altLang="zh-CN" sz="1800" dirty="0">
                    <a:latin typeface="Comic Sans MS" panose="030F0702030302020204" pitchFamily="66" charset="0"/>
                  </a:rPr>
                  <a:t>Determine the video analytics configuration: frame rate </a:t>
                </a:r>
                <a14:m>
                  <m:oMath xmlns:m="http://schemas.openxmlformats.org/officeDocument/2006/math">
                    <m:r>
                      <a:rPr lang="en-US" altLang="zh-CN" sz="1800" i="1">
                        <a:latin typeface="Cambria Math" panose="02040503050406030204" pitchFamily="18" charset="0"/>
                        <a:cs typeface="+mn-ea"/>
                        <a:sym typeface="+mn-lt"/>
                      </a:rPr>
                      <m:t>0≤</m:t>
                    </m:r>
                    <m:sSub>
                      <m:sSubPr>
                        <m:ctrlPr>
                          <a:rPr lang="en-US" altLang="zh-CN" sz="1800" i="1">
                            <a:latin typeface="Cambria Math" panose="02040503050406030204" pitchFamily="18" charset="0"/>
                            <a:cs typeface="+mn-ea"/>
                            <a:sym typeface="+mn-lt"/>
                          </a:rPr>
                        </m:ctrlPr>
                      </m:sSubPr>
                      <m:e>
                        <m:r>
                          <a:rPr lang="en-US" altLang="zh-CN" sz="1800" i="1">
                            <a:latin typeface="Cambria Math" panose="02040503050406030204" pitchFamily="18" charset="0"/>
                            <a:cs typeface="+mn-ea"/>
                            <a:sym typeface="+mn-lt"/>
                          </a:rPr>
                          <m:t>𝑓</m:t>
                        </m:r>
                      </m:e>
                      <m:sub>
                        <m:r>
                          <a:rPr lang="en-US" altLang="zh-CN" sz="1800" i="1">
                            <a:latin typeface="Cambria Math" panose="02040503050406030204" pitchFamily="18" charset="0"/>
                            <a:cs typeface="+mn-ea"/>
                            <a:sym typeface="+mn-lt"/>
                          </a:rPr>
                          <m:t>𝑛</m:t>
                        </m:r>
                        <m:r>
                          <a:rPr lang="en-US" altLang="zh-CN" sz="1800" i="1">
                            <a:latin typeface="Cambria Math" panose="02040503050406030204" pitchFamily="18" charset="0"/>
                            <a:cs typeface="+mn-ea"/>
                            <a:sym typeface="+mn-lt"/>
                          </a:rPr>
                          <m:t>,</m:t>
                        </m:r>
                        <m:r>
                          <a:rPr lang="en-US" altLang="zh-CN" sz="1800" i="1">
                            <a:latin typeface="Cambria Math" panose="02040503050406030204" pitchFamily="18" charset="0"/>
                            <a:cs typeface="+mn-ea"/>
                            <a:sym typeface="+mn-lt"/>
                          </a:rPr>
                          <m:t>𝑚</m:t>
                        </m:r>
                      </m:sub>
                    </m:sSub>
                    <m:r>
                      <a:rPr lang="en-US" altLang="zh-CN" sz="1800" i="1">
                        <a:latin typeface="Cambria Math" panose="02040503050406030204" pitchFamily="18" charset="0"/>
                        <a:cs typeface="+mn-ea"/>
                        <a:sym typeface="+mn-lt"/>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𝐹</m:t>
                        </m:r>
                      </m:e>
                      <m:sub>
                        <m:r>
                          <a:rPr lang="en-US" altLang="zh-CN" sz="1800" i="1">
                            <a:latin typeface="Cambria Math" panose="02040503050406030204" pitchFamily="18" charset="0"/>
                          </a:rPr>
                          <m:t>𝑛</m:t>
                        </m:r>
                      </m:sub>
                    </m:sSub>
                    <m:r>
                      <a:rPr lang="en-US" altLang="zh-CN" sz="1800" i="1">
                        <a:latin typeface="Cambria Math" panose="02040503050406030204" pitchFamily="18" charset="0"/>
                        <a:cs typeface="+mn-ea"/>
                        <a:sym typeface="+mn-lt"/>
                      </a:rPr>
                      <m:t>,∀</m:t>
                    </m:r>
                    <m:r>
                      <a:rPr lang="en-US" altLang="zh-CN" sz="1800" i="1">
                        <a:latin typeface="Cambria Math" panose="02040503050406030204" pitchFamily="18" charset="0"/>
                        <a:cs typeface="+mn-ea"/>
                        <a:sym typeface="+mn-lt"/>
                      </a:rPr>
                      <m:t>𝑛</m:t>
                    </m:r>
                    <m:r>
                      <a:rPr lang="en-US" altLang="zh-CN" sz="1800" i="1">
                        <a:latin typeface="Cambria Math" panose="02040503050406030204" pitchFamily="18" charset="0"/>
                        <a:cs typeface="+mn-ea"/>
                        <a:sym typeface="+mn-lt"/>
                      </a:rPr>
                      <m:t>∈</m:t>
                    </m:r>
                    <m:r>
                      <a:rPr lang="en-US" altLang="zh-CN" sz="1800" b="1" i="1">
                        <a:latin typeface="Cambria Math" panose="02040503050406030204" pitchFamily="18" charset="0"/>
                        <a:cs typeface="+mn-ea"/>
                        <a:sym typeface="+mn-lt"/>
                      </a:rPr>
                      <m:t>𝓝</m:t>
                    </m:r>
                    <m:r>
                      <a:rPr lang="en-US" altLang="zh-CN" sz="1800" b="1" i="1" smtClean="0">
                        <a:latin typeface="Cambria Math" panose="02040503050406030204" pitchFamily="18" charset="0"/>
                        <a:cs typeface="+mn-ea"/>
                        <a:sym typeface="+mn-lt"/>
                      </a:rPr>
                      <m:t>,</m:t>
                    </m:r>
                    <m:r>
                      <a:rPr lang="en-US" altLang="zh-CN" sz="1800" i="1">
                        <a:latin typeface="Cambria Math" panose="02040503050406030204" pitchFamily="18" charset="0"/>
                        <a:cs typeface="+mn-ea"/>
                        <a:sym typeface="+mn-lt"/>
                      </a:rPr>
                      <m:t>∀</m:t>
                    </m:r>
                    <m:r>
                      <a:rPr lang="en-US" altLang="zh-CN" sz="1800" i="1">
                        <a:latin typeface="Cambria Math" panose="02040503050406030204" pitchFamily="18" charset="0"/>
                        <a:cs typeface="+mn-ea"/>
                        <a:sym typeface="+mn-lt"/>
                      </a:rPr>
                      <m:t>𝑚</m:t>
                    </m:r>
                    <m:r>
                      <a:rPr lang="en-US" altLang="zh-CN" sz="1800" i="1">
                        <a:latin typeface="Cambria Math" panose="02040503050406030204" pitchFamily="18" charset="0"/>
                        <a:cs typeface="+mn-ea"/>
                        <a:sym typeface="+mn-lt"/>
                      </a:rPr>
                      <m:t>∈</m:t>
                    </m:r>
                    <m:r>
                      <a:rPr lang="en-US" altLang="zh-CN" sz="1800" b="1" i="1">
                        <a:latin typeface="Cambria Math" panose="02040503050406030204" pitchFamily="18" charset="0"/>
                        <a:ea typeface="Cambria Math" panose="02040503050406030204" pitchFamily="18" charset="0"/>
                      </a:rPr>
                      <m:t>𝓜</m:t>
                    </m:r>
                  </m:oMath>
                </a14:m>
                <a:endParaRPr lang="en-US" altLang="zh-CN" sz="1800" dirty="0">
                  <a:latin typeface="Comic Sans MS" panose="030F0702030302020204" pitchFamily="66" charset="0"/>
                </a:endParaRPr>
              </a:p>
              <a:p>
                <a:pPr lvl="1">
                  <a:spcBef>
                    <a:spcPts val="600"/>
                  </a:spcBef>
                </a:pPr>
                <a:r>
                  <a:rPr lang="en-US" altLang="zh-CN" sz="1800" dirty="0">
                    <a:latin typeface="Comic Sans MS" panose="030F0702030302020204" pitchFamily="66" charset="0"/>
                  </a:rPr>
                  <a:t>For each platform </a:t>
                </a:r>
                <a14:m>
                  <m:oMath xmlns:m="http://schemas.openxmlformats.org/officeDocument/2006/math">
                    <m:r>
                      <a:rPr lang="en-US" altLang="zh-CN" sz="1800" i="1">
                        <a:latin typeface="Cambria Math" panose="02040503050406030204" pitchFamily="18" charset="0"/>
                        <a:cs typeface="+mn-ea"/>
                        <a:sym typeface="+mn-lt"/>
                      </a:rPr>
                      <m:t>𝑛</m:t>
                    </m:r>
                    <m:r>
                      <a:rPr lang="en-US" altLang="zh-CN" sz="1800" i="1">
                        <a:latin typeface="Cambria Math" panose="02040503050406030204" pitchFamily="18" charset="0"/>
                        <a:cs typeface="+mn-ea"/>
                        <a:sym typeface="+mn-lt"/>
                      </a:rPr>
                      <m:t>∈</m:t>
                    </m:r>
                    <m:r>
                      <a:rPr lang="en-US" altLang="zh-CN" sz="1800" b="1" i="1">
                        <a:latin typeface="Cambria Math" panose="02040503050406030204" pitchFamily="18" charset="0"/>
                        <a:cs typeface="+mn-ea"/>
                        <a:sym typeface="+mn-lt"/>
                      </a:rPr>
                      <m:t>𝓝</m:t>
                    </m:r>
                  </m:oMath>
                </a14:m>
                <a:r>
                  <a:rPr lang="en-US" altLang="zh-CN" sz="1800" dirty="0">
                    <a:latin typeface="Comic Sans MS" panose="030F0702030302020204" pitchFamily="66" charset="0"/>
                  </a:rPr>
                  <a:t>, the optimization problem is formulated as</a:t>
                </a:r>
              </a:p>
              <a:p>
                <a:pPr lvl="2">
                  <a:spcBef>
                    <a:spcPts val="600"/>
                  </a:spcBef>
                </a:pPr>
                <a14:m>
                  <m:oMath xmlns:m="http://schemas.openxmlformats.org/officeDocument/2006/math">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ℙ</m:t>
                        </m:r>
                      </m:e>
                      <m:sub>
                        <m:r>
                          <a:rPr lang="en-US" altLang="zh-CN" sz="1800" i="1">
                            <a:latin typeface="Cambria Math" panose="02040503050406030204" pitchFamily="18" charset="0"/>
                            <a:ea typeface="Cambria Math" panose="02040503050406030204" pitchFamily="18" charset="0"/>
                          </a:rPr>
                          <m:t>1,</m:t>
                        </m:r>
                        <m:r>
                          <a:rPr lang="en-US" altLang="zh-CN" sz="1800" i="1">
                            <a:latin typeface="Cambria Math" panose="02040503050406030204" pitchFamily="18" charset="0"/>
                            <a:ea typeface="Cambria Math" panose="02040503050406030204" pitchFamily="18" charset="0"/>
                          </a:rPr>
                          <m:t>𝑛</m:t>
                        </m:r>
                      </m:sub>
                      <m:sup>
                        <m:r>
                          <m:rPr>
                            <m:sty m:val="p"/>
                          </m:rPr>
                          <a:rPr lang="en-US" altLang="zh-CN" sz="1800" i="0">
                            <a:latin typeface="Cambria Math" panose="02040503050406030204" pitchFamily="18" charset="0"/>
                            <a:ea typeface="Cambria Math" panose="02040503050406030204" pitchFamily="18" charset="0"/>
                          </a:rPr>
                          <m:t>p</m:t>
                        </m:r>
                      </m:sup>
                    </m:sSubSup>
                    <m:r>
                      <a:rPr lang="en-US" altLang="zh-CN" sz="1800" b="0" i="1" smtClean="0">
                        <a:latin typeface="Cambria Math" panose="02040503050406030204" pitchFamily="18" charset="0"/>
                        <a:ea typeface="Cambria Math" panose="02040503050406030204" pitchFamily="18" charset="0"/>
                      </a:rPr>
                      <m:t>: </m:t>
                    </m:r>
                    <m:func>
                      <m:funcPr>
                        <m:ctrlPr>
                          <a:rPr lang="en-US" altLang="zh-CN" sz="1800" i="1">
                            <a:latin typeface="Cambria Math" panose="02040503050406030204" pitchFamily="18" charset="0"/>
                          </a:rPr>
                        </m:ctrlPr>
                      </m:funcPr>
                      <m:fName>
                        <m:limLow>
                          <m:limLowPr>
                            <m:ctrlPr>
                              <a:rPr lang="en-US" altLang="zh-CN" sz="1800" i="1">
                                <a:latin typeface="Cambria Math" panose="02040503050406030204" pitchFamily="18" charset="0"/>
                              </a:rPr>
                            </m:ctrlPr>
                          </m:limLowPr>
                          <m:e>
                            <m:r>
                              <m:rPr>
                                <m:sty m:val="p"/>
                              </m:rPr>
                              <a:rPr lang="en-US" altLang="zh-CN" sz="1800">
                                <a:latin typeface="Cambria Math" panose="02040503050406030204" pitchFamily="18" charset="0"/>
                              </a:rPr>
                              <m:t>max</m:t>
                            </m:r>
                          </m:e>
                          <m:lim>
                            <m:sSub>
                              <m:sSubPr>
                                <m:ctrlPr>
                                  <a:rPr lang="en-US" altLang="zh-CN" sz="1800" i="1">
                                    <a:latin typeface="Cambria Math" panose="02040503050406030204" pitchFamily="18" charset="0"/>
                                  </a:rPr>
                                </m:ctrlPr>
                              </m:sSubPr>
                              <m:e>
                                <m:r>
                                  <a:rPr lang="en-US" altLang="zh-CN" sz="1800" b="1" i="1">
                                    <a:latin typeface="Cambria Math" panose="02040503050406030204" pitchFamily="18" charset="0"/>
                                  </a:rPr>
                                  <m:t>𝒇</m:t>
                                </m:r>
                              </m:e>
                              <m:sub>
                                <m:r>
                                  <a:rPr lang="en-US" altLang="zh-CN" sz="1800" b="0" i="1" smtClean="0">
                                    <a:latin typeface="Cambria Math" panose="02040503050406030204" pitchFamily="18" charset="0"/>
                                  </a:rPr>
                                  <m:t>𝑛</m:t>
                                </m:r>
                                <m:r>
                                  <a:rPr lang="en-US" altLang="zh-CN" sz="1800" b="0" i="1" smtClean="0">
                                    <a:latin typeface="Cambria Math" panose="02040503050406030204" pitchFamily="18" charset="0"/>
                                  </a:rPr>
                                  <m:t>,⋅</m:t>
                                </m:r>
                              </m:sub>
                            </m:sSub>
                            <m:r>
                              <a:rPr lang="en-US" altLang="zh-CN" sz="1800" i="1">
                                <a:latin typeface="Cambria Math" panose="02040503050406030204" pitchFamily="18" charset="0"/>
                              </a:rPr>
                              <m:t> </m:t>
                            </m:r>
                          </m:lim>
                        </m:limLow>
                      </m:fNa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𝑈</m:t>
                            </m:r>
                          </m:e>
                          <m:sub>
                            <m:r>
                              <a:rPr lang="en-US" altLang="zh-CN" sz="1800" i="1">
                                <a:latin typeface="Cambria Math" panose="02040503050406030204" pitchFamily="18" charset="0"/>
                              </a:rPr>
                              <m:t>𝑛</m:t>
                            </m:r>
                          </m:sub>
                          <m:sup>
                            <m:r>
                              <m:rPr>
                                <m:sty m:val="p"/>
                              </m:rPr>
                              <a:rPr lang="en-US" altLang="zh-CN" sz="1800">
                                <a:latin typeface="Cambria Math" panose="02040503050406030204" pitchFamily="18" charset="0"/>
                              </a:rPr>
                              <m:t>p</m:t>
                            </m:r>
                          </m:sup>
                        </m:sSubSup>
                        <m:d>
                          <m:dPr>
                            <m:ctrlPr>
                              <a:rPr lang="en-US" altLang="zh-CN" sz="1800" i="1" dirty="0">
                                <a:latin typeface="Cambria Math" panose="02040503050406030204" pitchFamily="18" charset="0"/>
                              </a:rPr>
                            </m:ctrlPr>
                          </m:dPr>
                          <m:e>
                            <m:sSub>
                              <m:sSubPr>
                                <m:ctrlPr>
                                  <a:rPr lang="en-US" altLang="zh-CN" sz="1800" i="1" dirty="0">
                                    <a:latin typeface="Cambria Math" panose="02040503050406030204" pitchFamily="18" charset="0"/>
                                  </a:rPr>
                                </m:ctrlPr>
                              </m:sSubPr>
                              <m:e>
                                <m:r>
                                  <a:rPr lang="en-US" altLang="zh-CN" sz="1800" b="1" i="1" dirty="0">
                                    <a:latin typeface="Cambria Math" panose="02040503050406030204" pitchFamily="18" charset="0"/>
                                  </a:rPr>
                                  <m:t>𝒇</m:t>
                                </m:r>
                              </m:e>
                              <m:sub>
                                <m:r>
                                  <a:rPr lang="en-US" altLang="zh-CN" sz="1800" i="1" dirty="0">
                                    <a:latin typeface="Cambria Math" panose="02040503050406030204" pitchFamily="18" charset="0"/>
                                  </a:rPr>
                                  <m:t>𝑛</m:t>
                                </m:r>
                                <m:r>
                                  <a:rPr lang="en-US" altLang="zh-CN" sz="1800" i="1" dirty="0">
                                    <a:latin typeface="Cambria Math" panose="02040503050406030204" pitchFamily="18" charset="0"/>
                                  </a:rPr>
                                  <m:t>,⋅</m:t>
                                </m:r>
                              </m:sub>
                            </m:sSub>
                          </m:e>
                        </m:d>
                        <m:r>
                          <a:rPr lang="en-US" altLang="zh-CN" sz="1800" i="1" dirty="0">
                            <a:latin typeface="Cambria Math" panose="02040503050406030204" pitchFamily="18" charset="0"/>
                          </a:rPr>
                          <m:t>=</m:t>
                        </m:r>
                        <m:nary>
                          <m:naryPr>
                            <m:chr m:val="∑"/>
                            <m:limLoc m:val="subSup"/>
                            <m:ctrlPr>
                              <a:rPr lang="zh-CN" altLang="en-US" sz="1800" i="1">
                                <a:latin typeface="Cambria Math" panose="02040503050406030204" pitchFamily="18" charset="0"/>
                              </a:rPr>
                            </m:ctrlPr>
                          </m:naryPr>
                          <m:sub>
                            <m:r>
                              <m:rPr>
                                <m:brk m:alnAt="25"/>
                              </m:rPr>
                              <a:rPr lang="en-US" altLang="zh-CN" sz="1800" i="1">
                                <a:latin typeface="Cambria Math" panose="02040503050406030204" pitchFamily="18" charset="0"/>
                              </a:rPr>
                              <m:t>𝑚</m:t>
                            </m:r>
                            <m:r>
                              <a:rPr lang="en-US" altLang="zh-CN" sz="1800" i="1">
                                <a:latin typeface="Cambria Math" panose="02040503050406030204" pitchFamily="18" charset="0"/>
                              </a:rPr>
                              <m:t>=1</m:t>
                            </m:r>
                          </m:sub>
                          <m:sup>
                            <m:r>
                              <a:rPr lang="en-US" altLang="zh-CN" sz="1800" i="1">
                                <a:latin typeface="Cambria Math" panose="02040503050406030204" pitchFamily="18" charset="0"/>
                              </a:rPr>
                              <m:t>𝑀</m:t>
                            </m:r>
                          </m:sup>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𝑢</m:t>
                                </m:r>
                              </m:e>
                              <m:sub>
                                <m:r>
                                  <a:rPr lang="en-US" altLang="zh-CN" sz="1800" i="1">
                                    <a:latin typeface="Cambria Math" panose="02040503050406030204" pitchFamily="18" charset="0"/>
                                  </a:rPr>
                                  <m:t>𝑛</m:t>
                                </m:r>
                                <m:r>
                                  <a:rPr lang="en-US" altLang="zh-CN" sz="1800" i="1">
                                    <a:latin typeface="Cambria Math" panose="02040503050406030204" pitchFamily="18" charset="0"/>
                                  </a:rPr>
                                  <m:t>,</m:t>
                                </m:r>
                                <m:r>
                                  <a:rPr lang="en-US" altLang="zh-CN" sz="1800" i="1">
                                    <a:latin typeface="Cambria Math" panose="02040503050406030204" pitchFamily="18" charset="0"/>
                                  </a:rPr>
                                  <m:t>𝑚</m:t>
                                </m:r>
                              </m:sub>
                              <m:sup>
                                <m:r>
                                  <m:rPr>
                                    <m:sty m:val="p"/>
                                  </m:rPr>
                                  <a:rPr lang="en-US" altLang="zh-CN" sz="1800">
                                    <a:latin typeface="Cambria Math" panose="02040503050406030204" pitchFamily="18" charset="0"/>
                                  </a:rPr>
                                  <m:t>p</m:t>
                                </m:r>
                              </m:sup>
                            </m:sSubSup>
                            <m:r>
                              <a:rPr lang="en-US" altLang="zh-CN" sz="1800" i="1" dirty="0">
                                <a:latin typeface="Cambria Math" panose="02040503050406030204" pitchFamily="18" charset="0"/>
                              </a:rPr>
                              <m:t>(</m:t>
                            </m:r>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𝑓</m:t>
                                </m:r>
                              </m:e>
                              <m:sub>
                                <m:r>
                                  <a:rPr lang="en-US" altLang="zh-CN" sz="1800" i="1" dirty="0">
                                    <a:latin typeface="Cambria Math" panose="02040503050406030204" pitchFamily="18" charset="0"/>
                                  </a:rPr>
                                  <m:t>𝑛</m:t>
                                </m:r>
                                <m:r>
                                  <a:rPr lang="en-US" altLang="zh-CN" sz="1800" i="1" dirty="0">
                                    <a:latin typeface="Cambria Math" panose="02040503050406030204" pitchFamily="18" charset="0"/>
                                  </a:rPr>
                                  <m:t>,</m:t>
                                </m:r>
                                <m:r>
                                  <a:rPr lang="en-US" altLang="zh-CN" sz="1800" i="1" dirty="0">
                                    <a:latin typeface="Cambria Math" panose="02040503050406030204" pitchFamily="18" charset="0"/>
                                  </a:rPr>
                                  <m:t>𝑚</m:t>
                                </m:r>
                              </m:sub>
                            </m:sSub>
                            <m:r>
                              <a:rPr lang="en-US" altLang="zh-CN" sz="1800" i="1" dirty="0">
                                <a:latin typeface="Cambria Math" panose="02040503050406030204" pitchFamily="18" charset="0"/>
                              </a:rPr>
                              <m:t>)</m:t>
                            </m:r>
                          </m:e>
                        </m:nary>
                        <m:r>
                          <a:rPr lang="en-US" altLang="zh-CN" sz="1800" i="1" dirty="0">
                            <a:latin typeface="Cambria Math" panose="02040503050406030204" pitchFamily="18" charset="0"/>
                          </a:rPr>
                          <m:t>=</m:t>
                        </m:r>
                        <m:nary>
                          <m:naryPr>
                            <m:chr m:val="∑"/>
                            <m:limLoc m:val="subSup"/>
                            <m:ctrlPr>
                              <a:rPr lang="zh-CN" altLang="en-US" sz="1800" i="1">
                                <a:latin typeface="Cambria Math" panose="02040503050406030204" pitchFamily="18" charset="0"/>
                              </a:rPr>
                            </m:ctrlPr>
                          </m:naryPr>
                          <m:sub>
                            <m:r>
                              <m:rPr>
                                <m:brk m:alnAt="25"/>
                              </m:rPr>
                              <a:rPr lang="en-US" altLang="zh-CN" sz="1800" i="1">
                                <a:latin typeface="Cambria Math" panose="02040503050406030204" pitchFamily="18" charset="0"/>
                              </a:rPr>
                              <m:t>𝑚</m:t>
                            </m:r>
                            <m:r>
                              <a:rPr lang="en-US" altLang="zh-CN" sz="1800" i="1">
                                <a:latin typeface="Cambria Math" panose="02040503050406030204" pitchFamily="18" charset="0"/>
                              </a:rPr>
                              <m:t>=1</m:t>
                            </m:r>
                          </m:sub>
                          <m:sup>
                            <m:r>
                              <a:rPr lang="en-US" altLang="zh-CN" sz="1800" i="1">
                                <a:latin typeface="Cambria Math" panose="02040503050406030204" pitchFamily="18" charset="0"/>
                              </a:rPr>
                              <m:t>𝑀</m:t>
                            </m:r>
                          </m:sup>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𝐺</m:t>
                                </m:r>
                              </m:e>
                              <m:sub>
                                <m:r>
                                  <a:rPr lang="en-US" altLang="zh-CN" sz="1800" i="1">
                                    <a:latin typeface="Cambria Math" panose="02040503050406030204" pitchFamily="18" charset="0"/>
                                  </a:rPr>
                                  <m:t>𝑛</m:t>
                                </m:r>
                              </m:sub>
                            </m:sSub>
                            <m:r>
                              <a:rPr lang="en-US" altLang="zh-CN" sz="1800" i="1" dirty="0">
                                <a:latin typeface="Cambria Math" panose="02040503050406030204" pitchFamily="18" charset="0"/>
                              </a:rPr>
                              <m:t>(</m:t>
                            </m:r>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𝑎</m:t>
                                </m:r>
                              </m:e>
                              <m:sub>
                                <m:r>
                                  <a:rPr lang="en-US" altLang="zh-CN" sz="1800" i="1" dirty="0">
                                    <a:latin typeface="Cambria Math" panose="02040503050406030204" pitchFamily="18" charset="0"/>
                                  </a:rPr>
                                  <m:t>𝑛</m:t>
                                </m:r>
                                <m:r>
                                  <a:rPr lang="en-US" altLang="zh-CN" sz="1800" i="1" dirty="0">
                                    <a:latin typeface="Cambria Math" panose="02040503050406030204" pitchFamily="18" charset="0"/>
                                  </a:rPr>
                                  <m:t>,</m:t>
                                </m:r>
                                <m:r>
                                  <a:rPr lang="en-US" altLang="zh-CN" sz="1800" i="1" dirty="0">
                                    <a:latin typeface="Cambria Math" panose="02040503050406030204" pitchFamily="18" charset="0"/>
                                  </a:rPr>
                                  <m:t>𝑚</m:t>
                                </m:r>
                              </m:sub>
                            </m:sSub>
                            <m:r>
                              <a:rPr lang="en-US" altLang="zh-CN" sz="1800" i="1" dirty="0">
                                <a:latin typeface="Cambria Math" panose="02040503050406030204" pitchFamily="18" charset="0"/>
                              </a:rPr>
                              <m:t>)</m:t>
                            </m:r>
                          </m:e>
                        </m:nary>
                      </m:e>
                    </m:func>
                  </m:oMath>
                </a14:m>
                <a:endParaRPr lang="en-US" altLang="zh-CN" sz="1800" dirty="0">
                  <a:latin typeface="Comic Sans MS" panose="030F0702030302020204" pitchFamily="66" charset="0"/>
                </a:endParaRPr>
              </a:p>
              <a:p>
                <a:pPr lvl="2">
                  <a:spcBef>
                    <a:spcPts val="600"/>
                  </a:spcBef>
                </a:pPr>
                <a14:m>
                  <m:oMath xmlns:m="http://schemas.openxmlformats.org/officeDocument/2006/math">
                    <m:r>
                      <m:rPr>
                        <m:sty m:val="p"/>
                      </m:rPr>
                      <a:rPr lang="en-US" altLang="zh-CN" sz="1800" b="0" i="0" smtClean="0">
                        <a:latin typeface="Cambria Math" panose="02040503050406030204" pitchFamily="18" charset="0"/>
                      </a:rPr>
                      <m:t>s</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𝑡</m:t>
                    </m:r>
                    <m:r>
                      <a:rPr lang="en-US" altLang="zh-CN" sz="1800" b="0" i="1" smtClean="0">
                        <a:latin typeface="Cambria Math" panose="02040503050406030204" pitchFamily="18" charset="0"/>
                      </a:rPr>
                      <m:t>.  </m:t>
                    </m:r>
                    <m:nary>
                      <m:naryPr>
                        <m:chr m:val="∑"/>
                        <m:limLoc m:val="subSup"/>
                        <m:ctrlPr>
                          <a:rPr lang="zh-CN" altLang="en-US" sz="1800" i="1">
                            <a:latin typeface="Cambria Math" panose="02040503050406030204" pitchFamily="18" charset="0"/>
                          </a:rPr>
                        </m:ctrlPr>
                      </m:naryPr>
                      <m:sub>
                        <m:r>
                          <m:rPr>
                            <m:brk m:alnAt="25"/>
                          </m:rPr>
                          <a:rPr lang="en-US" altLang="zh-CN" sz="1800" i="1">
                            <a:latin typeface="Cambria Math" panose="02040503050406030204" pitchFamily="18" charset="0"/>
                          </a:rPr>
                          <m:t>𝑚</m:t>
                        </m:r>
                        <m:r>
                          <a:rPr lang="en-US" altLang="zh-CN" sz="1800" i="1">
                            <a:latin typeface="Cambria Math" panose="02040503050406030204" pitchFamily="18" charset="0"/>
                          </a:rPr>
                          <m:t>=1</m:t>
                        </m:r>
                      </m:sub>
                      <m:sup>
                        <m:r>
                          <a:rPr lang="en-US" altLang="zh-CN" sz="1800" i="1">
                            <a:latin typeface="Cambria Math" panose="02040503050406030204" pitchFamily="18" charset="0"/>
                          </a:rPr>
                          <m:t>𝑀</m:t>
                        </m:r>
                      </m:sup>
                      <m:e>
                        <m:f>
                          <m:fPr>
                            <m:ctrlPr>
                              <a:rPr lang="en-US" altLang="zh-CN" sz="1800" i="1">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𝑓</m:t>
                                </m:r>
                              </m:e>
                              <m:sub>
                                <m:r>
                                  <a:rPr lang="en-US" altLang="zh-CN" sz="1800" i="1">
                                    <a:latin typeface="Cambria Math" panose="02040503050406030204" pitchFamily="18" charset="0"/>
                                  </a:rPr>
                                  <m:t>𝑛</m:t>
                                </m:r>
                                <m:r>
                                  <a:rPr lang="en-US" altLang="zh-CN" sz="1800" i="1">
                                    <a:latin typeface="Cambria Math" panose="02040503050406030204" pitchFamily="18" charset="0"/>
                                  </a:rPr>
                                  <m:t>,</m:t>
                                </m:r>
                                <m:r>
                                  <a:rPr lang="en-US" altLang="zh-CN" sz="1800" i="1">
                                    <a:latin typeface="Cambria Math" panose="02040503050406030204" pitchFamily="18" charset="0"/>
                                  </a:rPr>
                                  <m:t>𝑚</m:t>
                                </m:r>
                              </m:sub>
                            </m:sSub>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𝐹</m:t>
                                </m:r>
                              </m:e>
                              <m:sub>
                                <m:r>
                                  <a:rPr lang="en-US" altLang="zh-CN" sz="1800" i="1">
                                    <a:latin typeface="Cambria Math" panose="02040503050406030204" pitchFamily="18" charset="0"/>
                                  </a:rPr>
                                  <m:t>𝑛</m:t>
                                </m:r>
                              </m:sub>
                            </m:sSub>
                          </m:den>
                        </m:f>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𝑅</m:t>
                            </m:r>
                          </m:e>
                          <m:sub>
                            <m:r>
                              <a:rPr lang="en-US" altLang="zh-CN" sz="1800" i="1">
                                <a:latin typeface="Cambria Math" panose="02040503050406030204" pitchFamily="18" charset="0"/>
                              </a:rPr>
                              <m:t>𝑛</m:t>
                            </m:r>
                          </m:sub>
                        </m:s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𝑏</m:t>
                            </m:r>
                          </m:e>
                          <m:sub>
                            <m:r>
                              <a:rPr lang="en-US" altLang="zh-CN" sz="1800" i="1">
                                <a:latin typeface="Cambria Math" panose="02040503050406030204" pitchFamily="18" charset="0"/>
                              </a:rPr>
                              <m:t>𝑛</m:t>
                            </m:r>
                            <m:r>
                              <a:rPr lang="en-US" altLang="zh-CN" sz="1800" i="1">
                                <a:latin typeface="Cambria Math" panose="02040503050406030204" pitchFamily="18" charset="0"/>
                              </a:rPr>
                              <m:t>,</m:t>
                            </m:r>
                            <m:r>
                              <a:rPr lang="en-US" altLang="zh-CN" sz="1800" i="1">
                                <a:latin typeface="Cambria Math" panose="02040503050406030204" pitchFamily="18" charset="0"/>
                              </a:rPr>
                              <m:t>𝑚</m:t>
                            </m:r>
                          </m:sub>
                        </m:sSub>
                      </m:e>
                    </m:nary>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i="1">
                            <a:latin typeface="Cambria Math" panose="02040503050406030204" pitchFamily="18" charset="0"/>
                          </a:rPr>
                          <m:t>𝑛</m:t>
                        </m:r>
                      </m:sub>
                    </m:sSub>
                  </m:oMath>
                </a14:m>
                <a:endParaRPr lang="en-US" altLang="zh-CN" sz="1800" dirty="0">
                  <a:latin typeface="Comic Sans MS" panose="030F0702030302020204" pitchFamily="66" charset="0"/>
                </a:endParaRPr>
              </a:p>
              <a:p>
                <a:pPr lvl="1">
                  <a:spcBef>
                    <a:spcPts val="600"/>
                  </a:spcBef>
                </a:pPr>
                <a:r>
                  <a:rPr lang="en-US" altLang="zh-CN" sz="1800" dirty="0">
                    <a:latin typeface="Comic Sans MS" panose="030F0702030302020204" pitchFamily="66" charset="0"/>
                  </a:rPr>
                  <a:t>Meanwhile, the optimization problem for each worker </a:t>
                </a:r>
                <a14:m>
                  <m:oMath xmlns:m="http://schemas.openxmlformats.org/officeDocument/2006/math">
                    <m:r>
                      <a:rPr lang="en-US" altLang="zh-CN" sz="1800" i="1">
                        <a:latin typeface="Cambria Math" panose="02040503050406030204" pitchFamily="18" charset="0"/>
                        <a:cs typeface="+mn-ea"/>
                        <a:sym typeface="+mn-lt"/>
                      </a:rPr>
                      <m:t>𝑚</m:t>
                    </m:r>
                    <m:r>
                      <a:rPr lang="en-US" altLang="zh-CN" sz="1800" i="1">
                        <a:latin typeface="Cambria Math" panose="02040503050406030204" pitchFamily="18" charset="0"/>
                        <a:cs typeface="+mn-ea"/>
                        <a:sym typeface="+mn-lt"/>
                      </a:rPr>
                      <m:t>∈</m:t>
                    </m:r>
                    <m:r>
                      <a:rPr lang="en-US" altLang="zh-CN" sz="1800" b="1" i="1">
                        <a:latin typeface="Cambria Math" panose="02040503050406030204" pitchFamily="18" charset="0"/>
                        <a:ea typeface="Cambria Math" panose="02040503050406030204" pitchFamily="18" charset="0"/>
                      </a:rPr>
                      <m:t>𝓜</m:t>
                    </m:r>
                  </m:oMath>
                </a14:m>
                <a:r>
                  <a:rPr lang="en-US" altLang="zh-CN" sz="1800" dirty="0">
                    <a:latin typeface="Comic Sans MS" panose="030F0702030302020204" pitchFamily="66" charset="0"/>
                  </a:rPr>
                  <a:t> is formulated as</a:t>
                </a:r>
                <a:endParaRPr lang="zh-CN" altLang="en-US" sz="1800" dirty="0">
                  <a:latin typeface="Comic Sans MS" panose="030F0702030302020204" pitchFamily="66" charset="0"/>
                </a:endParaRPr>
              </a:p>
              <a:p>
                <a:pPr lvl="2">
                  <a:spcBef>
                    <a:spcPts val="600"/>
                  </a:spcBef>
                </a:pPr>
                <a14:m>
                  <m:oMath xmlns:m="http://schemas.openxmlformats.org/officeDocument/2006/math">
                    <m:sSubSup>
                      <m:sSubSupPr>
                        <m:ctrlPr>
                          <a:rPr lang="en-US" altLang="zh-CN" sz="1800" i="1">
                            <a:latin typeface="Cambria Math" panose="02040503050406030204" pitchFamily="18" charset="0"/>
                            <a:ea typeface="Cambria Math" panose="02040503050406030204" pitchFamily="18" charset="0"/>
                          </a:rPr>
                        </m:ctrlPr>
                      </m:sSubSupPr>
                      <m:e>
                        <m:r>
                          <a:rPr lang="en-US" altLang="zh-CN" sz="1800" i="1">
                            <a:latin typeface="Cambria Math" panose="02040503050406030204" pitchFamily="18" charset="0"/>
                            <a:ea typeface="Cambria Math" panose="02040503050406030204" pitchFamily="18" charset="0"/>
                          </a:rPr>
                          <m:t>ℙ</m:t>
                        </m:r>
                      </m:e>
                      <m:sub>
                        <m:r>
                          <a:rPr lang="en-US" altLang="zh-CN" sz="1800" i="1">
                            <a:latin typeface="Cambria Math" panose="02040503050406030204" pitchFamily="18" charset="0"/>
                            <a:ea typeface="Cambria Math" panose="02040503050406030204" pitchFamily="18" charset="0"/>
                          </a:rPr>
                          <m:t>1,</m:t>
                        </m:r>
                        <m:r>
                          <a:rPr lang="en-US" altLang="zh-CN" sz="1800" i="1">
                            <a:latin typeface="Cambria Math" panose="02040503050406030204" pitchFamily="18" charset="0"/>
                            <a:ea typeface="Cambria Math" panose="02040503050406030204" pitchFamily="18" charset="0"/>
                          </a:rPr>
                          <m:t>𝑚</m:t>
                        </m:r>
                      </m:sub>
                      <m:sup>
                        <m:r>
                          <m:rPr>
                            <m:sty m:val="p"/>
                          </m:rPr>
                          <a:rPr lang="en-US" altLang="zh-CN" sz="1800" b="0" i="0" smtClean="0">
                            <a:latin typeface="Cambria Math" panose="02040503050406030204" pitchFamily="18" charset="0"/>
                            <a:ea typeface="Cambria Math" panose="02040503050406030204" pitchFamily="18" charset="0"/>
                          </a:rPr>
                          <m:t>w</m:t>
                        </m:r>
                      </m:sup>
                    </m:sSubSup>
                    <m:r>
                      <a:rPr lang="en-US" altLang="zh-CN" sz="1800" i="1">
                        <a:latin typeface="Cambria Math" panose="02040503050406030204" pitchFamily="18" charset="0"/>
                        <a:ea typeface="Cambria Math" panose="02040503050406030204" pitchFamily="18" charset="0"/>
                      </a:rPr>
                      <m:t>: </m:t>
                    </m:r>
                    <m:func>
                      <m:funcPr>
                        <m:ctrlPr>
                          <a:rPr lang="en-US" altLang="zh-CN" sz="1800" i="1">
                            <a:latin typeface="Cambria Math" panose="02040503050406030204" pitchFamily="18" charset="0"/>
                          </a:rPr>
                        </m:ctrlPr>
                      </m:funcPr>
                      <m:fName>
                        <m:limLow>
                          <m:limLowPr>
                            <m:ctrlPr>
                              <a:rPr lang="en-US" altLang="zh-CN" sz="1800" i="1">
                                <a:latin typeface="Cambria Math" panose="02040503050406030204" pitchFamily="18" charset="0"/>
                              </a:rPr>
                            </m:ctrlPr>
                          </m:limLowPr>
                          <m:e>
                            <m:r>
                              <m:rPr>
                                <m:sty m:val="p"/>
                              </m:rPr>
                              <a:rPr lang="en-US" altLang="zh-CN" sz="1800">
                                <a:latin typeface="Cambria Math" panose="02040503050406030204" pitchFamily="18" charset="0"/>
                              </a:rPr>
                              <m:t>max</m:t>
                            </m:r>
                          </m:e>
                          <m:lim>
                            <m:sSub>
                              <m:sSubPr>
                                <m:ctrlPr>
                                  <a:rPr lang="en-US" altLang="zh-CN" sz="1800" i="1">
                                    <a:latin typeface="Cambria Math" panose="02040503050406030204" pitchFamily="18" charset="0"/>
                                  </a:rPr>
                                </m:ctrlPr>
                              </m:sSubPr>
                              <m:e>
                                <m:r>
                                  <a:rPr lang="en-US" altLang="zh-CN" sz="1800" b="1" i="1">
                                    <a:latin typeface="Cambria Math" panose="02040503050406030204" pitchFamily="18" charset="0"/>
                                  </a:rPr>
                                  <m:t>𝒇</m:t>
                                </m:r>
                              </m:e>
                              <m:sub>
                                <m:r>
                                  <a:rPr lang="en-US" altLang="zh-CN" sz="1800" i="1">
                                    <a:latin typeface="Cambria Math" panose="02040503050406030204" pitchFamily="18" charset="0"/>
                                  </a:rPr>
                                  <m:t>⋅,</m:t>
                                </m:r>
                                <m:r>
                                  <a:rPr lang="en-US" altLang="zh-CN" sz="1800" i="1">
                                    <a:latin typeface="Cambria Math" panose="02040503050406030204" pitchFamily="18" charset="0"/>
                                  </a:rPr>
                                  <m:t>𝑚</m:t>
                                </m:r>
                              </m:sub>
                            </m:sSub>
                            <m:r>
                              <a:rPr lang="en-US" altLang="zh-CN" sz="1800" i="1">
                                <a:latin typeface="Cambria Math" panose="02040503050406030204" pitchFamily="18" charset="0"/>
                              </a:rPr>
                              <m:t> </m:t>
                            </m:r>
                          </m:lim>
                        </m:limLow>
                      </m:fNa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𝑈</m:t>
                            </m:r>
                          </m:e>
                          <m:sub>
                            <m:r>
                              <a:rPr lang="en-US" altLang="zh-CN" sz="1800" i="1">
                                <a:latin typeface="Cambria Math" panose="02040503050406030204" pitchFamily="18" charset="0"/>
                              </a:rPr>
                              <m:t>𝑚</m:t>
                            </m:r>
                          </m:sub>
                          <m:sup>
                            <m:r>
                              <m:rPr>
                                <m:sty m:val="p"/>
                              </m:rPr>
                              <a:rPr lang="en-US" altLang="zh-CN" sz="1800" i="0">
                                <a:latin typeface="Cambria Math" panose="02040503050406030204" pitchFamily="18" charset="0"/>
                              </a:rPr>
                              <m:t>w</m:t>
                            </m:r>
                          </m:sup>
                        </m:sSubSup>
                        <m:d>
                          <m:dPr>
                            <m:ctrlPr>
                              <a:rPr lang="en-US" altLang="zh-CN" sz="1800" i="1" dirty="0">
                                <a:latin typeface="Cambria Math" panose="02040503050406030204" pitchFamily="18" charset="0"/>
                              </a:rPr>
                            </m:ctrlPr>
                          </m:dPr>
                          <m:e>
                            <m:sSub>
                              <m:sSubPr>
                                <m:ctrlPr>
                                  <a:rPr lang="en-US" altLang="zh-CN" sz="1800" i="1" dirty="0">
                                    <a:latin typeface="Cambria Math" panose="02040503050406030204" pitchFamily="18" charset="0"/>
                                  </a:rPr>
                                </m:ctrlPr>
                              </m:sSubPr>
                              <m:e>
                                <m:r>
                                  <a:rPr lang="en-US" altLang="zh-CN" sz="1800" b="1" i="1" dirty="0">
                                    <a:latin typeface="Cambria Math" panose="02040503050406030204" pitchFamily="18" charset="0"/>
                                  </a:rPr>
                                  <m:t>𝒇</m:t>
                                </m:r>
                              </m:e>
                              <m:sub>
                                <m:r>
                                  <a:rPr lang="en-US" altLang="zh-CN" sz="1800" i="1" dirty="0">
                                    <a:latin typeface="Cambria Math" panose="02040503050406030204" pitchFamily="18" charset="0"/>
                                  </a:rPr>
                                  <m:t>⋅,</m:t>
                                </m:r>
                                <m:r>
                                  <a:rPr lang="en-US" altLang="zh-CN" sz="1800" i="1" dirty="0">
                                    <a:latin typeface="Cambria Math" panose="02040503050406030204" pitchFamily="18" charset="0"/>
                                  </a:rPr>
                                  <m:t>𝑚</m:t>
                                </m:r>
                              </m:sub>
                            </m:sSub>
                          </m:e>
                        </m:d>
                        <m:r>
                          <a:rPr lang="en-US" altLang="zh-CN" sz="1800" i="1" dirty="0">
                            <a:latin typeface="Cambria Math" panose="02040503050406030204" pitchFamily="18" charset="0"/>
                          </a:rPr>
                          <m:t>=</m:t>
                        </m:r>
                        <m:nary>
                          <m:naryPr>
                            <m:chr m:val="∑"/>
                            <m:limLoc m:val="subSup"/>
                            <m:ctrlPr>
                              <a:rPr lang="zh-CN" altLang="en-US" sz="1800" i="1">
                                <a:latin typeface="Cambria Math" panose="02040503050406030204" pitchFamily="18" charset="0"/>
                              </a:rPr>
                            </m:ctrlPr>
                          </m:naryPr>
                          <m:sub>
                            <m:r>
                              <m:rPr>
                                <m:brk m:alnAt="1"/>
                              </m:rPr>
                              <a:rPr lang="en-US" altLang="zh-CN" sz="1800" i="1">
                                <a:latin typeface="Cambria Math" panose="02040503050406030204" pitchFamily="18" charset="0"/>
                              </a:rPr>
                              <m:t>𝑛</m:t>
                            </m:r>
                            <m:r>
                              <a:rPr lang="en-US" altLang="zh-CN" sz="1800" i="1">
                                <a:latin typeface="Cambria Math" panose="02040503050406030204" pitchFamily="18" charset="0"/>
                              </a:rPr>
                              <m:t>=1</m:t>
                            </m:r>
                          </m:sub>
                          <m:sup>
                            <m:r>
                              <a:rPr lang="en-US" altLang="zh-CN" sz="1800" i="1">
                                <a:latin typeface="Cambria Math" panose="02040503050406030204" pitchFamily="18" charset="0"/>
                              </a:rPr>
                              <m:t>𝑁</m:t>
                            </m:r>
                          </m:sup>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𝑢</m:t>
                                </m:r>
                              </m:e>
                              <m:sub>
                                <m:r>
                                  <a:rPr lang="en-US" altLang="zh-CN" sz="1800" i="1">
                                    <a:latin typeface="Cambria Math" panose="02040503050406030204" pitchFamily="18" charset="0"/>
                                  </a:rPr>
                                  <m:t>𝑛</m:t>
                                </m:r>
                                <m:r>
                                  <a:rPr lang="en-US" altLang="zh-CN" sz="1800" i="1">
                                    <a:latin typeface="Cambria Math" panose="02040503050406030204" pitchFamily="18" charset="0"/>
                                  </a:rPr>
                                  <m:t>,</m:t>
                                </m:r>
                                <m:r>
                                  <a:rPr lang="en-US" altLang="zh-CN" sz="1800" i="1">
                                    <a:latin typeface="Cambria Math" panose="02040503050406030204" pitchFamily="18" charset="0"/>
                                  </a:rPr>
                                  <m:t>𝑚</m:t>
                                </m:r>
                              </m:sub>
                              <m:sup>
                                <m:r>
                                  <m:rPr>
                                    <m:sty m:val="p"/>
                                  </m:rPr>
                                  <a:rPr lang="en-US" altLang="zh-CN" sz="1800" i="0">
                                    <a:latin typeface="Cambria Math" panose="02040503050406030204" pitchFamily="18" charset="0"/>
                                  </a:rPr>
                                  <m:t>w</m:t>
                                </m:r>
                              </m:sup>
                            </m:sSubSup>
                            <m:r>
                              <a:rPr lang="en-US" altLang="zh-CN" sz="1800" i="1" dirty="0">
                                <a:latin typeface="Cambria Math" panose="02040503050406030204" pitchFamily="18" charset="0"/>
                              </a:rPr>
                              <m:t>(</m:t>
                            </m:r>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𝑓</m:t>
                                </m:r>
                              </m:e>
                              <m:sub>
                                <m:r>
                                  <a:rPr lang="en-US" altLang="zh-CN" sz="1800" i="1" dirty="0">
                                    <a:latin typeface="Cambria Math" panose="02040503050406030204" pitchFamily="18" charset="0"/>
                                  </a:rPr>
                                  <m:t>𝑛</m:t>
                                </m:r>
                                <m:r>
                                  <a:rPr lang="en-US" altLang="zh-CN" sz="1800" i="1" dirty="0">
                                    <a:latin typeface="Cambria Math" panose="02040503050406030204" pitchFamily="18" charset="0"/>
                                  </a:rPr>
                                  <m:t>,</m:t>
                                </m:r>
                                <m:r>
                                  <a:rPr lang="en-US" altLang="zh-CN" sz="1800" i="1" dirty="0">
                                    <a:latin typeface="Cambria Math" panose="02040503050406030204" pitchFamily="18" charset="0"/>
                                  </a:rPr>
                                  <m:t>𝑚</m:t>
                                </m:r>
                              </m:sub>
                            </m:sSub>
                            <m:r>
                              <a:rPr lang="en-US" altLang="zh-CN" sz="1800" i="1" dirty="0">
                                <a:latin typeface="Cambria Math" panose="02040503050406030204" pitchFamily="18" charset="0"/>
                              </a:rPr>
                              <m:t>)</m:t>
                            </m:r>
                          </m:e>
                        </m:nary>
                        <m:r>
                          <a:rPr lang="en-US" altLang="zh-CN" sz="1800" i="1" dirty="0">
                            <a:latin typeface="Cambria Math" panose="02040503050406030204" pitchFamily="18" charset="0"/>
                          </a:rPr>
                          <m:t>=</m:t>
                        </m:r>
                        <m:sSub>
                          <m:sSubPr>
                            <m:ctrlPr>
                              <a:rPr lang="en-US" altLang="zh-CN" sz="1800" i="1" dirty="0">
                                <a:latin typeface="Cambria Math" panose="02040503050406030204" pitchFamily="18" charset="0"/>
                              </a:rPr>
                            </m:ctrlPr>
                          </m:sSubPr>
                          <m:e>
                            <m:r>
                              <a:rPr lang="en-US" altLang="zh-CN" sz="1800" i="1" dirty="0">
                                <a:latin typeface="Cambria Math" panose="02040503050406030204" pitchFamily="18" charset="0"/>
                              </a:rPr>
                              <m:t>𝜔</m:t>
                            </m:r>
                          </m:e>
                          <m:sub>
                            <m:r>
                              <a:rPr lang="en-US" altLang="zh-CN" sz="1800" i="1" dirty="0">
                                <a:latin typeface="Cambria Math" panose="02040503050406030204" pitchFamily="18" charset="0"/>
                              </a:rPr>
                              <m:t>𝑚</m:t>
                            </m:r>
                          </m:sub>
                        </m:sSub>
                        <m:r>
                          <a:rPr lang="en-US" altLang="zh-CN" sz="1800" i="1" dirty="0">
                            <a:latin typeface="Cambria Math" panose="02040503050406030204" pitchFamily="18" charset="0"/>
                          </a:rPr>
                          <m:t>(</m:t>
                        </m:r>
                        <m:sSubSup>
                          <m:sSubSupPr>
                            <m:ctrlPr>
                              <a:rPr lang="en-US" altLang="zh-CN" sz="1800" i="1">
                                <a:latin typeface="Cambria Math" panose="02040503050406030204" pitchFamily="18" charset="0"/>
                                <a:cs typeface="+mn-ea"/>
                                <a:sym typeface="+mn-lt"/>
                              </a:rPr>
                            </m:ctrlPr>
                          </m:sSubSupPr>
                          <m:e>
                            <m:r>
                              <a:rPr lang="en-US" altLang="zh-CN" sz="1800" i="1">
                                <a:latin typeface="Cambria Math" panose="02040503050406030204" pitchFamily="18" charset="0"/>
                                <a:cs typeface="+mn-ea"/>
                                <a:sym typeface="+mn-lt"/>
                              </a:rPr>
                              <m:t>𝑒</m:t>
                            </m:r>
                          </m:e>
                          <m:sub>
                            <m:r>
                              <a:rPr lang="en-US" altLang="zh-CN" sz="1800" i="1">
                                <a:latin typeface="Cambria Math" panose="02040503050406030204" pitchFamily="18" charset="0"/>
                                <a:cs typeface="+mn-ea"/>
                                <a:sym typeface="+mn-lt"/>
                              </a:rPr>
                              <m:t>𝑚</m:t>
                            </m:r>
                          </m:sub>
                          <m:sup>
                            <m:r>
                              <m:rPr>
                                <m:sty m:val="p"/>
                              </m:rPr>
                              <a:rPr lang="en-US" altLang="zh-CN" sz="1800" i="0">
                                <a:latin typeface="Cambria Math" panose="02040503050406030204" pitchFamily="18" charset="0"/>
                                <a:cs typeface="+mn-ea"/>
                                <a:sym typeface="+mn-lt"/>
                              </a:rPr>
                              <m:t>d</m:t>
                            </m:r>
                          </m:sup>
                        </m:sSubSup>
                        <m:r>
                          <a:rPr lang="en-US" altLang="zh-CN" sz="1800" i="1">
                            <a:latin typeface="Cambria Math" panose="02040503050406030204" pitchFamily="18" charset="0"/>
                            <a:cs typeface="+mn-ea"/>
                            <a:sym typeface="+mn-lt"/>
                          </a:rPr>
                          <m:t>+</m:t>
                        </m:r>
                        <m:sSubSup>
                          <m:sSubSupPr>
                            <m:ctrlPr>
                              <a:rPr lang="en-US" altLang="zh-CN" sz="1800" i="1">
                                <a:latin typeface="Cambria Math" panose="02040503050406030204" pitchFamily="18" charset="0"/>
                                <a:cs typeface="+mn-ea"/>
                                <a:sym typeface="+mn-lt"/>
                              </a:rPr>
                            </m:ctrlPr>
                          </m:sSubSupPr>
                          <m:e>
                            <m:r>
                              <a:rPr lang="en-US" altLang="zh-CN" sz="1800" i="1">
                                <a:latin typeface="Cambria Math" panose="02040503050406030204" pitchFamily="18" charset="0"/>
                                <a:cs typeface="+mn-ea"/>
                                <a:sym typeface="+mn-lt"/>
                              </a:rPr>
                              <m:t>𝑒</m:t>
                            </m:r>
                          </m:e>
                          <m:sub>
                            <m:r>
                              <a:rPr lang="en-US" altLang="zh-CN" sz="1800" i="1">
                                <a:latin typeface="Cambria Math" panose="02040503050406030204" pitchFamily="18" charset="0"/>
                                <a:cs typeface="+mn-ea"/>
                                <a:sym typeface="+mn-lt"/>
                              </a:rPr>
                              <m:t>𝑚</m:t>
                            </m:r>
                          </m:sub>
                          <m:sup>
                            <m:r>
                              <m:rPr>
                                <m:sty m:val="p"/>
                              </m:rPr>
                              <a:rPr lang="en-US" altLang="zh-CN" sz="1800" i="0">
                                <a:latin typeface="Cambria Math" panose="02040503050406030204" pitchFamily="18" charset="0"/>
                                <a:cs typeface="+mn-ea"/>
                                <a:sym typeface="+mn-lt"/>
                              </a:rPr>
                              <m:t>c</m:t>
                            </m:r>
                          </m:sup>
                        </m:sSubSup>
                        <m:r>
                          <a:rPr lang="en-US" altLang="zh-CN" sz="1800" i="1">
                            <a:latin typeface="Cambria Math" panose="02040503050406030204" pitchFamily="18" charset="0"/>
                            <a:cs typeface="+mn-ea"/>
                            <a:sym typeface="+mn-lt"/>
                          </a:rPr>
                          <m:t>)</m:t>
                        </m:r>
                      </m:e>
                    </m:func>
                  </m:oMath>
                </a14:m>
                <a:endParaRPr lang="en-US" altLang="zh-CN" sz="1800" dirty="0"/>
              </a:p>
              <a:p>
                <a:pPr lvl="2">
                  <a:spcBef>
                    <a:spcPts val="600"/>
                  </a:spcBef>
                </a:pPr>
                <a14:m>
                  <m:oMath xmlns:m="http://schemas.openxmlformats.org/officeDocument/2006/math">
                    <m:r>
                      <m:rPr>
                        <m:sty m:val="p"/>
                      </m:rPr>
                      <a:rPr lang="en-US" altLang="zh-CN" sz="1800">
                        <a:latin typeface="Cambria Math" panose="02040503050406030204" pitchFamily="18" charset="0"/>
                      </a:rPr>
                      <m:t>s</m:t>
                    </m:r>
                    <m:r>
                      <a:rPr lang="en-US" altLang="zh-CN" sz="1800" i="1">
                        <a:latin typeface="Cambria Math" panose="02040503050406030204" pitchFamily="18" charset="0"/>
                      </a:rPr>
                      <m:t>.</m:t>
                    </m:r>
                    <m:r>
                      <a:rPr lang="en-US" altLang="zh-CN" sz="1800" i="1">
                        <a:latin typeface="Cambria Math" panose="02040503050406030204" pitchFamily="18" charset="0"/>
                      </a:rPr>
                      <m:t>𝑡</m:t>
                    </m:r>
                    <m:r>
                      <a:rPr lang="en-US" altLang="zh-CN" sz="1800" i="1">
                        <a:latin typeface="Cambria Math" panose="02040503050406030204" pitchFamily="18" charset="0"/>
                      </a:rPr>
                      <m:t>.  </m:t>
                    </m:r>
                    <m:nary>
                      <m:naryPr>
                        <m:chr m:val="∑"/>
                        <m:limLoc m:val="subSup"/>
                        <m:ctrlPr>
                          <a:rPr lang="zh-CN" altLang="en-US" sz="1800" i="1">
                            <a:latin typeface="Cambria Math" panose="02040503050406030204" pitchFamily="18" charset="0"/>
                          </a:rPr>
                        </m:ctrlPr>
                      </m:naryPr>
                      <m:sub>
                        <m:r>
                          <m:rPr>
                            <m:brk m:alnAt="1"/>
                          </m:rPr>
                          <a:rPr lang="en-US" altLang="zh-CN" sz="1800" i="1">
                            <a:latin typeface="Cambria Math" panose="02040503050406030204" pitchFamily="18" charset="0"/>
                          </a:rPr>
                          <m:t>𝑛</m:t>
                        </m:r>
                        <m:r>
                          <a:rPr lang="en-US" altLang="zh-CN" sz="1800" i="1">
                            <a:latin typeface="Cambria Math" panose="02040503050406030204" pitchFamily="18" charset="0"/>
                          </a:rPr>
                          <m:t>=1</m:t>
                        </m:r>
                      </m:sub>
                      <m:sup>
                        <m:r>
                          <a:rPr lang="en-US" altLang="zh-CN" sz="1800" i="1">
                            <a:latin typeface="Cambria Math" panose="02040503050406030204" pitchFamily="18" charset="0"/>
                          </a:rPr>
                          <m:t>𝑁</m:t>
                        </m:r>
                      </m:sup>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𝑓</m:t>
                            </m:r>
                          </m:e>
                          <m:sub>
                            <m:r>
                              <a:rPr lang="en-US" altLang="zh-CN" sz="1800" i="1">
                                <a:latin typeface="Cambria Math" panose="02040503050406030204" pitchFamily="18" charset="0"/>
                              </a:rPr>
                              <m:t>𝑛</m:t>
                            </m:r>
                            <m:r>
                              <a:rPr lang="en-US" altLang="zh-CN" sz="1800" i="1">
                                <a:latin typeface="Cambria Math" panose="02040503050406030204" pitchFamily="18" charset="0"/>
                              </a:rPr>
                              <m:t>,</m:t>
                            </m:r>
                            <m:r>
                              <a:rPr lang="en-US" altLang="zh-CN" sz="1800" i="1">
                                <a:latin typeface="Cambria Math" panose="02040503050406030204" pitchFamily="18" charset="0"/>
                              </a:rPr>
                              <m:t>𝑚</m:t>
                            </m:r>
                          </m:sub>
                        </m:s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𝑐</m:t>
                            </m:r>
                          </m:e>
                          <m:sub>
                            <m:r>
                              <a:rPr lang="en-US" altLang="zh-CN" sz="1800" i="1">
                                <a:latin typeface="Cambria Math" panose="02040503050406030204" pitchFamily="18" charset="0"/>
                              </a:rPr>
                              <m:t>𝑛</m:t>
                            </m:r>
                            <m:r>
                              <a:rPr lang="en-US" altLang="zh-CN" sz="1800" i="1">
                                <a:latin typeface="Cambria Math" panose="02040503050406030204" pitchFamily="18" charset="0"/>
                              </a:rPr>
                              <m:t>,</m:t>
                            </m:r>
                            <m:r>
                              <a:rPr lang="en-US" altLang="zh-CN" sz="1800" i="1">
                                <a:latin typeface="Cambria Math" panose="02040503050406030204" pitchFamily="18" charset="0"/>
                              </a:rPr>
                              <m:t>𝑚</m:t>
                            </m:r>
                          </m:sub>
                        </m:sSub>
                      </m:e>
                    </m:nary>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𝐶</m:t>
                        </m:r>
                      </m:e>
                      <m:sub>
                        <m:r>
                          <a:rPr lang="en-US" altLang="zh-CN" sz="1800" i="1">
                            <a:latin typeface="Cambria Math" panose="02040503050406030204" pitchFamily="18" charset="0"/>
                          </a:rPr>
                          <m:t>𝑚</m:t>
                        </m:r>
                      </m:sub>
                    </m:sSub>
                  </m:oMath>
                </a14:m>
                <a:endParaRPr lang="en-US" altLang="zh-CN" sz="1800" dirty="0">
                  <a:latin typeface="Comic Sans MS" panose="030F0702030302020204" pitchFamily="66" charset="0"/>
                </a:endParaRPr>
              </a:p>
              <a:p>
                <a:pPr>
                  <a:spcBef>
                    <a:spcPts val="600"/>
                  </a:spcBef>
                </a:pPr>
                <a:endParaRPr lang="en-US" altLang="zh-CN" sz="2000" dirty="0">
                  <a:latin typeface="Comic Sans MS" panose="030F0702030302020204" pitchFamily="66" charset="0"/>
                </a:endParaRPr>
              </a:p>
              <a:p>
                <a:pPr>
                  <a:spcBef>
                    <a:spcPts val="600"/>
                  </a:spcBef>
                </a:pPr>
                <a:r>
                  <a:rPr lang="en-US" altLang="zh-CN" sz="2000" b="1" dirty="0">
                    <a:solidFill>
                      <a:srgbClr val="FC8004"/>
                    </a:solidFill>
                    <a:latin typeface="Comic Sans MS" panose="030F0702030302020204" pitchFamily="66" charset="0"/>
                  </a:rPr>
                  <a:t>Major Challenge: </a:t>
                </a:r>
              </a:p>
              <a:p>
                <a:pPr lvl="1">
                  <a:spcBef>
                    <a:spcPts val="600"/>
                  </a:spcBef>
                </a:pPr>
                <a:r>
                  <a:rPr lang="en-US" altLang="zh-CN" sz="1800" dirty="0">
                    <a:latin typeface="Comic Sans MS" panose="030F0702030302020204" pitchFamily="66" charset="0"/>
                  </a:rPr>
                  <a:t>It’s hard for platforms to optimally determine workers’ video analytics configurations for </a:t>
                </a:r>
                <a:r>
                  <a:rPr lang="en-US" altLang="zh-CN" sz="1800" dirty="0">
                    <a:solidFill>
                      <a:srgbClr val="FC8004"/>
                    </a:solidFill>
                    <a:latin typeface="Comic Sans MS" panose="030F0702030302020204" pitchFamily="66" charset="0"/>
                  </a:rPr>
                  <a:t>maximum accuracy-based profits </a:t>
                </a:r>
                <a:r>
                  <a:rPr lang="en-US" altLang="zh-CN" sz="1800" dirty="0">
                    <a:latin typeface="Comic Sans MS" panose="030F0702030302020204" pitchFamily="66" charset="0"/>
                  </a:rPr>
                  <a:t>while </a:t>
                </a:r>
                <a:r>
                  <a:rPr lang="en-US" altLang="zh-CN" sz="1800" dirty="0">
                    <a:solidFill>
                      <a:srgbClr val="FC8004"/>
                    </a:solidFill>
                    <a:latin typeface="Comic Sans MS" panose="030F0702030302020204" pitchFamily="66" charset="0"/>
                  </a:rPr>
                  <a:t>considering workers’ energy-related gains</a:t>
                </a:r>
              </a:p>
              <a:p>
                <a:pPr>
                  <a:spcBef>
                    <a:spcPts val="600"/>
                  </a:spcBef>
                </a:pPr>
                <a:endParaRPr lang="en-US" altLang="zh-CN" dirty="0">
                  <a:latin typeface="Comic Sans MS" panose="030F0702030302020204" pitchFamily="66" charset="0"/>
                </a:endParaRPr>
              </a:p>
            </p:txBody>
          </p:sp>
        </mc:Choice>
        <mc:Fallback>
          <p:sp>
            <p:nvSpPr>
              <p:cNvPr id="3" name="内容占位符 2">
                <a:extLst>
                  <a:ext uri="{FF2B5EF4-FFF2-40B4-BE49-F238E27FC236}">
                    <a16:creationId xmlns:a16="http://schemas.microsoft.com/office/drawing/2014/main" id="{E5159956-B5BE-477A-8A5A-EE17B0A14711}"/>
                  </a:ext>
                </a:extLst>
              </p:cNvPr>
              <p:cNvSpPr>
                <a:spLocks noGrp="1" noRot="1" noChangeAspect="1" noMove="1" noResize="1" noEditPoints="1" noAdjustHandles="1" noChangeArrowheads="1" noChangeShapeType="1" noTextEdit="1"/>
              </p:cNvSpPr>
              <p:nvPr>
                <p:ph idx="1"/>
              </p:nvPr>
            </p:nvSpPr>
            <p:spPr>
              <a:xfrm>
                <a:off x="609600" y="1484784"/>
                <a:ext cx="10524305" cy="4464496"/>
              </a:xfrm>
              <a:blipFill>
                <a:blip r:embed="rId3"/>
                <a:stretch>
                  <a:fillRect l="-637" t="-956" r="-695" b="-929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42A729A-F42F-4BC0-87E9-C2EB4312DEEC}"/>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09A4F3E6-5CE1-4010-9FB9-8A93DCA0B3E3}"/>
              </a:ext>
            </a:extLst>
          </p:cNvPr>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sp>
        <p:nvSpPr>
          <p:cNvPr id="6" name="矩形 5">
            <a:extLst>
              <a:ext uri="{FF2B5EF4-FFF2-40B4-BE49-F238E27FC236}">
                <a16:creationId xmlns:a16="http://schemas.microsoft.com/office/drawing/2014/main" id="{1865A267-A77B-42A2-9E99-58D197C5F256}"/>
              </a:ext>
            </a:extLst>
          </p:cNvPr>
          <p:cNvSpPr/>
          <p:nvPr/>
        </p:nvSpPr>
        <p:spPr>
          <a:xfrm>
            <a:off x="7508738" y="2662834"/>
            <a:ext cx="2457724" cy="338554"/>
          </a:xfrm>
          <a:prstGeom prst="rect">
            <a:avLst/>
          </a:prstGeom>
        </p:spPr>
        <p:txBody>
          <a:bodyPr wrap="none">
            <a:spAutoFit/>
          </a:bodyPr>
          <a:lstStyle/>
          <a:p>
            <a:r>
              <a:rPr lang="en-US" altLang="zh-CN" sz="1600" dirty="0">
                <a:solidFill>
                  <a:srgbClr val="FF0000"/>
                </a:solidFill>
                <a:latin typeface="Comic Sans MS" panose="030F0702030302020204" pitchFamily="66" charset="0"/>
              </a:rPr>
              <a:t>Accuracy-Based Profits</a:t>
            </a:r>
            <a:endParaRPr lang="zh-CN" altLang="en-US" sz="1600" dirty="0"/>
          </a:p>
        </p:txBody>
      </p:sp>
      <p:sp>
        <p:nvSpPr>
          <p:cNvPr id="7" name="矩形 6">
            <a:extLst>
              <a:ext uri="{FF2B5EF4-FFF2-40B4-BE49-F238E27FC236}">
                <a16:creationId xmlns:a16="http://schemas.microsoft.com/office/drawing/2014/main" id="{ED3B43ED-8D84-4CF3-A9A5-4E73ACDD4424}"/>
              </a:ext>
            </a:extLst>
          </p:cNvPr>
          <p:cNvSpPr/>
          <p:nvPr/>
        </p:nvSpPr>
        <p:spPr>
          <a:xfrm>
            <a:off x="4476307" y="3134696"/>
            <a:ext cx="3645785" cy="584775"/>
          </a:xfrm>
          <a:prstGeom prst="rect">
            <a:avLst/>
          </a:prstGeom>
        </p:spPr>
        <p:txBody>
          <a:bodyPr wrap="square">
            <a:spAutoFit/>
          </a:bodyPr>
          <a:lstStyle/>
          <a:p>
            <a:pPr algn="ctr"/>
            <a:r>
              <a:rPr lang="en-US" altLang="zh-CN" sz="1600" dirty="0">
                <a:solidFill>
                  <a:srgbClr val="0070C0"/>
                </a:solidFill>
                <a:latin typeface="Comic Sans MS" panose="030F0702030302020204" pitchFamily="66" charset="0"/>
              </a:rPr>
              <a:t>Limited Bandwidth Budgets for Video Data Transmission</a:t>
            </a:r>
            <a:endParaRPr lang="zh-CN" altLang="en-US" sz="1600" dirty="0">
              <a:solidFill>
                <a:srgbClr val="0070C0"/>
              </a:solidFill>
            </a:endParaRPr>
          </a:p>
        </p:txBody>
      </p:sp>
      <p:sp>
        <p:nvSpPr>
          <p:cNvPr id="8" name="矩形 7">
            <a:extLst>
              <a:ext uri="{FF2B5EF4-FFF2-40B4-BE49-F238E27FC236}">
                <a16:creationId xmlns:a16="http://schemas.microsoft.com/office/drawing/2014/main" id="{6EDCC7D5-EB87-4ADC-8E80-0F362060C9E3}"/>
              </a:ext>
            </a:extLst>
          </p:cNvPr>
          <p:cNvSpPr/>
          <p:nvPr/>
        </p:nvSpPr>
        <p:spPr>
          <a:xfrm>
            <a:off x="7392144" y="3952215"/>
            <a:ext cx="3712464" cy="584775"/>
          </a:xfrm>
          <a:prstGeom prst="rect">
            <a:avLst/>
          </a:prstGeom>
        </p:spPr>
        <p:txBody>
          <a:bodyPr wrap="square">
            <a:spAutoFit/>
          </a:bodyPr>
          <a:lstStyle/>
          <a:p>
            <a:pPr marL="0" lvl="1" algn="ctr">
              <a:spcBef>
                <a:spcPts val="1200"/>
              </a:spcBef>
            </a:pPr>
            <a:r>
              <a:rPr lang="en-US" altLang="zh-CN" sz="1600" dirty="0">
                <a:solidFill>
                  <a:srgbClr val="FF0000"/>
                </a:solidFill>
                <a:latin typeface="Comic Sans MS" panose="030F0702030302020204" pitchFamily="66" charset="0"/>
              </a:rPr>
              <a:t>Gains Related to Energy Consumption of Downloads and Computations</a:t>
            </a:r>
            <a:endParaRPr lang="en-US" altLang="zh-CN" sz="1400" dirty="0">
              <a:solidFill>
                <a:srgbClr val="FF0000"/>
              </a:solidFill>
              <a:cs typeface="+mn-ea"/>
              <a:sym typeface="+mn-lt"/>
            </a:endParaRPr>
          </a:p>
        </p:txBody>
      </p:sp>
      <p:sp>
        <p:nvSpPr>
          <p:cNvPr id="9" name="矩形 8">
            <a:extLst>
              <a:ext uri="{FF2B5EF4-FFF2-40B4-BE49-F238E27FC236}">
                <a16:creationId xmlns:a16="http://schemas.microsoft.com/office/drawing/2014/main" id="{46A3002F-B6E3-4FC9-86E6-81DB589A2DB9}"/>
              </a:ext>
            </a:extLst>
          </p:cNvPr>
          <p:cNvSpPr/>
          <p:nvPr/>
        </p:nvSpPr>
        <p:spPr>
          <a:xfrm>
            <a:off x="2384128" y="2604592"/>
            <a:ext cx="5008016" cy="49127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3906F5B8-B815-47C9-9E63-EDE7860AFE2E}"/>
              </a:ext>
            </a:extLst>
          </p:cNvPr>
          <p:cNvSpPr/>
          <p:nvPr/>
        </p:nvSpPr>
        <p:spPr>
          <a:xfrm>
            <a:off x="2420132" y="4004122"/>
            <a:ext cx="4972012" cy="47787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36292722-14CF-4A1D-868C-5BB229F8C057}"/>
              </a:ext>
            </a:extLst>
          </p:cNvPr>
          <p:cNvSpPr/>
          <p:nvPr/>
        </p:nvSpPr>
        <p:spPr>
          <a:xfrm>
            <a:off x="2225538" y="3145138"/>
            <a:ext cx="2457724" cy="527765"/>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12" name="矩形 11">
            <a:extLst>
              <a:ext uri="{FF2B5EF4-FFF2-40B4-BE49-F238E27FC236}">
                <a16:creationId xmlns:a16="http://schemas.microsoft.com/office/drawing/2014/main" id="{BEE3F853-80A8-4F39-81E9-58F4BA38D335}"/>
              </a:ext>
            </a:extLst>
          </p:cNvPr>
          <p:cNvSpPr/>
          <p:nvPr/>
        </p:nvSpPr>
        <p:spPr>
          <a:xfrm>
            <a:off x="2245000" y="4517283"/>
            <a:ext cx="2122808" cy="371781"/>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E784E97F-5582-492F-9891-3B33E2EE7D07}"/>
              </a:ext>
            </a:extLst>
          </p:cNvPr>
          <p:cNvSpPr/>
          <p:nvPr/>
        </p:nvSpPr>
        <p:spPr>
          <a:xfrm>
            <a:off x="4367808" y="4481993"/>
            <a:ext cx="3268075" cy="584775"/>
          </a:xfrm>
          <a:prstGeom prst="rect">
            <a:avLst/>
          </a:prstGeom>
        </p:spPr>
        <p:txBody>
          <a:bodyPr wrap="square">
            <a:spAutoFit/>
          </a:bodyPr>
          <a:lstStyle/>
          <a:p>
            <a:pPr algn="ctr"/>
            <a:r>
              <a:rPr lang="en-US" altLang="zh-CN" sz="1600" dirty="0">
                <a:solidFill>
                  <a:srgbClr val="0070C0"/>
                </a:solidFill>
                <a:latin typeface="Comic Sans MS" panose="030F0702030302020204" pitchFamily="66" charset="0"/>
              </a:rPr>
              <a:t>Constrained Computing Resource for Video Analytics</a:t>
            </a:r>
            <a:endParaRPr lang="zh-CN" altLang="en-US" sz="1600" dirty="0">
              <a:solidFill>
                <a:srgbClr val="0070C0"/>
              </a:solidFill>
            </a:endParaRPr>
          </a:p>
        </p:txBody>
      </p:sp>
      <p:pic>
        <p:nvPicPr>
          <p:cNvPr id="16" name="图片 15">
            <a:extLst>
              <a:ext uri="{FF2B5EF4-FFF2-40B4-BE49-F238E27FC236}">
                <a16:creationId xmlns:a16="http://schemas.microsoft.com/office/drawing/2014/main" id="{51B012FB-2101-412F-ACEF-C06589CF2AF7}"/>
              </a:ext>
            </a:extLst>
          </p:cNvPr>
          <p:cNvPicPr>
            <a:picLocks noChangeAspect="1"/>
          </p:cNvPicPr>
          <p:nvPr/>
        </p:nvPicPr>
        <p:blipFill>
          <a:blip r:embed="rId4"/>
          <a:stretch>
            <a:fillRect/>
          </a:stretch>
        </p:blipFill>
        <p:spPr>
          <a:xfrm>
            <a:off x="8000752" y="3096547"/>
            <a:ext cx="384958" cy="527765"/>
          </a:xfrm>
          <a:prstGeom prst="rect">
            <a:avLst/>
          </a:prstGeom>
        </p:spPr>
      </p:pic>
      <p:pic>
        <p:nvPicPr>
          <p:cNvPr id="19" name="图片 18">
            <a:extLst>
              <a:ext uri="{FF2B5EF4-FFF2-40B4-BE49-F238E27FC236}">
                <a16:creationId xmlns:a16="http://schemas.microsoft.com/office/drawing/2014/main" id="{8FA67F02-1879-498E-BFE1-825AFCC21830}"/>
              </a:ext>
            </a:extLst>
          </p:cNvPr>
          <p:cNvPicPr>
            <a:picLocks noChangeAspect="1"/>
          </p:cNvPicPr>
          <p:nvPr/>
        </p:nvPicPr>
        <p:blipFill>
          <a:blip r:embed="rId5"/>
          <a:stretch>
            <a:fillRect/>
          </a:stretch>
        </p:blipFill>
        <p:spPr>
          <a:xfrm>
            <a:off x="9966462" y="2546276"/>
            <a:ext cx="716502" cy="466669"/>
          </a:xfrm>
          <a:prstGeom prst="rect">
            <a:avLst/>
          </a:prstGeom>
        </p:spPr>
      </p:pic>
      <p:pic>
        <p:nvPicPr>
          <p:cNvPr id="20" name="图片 19">
            <a:extLst>
              <a:ext uri="{FF2B5EF4-FFF2-40B4-BE49-F238E27FC236}">
                <a16:creationId xmlns:a16="http://schemas.microsoft.com/office/drawing/2014/main" id="{C399790F-FA66-4A35-8AD0-5166844AF9DE}"/>
              </a:ext>
            </a:extLst>
          </p:cNvPr>
          <p:cNvPicPr>
            <a:picLocks noChangeAspect="1"/>
          </p:cNvPicPr>
          <p:nvPr/>
        </p:nvPicPr>
        <p:blipFill>
          <a:blip r:embed="rId6"/>
          <a:stretch>
            <a:fillRect/>
          </a:stretch>
        </p:blipFill>
        <p:spPr>
          <a:xfrm>
            <a:off x="11133905" y="3983506"/>
            <a:ext cx="767658" cy="527765"/>
          </a:xfrm>
          <a:prstGeom prst="rect">
            <a:avLst/>
          </a:prstGeom>
        </p:spPr>
      </p:pic>
      <p:pic>
        <p:nvPicPr>
          <p:cNvPr id="21" name="图片 20">
            <a:extLst>
              <a:ext uri="{FF2B5EF4-FFF2-40B4-BE49-F238E27FC236}">
                <a16:creationId xmlns:a16="http://schemas.microsoft.com/office/drawing/2014/main" id="{FE73B1A0-7DB1-490E-BE99-E824D467F874}"/>
              </a:ext>
            </a:extLst>
          </p:cNvPr>
          <p:cNvPicPr>
            <a:picLocks noChangeAspect="1"/>
          </p:cNvPicPr>
          <p:nvPr/>
        </p:nvPicPr>
        <p:blipFill>
          <a:blip r:embed="rId7"/>
          <a:stretch>
            <a:fillRect/>
          </a:stretch>
        </p:blipFill>
        <p:spPr>
          <a:xfrm>
            <a:off x="7508738" y="4553061"/>
            <a:ext cx="708842" cy="477871"/>
          </a:xfrm>
          <a:prstGeom prst="rect">
            <a:avLst/>
          </a:prstGeom>
        </p:spPr>
      </p:pic>
      <p:sp>
        <p:nvSpPr>
          <p:cNvPr id="24" name="矩形 23">
            <a:extLst>
              <a:ext uri="{FF2B5EF4-FFF2-40B4-BE49-F238E27FC236}">
                <a16:creationId xmlns:a16="http://schemas.microsoft.com/office/drawing/2014/main" id="{4C631306-77C1-4339-A32D-579E3263E75F}"/>
              </a:ext>
            </a:extLst>
          </p:cNvPr>
          <p:cNvSpPr/>
          <p:nvPr/>
        </p:nvSpPr>
        <p:spPr>
          <a:xfrm>
            <a:off x="609600" y="5231035"/>
            <a:ext cx="10814992" cy="1046148"/>
          </a:xfrm>
          <a:prstGeom prst="rect">
            <a:avLst/>
          </a:prstGeom>
          <a:noFill/>
          <a:ln w="38100">
            <a:solidFill>
              <a:srgbClr val="FC8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0473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BF6B0C-B7F9-40AC-97E8-6AE4839CACBA}"/>
              </a:ext>
            </a:extLst>
          </p:cNvPr>
          <p:cNvSpPr>
            <a:spLocks noGrp="1"/>
          </p:cNvSpPr>
          <p:nvPr>
            <p:ph type="title"/>
          </p:nvPr>
        </p:nvSpPr>
        <p:spPr>
          <a:xfrm>
            <a:off x="407368" y="136524"/>
            <a:ext cx="11593288" cy="720080"/>
          </a:xfrm>
        </p:spPr>
        <p:txBody>
          <a:bodyPr/>
          <a:lstStyle/>
          <a:p>
            <a:r>
              <a:rPr lang="en-US" altLang="zh-CN" sz="3600" dirty="0">
                <a:latin typeface="Comic Sans MS" panose="030F0702030302020204" pitchFamily="66" charset="0"/>
              </a:rPr>
              <a:t>Overview of Our Work: MACRO</a:t>
            </a:r>
            <a:endParaRPr lang="zh-CN" altLang="en-US" sz="3600" dirty="0">
              <a:latin typeface="Comic Sans MS" panose="030F0702030302020204" pitchFamily="66" charset="0"/>
            </a:endParaRPr>
          </a:p>
        </p:txBody>
      </p:sp>
      <p:sp>
        <p:nvSpPr>
          <p:cNvPr id="3" name="内容占位符 2">
            <a:extLst>
              <a:ext uri="{FF2B5EF4-FFF2-40B4-BE49-F238E27FC236}">
                <a16:creationId xmlns:a16="http://schemas.microsoft.com/office/drawing/2014/main" id="{34C5E9FD-C18A-4251-9435-6516FB21EB33}"/>
              </a:ext>
            </a:extLst>
          </p:cNvPr>
          <p:cNvSpPr>
            <a:spLocks noGrp="1"/>
          </p:cNvSpPr>
          <p:nvPr>
            <p:ph idx="1"/>
          </p:nvPr>
        </p:nvSpPr>
        <p:spPr>
          <a:xfrm>
            <a:off x="609600" y="1484784"/>
            <a:ext cx="11103024" cy="4464496"/>
          </a:xfrm>
        </p:spPr>
        <p:txBody>
          <a:bodyPr/>
          <a:lstStyle/>
          <a:p>
            <a:pPr>
              <a:spcBef>
                <a:spcPts val="1200"/>
              </a:spcBef>
            </a:pPr>
            <a:r>
              <a:rPr lang="en-US" altLang="zh-CN" sz="2200" dirty="0">
                <a:latin typeface="Comic Sans MS" panose="030F0702030302020204" pitchFamily="66" charset="0"/>
              </a:rPr>
              <a:t>Multi-Platform Game for Pareto Efficiency (PE)</a:t>
            </a:r>
          </a:p>
          <a:p>
            <a:pPr lvl="1">
              <a:spcBef>
                <a:spcPts val="1200"/>
              </a:spcBef>
            </a:pPr>
            <a:r>
              <a:rPr lang="en-US" altLang="zh-CN" sz="1800" b="1" dirty="0">
                <a:latin typeface="Comic Sans MS" panose="030F0702030302020204" pitchFamily="66" charset="0"/>
              </a:rPr>
              <a:t>[</a:t>
            </a:r>
            <a:r>
              <a:rPr lang="en-US" altLang="zh-CN" sz="1800" b="1" dirty="0">
                <a:solidFill>
                  <a:srgbClr val="7030A0"/>
                </a:solidFill>
                <a:latin typeface="Comic Sans MS" panose="030F0702030302020204" pitchFamily="66" charset="0"/>
              </a:rPr>
              <a:t>Alg. 1</a:t>
            </a:r>
            <a:r>
              <a:rPr lang="en-US" altLang="zh-CN" sz="1800" b="1" dirty="0">
                <a:latin typeface="Comic Sans MS" panose="030F0702030302020204" pitchFamily="66" charset="0"/>
              </a:rPr>
              <a:t>]</a:t>
            </a:r>
            <a:r>
              <a:rPr lang="en-US" altLang="zh-CN" sz="1800" b="1" dirty="0">
                <a:solidFill>
                  <a:srgbClr val="7030A0"/>
                </a:solidFill>
                <a:latin typeface="Comic Sans MS" panose="030F0702030302020204" pitchFamily="66" charset="0"/>
              </a:rPr>
              <a:t> </a:t>
            </a:r>
            <a:r>
              <a:rPr lang="en-US" altLang="zh-CN" sz="1800" dirty="0">
                <a:latin typeface="Comic Sans MS" panose="030F0702030302020204" pitchFamily="66" charset="0"/>
              </a:rPr>
              <a:t>For multi-platform game, we achieve the Pareto efficiency for platforms via a dual ascent-based method to determine proper video analytics configurations</a:t>
            </a:r>
          </a:p>
          <a:p>
            <a:pPr>
              <a:spcBef>
                <a:spcPts val="1200"/>
              </a:spcBef>
            </a:pPr>
            <a:r>
              <a:rPr lang="it-IT" altLang="zh-CN" sz="2200" dirty="0">
                <a:latin typeface="Comic Sans MS" panose="030F0702030302020204" pitchFamily="66" charset="0"/>
              </a:rPr>
              <a:t>Incentivized Multi-Leader Game for Multi-Leader Stackelberg Equilibrium (MSE)</a:t>
            </a:r>
            <a:endParaRPr lang="en-US" altLang="zh-CN" sz="2200" dirty="0">
              <a:latin typeface="Comic Sans MS" panose="030F0702030302020204" pitchFamily="66" charset="0"/>
            </a:endParaRPr>
          </a:p>
          <a:p>
            <a:pPr lvl="1">
              <a:spcBef>
                <a:spcPts val="1200"/>
              </a:spcBef>
            </a:pPr>
            <a:r>
              <a:rPr lang="en-US" altLang="zh-CN" sz="1800" b="1" dirty="0">
                <a:latin typeface="Comic Sans MS" panose="030F0702030302020204" pitchFamily="66" charset="0"/>
              </a:rPr>
              <a:t>[</a:t>
            </a:r>
            <a:r>
              <a:rPr lang="en-US" altLang="zh-CN" sz="1800" b="1" dirty="0">
                <a:solidFill>
                  <a:srgbClr val="FC8004"/>
                </a:solidFill>
                <a:latin typeface="Comic Sans MS" panose="030F0702030302020204" pitchFamily="66" charset="0"/>
              </a:rPr>
              <a:t>Alg. 2</a:t>
            </a:r>
            <a:r>
              <a:rPr lang="en-US" altLang="zh-CN" sz="1800" b="1" dirty="0">
                <a:latin typeface="Comic Sans MS" panose="030F0702030302020204" pitchFamily="66" charset="0"/>
              </a:rPr>
              <a:t>, </a:t>
            </a:r>
            <a:r>
              <a:rPr lang="en-US" altLang="zh-CN" sz="1800" b="1" dirty="0">
                <a:solidFill>
                  <a:srgbClr val="0070C0"/>
                </a:solidFill>
                <a:latin typeface="Comic Sans MS" panose="030F0702030302020204" pitchFamily="66" charset="0"/>
              </a:rPr>
              <a:t>Alg. 3</a:t>
            </a:r>
            <a:r>
              <a:rPr lang="en-US" altLang="zh-CN" sz="1800" b="1" dirty="0">
                <a:latin typeface="Comic Sans MS" panose="030F0702030302020204" pitchFamily="66" charset="0"/>
              </a:rPr>
              <a:t>] </a:t>
            </a:r>
            <a:r>
              <a:rPr lang="en-US" altLang="zh-CN" sz="1800" dirty="0">
                <a:latin typeface="Comic Sans MS" panose="030F0702030302020204" pitchFamily="66" charset="0"/>
              </a:rPr>
              <a:t>For multi-leader game, we design the incentive function and its incentive factor updating strategy, and present an incentive maximization method, reaching MSE</a:t>
            </a:r>
          </a:p>
          <a:p>
            <a:endParaRPr lang="zh-CN" altLang="en-US" dirty="0"/>
          </a:p>
        </p:txBody>
      </p:sp>
      <p:sp>
        <p:nvSpPr>
          <p:cNvPr id="4" name="日期占位符 3">
            <a:extLst>
              <a:ext uri="{FF2B5EF4-FFF2-40B4-BE49-F238E27FC236}">
                <a16:creationId xmlns:a16="http://schemas.microsoft.com/office/drawing/2014/main" id="{BA249C13-DDAB-4610-B438-AD6152223FD9}"/>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208A0F66-FE39-49B8-8116-B8C2259D9963}"/>
              </a:ext>
            </a:extLst>
          </p:cNvPr>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pic>
        <p:nvPicPr>
          <p:cNvPr id="7" name="图片 6">
            <a:extLst>
              <a:ext uri="{FF2B5EF4-FFF2-40B4-BE49-F238E27FC236}">
                <a16:creationId xmlns:a16="http://schemas.microsoft.com/office/drawing/2014/main" id="{0206EA76-F11D-4A42-9C10-B4ABD7C2281C}"/>
              </a:ext>
            </a:extLst>
          </p:cNvPr>
          <p:cNvPicPr>
            <a:picLocks noChangeAspect="1"/>
          </p:cNvPicPr>
          <p:nvPr/>
        </p:nvPicPr>
        <p:blipFill>
          <a:blip r:embed="rId3"/>
          <a:stretch>
            <a:fillRect/>
          </a:stretch>
        </p:blipFill>
        <p:spPr>
          <a:xfrm>
            <a:off x="2983840" y="4118960"/>
            <a:ext cx="6224320" cy="2437515"/>
          </a:xfrm>
          <a:prstGeom prst="rect">
            <a:avLst/>
          </a:prstGeom>
        </p:spPr>
      </p:pic>
      <p:sp>
        <p:nvSpPr>
          <p:cNvPr id="8" name="矩形 7">
            <a:extLst>
              <a:ext uri="{FF2B5EF4-FFF2-40B4-BE49-F238E27FC236}">
                <a16:creationId xmlns:a16="http://schemas.microsoft.com/office/drawing/2014/main" id="{3418EE77-2923-472D-9E81-44FA579A3756}"/>
              </a:ext>
            </a:extLst>
          </p:cNvPr>
          <p:cNvSpPr/>
          <p:nvPr/>
        </p:nvSpPr>
        <p:spPr>
          <a:xfrm>
            <a:off x="407368" y="4363299"/>
            <a:ext cx="6828538" cy="584775"/>
          </a:xfrm>
          <a:prstGeom prst="rect">
            <a:avLst/>
          </a:prstGeom>
        </p:spPr>
        <p:txBody>
          <a:bodyPr wrap="square">
            <a:spAutoFit/>
          </a:bodyPr>
          <a:lstStyle/>
          <a:p>
            <a:pPr>
              <a:spcBef>
                <a:spcPts val="2400"/>
              </a:spcBef>
            </a:pPr>
            <a:endParaRPr lang="en-US" altLang="zh-CN" sz="3200" dirty="0">
              <a:latin typeface="Comic Sans MS" panose="030F0702030302020204" pitchFamily="66" charset="0"/>
            </a:endParaRPr>
          </a:p>
        </p:txBody>
      </p:sp>
    </p:spTree>
    <p:extLst>
      <p:ext uri="{BB962C8B-B14F-4D97-AF65-F5344CB8AC3E}">
        <p14:creationId xmlns:p14="http://schemas.microsoft.com/office/powerpoint/2010/main" val="117662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9CDCB6-AB42-4A96-B45B-EB4D12967F96}"/>
              </a:ext>
            </a:extLst>
          </p:cNvPr>
          <p:cNvSpPr>
            <a:spLocks noGrp="1"/>
          </p:cNvSpPr>
          <p:nvPr>
            <p:ph type="title"/>
          </p:nvPr>
        </p:nvSpPr>
        <p:spPr>
          <a:xfrm>
            <a:off x="407368" y="136524"/>
            <a:ext cx="9937104" cy="720080"/>
          </a:xfrm>
        </p:spPr>
        <p:txBody>
          <a:bodyPr/>
          <a:lstStyle/>
          <a:p>
            <a:r>
              <a:rPr lang="en-US" altLang="zh-CN" sz="3600" dirty="0">
                <a:latin typeface="Comic Sans MS" panose="030F0702030302020204" pitchFamily="66" charset="0"/>
              </a:rPr>
              <a:t>Multi-Platform Game for Pareto Efficiency</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0925A577-1845-4847-B973-3B5614E64BC5}"/>
                  </a:ext>
                </a:extLst>
              </p:cNvPr>
              <p:cNvSpPr>
                <a:spLocks noGrp="1"/>
              </p:cNvSpPr>
              <p:nvPr>
                <p:ph idx="1"/>
              </p:nvPr>
            </p:nvSpPr>
            <p:spPr>
              <a:xfrm>
                <a:off x="609600" y="1484784"/>
                <a:ext cx="10972800" cy="4464496"/>
              </a:xfrm>
            </p:spPr>
            <p:txBody>
              <a:bodyPr/>
              <a:lstStyle/>
              <a:p>
                <a:pPr>
                  <a:spcBef>
                    <a:spcPts val="1200"/>
                  </a:spcBef>
                </a:pPr>
                <a:r>
                  <a:rPr lang="en-US" altLang="zh-CN" sz="2200" dirty="0">
                    <a:latin typeface="Comic Sans MS" panose="030F0702030302020204" pitchFamily="66" charset="0"/>
                  </a:rPr>
                  <a:t>Before additionally considering </a:t>
                </a:r>
                <a:r>
                  <a:rPr lang="en-US" altLang="zh-CN" sz="2200" dirty="0">
                    <a:solidFill>
                      <a:srgbClr val="FC8004"/>
                    </a:solidFill>
                    <a:latin typeface="Comic Sans MS" panose="030F0702030302020204" pitchFamily="66" charset="0"/>
                  </a:rPr>
                  <a:t>workers’ individual gains</a:t>
                </a:r>
                <a:r>
                  <a:rPr lang="en-US" altLang="zh-CN" sz="2200" dirty="0">
                    <a:latin typeface="Comic Sans MS" panose="030F0702030302020204" pitchFamily="66" charset="0"/>
                  </a:rPr>
                  <a:t>, we first maximize </a:t>
                </a:r>
                <a:r>
                  <a:rPr lang="en-US" altLang="zh-CN" sz="2200" dirty="0">
                    <a:solidFill>
                      <a:srgbClr val="FC8004"/>
                    </a:solidFill>
                    <a:latin typeface="Comic Sans MS" panose="030F0702030302020204" pitchFamily="66" charset="0"/>
                  </a:rPr>
                  <a:t>platforms’ accuracy-based profits </a:t>
                </a:r>
                <a:r>
                  <a:rPr lang="en-US" altLang="zh-CN" sz="2200" dirty="0">
                    <a:latin typeface="Comic Sans MS" panose="030F0702030302020204" pitchFamily="66" charset="0"/>
                  </a:rPr>
                  <a:t>via a dual ascent-based approach (Alg. 1) </a:t>
                </a:r>
              </a:p>
              <a:p>
                <a:pPr lvl="1">
                  <a:spcBef>
                    <a:spcPts val="1200"/>
                  </a:spcBef>
                </a:pPr>
                <a:r>
                  <a:rPr lang="en-US" altLang="zh-CN" sz="1800" b="1" dirty="0">
                    <a:latin typeface="Comic Sans MS" panose="030F0702030302020204" pitchFamily="66" charset="0"/>
                  </a:rPr>
                  <a:t>Main Idea:</a:t>
                </a:r>
                <a:r>
                  <a:rPr lang="zh-CN" altLang="en-US" sz="1800" b="1" dirty="0">
                    <a:latin typeface="Comic Sans MS" panose="030F0702030302020204" pitchFamily="66" charset="0"/>
                  </a:rPr>
                  <a:t> </a:t>
                </a:r>
                <a:r>
                  <a:rPr lang="en-US" altLang="zh-CN" sz="1800" dirty="0">
                    <a:latin typeface="Comic Sans MS" panose="030F0702030302020204" pitchFamily="66" charset="0"/>
                  </a:rPr>
                  <a:t>Maximize the Social Welfare of All Platforms,</a:t>
                </a:r>
                <a:r>
                  <a:rPr lang="zh-CN" altLang="en-US" sz="1800" dirty="0">
                    <a:latin typeface="Comic Sans MS" panose="030F0702030302020204" pitchFamily="66" charset="0"/>
                  </a:rPr>
                  <a:t> </a:t>
                </a:r>
                <a14:m>
                  <m:oMath xmlns:m="http://schemas.openxmlformats.org/officeDocument/2006/math">
                    <m:nary>
                      <m:naryPr>
                        <m:chr m:val="∑"/>
                        <m:limLoc m:val="subSup"/>
                        <m:ctrlPr>
                          <a:rPr lang="en-US" altLang="zh-CN" sz="1800" i="1">
                            <a:latin typeface="Cambria Math" panose="02040503050406030204" pitchFamily="18" charset="0"/>
                          </a:rPr>
                        </m:ctrlPr>
                      </m:naryPr>
                      <m:sub>
                        <m:r>
                          <m:rPr>
                            <m:brk m:alnAt="25"/>
                          </m:rPr>
                          <a:rPr lang="en-US" altLang="zh-CN" sz="1800" i="1">
                            <a:latin typeface="Cambria Math" panose="02040503050406030204" pitchFamily="18" charset="0"/>
                          </a:rPr>
                          <m:t>𝑛</m:t>
                        </m:r>
                        <m:r>
                          <a:rPr lang="en-US" altLang="zh-CN" sz="1800" i="1">
                            <a:latin typeface="Cambria Math" panose="02040503050406030204" pitchFamily="18" charset="0"/>
                          </a:rPr>
                          <m:t>=1</m:t>
                        </m:r>
                      </m:sub>
                      <m:sup>
                        <m:r>
                          <a:rPr lang="en-US" altLang="zh-CN" sz="1800" i="1">
                            <a:latin typeface="Cambria Math" panose="02040503050406030204" pitchFamily="18" charset="0"/>
                          </a:rPr>
                          <m:t>𝑁</m:t>
                        </m:r>
                      </m:sup>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𝑈</m:t>
                            </m:r>
                          </m:e>
                          <m:sub>
                            <m:r>
                              <a:rPr lang="en-US" altLang="zh-CN" sz="1800" i="1">
                                <a:latin typeface="Cambria Math" panose="02040503050406030204" pitchFamily="18" charset="0"/>
                              </a:rPr>
                              <m:t>𝑛</m:t>
                            </m:r>
                          </m:sub>
                          <m:sup>
                            <m:r>
                              <m:rPr>
                                <m:sty m:val="p"/>
                              </m:rPr>
                              <a:rPr lang="en-US" altLang="zh-CN" sz="1800" b="0" i="0" smtClean="0">
                                <a:latin typeface="Cambria Math" panose="02040503050406030204" pitchFamily="18" charset="0"/>
                              </a:rPr>
                              <m:t>P</m:t>
                            </m:r>
                          </m:sup>
                        </m:sSubSup>
                        <m:d>
                          <m:dPr>
                            <m:ctrlPr>
                              <a:rPr lang="en-US" altLang="zh-CN" sz="1800" i="1" dirty="0">
                                <a:latin typeface="Cambria Math" panose="02040503050406030204" pitchFamily="18" charset="0"/>
                              </a:rPr>
                            </m:ctrlPr>
                          </m:dPr>
                          <m:e>
                            <m:sSub>
                              <m:sSubPr>
                                <m:ctrlPr>
                                  <a:rPr lang="en-US" altLang="zh-CN" sz="1800" i="1" dirty="0">
                                    <a:latin typeface="Cambria Math" panose="02040503050406030204" pitchFamily="18" charset="0"/>
                                  </a:rPr>
                                </m:ctrlPr>
                              </m:sSubPr>
                              <m:e>
                                <m:r>
                                  <a:rPr lang="en-US" altLang="zh-CN" sz="1800" b="1" i="1" dirty="0">
                                    <a:latin typeface="Cambria Math" panose="02040503050406030204" pitchFamily="18" charset="0"/>
                                  </a:rPr>
                                  <m:t>𝒇</m:t>
                                </m:r>
                              </m:e>
                              <m:sub>
                                <m:r>
                                  <a:rPr lang="en-US" altLang="zh-CN" sz="1800" i="1" dirty="0">
                                    <a:latin typeface="Cambria Math" panose="02040503050406030204" pitchFamily="18" charset="0"/>
                                  </a:rPr>
                                  <m:t>𝑛</m:t>
                                </m:r>
                                <m:r>
                                  <a:rPr lang="en-US" altLang="zh-CN" sz="1800" i="1" dirty="0">
                                    <a:latin typeface="Cambria Math" panose="02040503050406030204" pitchFamily="18" charset="0"/>
                                  </a:rPr>
                                  <m:t>,⋅</m:t>
                                </m:r>
                              </m:sub>
                            </m:sSub>
                          </m:e>
                        </m:d>
                      </m:e>
                    </m:nary>
                  </m:oMath>
                </a14:m>
                <a:r>
                  <a:rPr lang="en-US" altLang="zh-CN" sz="1800" b="1" dirty="0">
                    <a:solidFill>
                      <a:srgbClr val="FF0000"/>
                    </a:solidFill>
                    <a:latin typeface="Comic Sans MS" panose="030F0702030302020204" pitchFamily="66" charset="0"/>
                  </a:rPr>
                  <a:t> </a:t>
                </a:r>
              </a:p>
              <a:p>
                <a:pPr lvl="1">
                  <a:spcBef>
                    <a:spcPts val="1200"/>
                  </a:spcBef>
                </a:pPr>
                <a:r>
                  <a:rPr lang="en-US" altLang="zh-CN" sz="1800" b="1" dirty="0">
                    <a:latin typeface="Comic Sans MS" panose="030F0702030302020204" pitchFamily="66" charset="0"/>
                  </a:rPr>
                  <a:t>Theoretical Analysis: </a:t>
                </a:r>
                <a:r>
                  <a:rPr lang="en-US" altLang="zh-CN" sz="1800" b="1" dirty="0">
                    <a:solidFill>
                      <a:srgbClr val="FF0000"/>
                    </a:solidFill>
                    <a:latin typeface="Comic Sans MS" panose="030F0702030302020204" pitchFamily="66" charset="0"/>
                  </a:rPr>
                  <a:t>Pareto Efficiency </a:t>
                </a:r>
                <a:r>
                  <a:rPr lang="en-US" altLang="zh-CN" sz="1800" dirty="0">
                    <a:latin typeface="Comic Sans MS" panose="030F0702030302020204" pitchFamily="66" charset="0"/>
                  </a:rPr>
                  <a:t>can be achieved by Alg. 1, where </a:t>
                </a:r>
                <a:r>
                  <a:rPr lang="en-US" altLang="zh-CN" sz="1800" dirty="0">
                    <a:solidFill>
                      <a:srgbClr val="FF0000"/>
                    </a:solidFill>
                    <a:latin typeface="Comic Sans MS" panose="030F0702030302020204" pitchFamily="66" charset="0"/>
                  </a:rPr>
                  <a:t>no platform can change its strategy to increase its payoff without decreasing others’ in multi-platform game </a:t>
                </a:r>
              </a:p>
            </p:txBody>
          </p:sp>
        </mc:Choice>
        <mc:Fallback>
          <p:sp>
            <p:nvSpPr>
              <p:cNvPr id="3" name="内容占位符 2">
                <a:extLst>
                  <a:ext uri="{FF2B5EF4-FFF2-40B4-BE49-F238E27FC236}">
                    <a16:creationId xmlns:a16="http://schemas.microsoft.com/office/drawing/2014/main" id="{0925A577-1845-4847-B973-3B5614E64BC5}"/>
                  </a:ext>
                </a:extLst>
              </p:cNvPr>
              <p:cNvSpPr>
                <a:spLocks noGrp="1" noRot="1" noChangeAspect="1" noMove="1" noResize="1" noEditPoints="1" noAdjustHandles="1" noChangeArrowheads="1" noChangeShapeType="1" noTextEdit="1"/>
              </p:cNvSpPr>
              <p:nvPr>
                <p:ph idx="1"/>
              </p:nvPr>
            </p:nvSpPr>
            <p:spPr>
              <a:xfrm>
                <a:off x="609600" y="1484784"/>
                <a:ext cx="10972800" cy="4464496"/>
              </a:xfrm>
              <a:blipFill>
                <a:blip r:embed="rId3"/>
                <a:stretch>
                  <a:fillRect l="-611" t="-1093"/>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627677D-C6A1-405C-A5D0-0F9A02A5D408}"/>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C86103ED-9C6B-4FBB-A0BE-1AEB7DDD7311}"/>
              </a:ext>
            </a:extLst>
          </p:cNvPr>
          <p:cNvSpPr>
            <a:spLocks noGrp="1"/>
          </p:cNvSpPr>
          <p:nvPr>
            <p:ph type="sldNum" sz="quarter" idx="12"/>
          </p:nvPr>
        </p:nvSpPr>
        <p:spPr/>
        <p:txBody>
          <a:bodyPr/>
          <a:lstStyle/>
          <a:p>
            <a:fld id="{0C913308-F349-4B6D-A68A-DD1791B4A57B}" type="slidenum">
              <a:rPr lang="zh-CN" altLang="en-US" smtClean="0"/>
              <a:pPr/>
              <a:t>8</a:t>
            </a:fld>
            <a:endParaRPr lang="zh-CN" altLang="en-US" dirty="0"/>
          </a:p>
        </p:txBody>
      </p:sp>
      <p:pic>
        <p:nvPicPr>
          <p:cNvPr id="7" name="图片 6">
            <a:extLst>
              <a:ext uri="{FF2B5EF4-FFF2-40B4-BE49-F238E27FC236}">
                <a16:creationId xmlns:a16="http://schemas.microsoft.com/office/drawing/2014/main" id="{04D95401-8DA8-49F6-93DD-9407267F6B24}"/>
              </a:ext>
            </a:extLst>
          </p:cNvPr>
          <p:cNvPicPr>
            <a:picLocks noChangeAspect="1"/>
          </p:cNvPicPr>
          <p:nvPr/>
        </p:nvPicPr>
        <p:blipFill>
          <a:blip r:embed="rId4"/>
          <a:stretch>
            <a:fillRect/>
          </a:stretch>
        </p:blipFill>
        <p:spPr>
          <a:xfrm>
            <a:off x="1365269" y="3733983"/>
            <a:ext cx="5207127" cy="2215297"/>
          </a:xfrm>
          <a:prstGeom prst="rect">
            <a:avLst/>
          </a:prstGeom>
        </p:spPr>
      </p:pic>
      <p:sp>
        <p:nvSpPr>
          <p:cNvPr id="8" name="矩形 7">
            <a:extLst>
              <a:ext uri="{FF2B5EF4-FFF2-40B4-BE49-F238E27FC236}">
                <a16:creationId xmlns:a16="http://schemas.microsoft.com/office/drawing/2014/main" id="{C02EA7AB-F9AA-4631-A682-187A89C0E016}"/>
              </a:ext>
            </a:extLst>
          </p:cNvPr>
          <p:cNvSpPr/>
          <p:nvPr/>
        </p:nvSpPr>
        <p:spPr>
          <a:xfrm>
            <a:off x="1077237" y="4581128"/>
            <a:ext cx="5666835" cy="43204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6EABEDEE-59DD-4FF1-AA3F-2F32341BC692}"/>
              </a:ext>
            </a:extLst>
          </p:cNvPr>
          <p:cNvSpPr/>
          <p:nvPr/>
        </p:nvSpPr>
        <p:spPr>
          <a:xfrm>
            <a:off x="7499741" y="4473986"/>
            <a:ext cx="3761864" cy="646331"/>
          </a:xfrm>
          <a:prstGeom prst="rect">
            <a:avLst/>
          </a:prstGeom>
        </p:spPr>
        <p:txBody>
          <a:bodyPr wrap="square">
            <a:spAutoFit/>
          </a:bodyPr>
          <a:lstStyle/>
          <a:p>
            <a:pPr algn="ctr"/>
            <a:r>
              <a:rPr lang="en-US" altLang="zh-CN" dirty="0">
                <a:solidFill>
                  <a:srgbClr val="FF0000"/>
                </a:solidFill>
                <a:latin typeface="Comic Sans MS" panose="030F0702030302020204" pitchFamily="66" charset="0"/>
              </a:rPr>
              <a:t>Optimize the Social Welfare by Dual Ascent-Based Update </a:t>
            </a:r>
            <a:endParaRPr lang="zh-CN" altLang="en-US" dirty="0">
              <a:solidFill>
                <a:srgbClr val="FF0000"/>
              </a:solidFill>
            </a:endParaRPr>
          </a:p>
        </p:txBody>
      </p:sp>
    </p:spTree>
    <p:extLst>
      <p:ext uri="{BB962C8B-B14F-4D97-AF65-F5344CB8AC3E}">
        <p14:creationId xmlns:p14="http://schemas.microsoft.com/office/powerpoint/2010/main" val="338726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9CDCB6-AB42-4A96-B45B-EB4D12967F96}"/>
              </a:ext>
            </a:extLst>
          </p:cNvPr>
          <p:cNvSpPr>
            <a:spLocks noGrp="1"/>
          </p:cNvSpPr>
          <p:nvPr>
            <p:ph type="title"/>
          </p:nvPr>
        </p:nvSpPr>
        <p:spPr>
          <a:xfrm>
            <a:off x="407368" y="136524"/>
            <a:ext cx="9937104" cy="720080"/>
          </a:xfrm>
        </p:spPr>
        <p:txBody>
          <a:bodyPr/>
          <a:lstStyle/>
          <a:p>
            <a:r>
              <a:rPr lang="it-IT" altLang="zh-CN" sz="3600" dirty="0">
                <a:latin typeface="Comic Sans MS" panose="030F0702030302020204" pitchFamily="66" charset="0"/>
              </a:rPr>
              <a:t>Incentivized Multi-Leader Game for MSE</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0925A577-1845-4847-B973-3B5614E64BC5}"/>
                  </a:ext>
                </a:extLst>
              </p:cNvPr>
              <p:cNvSpPr>
                <a:spLocks noGrp="1"/>
              </p:cNvSpPr>
              <p:nvPr>
                <p:ph idx="1"/>
              </p:nvPr>
            </p:nvSpPr>
            <p:spPr>
              <a:xfrm>
                <a:off x="609600" y="1484784"/>
                <a:ext cx="11582400" cy="4464496"/>
              </a:xfrm>
            </p:spPr>
            <p:txBody>
              <a:bodyPr/>
              <a:lstStyle/>
              <a:p>
                <a:pPr>
                  <a:spcBef>
                    <a:spcPts val="900"/>
                  </a:spcBef>
                </a:pPr>
                <a:r>
                  <a:rPr lang="en-US" altLang="zh-CN" sz="2200" dirty="0">
                    <a:latin typeface="Comic Sans MS" panose="030F0702030302020204" pitchFamily="66" charset="0"/>
                  </a:rPr>
                  <a:t>Considering workers’ gains inconsistent with platforms’, workers are encouraged to contribute to platforms’ Pareto efficiency via </a:t>
                </a:r>
                <a:r>
                  <a:rPr lang="en-US" altLang="zh-CN" sz="2400" dirty="0">
                    <a:latin typeface="Comic Sans MS" panose="030F0702030302020204" pitchFamily="66" charset="0"/>
                  </a:rPr>
                  <a:t>an </a:t>
                </a:r>
                <a:r>
                  <a:rPr lang="en-US" altLang="zh-CN" sz="2400" dirty="0">
                    <a:solidFill>
                      <a:srgbClr val="FF0000"/>
                    </a:solidFill>
                    <a:latin typeface="Comic Sans MS" panose="030F0702030302020204" pitchFamily="66" charset="0"/>
                  </a:rPr>
                  <a:t>incentive-based</a:t>
                </a:r>
                <a:r>
                  <a:rPr lang="en-US" altLang="zh-CN" sz="2400" dirty="0">
                    <a:latin typeface="Comic Sans MS" panose="030F0702030302020204" pitchFamily="66" charset="0"/>
                  </a:rPr>
                  <a:t> method</a:t>
                </a:r>
              </a:p>
              <a:p>
                <a:pPr lvl="1">
                  <a:spcBef>
                    <a:spcPts val="900"/>
                  </a:spcBef>
                </a:pPr>
                <a:r>
                  <a:rPr lang="en-US" altLang="zh-CN" sz="1800" dirty="0">
                    <a:latin typeface="Comic Sans MS" panose="030F0702030302020204" pitchFamily="66" charset="0"/>
                  </a:rPr>
                  <a:t>Two Layer Iteration (</a:t>
                </a:r>
                <a:r>
                  <a:rPr lang="en-US" altLang="zh-CN" sz="1800" b="1" dirty="0">
                    <a:solidFill>
                      <a:srgbClr val="FF0000"/>
                    </a:solidFill>
                    <a:latin typeface="Comic Sans MS" panose="030F0702030302020204" pitchFamily="66" charset="0"/>
                  </a:rPr>
                  <a:t>Inner Layer for Workers</a:t>
                </a:r>
                <a:r>
                  <a:rPr lang="en-US" altLang="zh-CN" sz="1800" dirty="0">
                    <a:latin typeface="Comic Sans MS" panose="030F0702030302020204" pitchFamily="66" charset="0"/>
                  </a:rPr>
                  <a:t> + </a:t>
                </a:r>
                <a:r>
                  <a:rPr lang="en-US" altLang="zh-CN" sz="1800" b="1" dirty="0">
                    <a:solidFill>
                      <a:schemeClr val="bg1">
                        <a:lumMod val="65000"/>
                      </a:schemeClr>
                    </a:solidFill>
                    <a:latin typeface="Comic Sans MS" panose="030F0702030302020204" pitchFamily="66" charset="0"/>
                  </a:rPr>
                  <a:t>Outer Layer for Platforms</a:t>
                </a:r>
                <a:r>
                  <a:rPr lang="en-US" altLang="zh-CN" sz="1800" dirty="0">
                    <a:latin typeface="Comic Sans MS" panose="030F0702030302020204" pitchFamily="66" charset="0"/>
                  </a:rPr>
                  <a:t>):</a:t>
                </a:r>
              </a:p>
              <a:p>
                <a:pPr lvl="2">
                  <a:spcBef>
                    <a:spcPts val="900"/>
                  </a:spcBef>
                </a:pPr>
                <a:r>
                  <a:rPr lang="en-US" altLang="zh-CN" sz="1600" dirty="0">
                    <a:latin typeface="Comic Sans MS" panose="030F0702030302020204" pitchFamily="66" charset="0"/>
                  </a:rPr>
                  <a:t>Inner Layer (Alg. 2): Workers’ Updating their Frame Rates</a:t>
                </a:r>
                <a:r>
                  <a:rPr lang="en-US" altLang="zh-CN" sz="1600" b="1" dirty="0"/>
                  <a:t> </a:t>
                </a:r>
                <a14:m>
                  <m:oMath xmlns:m="http://schemas.openxmlformats.org/officeDocument/2006/math">
                    <m:r>
                      <a:rPr lang="en-US" altLang="zh-CN" sz="1600" b="1" i="1" dirty="0">
                        <a:latin typeface="Cambria Math" panose="02040503050406030204" pitchFamily="18" charset="0"/>
                      </a:rPr>
                      <m:t>𝒇</m:t>
                    </m:r>
                  </m:oMath>
                </a14:m>
                <a:endParaRPr lang="en-US" altLang="zh-CN" sz="1600" dirty="0">
                  <a:latin typeface="Comic Sans MS" panose="030F0702030302020204" pitchFamily="66" charset="0"/>
                </a:endParaRPr>
              </a:p>
              <a:p>
                <a:pPr lvl="3">
                  <a:spcBef>
                    <a:spcPts val="900"/>
                  </a:spcBef>
                </a:pPr>
                <a:r>
                  <a:rPr lang="en-US" altLang="zh-CN" sz="1400" dirty="0">
                    <a:latin typeface="Comic Sans MS" panose="030F0702030302020204" pitchFamily="66" charset="0"/>
                  </a:rPr>
                  <a:t>Design </a:t>
                </a:r>
                <a:r>
                  <a:rPr lang="en-US" altLang="zh-CN" sz="1400" b="1" dirty="0">
                    <a:latin typeface="Comic Sans MS" panose="030F0702030302020204" pitchFamily="66" charset="0"/>
                  </a:rPr>
                  <a:t>Incentive Function</a:t>
                </a:r>
                <a:r>
                  <a:rPr lang="en-US" altLang="zh-CN" sz="1400" dirty="0">
                    <a:latin typeface="Comic Sans MS" panose="030F0702030302020204" pitchFamily="66" charset="0"/>
                  </a:rPr>
                  <a:t> for Worker </a:t>
                </a:r>
                <a14:m>
                  <m:oMath xmlns:m="http://schemas.openxmlformats.org/officeDocument/2006/math">
                    <m:r>
                      <a:rPr lang="en-US" altLang="zh-CN" sz="1400" i="1">
                        <a:latin typeface="Cambria Math" panose="02040503050406030204" pitchFamily="18" charset="0"/>
                        <a:cs typeface="+mn-ea"/>
                        <a:sym typeface="+mn-lt"/>
                      </a:rPr>
                      <m:t>𝑚</m:t>
                    </m:r>
                    <m:r>
                      <a:rPr lang="en-US" altLang="zh-CN" sz="1400" i="1">
                        <a:latin typeface="Cambria Math" panose="02040503050406030204" pitchFamily="18" charset="0"/>
                        <a:cs typeface="+mn-ea"/>
                        <a:sym typeface="+mn-lt"/>
                      </a:rPr>
                      <m:t>∈</m:t>
                    </m:r>
                    <m:r>
                      <a:rPr lang="en-US" altLang="zh-CN" sz="1400" b="1" i="1">
                        <a:latin typeface="Cambria Math" panose="02040503050406030204" pitchFamily="18" charset="0"/>
                        <a:ea typeface="Cambria Math" panose="02040503050406030204" pitchFamily="18" charset="0"/>
                      </a:rPr>
                      <m:t>𝓜</m:t>
                    </m:r>
                  </m:oMath>
                </a14:m>
                <a:r>
                  <a:rPr lang="en-US" altLang="zh-CN" sz="1400" dirty="0">
                    <a:latin typeface="Comic Sans MS" panose="030F0702030302020204" pitchFamily="66" charset="0"/>
                  </a:rPr>
                  <a:t>: Covering Worker’s Utility, Platform’s Utility and Incentive Value</a:t>
                </a:r>
              </a:p>
              <a:p>
                <a:pPr lvl="4">
                  <a:spcBef>
                    <a:spcPts val="900"/>
                  </a:spcBef>
                </a:pPr>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𝐼</m:t>
                        </m:r>
                      </m:e>
                      <m:sub>
                        <m:r>
                          <a:rPr lang="en-US" altLang="zh-CN" sz="1400" i="1">
                            <a:latin typeface="Cambria Math" panose="02040503050406030204" pitchFamily="18" charset="0"/>
                          </a:rPr>
                          <m:t>𝑚</m:t>
                        </m:r>
                      </m:sub>
                    </m:sSub>
                    <m:d>
                      <m:dPr>
                        <m:ctrlPr>
                          <a:rPr lang="en-US" altLang="zh-CN" sz="1400" i="1">
                            <a:latin typeface="Cambria Math" panose="02040503050406030204" pitchFamily="18" charset="0"/>
                          </a:rPr>
                        </m:ctrlPr>
                      </m:dPr>
                      <m:e>
                        <m:sSub>
                          <m:sSubPr>
                            <m:ctrlPr>
                              <a:rPr lang="en-US" altLang="zh-CN" sz="1400" i="1">
                                <a:latin typeface="Cambria Math" panose="02040503050406030204" pitchFamily="18" charset="0"/>
                                <a:ea typeface="Cambria Math" panose="02040503050406030204" pitchFamily="18" charset="0"/>
                              </a:rPr>
                            </m:ctrlPr>
                          </m:sSubPr>
                          <m:e>
                            <m:r>
                              <a:rPr lang="zh-CN" altLang="en-US" sz="1400" b="1" i="1">
                                <a:latin typeface="Cambria Math" panose="02040503050406030204" pitchFamily="18" charset="0"/>
                                <a:ea typeface="Cambria Math" panose="02040503050406030204" pitchFamily="18" charset="0"/>
                              </a:rPr>
                              <m:t>𝜽</m:t>
                            </m:r>
                          </m:e>
                          <m:sub>
                            <m:r>
                              <a:rPr lang="en-US" altLang="zh-CN" sz="1400" i="1" dirty="0">
                                <a:latin typeface="Cambria Math" panose="02040503050406030204" pitchFamily="18" charset="0"/>
                              </a:rPr>
                              <m:t>⋅</m:t>
                            </m:r>
                            <m:r>
                              <a:rPr lang="en-US" altLang="zh-CN" sz="1400" i="1">
                                <a:latin typeface="Cambria Math" panose="02040503050406030204" pitchFamily="18" charset="0"/>
                                <a:ea typeface="Cambria Math" panose="02040503050406030204" pitchFamily="18" charset="0"/>
                              </a:rPr>
                              <m:t>,</m:t>
                            </m:r>
                            <m:r>
                              <a:rPr lang="en-US" altLang="zh-CN" sz="1400" i="1">
                                <a:latin typeface="Cambria Math" panose="02040503050406030204" pitchFamily="18" charset="0"/>
                                <a:ea typeface="Cambria Math" panose="02040503050406030204" pitchFamily="18" charset="0"/>
                              </a:rPr>
                              <m:t>𝑚</m:t>
                            </m:r>
                          </m:sub>
                        </m:sSub>
                        <m:r>
                          <a:rPr lang="en-US" altLang="zh-CN" sz="1400" i="1">
                            <a:latin typeface="Cambria Math" panose="02040503050406030204" pitchFamily="18" charset="0"/>
                          </a:rPr>
                          <m:t>,</m:t>
                        </m:r>
                        <m:sSub>
                          <m:sSubPr>
                            <m:ctrlPr>
                              <a:rPr lang="en-US" altLang="zh-CN" sz="1400" i="1" dirty="0">
                                <a:latin typeface="Cambria Math" panose="02040503050406030204" pitchFamily="18" charset="0"/>
                              </a:rPr>
                            </m:ctrlPr>
                          </m:sSubPr>
                          <m:e>
                            <m:r>
                              <a:rPr lang="en-US" altLang="zh-CN" sz="1400" b="1" i="1" dirty="0">
                                <a:latin typeface="Cambria Math" panose="02040503050406030204" pitchFamily="18" charset="0"/>
                              </a:rPr>
                              <m:t>𝒇</m:t>
                            </m:r>
                          </m:e>
                          <m:sub>
                            <m:r>
                              <a:rPr lang="en-US" altLang="zh-CN" sz="1400" i="1" dirty="0">
                                <a:latin typeface="Cambria Math" panose="02040503050406030204" pitchFamily="18" charset="0"/>
                              </a:rPr>
                              <m:t>⋅,</m:t>
                            </m:r>
                            <m:r>
                              <a:rPr lang="en-US" altLang="zh-CN" sz="1400" i="1" dirty="0">
                                <a:latin typeface="Cambria Math" panose="02040503050406030204" pitchFamily="18" charset="0"/>
                              </a:rPr>
                              <m:t>𝑚</m:t>
                            </m:r>
                          </m:sub>
                        </m:sSub>
                      </m:e>
                    </m:d>
                    <m:r>
                      <a:rPr lang="en-US" altLang="zh-CN" sz="1400" i="1">
                        <a:latin typeface="Cambria Math" panose="02040503050406030204" pitchFamily="18" charset="0"/>
                      </a:rPr>
                      <m:t>=</m:t>
                    </m:r>
                    <m:nary>
                      <m:naryPr>
                        <m:chr m:val="∑"/>
                        <m:limLoc m:val="subSup"/>
                        <m:ctrlPr>
                          <a:rPr lang="en-US" altLang="zh-CN" sz="1400" i="1">
                            <a:latin typeface="Cambria Math" panose="02040503050406030204" pitchFamily="18" charset="0"/>
                          </a:rPr>
                        </m:ctrlPr>
                      </m:naryPr>
                      <m:sub>
                        <m:r>
                          <m:rPr>
                            <m:brk m:alnAt="25"/>
                          </m:rPr>
                          <a:rPr lang="en-US" altLang="zh-CN" sz="1400" i="1">
                            <a:latin typeface="Cambria Math" panose="02040503050406030204" pitchFamily="18" charset="0"/>
                          </a:rPr>
                          <m:t>𝑛</m:t>
                        </m:r>
                        <m:r>
                          <a:rPr lang="en-US" altLang="zh-CN" sz="1400" i="1">
                            <a:latin typeface="Cambria Math" panose="02040503050406030204" pitchFamily="18" charset="0"/>
                          </a:rPr>
                          <m:t>=1</m:t>
                        </m:r>
                      </m:sub>
                      <m:sup>
                        <m:r>
                          <a:rPr lang="en-US" altLang="zh-CN" sz="1400" i="1">
                            <a:latin typeface="Cambria Math" panose="02040503050406030204" pitchFamily="18" charset="0"/>
                          </a:rPr>
                          <m:t>𝑁</m:t>
                        </m:r>
                      </m:sup>
                      <m:e>
                        <m:r>
                          <a:rPr lang="en-US" altLang="zh-CN" sz="1400" i="1">
                            <a:latin typeface="Cambria Math" panose="02040503050406030204" pitchFamily="18" charset="0"/>
                          </a:rPr>
                          <m:t>(</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𝑢</m:t>
                            </m:r>
                          </m:e>
                          <m:sub>
                            <m:r>
                              <a:rPr lang="en-US" altLang="zh-CN" sz="1400" i="1">
                                <a:latin typeface="Cambria Math" panose="02040503050406030204" pitchFamily="18" charset="0"/>
                              </a:rPr>
                              <m:t>𝑛</m:t>
                            </m:r>
                            <m:r>
                              <a:rPr lang="en-US" altLang="zh-CN" sz="1400" i="1">
                                <a:latin typeface="Cambria Math" panose="02040503050406030204" pitchFamily="18" charset="0"/>
                              </a:rPr>
                              <m:t>,</m:t>
                            </m:r>
                            <m:r>
                              <a:rPr lang="en-US" altLang="zh-CN" sz="1400" i="1">
                                <a:latin typeface="Cambria Math" panose="02040503050406030204" pitchFamily="18" charset="0"/>
                              </a:rPr>
                              <m:t>𝑚</m:t>
                            </m:r>
                          </m:sub>
                          <m:sup>
                            <m:r>
                              <m:rPr>
                                <m:sty m:val="p"/>
                              </m:rPr>
                              <a:rPr lang="en-US" altLang="zh-CN" sz="1400">
                                <a:latin typeface="Cambria Math" panose="02040503050406030204" pitchFamily="18" charset="0"/>
                              </a:rPr>
                              <m:t>p</m:t>
                            </m:r>
                          </m:sup>
                        </m:sSubSup>
                        <m:r>
                          <a:rPr lang="en-US" altLang="zh-CN" sz="1400" i="1" dirty="0">
                            <a:latin typeface="Cambria Math" panose="02040503050406030204" pitchFamily="18" charset="0"/>
                          </a:rPr>
                          <m:t>(</m:t>
                        </m:r>
                        <m:sSub>
                          <m:sSubPr>
                            <m:ctrlPr>
                              <a:rPr lang="en-US" altLang="zh-CN" sz="1400" i="1" dirty="0">
                                <a:latin typeface="Cambria Math" panose="02040503050406030204" pitchFamily="18" charset="0"/>
                              </a:rPr>
                            </m:ctrlPr>
                          </m:sSubPr>
                          <m:e>
                            <m:r>
                              <a:rPr lang="en-US" altLang="zh-CN" sz="1400" i="1" dirty="0">
                                <a:latin typeface="Cambria Math" panose="02040503050406030204" pitchFamily="18" charset="0"/>
                              </a:rPr>
                              <m:t>𝑓</m:t>
                            </m:r>
                          </m:e>
                          <m:sub>
                            <m:r>
                              <a:rPr lang="en-US" altLang="zh-CN" sz="1400" i="1" dirty="0">
                                <a:latin typeface="Cambria Math" panose="02040503050406030204" pitchFamily="18" charset="0"/>
                              </a:rPr>
                              <m:t>𝑛</m:t>
                            </m:r>
                            <m:r>
                              <a:rPr lang="en-US" altLang="zh-CN" sz="1400" i="1" dirty="0">
                                <a:latin typeface="Cambria Math" panose="02040503050406030204" pitchFamily="18" charset="0"/>
                              </a:rPr>
                              <m:t>,</m:t>
                            </m:r>
                            <m:r>
                              <a:rPr lang="en-US" altLang="zh-CN" sz="1400" i="1" dirty="0">
                                <a:latin typeface="Cambria Math" panose="02040503050406030204" pitchFamily="18" charset="0"/>
                              </a:rPr>
                              <m:t>𝑚</m:t>
                            </m:r>
                          </m:sub>
                        </m:sSub>
                        <m:r>
                          <a:rPr lang="en-US" altLang="zh-CN" sz="1400" i="1" dirty="0">
                            <a:latin typeface="Cambria Math" panose="02040503050406030204" pitchFamily="18" charset="0"/>
                          </a:rPr>
                          <m:t>)+</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𝑢</m:t>
                            </m:r>
                          </m:e>
                          <m:sub>
                            <m:r>
                              <a:rPr lang="en-US" altLang="zh-CN" sz="1400" i="1">
                                <a:latin typeface="Cambria Math" panose="02040503050406030204" pitchFamily="18" charset="0"/>
                              </a:rPr>
                              <m:t>𝑛</m:t>
                            </m:r>
                            <m:r>
                              <a:rPr lang="en-US" altLang="zh-CN" sz="1400" i="1">
                                <a:latin typeface="Cambria Math" panose="02040503050406030204" pitchFamily="18" charset="0"/>
                              </a:rPr>
                              <m:t>,</m:t>
                            </m:r>
                            <m:r>
                              <a:rPr lang="en-US" altLang="zh-CN" sz="1400" i="1">
                                <a:latin typeface="Cambria Math" panose="02040503050406030204" pitchFamily="18" charset="0"/>
                              </a:rPr>
                              <m:t>𝑚</m:t>
                            </m:r>
                          </m:sub>
                          <m:sup>
                            <m:r>
                              <m:rPr>
                                <m:sty m:val="p"/>
                              </m:rPr>
                              <a:rPr lang="en-US" altLang="zh-CN" sz="1400">
                                <a:latin typeface="Cambria Math" panose="02040503050406030204" pitchFamily="18" charset="0"/>
                              </a:rPr>
                              <m:t>w</m:t>
                            </m:r>
                          </m:sup>
                        </m:sSubSup>
                        <m:d>
                          <m:dPr>
                            <m:ctrlPr>
                              <a:rPr lang="en-US" altLang="zh-CN" sz="1400" i="1" dirty="0">
                                <a:latin typeface="Cambria Math" panose="02040503050406030204" pitchFamily="18" charset="0"/>
                              </a:rPr>
                            </m:ctrlPr>
                          </m:dPr>
                          <m:e>
                            <m:sSub>
                              <m:sSubPr>
                                <m:ctrlPr>
                                  <a:rPr lang="en-US" altLang="zh-CN" sz="1400" i="1" dirty="0">
                                    <a:latin typeface="Cambria Math" panose="02040503050406030204" pitchFamily="18" charset="0"/>
                                  </a:rPr>
                                </m:ctrlPr>
                              </m:sSubPr>
                              <m:e>
                                <m:r>
                                  <a:rPr lang="en-US" altLang="zh-CN" sz="1400" i="1" dirty="0">
                                    <a:latin typeface="Cambria Math" panose="02040503050406030204" pitchFamily="18" charset="0"/>
                                  </a:rPr>
                                  <m:t>𝑓</m:t>
                                </m:r>
                              </m:e>
                              <m:sub>
                                <m:r>
                                  <a:rPr lang="en-US" altLang="zh-CN" sz="1400" i="1" dirty="0">
                                    <a:latin typeface="Cambria Math" panose="02040503050406030204" pitchFamily="18" charset="0"/>
                                  </a:rPr>
                                  <m:t>𝑛</m:t>
                                </m:r>
                                <m:r>
                                  <a:rPr lang="en-US" altLang="zh-CN" sz="1400" i="1" dirty="0">
                                    <a:latin typeface="Cambria Math" panose="02040503050406030204" pitchFamily="18" charset="0"/>
                                  </a:rPr>
                                  <m:t>,</m:t>
                                </m:r>
                                <m:r>
                                  <a:rPr lang="en-US" altLang="zh-CN" sz="1400" i="1" dirty="0">
                                    <a:latin typeface="Cambria Math" panose="02040503050406030204" pitchFamily="18" charset="0"/>
                                  </a:rPr>
                                  <m:t>𝑚</m:t>
                                </m:r>
                              </m:sub>
                            </m:sSub>
                          </m:e>
                        </m:d>
                        <m:r>
                          <a:rPr lang="en-US" altLang="zh-CN" sz="1400" i="1" dirty="0">
                            <a:latin typeface="Cambria Math" panose="02040503050406030204" pitchFamily="18" charset="0"/>
                          </a:rPr>
                          <m:t>+(</m:t>
                        </m:r>
                        <m:acc>
                          <m:accPr>
                            <m:chr m:val="̂"/>
                            <m:ctrlPr>
                              <a:rPr lang="en-US" altLang="zh-CN" sz="1400" i="1" dirty="0">
                                <a:latin typeface="Cambria Math" panose="02040503050406030204" pitchFamily="18" charset="0"/>
                              </a:rPr>
                            </m:ctrlPr>
                          </m:accPr>
                          <m:e>
                            <m:r>
                              <a:rPr lang="en-US" altLang="zh-CN" sz="1400" i="1" dirty="0">
                                <a:latin typeface="Cambria Math" panose="02040503050406030204" pitchFamily="18" charset="0"/>
                              </a:rPr>
                              <m:t>𝐼</m:t>
                            </m:r>
                          </m:e>
                        </m:acc>
                        <m:r>
                          <a:rPr lang="en-US" altLang="zh-CN" sz="1400" i="1" dirty="0">
                            <a:latin typeface="Cambria Math" panose="02040503050406030204" pitchFamily="18" charset="0"/>
                          </a:rPr>
                          <m:t>−</m:t>
                        </m:r>
                        <m:sSub>
                          <m:sSubPr>
                            <m:ctrlPr>
                              <a:rPr lang="en-US" altLang="zh-CN" sz="1400" i="1">
                                <a:latin typeface="Cambria Math" panose="02040503050406030204" pitchFamily="18" charset="0"/>
                                <a:ea typeface="Cambria Math" panose="02040503050406030204" pitchFamily="18" charset="0"/>
                              </a:rPr>
                            </m:ctrlPr>
                          </m:sSubPr>
                          <m:e>
                            <m:r>
                              <a:rPr lang="en-US" altLang="zh-CN" sz="1400" i="1">
                                <a:latin typeface="Cambria Math" panose="02040503050406030204" pitchFamily="18" charset="0"/>
                                <a:ea typeface="Cambria Math" panose="02040503050406030204" pitchFamily="18" charset="0"/>
                              </a:rPr>
                              <m:t>𝜃</m:t>
                            </m:r>
                          </m:e>
                          <m:sub>
                            <m:r>
                              <a:rPr lang="en-US" altLang="zh-CN" sz="1400" i="1">
                                <a:latin typeface="Cambria Math" panose="02040503050406030204" pitchFamily="18" charset="0"/>
                                <a:ea typeface="Cambria Math" panose="02040503050406030204" pitchFamily="18" charset="0"/>
                              </a:rPr>
                              <m:t>𝑛</m:t>
                            </m:r>
                            <m:r>
                              <a:rPr lang="en-US" altLang="zh-CN" sz="1400" i="1">
                                <a:latin typeface="Cambria Math" panose="02040503050406030204" pitchFamily="18" charset="0"/>
                                <a:ea typeface="Cambria Math" panose="02040503050406030204" pitchFamily="18" charset="0"/>
                              </a:rPr>
                              <m:t>,</m:t>
                            </m:r>
                            <m:r>
                              <a:rPr lang="en-US" altLang="zh-CN" sz="1400" i="1">
                                <a:latin typeface="Cambria Math" panose="02040503050406030204" pitchFamily="18" charset="0"/>
                                <a:ea typeface="Cambria Math" panose="02040503050406030204" pitchFamily="18" charset="0"/>
                              </a:rPr>
                              <m:t>𝑚</m:t>
                            </m:r>
                          </m:sub>
                        </m:sSub>
                        <m:sSub>
                          <m:sSubPr>
                            <m:ctrlPr>
                              <a:rPr lang="en-US" altLang="zh-CN" sz="1400" i="1" dirty="0">
                                <a:latin typeface="Cambria Math" panose="02040503050406030204" pitchFamily="18" charset="0"/>
                              </a:rPr>
                            </m:ctrlPr>
                          </m:sSubPr>
                          <m:e>
                            <m:r>
                              <a:rPr lang="en-US" altLang="zh-CN" sz="1400" i="1" dirty="0">
                                <a:latin typeface="Cambria Math" panose="02040503050406030204" pitchFamily="18" charset="0"/>
                              </a:rPr>
                              <m:t>𝑓</m:t>
                            </m:r>
                          </m:e>
                          <m:sub>
                            <m:r>
                              <a:rPr lang="en-US" altLang="zh-CN" sz="1400" i="1" dirty="0">
                                <a:latin typeface="Cambria Math" panose="02040503050406030204" pitchFamily="18" charset="0"/>
                              </a:rPr>
                              <m:t>𝑛</m:t>
                            </m:r>
                            <m:r>
                              <a:rPr lang="en-US" altLang="zh-CN" sz="1400" i="1" dirty="0">
                                <a:latin typeface="Cambria Math" panose="02040503050406030204" pitchFamily="18" charset="0"/>
                              </a:rPr>
                              <m:t>,</m:t>
                            </m:r>
                            <m:r>
                              <a:rPr lang="en-US" altLang="zh-CN" sz="1400" i="1" dirty="0">
                                <a:latin typeface="Cambria Math" panose="02040503050406030204" pitchFamily="18" charset="0"/>
                              </a:rPr>
                              <m:t>𝑚</m:t>
                            </m:r>
                          </m:sub>
                        </m:sSub>
                        <m:r>
                          <a:rPr lang="en-US" altLang="zh-CN" sz="1400" i="1" dirty="0">
                            <a:latin typeface="Cambria Math" panose="02040503050406030204" pitchFamily="18" charset="0"/>
                          </a:rPr>
                          <m:t>)</m:t>
                        </m:r>
                        <m:r>
                          <a:rPr lang="en-US" altLang="zh-CN" sz="1400" i="1">
                            <a:latin typeface="Cambria Math" panose="02040503050406030204" pitchFamily="18" charset="0"/>
                          </a:rPr>
                          <m:t>)</m:t>
                        </m:r>
                      </m:e>
                    </m:nary>
                  </m:oMath>
                </a14:m>
                <a:endParaRPr lang="en-US" altLang="zh-CN" sz="1400" dirty="0">
                  <a:latin typeface="Comic Sans MS" panose="030F0702030302020204" pitchFamily="66" charset="0"/>
                </a:endParaRPr>
              </a:p>
              <a:p>
                <a:pPr lvl="3">
                  <a:spcBef>
                    <a:spcPts val="900"/>
                  </a:spcBef>
                </a:pPr>
                <a:r>
                  <a:rPr lang="en-US" altLang="zh-CN" sz="1400" b="1" dirty="0">
                    <a:latin typeface="Comic Sans MS" panose="030F0702030302020204" pitchFamily="66" charset="0"/>
                  </a:rPr>
                  <a:t>Main Idea: </a:t>
                </a:r>
                <a:r>
                  <a:rPr lang="en-US" altLang="zh-CN" sz="1400" dirty="0">
                    <a:latin typeface="Comic Sans MS" panose="030F0702030302020204" pitchFamily="66" charset="0"/>
                  </a:rPr>
                  <a:t>Maximize the Sum of All Workers’ Incentive Functions, </a:t>
                </a:r>
                <a14:m>
                  <m:oMath xmlns:m="http://schemas.openxmlformats.org/officeDocument/2006/math">
                    <m:nary>
                      <m:naryPr>
                        <m:chr m:val="∑"/>
                        <m:limLoc m:val="subSup"/>
                        <m:ctrlPr>
                          <a:rPr lang="en-US" altLang="zh-CN" sz="1600" i="1" smtClean="0">
                            <a:latin typeface="Cambria Math" panose="02040503050406030204" pitchFamily="18" charset="0"/>
                          </a:rPr>
                        </m:ctrlPr>
                      </m:naryPr>
                      <m:sub>
                        <m:r>
                          <m:rPr>
                            <m:brk m:alnAt="1"/>
                          </m:rPr>
                          <a:rPr lang="en-US" altLang="zh-CN" sz="1600" b="0" i="1" smtClean="0">
                            <a:latin typeface="Cambria Math" panose="02040503050406030204" pitchFamily="18" charset="0"/>
                          </a:rPr>
                          <m:t>𝑚</m:t>
                        </m:r>
                        <m:r>
                          <a:rPr lang="en-US" altLang="zh-CN" sz="1600" i="1">
                            <a:latin typeface="Cambria Math" panose="02040503050406030204" pitchFamily="18" charset="0"/>
                          </a:rPr>
                          <m:t>=1</m:t>
                        </m:r>
                      </m:sub>
                      <m:sup>
                        <m:r>
                          <a:rPr lang="en-US" altLang="zh-CN" sz="1600" b="0" i="1" smtClean="0">
                            <a:latin typeface="Cambria Math" panose="02040503050406030204" pitchFamily="18" charset="0"/>
                          </a:rPr>
                          <m:t>𝑀</m:t>
                        </m:r>
                      </m:sup>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𝑚</m:t>
                            </m:r>
                          </m:sub>
                        </m:sSub>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ea typeface="Cambria Math" panose="02040503050406030204" pitchFamily="18" charset="0"/>
                                  </a:rPr>
                                </m:ctrlPr>
                              </m:sSubPr>
                              <m:e>
                                <m:r>
                                  <a:rPr lang="zh-CN" altLang="en-US" sz="1600" b="1" i="1">
                                    <a:latin typeface="Cambria Math" panose="02040503050406030204" pitchFamily="18" charset="0"/>
                                    <a:ea typeface="Cambria Math" panose="02040503050406030204" pitchFamily="18" charset="0"/>
                                  </a:rPr>
                                  <m:t>𝜽</m:t>
                                </m:r>
                              </m:e>
                              <m:sub>
                                <m:r>
                                  <a:rPr lang="en-US" altLang="zh-CN" sz="1600" i="1" dirty="0">
                                    <a:latin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𝑚</m:t>
                                </m:r>
                              </m:sub>
                            </m:sSub>
                            <m:r>
                              <a:rPr lang="en-US" altLang="zh-CN" sz="1600" i="1">
                                <a:latin typeface="Cambria Math" panose="02040503050406030204" pitchFamily="18" charset="0"/>
                              </a:rPr>
                              <m:t>,</m:t>
                            </m:r>
                            <m:sSub>
                              <m:sSubPr>
                                <m:ctrlPr>
                                  <a:rPr lang="en-US" altLang="zh-CN" sz="1600" i="1" dirty="0">
                                    <a:latin typeface="Cambria Math" panose="02040503050406030204" pitchFamily="18" charset="0"/>
                                  </a:rPr>
                                </m:ctrlPr>
                              </m:sSubPr>
                              <m:e>
                                <m:r>
                                  <a:rPr lang="en-US" altLang="zh-CN" sz="1600" b="1" i="1" dirty="0">
                                    <a:latin typeface="Cambria Math" panose="02040503050406030204" pitchFamily="18" charset="0"/>
                                  </a:rPr>
                                  <m:t>𝒇</m:t>
                                </m:r>
                              </m:e>
                              <m:sub>
                                <m:r>
                                  <a:rPr lang="en-US" altLang="zh-CN" sz="1600" i="1" dirty="0">
                                    <a:latin typeface="Cambria Math" panose="02040503050406030204" pitchFamily="18" charset="0"/>
                                  </a:rPr>
                                  <m:t>⋅,</m:t>
                                </m:r>
                                <m:r>
                                  <a:rPr lang="en-US" altLang="zh-CN" sz="1600" i="1" dirty="0">
                                    <a:latin typeface="Cambria Math" panose="02040503050406030204" pitchFamily="18" charset="0"/>
                                  </a:rPr>
                                  <m:t>𝑚</m:t>
                                </m:r>
                              </m:sub>
                            </m:sSub>
                          </m:e>
                        </m:d>
                      </m:e>
                    </m:nary>
                  </m:oMath>
                </a14:m>
                <a:endParaRPr lang="zh-CN" altLang="en-US" sz="1600" dirty="0">
                  <a:latin typeface="Comic Sans MS" panose="030F0702030302020204" pitchFamily="66" charset="0"/>
                </a:endParaRPr>
              </a:p>
            </p:txBody>
          </p:sp>
        </mc:Choice>
        <mc:Fallback>
          <p:sp>
            <p:nvSpPr>
              <p:cNvPr id="3" name="内容占位符 2">
                <a:extLst>
                  <a:ext uri="{FF2B5EF4-FFF2-40B4-BE49-F238E27FC236}">
                    <a16:creationId xmlns:a16="http://schemas.microsoft.com/office/drawing/2014/main" id="{0925A577-1845-4847-B973-3B5614E64BC5}"/>
                  </a:ext>
                </a:extLst>
              </p:cNvPr>
              <p:cNvSpPr>
                <a:spLocks noGrp="1" noRot="1" noChangeAspect="1" noMove="1" noResize="1" noEditPoints="1" noAdjustHandles="1" noChangeArrowheads="1" noChangeShapeType="1" noTextEdit="1"/>
              </p:cNvSpPr>
              <p:nvPr>
                <p:ph idx="1"/>
              </p:nvPr>
            </p:nvSpPr>
            <p:spPr>
              <a:xfrm>
                <a:off x="609600" y="1484784"/>
                <a:ext cx="11582400" cy="4464496"/>
              </a:xfrm>
              <a:blipFill>
                <a:blip r:embed="rId3"/>
                <a:stretch>
                  <a:fillRect l="-579" t="-1093"/>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627677D-C6A1-405C-A5D0-0F9A02A5D408}"/>
              </a:ext>
            </a:extLst>
          </p:cNvPr>
          <p:cNvSpPr>
            <a:spLocks noGrp="1"/>
          </p:cNvSpPr>
          <p:nvPr>
            <p:ph type="dt" sz="half" idx="10"/>
          </p:nvPr>
        </p:nvSpPr>
        <p:spPr/>
        <p:txBody>
          <a:bodyPr/>
          <a:lstStyle/>
          <a:p>
            <a:fld id="{88053F2E-1B21-4C35-A2CC-332CAFF21F5E}" type="datetime1">
              <a:rPr lang="zh-CN" altLang="en-US" smtClean="0"/>
              <a:pPr/>
              <a:t>2024/5/2</a:t>
            </a:fld>
            <a:endParaRPr lang="zh-CN" altLang="en-US"/>
          </a:p>
        </p:txBody>
      </p:sp>
      <p:sp>
        <p:nvSpPr>
          <p:cNvPr id="5" name="灯片编号占位符 4">
            <a:extLst>
              <a:ext uri="{FF2B5EF4-FFF2-40B4-BE49-F238E27FC236}">
                <a16:creationId xmlns:a16="http://schemas.microsoft.com/office/drawing/2014/main" id="{C86103ED-9C6B-4FBB-A0BE-1AEB7DDD7311}"/>
              </a:ext>
            </a:extLst>
          </p:cNvPr>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pic>
        <p:nvPicPr>
          <p:cNvPr id="11" name="图片 10">
            <a:extLst>
              <a:ext uri="{FF2B5EF4-FFF2-40B4-BE49-F238E27FC236}">
                <a16:creationId xmlns:a16="http://schemas.microsoft.com/office/drawing/2014/main" id="{05D1136C-0B6B-4196-8A85-2ED4D8F6499D}"/>
              </a:ext>
            </a:extLst>
          </p:cNvPr>
          <p:cNvPicPr>
            <a:picLocks noChangeAspect="1"/>
          </p:cNvPicPr>
          <p:nvPr/>
        </p:nvPicPr>
        <p:blipFill>
          <a:blip r:embed="rId4"/>
          <a:stretch>
            <a:fillRect/>
          </a:stretch>
        </p:blipFill>
        <p:spPr>
          <a:xfrm>
            <a:off x="1761042" y="4220685"/>
            <a:ext cx="4550982" cy="2520683"/>
          </a:xfrm>
          <a:prstGeom prst="rect">
            <a:avLst/>
          </a:prstGeom>
        </p:spPr>
      </p:pic>
      <p:cxnSp>
        <p:nvCxnSpPr>
          <p:cNvPr id="16" name="直接连接符 15">
            <a:extLst>
              <a:ext uri="{FF2B5EF4-FFF2-40B4-BE49-F238E27FC236}">
                <a16:creationId xmlns:a16="http://schemas.microsoft.com/office/drawing/2014/main" id="{D1F1748A-1491-429F-A629-26C21A38C4FA}"/>
              </a:ext>
            </a:extLst>
          </p:cNvPr>
          <p:cNvCxnSpPr>
            <a:cxnSpLocks/>
          </p:cNvCxnSpPr>
          <p:nvPr/>
        </p:nvCxnSpPr>
        <p:spPr>
          <a:xfrm>
            <a:off x="4439816" y="3717032"/>
            <a:ext cx="79208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78EA2C2C-C600-4EC6-961D-ADF7E438F38E}"/>
              </a:ext>
            </a:extLst>
          </p:cNvPr>
          <p:cNvCxnSpPr>
            <a:cxnSpLocks/>
          </p:cNvCxnSpPr>
          <p:nvPr/>
        </p:nvCxnSpPr>
        <p:spPr>
          <a:xfrm>
            <a:off x="6982792" y="3356992"/>
            <a:ext cx="13681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4BE6B2FA-0E6A-4935-A33B-06466A025F83}"/>
              </a:ext>
            </a:extLst>
          </p:cNvPr>
          <p:cNvCxnSpPr>
            <a:cxnSpLocks/>
          </p:cNvCxnSpPr>
          <p:nvPr/>
        </p:nvCxnSpPr>
        <p:spPr>
          <a:xfrm>
            <a:off x="8422952" y="3356992"/>
            <a:ext cx="14174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7907B984-048F-4E5B-9CDB-CE55BA17D133}"/>
              </a:ext>
            </a:extLst>
          </p:cNvPr>
          <p:cNvCxnSpPr>
            <a:cxnSpLocks/>
          </p:cNvCxnSpPr>
          <p:nvPr/>
        </p:nvCxnSpPr>
        <p:spPr>
          <a:xfrm>
            <a:off x="10223152" y="3356992"/>
            <a:ext cx="1359248"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CD5D215-B618-4276-8B3C-99A3710FF9BE}"/>
              </a:ext>
            </a:extLst>
          </p:cNvPr>
          <p:cNvCxnSpPr>
            <a:cxnSpLocks/>
          </p:cNvCxnSpPr>
          <p:nvPr/>
        </p:nvCxnSpPr>
        <p:spPr>
          <a:xfrm>
            <a:off x="5411924" y="3717032"/>
            <a:ext cx="9001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8786A4F-EEF4-4D90-B5B5-DA0065A6E55A}"/>
              </a:ext>
            </a:extLst>
          </p:cNvPr>
          <p:cNvCxnSpPr>
            <a:cxnSpLocks/>
          </p:cNvCxnSpPr>
          <p:nvPr/>
        </p:nvCxnSpPr>
        <p:spPr>
          <a:xfrm>
            <a:off x="6456040" y="3717032"/>
            <a:ext cx="1152128"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B23CBD0B-0FA8-438F-AFBE-0B930411194C}"/>
              </a:ext>
            </a:extLst>
          </p:cNvPr>
          <p:cNvSpPr/>
          <p:nvPr/>
        </p:nvSpPr>
        <p:spPr>
          <a:xfrm>
            <a:off x="1689035" y="5200602"/>
            <a:ext cx="4767005" cy="43204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a:extLst>
              <a:ext uri="{FF2B5EF4-FFF2-40B4-BE49-F238E27FC236}">
                <a16:creationId xmlns:a16="http://schemas.microsoft.com/office/drawing/2014/main" id="{C959CA15-EFB6-4853-A195-C89EE7E749F0}"/>
              </a:ext>
            </a:extLst>
          </p:cNvPr>
          <p:cNvSpPr/>
          <p:nvPr/>
        </p:nvSpPr>
        <p:spPr>
          <a:xfrm>
            <a:off x="7018796" y="5093460"/>
            <a:ext cx="3960440" cy="646331"/>
          </a:xfrm>
          <a:prstGeom prst="rect">
            <a:avLst/>
          </a:prstGeom>
        </p:spPr>
        <p:txBody>
          <a:bodyPr wrap="square">
            <a:spAutoFit/>
          </a:bodyPr>
          <a:lstStyle/>
          <a:p>
            <a:pPr algn="ctr"/>
            <a:r>
              <a:rPr lang="en-US" altLang="zh-CN" dirty="0">
                <a:solidFill>
                  <a:srgbClr val="FF0000"/>
                </a:solidFill>
                <a:latin typeface="Comic Sans MS" panose="030F0702030302020204" pitchFamily="66" charset="0"/>
              </a:rPr>
              <a:t>Optimize the Sum of All Workers’ Incentive Functions</a:t>
            </a:r>
            <a:endParaRPr lang="zh-CN" altLang="en-US" dirty="0">
              <a:solidFill>
                <a:srgbClr val="FF0000"/>
              </a:solidFill>
            </a:endParaRPr>
          </a:p>
        </p:txBody>
      </p:sp>
    </p:spTree>
    <p:extLst>
      <p:ext uri="{BB962C8B-B14F-4D97-AF65-F5344CB8AC3E}">
        <p14:creationId xmlns:p14="http://schemas.microsoft.com/office/powerpoint/2010/main" val="243518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VECTOR" val="#187382;"/>
</p:tagLst>
</file>

<file path=ppt/theme/theme1.xml><?xml version="1.0" encoding="utf-8"?>
<a:theme xmlns:a="http://schemas.openxmlformats.org/drawingml/2006/main" name="NJU1">
  <a:themeElements>
    <a:clrScheme name="自定义 6">
      <a:dk1>
        <a:sysClr val="windowText" lastClr="000000"/>
      </a:dk1>
      <a:lt1>
        <a:sysClr val="window" lastClr="FFFFFF"/>
      </a:lt1>
      <a:dk2>
        <a:srgbClr val="632E62"/>
      </a:dk2>
      <a:lt2>
        <a:srgbClr val="EAE5EB"/>
      </a:lt2>
      <a:accent1>
        <a:srgbClr val="000000"/>
      </a:accent1>
      <a:accent2>
        <a:srgbClr val="000000"/>
      </a:accent2>
      <a:accent3>
        <a:srgbClr val="FFFFFF"/>
      </a:accent3>
      <a:accent4>
        <a:srgbClr val="665EB8"/>
      </a:accent4>
      <a:accent5>
        <a:srgbClr val="45A5ED"/>
      </a:accent5>
      <a:accent6>
        <a:srgbClr val="5982DB"/>
      </a:accent6>
      <a:hlink>
        <a:srgbClr val="0066FF"/>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NJU1</Template>
  <TotalTime>70433</TotalTime>
  <Words>2472</Words>
  <Application>Microsoft Office PowerPoint</Application>
  <PresentationFormat>宽屏</PresentationFormat>
  <Paragraphs>266</Paragraphs>
  <Slides>16</Slides>
  <Notes>16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宋体</vt:lpstr>
      <vt:lpstr>Arial</vt:lpstr>
      <vt:lpstr>Calibri</vt:lpstr>
      <vt:lpstr>Cambria Math</vt:lpstr>
      <vt:lpstr>Comic Sans MS</vt:lpstr>
      <vt:lpstr>Times New Roman</vt:lpstr>
      <vt:lpstr>Wingdings</vt:lpstr>
      <vt:lpstr>NJU1</vt:lpstr>
      <vt:lpstr>MACRO: Incentivizing Multi-leader Game-based Pareto-efficiency Crowdsourcing for Video Analytics</vt:lpstr>
      <vt:lpstr>Crowdsourcing</vt:lpstr>
      <vt:lpstr>Video Analytics</vt:lpstr>
      <vt:lpstr>Crowdsourcing for Video Analytics</vt:lpstr>
      <vt:lpstr>Conflicts between Platforms and Workers</vt:lpstr>
      <vt:lpstr>Conflicts between Platforms and Workers</vt:lpstr>
      <vt:lpstr>Overview of Our Work: MACRO</vt:lpstr>
      <vt:lpstr>Multi-Platform Game for Pareto Efficiency</vt:lpstr>
      <vt:lpstr>Incentivized Multi-Leader Game for MSE</vt:lpstr>
      <vt:lpstr>Incentivized Multi-Leader Game for MSE</vt:lpstr>
      <vt:lpstr>Incentivized Multi-Leader Game for MSE</vt:lpstr>
      <vt:lpstr>Evaluation</vt:lpstr>
      <vt:lpstr>Converge for Pareto efficiency</vt:lpstr>
      <vt:lpstr>Converge for MSE</vt:lpstr>
      <vt:lpstr>Scalability of MACRO</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Compressing Encrypted Rules</dc:title>
  <dc:creator>Dan</dc:creator>
  <cp:lastModifiedBy>roychen97</cp:lastModifiedBy>
  <cp:revision>1755</cp:revision>
  <cp:lastPrinted>2024-02-29T09:05:19Z</cp:lastPrinted>
  <dcterms:created xsi:type="dcterms:W3CDTF">2016-11-27T11:34:08Z</dcterms:created>
  <dcterms:modified xsi:type="dcterms:W3CDTF">2024-05-03T06:19:24Z</dcterms:modified>
</cp:coreProperties>
</file>