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handoutMasterIdLst>
    <p:handoutMasterId r:id="rId24"/>
  </p:handoutMasterIdLst>
  <p:sldIdLst>
    <p:sldId id="419" r:id="rId2"/>
    <p:sldId id="506" r:id="rId3"/>
    <p:sldId id="561" r:id="rId4"/>
    <p:sldId id="565" r:id="rId5"/>
    <p:sldId id="566" r:id="rId6"/>
    <p:sldId id="539" r:id="rId7"/>
    <p:sldId id="540" r:id="rId8"/>
    <p:sldId id="541" r:id="rId9"/>
    <p:sldId id="562" r:id="rId10"/>
    <p:sldId id="543" r:id="rId11"/>
    <p:sldId id="563" r:id="rId12"/>
    <p:sldId id="545" r:id="rId13"/>
    <p:sldId id="546" r:id="rId14"/>
    <p:sldId id="564" r:id="rId15"/>
    <p:sldId id="548" r:id="rId16"/>
    <p:sldId id="549" r:id="rId17"/>
    <p:sldId id="550" r:id="rId18"/>
    <p:sldId id="551" r:id="rId19"/>
    <p:sldId id="554" r:id="rId20"/>
    <p:sldId id="567" r:id="rId21"/>
    <p:sldId id="552" r:id="rId22"/>
  </p:sldIdLst>
  <p:sldSz cx="9144000" cy="6858000" type="screen4x3"/>
  <p:notesSz cx="6858000" cy="9144000"/>
  <p:custDataLst>
    <p:tags r:id="rId25"/>
  </p:custDataLst>
  <p:defaultTextStyle>
    <a:defPPr>
      <a:defRPr lang="en-US"/>
    </a:defPPr>
    <a:lvl1pPr algn="l" rtl="0" fontAlgn="base">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7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东明 栾" initials="东明"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A20B"/>
    <a:srgbClr val="53FFD0"/>
    <a:srgbClr val="00FF00"/>
    <a:srgbClr val="4792D7"/>
    <a:srgbClr val="F8F8F8"/>
    <a:srgbClr val="9851EF"/>
    <a:srgbClr val="FFFF99"/>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2" autoAdjust="0"/>
    <p:restoredTop sz="84122" autoAdjust="0"/>
  </p:normalViewPr>
  <p:slideViewPr>
    <p:cSldViewPr showGuides="1">
      <p:cViewPr>
        <p:scale>
          <a:sx n="150" d="100"/>
          <a:sy n="150" d="100"/>
        </p:scale>
        <p:origin x="1986" y="-600"/>
      </p:cViewPr>
      <p:guideLst>
        <p:guide orient="horz" pos="2270"/>
        <p:guide pos="2880"/>
      </p:guideLst>
    </p:cSldViewPr>
  </p:slideViewPr>
  <p:notesTextViewPr>
    <p:cViewPr>
      <p:scale>
        <a:sx n="125" d="100"/>
        <a:sy n="125" d="100"/>
      </p:scale>
      <p:origin x="0" y="0"/>
    </p:cViewPr>
  </p:notesTextViewPr>
  <p:sorterViewPr>
    <p:cViewPr>
      <p:scale>
        <a:sx n="66" d="100"/>
        <a:sy n="66" d="100"/>
      </p:scale>
      <p:origin x="0" y="486"/>
    </p:cViewPr>
  </p:sorterViewPr>
  <p:notesViewPr>
    <p:cSldViewPr>
      <p:cViewPr varScale="1">
        <p:scale>
          <a:sx n="77" d="100"/>
          <a:sy n="77" d="100"/>
        </p:scale>
        <p:origin x="186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2026/8/25</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zh-CN" altLang="en-US"/>
              <a:t>IWQoS 2021</a:t>
            </a: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a:latin typeface="Arial" panose="020B0604020202020204" pitchFamily="34" charset="0"/>
                <a:ea typeface="+mn-ea"/>
                <a:cs typeface="+mn-cs"/>
              </a:defRPr>
            </a:lvl1pPr>
          </a:lstStyle>
          <a:p>
            <a:pPr>
              <a:defRPr/>
            </a:pPr>
            <a:endParaRPr lang="en-US" altLang="zh-CN" dirty="0"/>
          </a:p>
        </p:txBody>
      </p:sp>
      <p:sp>
        <p:nvSpPr>
          <p:cNvPr id="16387"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defRPr sz="1200">
                <a:latin typeface="Arial" panose="020B0604020202020204" pitchFamily="34" charset="0"/>
                <a:ea typeface="+mn-ea"/>
                <a:cs typeface="+mn-cs"/>
              </a:defRPr>
            </a:lvl1pPr>
          </a:lstStyle>
          <a:p>
            <a:pPr>
              <a:defRPr/>
            </a:pPr>
            <a:endParaRPr lang="en-US" altLang="zh-CN" dirty="0"/>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a:latin typeface="Arial" panose="020B0604020202020204" pitchFamily="34" charset="0"/>
                <a:ea typeface="+mn-ea"/>
                <a:cs typeface="+mn-cs"/>
              </a:defRPr>
            </a:lvl1pPr>
          </a:lstStyle>
          <a:p>
            <a:pPr>
              <a:defRPr/>
            </a:pPr>
            <a:r>
              <a:rPr lang="en-US" altLang="zh-CN" dirty="0"/>
              <a:t>IWQoS 2021</a:t>
            </a:r>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a:defRPr sz="1200">
                <a:latin typeface="Arial" panose="020B0604020202020204" pitchFamily="34" charset="0"/>
              </a:defRPr>
            </a:lvl1pPr>
          </a:lstStyle>
          <a:p>
            <a:fld id="{4F375D45-EEAC-4491-BDA8-705E98349ABD}" type="slidenum">
              <a:rPr lang="en-US" altLang="zh-CN"/>
              <a:t>‹#›</a:t>
            </a:fld>
            <a:endParaRPr lang="en-US" altLang="zh-CN" dirty="0"/>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457200" algn="l" rtl="0" eaLnBrk="0" fontAlgn="base" hangingPunct="0">
      <a:spcBef>
        <a:spcPct val="30000"/>
      </a:spcBef>
      <a:spcAft>
        <a:spcPct val="0"/>
      </a:spcAft>
      <a:defRPr kumimoji="1"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kumimoji="1"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kumimoji="1"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kumimoji="1"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Hello everyone, my name is </a:t>
            </a:r>
            <a:r>
              <a:rPr lang="en-US" altLang="zh-CN" sz="1800" dirty="0" err="1">
                <a:effectLst/>
                <a:latin typeface="Arial" panose="020B0604020202020204" pitchFamily="34" charset="0"/>
                <a:ea typeface="Arial" panose="020B0604020202020204" pitchFamily="34" charset="0"/>
              </a:rPr>
              <a:t>Mijia</a:t>
            </a:r>
            <a:r>
              <a:rPr lang="en-US" altLang="zh-CN" sz="1800" dirty="0">
                <a:effectLst/>
                <a:latin typeface="Arial" panose="020B0604020202020204" pitchFamily="34" charset="0"/>
                <a:ea typeface="Arial" panose="020B0604020202020204" pitchFamily="34" charset="0"/>
              </a:rPr>
              <a:t> Zhang. Today I am very glad to be here and introduce our recent work accepted at IEEE ICDCS 2026, titled "Physics-Inspired Decomposition for Weak Low-Rank Spatiotemporal Completion in Sparse Crowdsensing."</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This work is a team effort. I am joined by En Wang, </a:t>
            </a:r>
            <a:r>
              <a:rPr lang="en-US" altLang="zh-CN" sz="1800" dirty="0" err="1">
                <a:effectLst/>
                <a:latin typeface="Arial" panose="020B0604020202020204" pitchFamily="34" charset="0"/>
                <a:ea typeface="Arial" panose="020B0604020202020204" pitchFamily="34" charset="0"/>
              </a:rPr>
              <a:t>Wenbin</a:t>
            </a:r>
            <a:r>
              <a:rPr lang="en-US" altLang="zh-CN" sz="1800" dirty="0">
                <a:effectLst/>
                <a:latin typeface="Arial" panose="020B0604020202020204" pitchFamily="34" charset="0"/>
                <a:ea typeface="Arial" panose="020B0604020202020204" pitchFamily="34" charset="0"/>
              </a:rPr>
              <a:t> Liu, </a:t>
            </a:r>
            <a:r>
              <a:rPr lang="en-US" altLang="zh-CN" sz="1800" dirty="0" err="1">
                <a:effectLst/>
                <a:latin typeface="Arial" panose="020B0604020202020204" pitchFamily="34" charset="0"/>
                <a:ea typeface="Arial" panose="020B0604020202020204" pitchFamily="34" charset="0"/>
              </a:rPr>
              <a:t>Junwei</a:t>
            </a:r>
            <a:r>
              <a:rPr lang="en-US" altLang="zh-CN" sz="1800" dirty="0">
                <a:effectLst/>
                <a:latin typeface="Arial" panose="020B0604020202020204" pitchFamily="34" charset="0"/>
                <a:ea typeface="Arial" panose="020B0604020202020204" pitchFamily="34" charset="0"/>
              </a:rPr>
              <a:t> Zhao, Yang Xu, Bo Yang, and Jie Wu. En Wang, </a:t>
            </a:r>
            <a:r>
              <a:rPr lang="en-US" altLang="zh-CN" sz="1800" dirty="0" err="1">
                <a:effectLst/>
                <a:latin typeface="Arial" panose="020B0604020202020204" pitchFamily="34" charset="0"/>
                <a:ea typeface="Arial" panose="020B0604020202020204" pitchFamily="34" charset="0"/>
              </a:rPr>
              <a:t>Wenbin</a:t>
            </a:r>
            <a:r>
              <a:rPr lang="en-US" altLang="zh-CN" sz="1800" dirty="0">
                <a:effectLst/>
                <a:latin typeface="Arial" panose="020B0604020202020204" pitchFamily="34" charset="0"/>
                <a:ea typeface="Arial" panose="020B0604020202020204" pitchFamily="34" charset="0"/>
              </a:rPr>
              <a:t> Liu, Bo Yang and I are from the College of Computer Science and Technology at Jilin University in Changchun, China. </a:t>
            </a:r>
            <a:r>
              <a:rPr lang="en-US" altLang="zh-CN" sz="1800" dirty="0" err="1">
                <a:effectLst/>
                <a:latin typeface="Arial" panose="020B0604020202020204" pitchFamily="34" charset="0"/>
                <a:ea typeface="Arial" panose="020B0604020202020204" pitchFamily="34" charset="0"/>
              </a:rPr>
              <a:t>Junwei</a:t>
            </a:r>
            <a:r>
              <a:rPr lang="en-US" altLang="zh-CN" sz="1800" dirty="0">
                <a:effectLst/>
                <a:latin typeface="Arial" panose="020B0604020202020204" pitchFamily="34" charset="0"/>
                <a:ea typeface="Arial" panose="020B0604020202020204" pitchFamily="34" charset="0"/>
              </a:rPr>
              <a:t> Zhao and Jie Wu are from the China Telecom Cloud Computing Research Institute in Beijing. Yang Xu is from the College of Computer Science and Electronic Engineering at Hunan University in Changsha.</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In general, this work is an effective attempt to combine traditional data-based methods with physics knowledge to solve the weak low-rank problem in sparse crowdsensing. We build a multi-step sparse data completion framework that achieves better results than existing methods and makes the whole process easier to understand.</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smtClean="0"/>
              <a:t>1</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The core innovations and technical contributions of this work are as follows: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500"/>
              </a:spcAft>
            </a:pPr>
            <a:r>
              <a:rPr lang="en-US" altLang="zh-CN" sz="1800" b="1" dirty="0">
                <a:effectLst/>
                <a:latin typeface="Arial" panose="020B0604020202020204" pitchFamily="34" charset="0"/>
                <a:ea typeface="Arial" panose="020B0604020202020204" pitchFamily="34" charset="0"/>
              </a:rPr>
              <a:t>First, </a:t>
            </a:r>
            <a:r>
              <a:rPr lang="en-US" altLang="zh-CN" sz="1800" dirty="0">
                <a:effectLst/>
                <a:latin typeface="Arial" panose="020B0604020202020204" pitchFamily="34" charset="0"/>
                <a:ea typeface="Arial" panose="020B0604020202020204" pitchFamily="34" charset="0"/>
              </a:rPr>
              <a:t>we propose a new spatiotemporal completion framework named MCWDD. It uses partial differential equations (PDEs) to decompose data matrices into three physically meaningful components: wave, diffusion, and residual.</a:t>
            </a:r>
            <a:endParaRPr lang="zh-CN" altLang="zh-CN" sz="1800" dirty="0">
              <a:effectLst/>
              <a:latin typeface="Arial" panose="020B0604020202020204" pitchFamily="34" charset="0"/>
              <a:ea typeface="等线" panose="02010600030101010101" pitchFamily="2" charset="-122"/>
            </a:endParaRPr>
          </a:p>
          <a:p>
            <a:pPr>
              <a:lnSpc>
                <a:spcPct val="150000"/>
              </a:lnSpc>
              <a:spcAft>
                <a:spcPts val="500"/>
              </a:spcAft>
            </a:pPr>
            <a:r>
              <a:rPr lang="en-US" altLang="zh-CN" sz="1800" b="1" dirty="0">
                <a:effectLst/>
                <a:latin typeface="Arial" panose="020B0604020202020204" pitchFamily="34" charset="0"/>
                <a:ea typeface="Arial" panose="020B0604020202020204" pitchFamily="34" charset="0"/>
              </a:rPr>
              <a:t>Second, </a:t>
            </a:r>
            <a:r>
              <a:rPr lang="en-US" altLang="zh-CN" sz="1800" dirty="0">
                <a:effectLst/>
                <a:latin typeface="Arial" panose="020B0604020202020204" pitchFamily="34" charset="0"/>
                <a:ea typeface="Arial" panose="020B0604020202020204" pitchFamily="34" charset="0"/>
              </a:rPr>
              <a:t>MCWDD uses analytical regularization to enforce strong low-rank properties in each component. This makes completion robust even for complex data where traditional methods fail.</a:t>
            </a:r>
            <a:endParaRPr lang="zh-CN" altLang="zh-CN" sz="1800" dirty="0">
              <a:effectLst/>
              <a:latin typeface="Arial" panose="020B0604020202020204" pitchFamily="34" charset="0"/>
              <a:ea typeface="等线" panose="02010600030101010101" pitchFamily="2" charset="-122"/>
            </a:endParaRPr>
          </a:p>
          <a:p>
            <a:pPr>
              <a:lnSpc>
                <a:spcPct val="150000"/>
              </a:lnSpc>
              <a:spcAft>
                <a:spcPts val="500"/>
              </a:spcAft>
            </a:pPr>
            <a:r>
              <a:rPr lang="en-US" altLang="zh-CN" sz="1800" b="1" dirty="0">
                <a:effectLst/>
                <a:latin typeface="Arial" panose="020B0604020202020204" pitchFamily="34" charset="0"/>
                <a:ea typeface="Arial" panose="020B0604020202020204" pitchFamily="34" charset="0"/>
              </a:rPr>
              <a:t>Third, </a:t>
            </a:r>
            <a:r>
              <a:rPr lang="en-US" altLang="zh-CN" sz="1800" dirty="0">
                <a:effectLst/>
                <a:latin typeface="Arial" panose="020B0604020202020204" pitchFamily="34" charset="0"/>
                <a:ea typeface="Arial" panose="020B0604020202020204" pitchFamily="34" charset="0"/>
              </a:rPr>
              <a:t>MCWDD combines PDE-based physical priors with data-driven deep matrix factorization. The former enforces rules and reduces overfitting when data is sparse, while the latter captures unmodeled dynamics that simple physics cannot explain.</a:t>
            </a:r>
            <a:endParaRPr lang="zh-CN" altLang="zh-CN" sz="1800" dirty="0">
              <a:effectLst/>
              <a:latin typeface="Arial" panose="020B0604020202020204" pitchFamily="34" charset="0"/>
              <a:ea typeface="等线" panose="02010600030101010101" pitchFamily="2" charset="-122"/>
            </a:endParaRPr>
          </a:p>
          <a:p>
            <a:pPr>
              <a:lnSpc>
                <a:spcPct val="150000"/>
              </a:lnSpc>
              <a:spcAft>
                <a:spcPts val="500"/>
              </a:spcAft>
            </a:pPr>
            <a:r>
              <a:rPr lang="en-US" altLang="zh-CN" sz="1800" b="1" dirty="0">
                <a:effectLst/>
                <a:latin typeface="Arial" panose="020B0604020202020204" pitchFamily="34" charset="0"/>
                <a:ea typeface="Arial" panose="020B0604020202020204" pitchFamily="34" charset="0"/>
              </a:rPr>
              <a:t>Finally, </a:t>
            </a:r>
            <a:r>
              <a:rPr lang="en-US" altLang="zh-CN" sz="1800" dirty="0">
                <a:effectLst/>
                <a:latin typeface="Arial" panose="020B0604020202020204" pitchFamily="34" charset="0"/>
                <a:ea typeface="Arial" panose="020B0604020202020204" pitchFamily="34" charset="0"/>
              </a:rPr>
              <a:t>extensive experiments on synthetic and real-world data show that MCWDD achieves higher completion accuracy (over 5% compared to conventional methods) and better interpretability than existing methods.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10</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sz="1800" dirty="0">
                <a:effectLst/>
                <a:latin typeface="Arial" panose="020B0604020202020204" pitchFamily="34" charset="0"/>
                <a:ea typeface="Arial" panose="020B0604020202020204" pitchFamily="34" charset="0"/>
              </a:rPr>
              <a:t>In the third section, I will introduce the model details of MCWDD.</a:t>
            </a:r>
            <a:endParaRPr lang="zh-CN" altLang="en-US" dirty="0"/>
          </a:p>
        </p:txBody>
      </p:sp>
      <p:sp>
        <p:nvSpPr>
          <p:cNvPr id="4" name="灯片编号占位符 3"/>
          <p:cNvSpPr>
            <a:spLocks noGrp="1"/>
          </p:cNvSpPr>
          <p:nvPr>
            <p:ph type="sldNum" sz="quarter" idx="5"/>
          </p:nvPr>
        </p:nvSpPr>
        <p:spPr/>
        <p:txBody>
          <a:bodyPr/>
          <a:lstStyle/>
          <a:p>
            <a:fld id="{4F375D45-EEAC-4491-BDA8-705E98349ABD}" type="slidenum">
              <a:rPr lang="en-US" altLang="zh-CN"/>
              <a:t>11</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Now let me introduce the core structure of our framework: the Wave and Diffusion Decomposition Module.</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As shown in the diagram, the input to our system is the task value, represented as a spatiotemporal field u(s, t). The main goal of this module is to decompose this complex signal into two physically meaningful components: the Wave component and the Diffusion component.</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We achieve this through an alternating iterative optimization process.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First, in the De-diffusion stage, we try to remove the diffusive characteristics from the signal. This allows us to isolate the Wave component in the subsequent Wave smooth step. During this phase, we enforce the Wave constraint, which follows the standard wave equation. This equation includes a learnable speed parameter c, allowing the model to adapt to different propagation speeds.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Once the Wave component is extracted, it goes through a De-wave step to remove wave-like oscillations. Then, the Diffusion smooth stage reconstructs the Diffusion component. Here, we apply the Diffusion constraint based on the heat equation, which includes another learnable parameter k, representing the diffusion rate.</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We then calculate the Residual component, which captures the information that fits neither the wave nor the diffusion pattern.</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To ensure the decomposition is accurate, we use specific loss functions for each part. The loss for the wave part penalizes deviations from the wave equation, while the diffusion loss enforces the diffusion physics.</a:t>
            </a:r>
            <a:endParaRPr lang="zh-CN" altLang="zh-CN" sz="1800" dirty="0">
              <a:effectLst/>
              <a:latin typeface="Arial" panose="020B0604020202020204" pitchFamily="34" charset="0"/>
              <a:ea typeface="等线" panose="02010600030101010101" pitchFamily="2" charset="-122"/>
            </a:endParaRPr>
          </a:p>
          <a:p>
            <a:r>
              <a:rPr lang="en-US" altLang="zh-CN" sz="1800" dirty="0">
                <a:effectLst/>
                <a:latin typeface="Arial" panose="020B0604020202020204" pitchFamily="34" charset="0"/>
                <a:ea typeface="Arial" panose="020B0604020202020204" pitchFamily="34" charset="0"/>
              </a:rPr>
              <a:t>Finally, the system uses an iterative feedback loop. The module keeps refining the components. If the reconstruction error for either part exceeds a predefined threshold, the process repeats until it converges. This ensures that we get a highly accurate and physically consistent decomposition of the original data.</a:t>
            </a:r>
            <a:endParaRPr lang="zh-CN" altLang="en-US" dirty="0"/>
          </a:p>
        </p:txBody>
      </p:sp>
      <p:sp>
        <p:nvSpPr>
          <p:cNvPr id="4" name="灯片编号占位符 3"/>
          <p:cNvSpPr>
            <a:spLocks noGrp="1"/>
          </p:cNvSpPr>
          <p:nvPr>
            <p:ph type="sldNum" sz="quarter" idx="5"/>
          </p:nvPr>
        </p:nvSpPr>
        <p:spPr/>
        <p:txBody>
          <a:bodyPr/>
          <a:lstStyle/>
          <a:p>
            <a:fld id="{4F375D45-EEAC-4491-BDA8-705E98349ABD}" type="slidenum">
              <a:rPr lang="en-US" altLang="zh-CN"/>
              <a:t>12</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Next, let me introduce the second core module of our framework: the Physics-Data Fusion Module.</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As shown in the diagram, the input to this module is a sparse matrix. The gray blocks represent missing data points, while the colored squares are the observed values. Our goal is to accurately complete this sparse matrix.</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Instead of directly feeding the raw sparse data into a neural network, we first factorize it into a low-rank Latent matrix Z. This step compresses the essential features of the data, effectively reducing the dimensionality and computational burden.</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This latent representation is then fed into a Deep Interaction Layer, which consists of a Deep Neural Network (DNN). This network is designed to capture the complex, non-linear relationships within the data.</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Now, here is the key innovation of this module: the integration of physics. We enforce physics-informed constraints alongside traditional data-driven learning. We compute two types of losses:</a:t>
            </a:r>
            <a:r>
              <a:rPr lang="en-US" altLang="zh-CN" sz="1800" dirty="0">
                <a:effectLst/>
                <a:latin typeface="Arial" panose="020B0604020202020204" pitchFamily="34" charset="0"/>
                <a:ea typeface="等线" panose="02010600030101010101" pitchFamily="2" charset="-122"/>
              </a:rPr>
              <a:t> </a:t>
            </a:r>
            <a:r>
              <a:rPr lang="en-US" altLang="zh-CN" sz="1800" b="1" dirty="0" err="1">
                <a:effectLst/>
                <a:latin typeface="Arial" panose="020B0604020202020204" pitchFamily="34" charset="0"/>
                <a:ea typeface="Arial" panose="020B0604020202020204" pitchFamily="34" charset="0"/>
              </a:rPr>
              <a:t>MSELoss</a:t>
            </a:r>
            <a:r>
              <a:rPr lang="en-US" altLang="zh-CN" sz="1800" b="1" dirty="0">
                <a:effectLst/>
                <a:latin typeface="Arial" panose="020B0604020202020204" pitchFamily="34" charset="0"/>
                <a:ea typeface="Arial" panose="020B0604020202020204" pitchFamily="34" charset="0"/>
              </a:rPr>
              <a:t> </a:t>
            </a:r>
            <a:r>
              <a:rPr lang="en-US" altLang="zh-CN" sz="1800" dirty="0">
                <a:effectLst/>
                <a:latin typeface="等线" panose="02010600030101010101" pitchFamily="2" charset="-122"/>
                <a:ea typeface="等线" panose="02010600030101010101" pitchFamily="2" charset="-122"/>
              </a:rPr>
              <a:t>and </a:t>
            </a:r>
            <a:r>
              <a:rPr lang="en-US" altLang="zh-CN" sz="1800" b="1" dirty="0">
                <a:effectLst/>
                <a:latin typeface="Arial" panose="020B0604020202020204" pitchFamily="34" charset="0"/>
                <a:ea typeface="Arial" panose="020B0604020202020204" pitchFamily="34" charset="0"/>
              </a:rPr>
              <a:t>Physics Loss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13</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In Section 4, I will introduce our experimental results.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14</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We evaluate our proposed method MCWDD on two popular real-world datasets: Sensor-Scope and U-Air.</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The U-Air dataset covers Beijing, China, with 36 locations, 264 hourly time steps, measuring PM2.5 and PM10. The Sensor-Scope dataset covers Lausanne, Switzerland, with 57 locations, 336 half-hour time steps, measuring temperature and humidity.</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Our baselines include non-linear models, data-driven models, and other physics-inspired models. Specifically: KNN, ST-Kriging, GPR, KDE, DMF, IGMC, </a:t>
            </a:r>
            <a:r>
              <a:rPr lang="en-US" altLang="zh-CN" sz="1800" dirty="0" err="1">
                <a:effectLst/>
                <a:latin typeface="Arial" panose="020B0604020202020204" pitchFamily="34" charset="0"/>
                <a:ea typeface="Arial" panose="020B0604020202020204" pitchFamily="34" charset="0"/>
              </a:rPr>
              <a:t>ImputeFormer</a:t>
            </a:r>
            <a:r>
              <a:rPr lang="en-US" altLang="zh-CN" sz="1800" dirty="0">
                <a:effectLst/>
                <a:latin typeface="Arial" panose="020B0604020202020204" pitchFamily="34" charset="0"/>
                <a:ea typeface="Arial" panose="020B0604020202020204" pitchFamily="34" charset="0"/>
              </a:rPr>
              <a:t>, and PINO.</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15</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We conducted a comprehensive sensitivity analysis for the wave speed (c) and diffusion coefficient (k), testing a range of values to find the best configuration.</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Experimental results show that these parameters </a:t>
            </a:r>
            <a:r>
              <a:rPr lang="en-US" altLang="zh-CN" sz="1800" dirty="0" err="1">
                <a:effectLst/>
                <a:latin typeface="Arial" panose="020B0604020202020204" pitchFamily="34" charset="0"/>
                <a:ea typeface="Arial" panose="020B0604020202020204" pitchFamily="34" charset="0"/>
              </a:rPr>
              <a:t>signifficantly</a:t>
            </a:r>
            <a:r>
              <a:rPr lang="en-US" altLang="zh-CN" sz="1800" dirty="0">
                <a:effectLst/>
                <a:latin typeface="Arial" panose="020B0604020202020204" pitchFamily="34" charset="0"/>
                <a:ea typeface="Arial" panose="020B0604020202020204" pitchFamily="34" charset="0"/>
              </a:rPr>
              <a:t> influence the completion error, with different optimal values for different datasets and sensing tasks.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16</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To evaluate robustness, we compared MCWDD against eight baselines across various sensed ratios ranging from 10% to 50%.</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MCWDD consistently outperformed all baselines, maintaining the lowest completion error even as sensed data increased. especially, it achieved over 5% error reduction compared to the best-performing baseline methods.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17</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We analyzed the contribution of each decomposed component — wave, diffusion, and residual — to the final accuracy.</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Results show that the rank of each individual component is significantly lower than that of the original spatiotemporal matrix. This validates our core ideas: physics-inspired decomposition transforms a "weak low-rank" problem into several "strong low-rank" sub-problems.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Furthermore, correlation analysis confirms that the decomposition successfully isolates distinct physical patterns into separate channels. This structural simplification is the key to the framework's superior performance.</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18</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Ablation studies were performed to measure the necessity of the physics-informed and data-driven modules.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Removing either module led to a noticeable drop in performance, confirming that they are complementary rather than  any useless.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19</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Here, I will give you the outline of my talk. I will go through four parts:</a:t>
            </a:r>
            <a:endParaRPr lang="zh-CN" altLang="zh-CN" sz="1800" dirty="0">
              <a:effectLst/>
              <a:latin typeface="Arial" panose="020B0604020202020204" pitchFamily="34" charset="0"/>
              <a:ea typeface="等线" panose="02010600030101010101" pitchFamily="2" charset="-122"/>
            </a:endParaRPr>
          </a:p>
          <a:p>
            <a:pPr marL="342900" lvl="0" indent="-342900">
              <a:lnSpc>
                <a:spcPct val="150000"/>
              </a:lnSpc>
              <a:spcAft>
                <a:spcPts val="500"/>
              </a:spcAft>
              <a:buFont typeface="Arial" panose="020B0604020202020204" pitchFamily="34" charset="0"/>
              <a:buChar char="•"/>
            </a:pPr>
            <a:r>
              <a:rPr lang="en-US" altLang="zh-CN" sz="1800" dirty="0">
                <a:effectLst/>
                <a:latin typeface="Arial" panose="020B0604020202020204" pitchFamily="34" charset="0"/>
                <a:ea typeface="Arial" panose="020B0604020202020204" pitchFamily="34" charset="0"/>
              </a:rPr>
              <a:t>Part 1: Introduction and challenges in sparse crowdsensing</a:t>
            </a:r>
            <a:endParaRPr lang="zh-CN" altLang="zh-CN" sz="1800" dirty="0">
              <a:effectLst/>
              <a:latin typeface="Arial" panose="020B0604020202020204" pitchFamily="34" charset="0"/>
              <a:ea typeface="等线" panose="02010600030101010101" pitchFamily="2" charset="-122"/>
            </a:endParaRPr>
          </a:p>
          <a:p>
            <a:pPr marL="342900" lvl="0" indent="-342900">
              <a:lnSpc>
                <a:spcPct val="150000"/>
              </a:lnSpc>
              <a:spcAft>
                <a:spcPts val="500"/>
              </a:spcAft>
              <a:buFont typeface="Arial" panose="020B0604020202020204" pitchFamily="34" charset="0"/>
              <a:buChar char="•"/>
            </a:pPr>
            <a:r>
              <a:rPr lang="en-US" altLang="zh-CN" sz="1800" dirty="0">
                <a:effectLst/>
                <a:latin typeface="Arial" panose="020B0604020202020204" pitchFamily="34" charset="0"/>
                <a:ea typeface="Arial" panose="020B0604020202020204" pitchFamily="34" charset="0"/>
              </a:rPr>
              <a:t>Part 2: Contributions of this work</a:t>
            </a:r>
            <a:endParaRPr lang="zh-CN" altLang="zh-CN" sz="1800" dirty="0">
              <a:effectLst/>
              <a:latin typeface="Arial" panose="020B0604020202020204" pitchFamily="34" charset="0"/>
              <a:ea typeface="等线" panose="02010600030101010101" pitchFamily="2" charset="-122"/>
            </a:endParaRPr>
          </a:p>
          <a:p>
            <a:pPr marL="342900" lvl="0" indent="-342900">
              <a:lnSpc>
                <a:spcPct val="150000"/>
              </a:lnSpc>
              <a:spcAft>
                <a:spcPts val="500"/>
              </a:spcAft>
              <a:buFont typeface="Arial" panose="020B0604020202020204" pitchFamily="34" charset="0"/>
              <a:buChar char="•"/>
            </a:pPr>
            <a:r>
              <a:rPr lang="en-US" altLang="zh-CN" sz="1800" dirty="0">
                <a:effectLst/>
                <a:latin typeface="Arial" panose="020B0604020202020204" pitchFamily="34" charset="0"/>
                <a:ea typeface="Arial" panose="020B0604020202020204" pitchFamily="34" charset="0"/>
              </a:rPr>
              <a:t>Part 3: Model details of our proposed framework</a:t>
            </a:r>
            <a:endParaRPr lang="zh-CN" altLang="zh-CN" sz="1800" dirty="0">
              <a:effectLst/>
              <a:latin typeface="Arial" panose="020B0604020202020204" pitchFamily="34" charset="0"/>
              <a:ea typeface="等线" panose="02010600030101010101" pitchFamily="2" charset="-122"/>
            </a:endParaRPr>
          </a:p>
          <a:p>
            <a:pPr marL="342900" lvl="0" indent="-342900">
              <a:lnSpc>
                <a:spcPct val="150000"/>
              </a:lnSpc>
              <a:spcAft>
                <a:spcPts val="500"/>
              </a:spcAft>
              <a:buFont typeface="Arial" panose="020B0604020202020204" pitchFamily="34" charset="0"/>
              <a:buChar char="•"/>
            </a:pPr>
            <a:r>
              <a:rPr lang="en-US" altLang="zh-CN" sz="1800" dirty="0">
                <a:effectLst/>
                <a:latin typeface="Arial" panose="020B0604020202020204" pitchFamily="34" charset="0"/>
                <a:ea typeface="Arial" panose="020B0604020202020204" pitchFamily="34" charset="0"/>
              </a:rPr>
              <a:t>Part 4: Experimental results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2</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We evaluated the computational efficiency and data requirements of MCWDD on standard hardware.</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The model achieves stable performance with only about 70 to 100 time steps, indicating a low demand for historical data.</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20</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extLst>
      <p:ext uri="{BB962C8B-B14F-4D97-AF65-F5344CB8AC3E}">
        <p14:creationId xmlns:p14="http://schemas.microsoft.com/office/powerpoint/2010/main" val="1363521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In this paper, </a:t>
            </a:r>
            <a:r>
              <a:rPr lang="en-US" altLang="zh-CN" dirty="0"/>
              <a:t>To overcome limitations of traditional low-rank methods in sparse crowdsensing data completion, MCWDD uses PDEs to decompose data into three regularized components, imposing physically meaningful structure that ensures each component exhibits strong low-rank properties for robust completion while holding core physical constraints. By fusing PDE priors with data-driven residuals, MCWDD offers a general solution beyond global low-rank options.</a:t>
            </a:r>
          </a:p>
          <a:p>
            <a:endParaRPr lang="zh-CN" altLang="en-US" dirty="0"/>
          </a:p>
          <a:p>
            <a:r>
              <a:rPr lang="zh-CN" altLang="en-US" dirty="0"/>
              <a:t>Thanks for all the audience. more details can be found in our camera-ready paper, and if you have any question, please contact us. That’s all. Thank you.</a:t>
            </a:r>
          </a:p>
        </p:txBody>
      </p:sp>
      <p:sp>
        <p:nvSpPr>
          <p:cNvPr id="4" name="灯片编号占位符 3"/>
          <p:cNvSpPr>
            <a:spLocks noGrp="1"/>
          </p:cNvSpPr>
          <p:nvPr>
            <p:ph type="sldNum" sz="quarter" idx="5"/>
          </p:nvPr>
        </p:nvSpPr>
        <p:spPr/>
        <p:txBody>
          <a:bodyPr/>
          <a:lstStyle/>
          <a:p>
            <a:fld id="{4F375D45-EEAC-4491-BDA8-705E98349ABD}" type="slidenum">
              <a:rPr lang="en-US" altLang="zh-CN"/>
              <a:t>21</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In Section 1, I will introduce the background and challenges in sparse crowdsensing. First, let me explain what the weak low-rank problem is.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3</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First, let me introduce what mobile crowdsensing is. An MCS system usually includes three parts: the task publisher, the server platform, and the task executor.</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Here is how it works: users carry mobile devices that connect to the server platform through nearby </a:t>
            </a:r>
            <a:r>
              <a:rPr lang="en-US" altLang="zh-CN" sz="1800" dirty="0" err="1">
                <a:effectLst/>
                <a:latin typeface="Arial" panose="020B0604020202020204" pitchFamily="34" charset="0"/>
                <a:ea typeface="Arial" panose="020B0604020202020204" pitchFamily="34" charset="0"/>
              </a:rPr>
              <a:t>WiFi</a:t>
            </a:r>
            <a:r>
              <a:rPr lang="en-US" altLang="zh-CN" sz="1800" dirty="0">
                <a:effectLst/>
                <a:latin typeface="Arial" panose="020B0604020202020204" pitchFamily="34" charset="0"/>
                <a:ea typeface="Arial" panose="020B0604020202020204" pitchFamily="34" charset="0"/>
              </a:rPr>
              <a:t> or 4G/5G networks. The task publisher sends sensing tasks through the server platform. These tasks are then assigned to task performers. In practice, the platform usually offers rewards to encourage users to join the task. Finally, the MCS platform collects all the data from users and sends it back to the task publisher.</a:t>
            </a:r>
            <a:endParaRPr lang="zh-CN" altLang="zh-CN" sz="1800" dirty="0">
              <a:effectLst/>
              <a:latin typeface="Arial" panose="020B0604020202020204" pitchFamily="34" charset="0"/>
              <a:ea typeface="等线" panose="02010600030101010101" pitchFamily="2" charset="-122"/>
            </a:endParaRPr>
          </a:p>
          <a:p>
            <a:r>
              <a:rPr lang="en-US" altLang="zh-CN" sz="1800" dirty="0">
                <a:effectLst/>
                <a:latin typeface="Arial" panose="020B0604020202020204" pitchFamily="34" charset="0"/>
                <a:ea typeface="Arial" panose="020B0604020202020204" pitchFamily="34" charset="0"/>
              </a:rPr>
              <a:t>However, the cost of sensing is limited. This leads to the main problem we talk about today: sparse MCS.</a:t>
            </a:r>
            <a:endParaRPr lang="zh-CN" altLang="en-US" dirty="0"/>
          </a:p>
        </p:txBody>
      </p:sp>
      <p:sp>
        <p:nvSpPr>
          <p:cNvPr id="4" name="灯片编号占位符 3"/>
          <p:cNvSpPr>
            <a:spLocks noGrp="1"/>
          </p:cNvSpPr>
          <p:nvPr>
            <p:ph type="sldNum" sz="quarter" idx="5"/>
          </p:nvPr>
        </p:nvSpPr>
        <p:spPr/>
        <p:txBody>
          <a:bodyPr/>
          <a:lstStyle/>
          <a:p>
            <a:fld id="{4F375D45-EEAC-4491-BDA8-705E98349ABD}" type="slidenum">
              <a:rPr lang="en-US" altLang="zh-CN"/>
              <a:t>4</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Sparse MCS tries to find patterns in data from only a few sensing areas, and then guess the data for other areas that were not sensed.</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In other words, sparse MCS helps us discover information and make decisions when we only have a small amount of sensed data.</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As shown in the figure, we want to get the full sensing map of a city that is split into 5 by 4 grids, which makes 20 grids in total. Because of budget limits and uncertain user movement, sparse MCS only gets data from 3 out of the 20 grids. Then, we use these 3 data points to guess the data for the remaining 17 grids.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5</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In most mobile crowdsensing projects, when we have only a few data points, current methods can fill in missing information quite well. They do this by finding hidden patterns in the data over time and location.</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But in real life, the places and conditions where data is collected are very different. Because of this, those patterns are not always clear or strong. When that happens, older methods stop working well. Weak patterns can hide important information, which could lead to wrong results — especially in systems where safety is critical. We call this problem "weak low-rank degeneration."</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Another challenge is that we often don't have enough labeled data to train computer models. Without enough examples, even smart data-driven models struggle to make correct predictions.</a:t>
            </a:r>
            <a:endParaRPr lang="zh-CN" altLang="zh-CN" sz="1800" dirty="0">
              <a:effectLst/>
              <a:latin typeface="Arial" panose="020B0604020202020204" pitchFamily="34" charset="0"/>
              <a:ea typeface="等线" panose="02010600030101010101" pitchFamily="2" charset="-122"/>
            </a:endParaRPr>
          </a:p>
          <a:p>
            <a:r>
              <a:rPr lang="en-US" altLang="zh-CN" sz="1800" dirty="0">
                <a:effectLst/>
                <a:latin typeface="Arial" panose="020B0604020202020204" pitchFamily="34" charset="0"/>
                <a:ea typeface="Arial" panose="020B0604020202020204" pitchFamily="34" charset="0"/>
              </a:rPr>
              <a:t>So, if we want reliable results, we need to solve both problems: unclear patterns in the data and not having enough labeled training data.</a:t>
            </a:r>
            <a:endParaRPr lang="zh-CN" altLang="en-US" dirty="0"/>
          </a:p>
        </p:txBody>
      </p:sp>
      <p:sp>
        <p:nvSpPr>
          <p:cNvPr id="4" name="灯片编号占位符 3"/>
          <p:cNvSpPr>
            <a:spLocks noGrp="1"/>
          </p:cNvSpPr>
          <p:nvPr>
            <p:ph type="sldNum" sz="quarter" idx="5"/>
          </p:nvPr>
        </p:nvSpPr>
        <p:spPr/>
        <p:txBody>
          <a:bodyPr/>
          <a:lstStyle/>
          <a:p>
            <a:fld id="{4F375D45-EEAC-4491-BDA8-705E98349ABD}" type="slidenum">
              <a:rPr lang="en-US" altLang="zh-CN"/>
              <a:t>6</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To address these issues, we use a physics-based method to analyze the underlying physical patterns in spatiotemporal data. However, inferring such complex spatiotemporal fields under sparse MCS conditions faces three major challenges: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500"/>
              </a:spcAft>
            </a:pPr>
            <a:r>
              <a:rPr lang="en-US" altLang="zh-CN" sz="1800" b="1" dirty="0">
                <a:effectLst/>
                <a:latin typeface="Arial" panose="020B0604020202020204" pitchFamily="34" charset="0"/>
                <a:ea typeface="Arial" panose="020B0604020202020204" pitchFamily="34" charset="0"/>
              </a:rPr>
              <a:t>Challenge 1: </a:t>
            </a:r>
            <a:r>
              <a:rPr lang="en-US" altLang="zh-CN" sz="1800" dirty="0">
                <a:effectLst/>
                <a:latin typeface="Arial" panose="020B0604020202020204" pitchFamily="34" charset="0"/>
                <a:ea typeface="Arial" panose="020B0604020202020204" pitchFamily="34" charset="0"/>
              </a:rPr>
              <a:t>How to design an effective method to decompose spatiotemporal data into wave, diffusion, and residual components, while enforcing the correct physics rules on each component during decomposition.</a:t>
            </a:r>
            <a:endParaRPr lang="zh-CN" altLang="zh-CN" sz="1800" dirty="0">
              <a:effectLst/>
              <a:latin typeface="Arial" panose="020B0604020202020204" pitchFamily="34" charset="0"/>
              <a:ea typeface="等线" panose="02010600030101010101" pitchFamily="2" charset="-122"/>
            </a:endParaRPr>
          </a:p>
          <a:p>
            <a:pPr>
              <a:lnSpc>
                <a:spcPct val="150000"/>
              </a:lnSpc>
              <a:spcAft>
                <a:spcPts val="500"/>
              </a:spcAft>
            </a:pPr>
            <a:r>
              <a:rPr lang="en-US" altLang="zh-CN" sz="1800" b="1" dirty="0">
                <a:effectLst/>
                <a:latin typeface="Arial" panose="020B0604020202020204" pitchFamily="34" charset="0"/>
                <a:ea typeface="Arial" panose="020B0604020202020204" pitchFamily="34" charset="0"/>
              </a:rPr>
              <a:t>Challenge 2: </a:t>
            </a:r>
            <a:r>
              <a:rPr lang="en-US" altLang="zh-CN" sz="1800" dirty="0">
                <a:effectLst/>
                <a:latin typeface="Arial" panose="020B0604020202020204" pitchFamily="34" charset="0"/>
                <a:ea typeface="Arial" panose="020B0604020202020204" pitchFamily="34" charset="0"/>
              </a:rPr>
              <a:t>How to determine the best model structure and processing steps after decomposition, so that each component is handled according to its specific characteristics.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500"/>
              </a:spcAft>
            </a:pPr>
            <a:r>
              <a:rPr lang="en-US" altLang="zh-CN" sz="1800" b="1" dirty="0">
                <a:effectLst/>
                <a:latin typeface="Arial" panose="020B0604020202020204" pitchFamily="34" charset="0"/>
                <a:ea typeface="Arial" panose="020B0604020202020204" pitchFamily="34" charset="0"/>
              </a:rPr>
              <a:t>Challenge 3: </a:t>
            </a:r>
            <a:r>
              <a:rPr lang="en-US" altLang="zh-CN" sz="1800" dirty="0">
                <a:effectLst/>
                <a:latin typeface="Arial" panose="020B0604020202020204" pitchFamily="34" charset="0"/>
                <a:ea typeface="Arial" panose="020B0604020202020204" pitchFamily="34" charset="0"/>
              </a:rPr>
              <a:t>How to ensure that the physics-inspired approach achieves competitive accuracy compared to purely data-driven methods, and how to handle the limitations of physics models.</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7</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To address these three challenges, we propose MCWDD. MCWDD performs component decomposition using physics equations with iterative smoothing for the wave and diffusion components.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After decomposition, we perform completion on each of the three components separately. For each component, we use a hybrid approach that combines physical models with data-driven methods. This strategy helps avoid the negative impact on accuracy that could come from using only physical models.</a:t>
            </a:r>
            <a:endParaRPr lang="zh-CN" altLang="zh-CN" sz="1800" dirty="0">
              <a:effectLst/>
              <a:latin typeface="Arial" panose="020B0604020202020204" pitchFamily="34" charset="0"/>
              <a:ea typeface="等线" panose="02010600030101010101" pitchFamily="2" charset="-122"/>
            </a:endParaRPr>
          </a:p>
          <a:p>
            <a:pPr>
              <a:lnSpc>
                <a:spcPct val="150000"/>
              </a:lnSpc>
              <a:spcAft>
                <a:spcPts val="600"/>
              </a:spcAft>
            </a:pPr>
            <a:r>
              <a:rPr lang="en-US" altLang="zh-CN" sz="1800" dirty="0">
                <a:effectLst/>
                <a:latin typeface="Arial" panose="020B0604020202020204" pitchFamily="34" charset="0"/>
                <a:ea typeface="Arial" panose="020B0604020202020204" pitchFamily="34" charset="0"/>
              </a:rPr>
              <a:t>The final completed result is obtained by adding the completed versions of these three components together.</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8</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spcAft>
                <a:spcPts val="600"/>
              </a:spcAft>
            </a:pPr>
            <a:r>
              <a:rPr lang="en-US" altLang="zh-CN" sz="1800" dirty="0">
                <a:effectLst/>
                <a:latin typeface="Arial" panose="020B0604020202020204" pitchFamily="34" charset="0"/>
                <a:ea typeface="Arial" panose="020B0604020202020204" pitchFamily="34" charset="0"/>
              </a:rPr>
              <a:t>In the second section, I will summarize the contributions of this work.</a:t>
            </a:r>
            <a:endParaRPr lang="zh-CN" altLang="zh-CN" sz="1800" dirty="0">
              <a:effectLst/>
              <a:latin typeface="Arial" panose="020B0604020202020204" pitchFamily="34" charset="0"/>
              <a:ea typeface="等线" panose="02010600030101010101" pitchFamily="2" charset="-122"/>
            </a:endParaRPr>
          </a:p>
        </p:txBody>
      </p:sp>
      <p:sp>
        <p:nvSpPr>
          <p:cNvPr id="4" name="灯片编号占位符 3"/>
          <p:cNvSpPr>
            <a:spLocks noGrp="1"/>
          </p:cNvSpPr>
          <p:nvPr>
            <p:ph type="sldNum" sz="quarter" idx="5"/>
          </p:nvPr>
        </p:nvSpPr>
        <p:spPr/>
        <p:txBody>
          <a:bodyPr/>
          <a:lstStyle/>
          <a:p>
            <a:fld id="{4F375D45-EEAC-4491-BDA8-705E98349ABD}" type="slidenum">
              <a:rPr lang="en-US" altLang="zh-CN"/>
              <a:t>9</a:t>
            </a:fld>
            <a:endParaRPr lang="en-US" altLang="zh-CN" dirty="0"/>
          </a:p>
        </p:txBody>
      </p:sp>
      <p:sp>
        <p:nvSpPr>
          <p:cNvPr id="5" name="页脚占位符 4"/>
          <p:cNvSpPr>
            <a:spLocks noGrp="1"/>
          </p:cNvSpPr>
          <p:nvPr>
            <p:ph type="ftr" sz="quarter" idx="4"/>
          </p:nvPr>
        </p:nvSpPr>
        <p:spPr/>
        <p:txBody>
          <a:bodyPr/>
          <a:lstStyle/>
          <a:p>
            <a:pPr>
              <a:defRPr/>
            </a:pPr>
            <a:r>
              <a:rPr lang="en-US" altLang="zh-CN" dirty="0"/>
              <a:t>IWQoS 2021</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bwMode="gray">
      <p:bgPr>
        <a:solidFill>
          <a:schemeClr val="bg1"/>
        </a:solidFill>
        <a:effectLst/>
      </p:bgPr>
    </p:bg>
    <p:spTree>
      <p:nvGrpSpPr>
        <p:cNvPr id="1" name=""/>
        <p:cNvGrpSpPr/>
        <p:nvPr/>
      </p:nvGrpSpPr>
      <p:grpSpPr>
        <a:xfrm>
          <a:off x="0" y="0"/>
          <a:ext cx="0" cy="0"/>
          <a:chOff x="0" y="0"/>
          <a:chExt cx="0" cy="0"/>
        </a:xfrm>
      </p:grpSpPr>
      <p:sp>
        <p:nvSpPr>
          <p:cNvPr id="5" name="Rectangle 7"/>
          <p:cNvSpPr>
            <a:spLocks noChangeArrowheads="1"/>
          </p:cNvSpPr>
          <p:nvPr userDrawn="1"/>
        </p:nvSpPr>
        <p:spPr bwMode="ltGray">
          <a:xfrm>
            <a:off x="3048000" y="3657600"/>
            <a:ext cx="1524000" cy="1447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7" name="Rectangle 18"/>
          <p:cNvSpPr>
            <a:spLocks noChangeArrowheads="1"/>
          </p:cNvSpPr>
          <p:nvPr/>
        </p:nvSpPr>
        <p:spPr bwMode="ltGray">
          <a:xfrm>
            <a:off x="4572000" y="2209800"/>
            <a:ext cx="1524000" cy="14478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8" name="Rectangle 4"/>
          <p:cNvSpPr>
            <a:spLocks noChangeArrowheads="1"/>
          </p:cNvSpPr>
          <p:nvPr/>
        </p:nvSpPr>
        <p:spPr bwMode="ltGray">
          <a:xfrm>
            <a:off x="0" y="2209800"/>
            <a:ext cx="1524000" cy="14478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9" name="Rectangle 5"/>
          <p:cNvSpPr>
            <a:spLocks noChangeArrowheads="1"/>
          </p:cNvSpPr>
          <p:nvPr/>
        </p:nvSpPr>
        <p:spPr bwMode="ltGray">
          <a:xfrm>
            <a:off x="1524000" y="2209800"/>
            <a:ext cx="1524000" cy="14478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10" name="Rectangle 9"/>
          <p:cNvSpPr>
            <a:spLocks noChangeArrowheads="1"/>
          </p:cNvSpPr>
          <p:nvPr/>
        </p:nvSpPr>
        <p:spPr bwMode="ltGray">
          <a:xfrm>
            <a:off x="6096000" y="3657600"/>
            <a:ext cx="1524000" cy="1447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11" name="Rectangle 17"/>
          <p:cNvSpPr>
            <a:spLocks noChangeArrowheads="1"/>
          </p:cNvSpPr>
          <p:nvPr/>
        </p:nvSpPr>
        <p:spPr bwMode="ltGray">
          <a:xfrm>
            <a:off x="7620000" y="3657600"/>
            <a:ext cx="1524000" cy="144780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111626" name="Rectangle 10"/>
          <p:cNvSpPr>
            <a:spLocks noGrp="1" noChangeArrowheads="1"/>
          </p:cNvSpPr>
          <p:nvPr>
            <p:ph type="ctrTitle" sz="quarter"/>
          </p:nvPr>
        </p:nvSpPr>
        <p:spPr bwMode="auto">
          <a:xfrm>
            <a:off x="762000" y="1143000"/>
            <a:ext cx="7772400" cy="990600"/>
          </a:xfrm>
        </p:spPr>
        <p:txBody>
          <a:bodyPr/>
          <a:lstStyle>
            <a:lvl1pPr algn="ctr">
              <a:defRPr sz="4000" b="1">
                <a:solidFill>
                  <a:schemeClr val="tx1"/>
                </a:solidFill>
              </a:defRPr>
            </a:lvl1pPr>
          </a:lstStyle>
          <a:p>
            <a:r>
              <a:rPr lang="zh-CN" altLang="en-US"/>
              <a:t>单击此处编辑母版标题样式</a:t>
            </a:r>
            <a:endParaRPr lang="en-US" altLang="zh-CN"/>
          </a:p>
        </p:txBody>
      </p:sp>
      <p:sp>
        <p:nvSpPr>
          <p:cNvPr id="111627" name="Rectangle 11"/>
          <p:cNvSpPr>
            <a:spLocks noGrp="1" noChangeArrowheads="1"/>
          </p:cNvSpPr>
          <p:nvPr>
            <p:ph type="subTitle" sz="quarter" idx="1"/>
          </p:nvPr>
        </p:nvSpPr>
        <p:spPr>
          <a:xfrm>
            <a:off x="1371600" y="5410200"/>
            <a:ext cx="6400800" cy="533400"/>
          </a:xfrm>
        </p:spPr>
        <p:txBody>
          <a:bodyPr/>
          <a:lstStyle>
            <a:lvl1pPr marL="0" indent="0" algn="ctr">
              <a:buFont typeface="Wingdings" panose="05000000000000000000" pitchFamily="2" charset="2"/>
              <a:buNone/>
              <a:defRPr/>
            </a:lvl1pPr>
          </a:lstStyle>
          <a:p>
            <a:r>
              <a:rPr lang="zh-CN" altLang="en-US"/>
              <a:t>单击此处编辑母版副标题样式</a:t>
            </a:r>
            <a:endParaRPr lang="en-US" altLang="zh-CN"/>
          </a:p>
        </p:txBody>
      </p:sp>
      <p:sp>
        <p:nvSpPr>
          <p:cNvPr id="18" name="Rectangle 12"/>
          <p:cNvSpPr>
            <a:spLocks noGrp="1" noChangeArrowheads="1"/>
          </p:cNvSpPr>
          <p:nvPr>
            <p:ph type="dt" sz="quarter" idx="10"/>
          </p:nvPr>
        </p:nvSpPr>
        <p:spPr>
          <a:xfrm>
            <a:off x="457200" y="6553200"/>
            <a:ext cx="2386608" cy="228600"/>
          </a:xfrm>
        </p:spPr>
        <p:txBody>
          <a:bodyPr/>
          <a:lstStyle>
            <a:lvl1pPr algn="l">
              <a:defRPr kumimoji="1" lang="zh-CN" altLang="en-US" sz="1200" kern="1200" dirty="0" smtClean="0">
                <a:solidFill>
                  <a:schemeClr val="tx1"/>
                </a:solidFill>
                <a:latin typeface="楷体" panose="02010609060101010101" pitchFamily="49" charset="-122"/>
                <a:ea typeface="楷体" panose="02010609060101010101" pitchFamily="49" charset="-122"/>
                <a:cs typeface="+mn-cs"/>
              </a:defRPr>
            </a:lvl1pPr>
          </a:lstStyle>
          <a:p>
            <a:pPr>
              <a:defRPr/>
            </a:pPr>
            <a:r>
              <a:rPr lang="zh-CN" altLang="en-US" dirty="0"/>
              <a:t>吉林大学计算机科学与技术学院</a:t>
            </a:r>
          </a:p>
          <a:p>
            <a:pPr>
              <a:defRPr/>
            </a:pPr>
            <a:endParaRPr lang="zh-CN" altLang="en-US" dirty="0"/>
          </a:p>
        </p:txBody>
      </p:sp>
      <p:sp>
        <p:nvSpPr>
          <p:cNvPr id="20" name="Rectangle 14"/>
          <p:cNvSpPr>
            <a:spLocks noGrp="1" noChangeArrowheads="1"/>
          </p:cNvSpPr>
          <p:nvPr>
            <p:ph type="sldNum" sz="quarter" idx="12"/>
          </p:nvPr>
        </p:nvSpPr>
        <p:spPr>
          <a:xfrm>
            <a:off x="6553200" y="6553200"/>
            <a:ext cx="2133600" cy="228600"/>
          </a:xfrm>
        </p:spPr>
        <p:txBody>
          <a:bodyPr/>
          <a:lstStyle>
            <a:lvl1pPr algn="r">
              <a:defRPr kumimoji="1" lang="zh-CN" altLang="en-US" sz="1200" kern="1200" dirty="0" smtClean="0">
                <a:solidFill>
                  <a:schemeClr val="tx1"/>
                </a:solidFill>
                <a:latin typeface="楷体" panose="02010609060101010101" pitchFamily="49" charset="-122"/>
                <a:ea typeface="楷体" panose="02010609060101010101" pitchFamily="49" charset="-122"/>
                <a:cs typeface="+mn-cs"/>
              </a:defRPr>
            </a:lvl1pPr>
          </a:lstStyle>
          <a:p>
            <a:r>
              <a:rPr lang="zh-CN" altLang="en-US" dirty="0"/>
              <a:t>通信软件和协议工程</a:t>
            </a:r>
          </a:p>
          <a:p>
            <a:endParaRPr lang="zh-CN" altLang="en-US"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6" name="页脚占位符 5"/>
          <p:cNvSpPr>
            <a:spLocks noGrp="1"/>
          </p:cNvSpPr>
          <p:nvPr>
            <p:ph type="ftr" sz="quarter" idx="11"/>
          </p:nvPr>
        </p:nvSpPr>
        <p:spPr/>
        <p:txBody>
          <a:bodyPr/>
          <a:lstStyle>
            <a:lvl1pPr>
              <a:defRPr/>
            </a:lvl1pPr>
          </a:lstStyle>
          <a:p>
            <a:pPr>
              <a:defRPr/>
            </a:pPr>
            <a:r>
              <a:rPr lang="en-US" altLang="zh-CN" dirty="0"/>
              <a:t>Company Logo</a:t>
            </a:r>
          </a:p>
        </p:txBody>
      </p:sp>
      <p:sp>
        <p:nvSpPr>
          <p:cNvPr id="7" name="灯片编号占位符 6"/>
          <p:cNvSpPr>
            <a:spLocks noGrp="1"/>
          </p:cNvSpPr>
          <p:nvPr>
            <p:ph type="sldNum" sz="quarter" idx="12"/>
          </p:nvPr>
        </p:nvSpPr>
        <p:spPr/>
        <p:txBody>
          <a:bodyPr/>
          <a:lstStyle>
            <a:lvl1pPr>
              <a:defRPr/>
            </a:lvl1pPr>
          </a:lstStyle>
          <a:p>
            <a:fld id="{2A71597D-D6B5-4A6E-A58F-91D4EEB404B6}"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pic>
        <p:nvPicPr>
          <p:cNvPr id="4" name="Picture 2" descr="d:\我的文档\桌面\buildin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40488"/>
            <a:ext cx="190817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4"/>
          <p:cNvSpPr>
            <a:spLocks noGrp="1"/>
          </p:cNvSpPr>
          <p:nvPr>
            <p:ph type="ftr" sz="quarter" idx="11"/>
          </p:nvPr>
        </p:nvSpPr>
        <p:spPr/>
        <p:txBody>
          <a:bodyPr/>
          <a:lstStyle>
            <a:lvl1pPr>
              <a:defRPr/>
            </a:lvl1pPr>
          </a:lstStyle>
          <a:p>
            <a:pPr>
              <a:defRPr/>
            </a:pPr>
            <a:r>
              <a:rPr lang="en-US" altLang="zh-CN" dirty="0"/>
              <a:t>Company Logo</a:t>
            </a:r>
          </a:p>
        </p:txBody>
      </p:sp>
      <p:sp>
        <p:nvSpPr>
          <p:cNvPr id="7" name="灯片编号占位符 5"/>
          <p:cNvSpPr>
            <a:spLocks noGrp="1"/>
          </p:cNvSpPr>
          <p:nvPr>
            <p:ph type="sldNum" sz="quarter" idx="12"/>
          </p:nvPr>
        </p:nvSpPr>
        <p:spPr/>
        <p:txBody>
          <a:bodyPr/>
          <a:lstStyle>
            <a:lvl1pPr>
              <a:defRPr/>
            </a:lvl1pPr>
          </a:lstStyle>
          <a:p>
            <a:fld id="{9E906675-3282-49F8-89DA-4F3D304FFF77}"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pic>
        <p:nvPicPr>
          <p:cNvPr id="4" name="Picture 2" descr="d:\我的文档\桌面\buildin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40488"/>
            <a:ext cx="190817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竖排标题 1"/>
          <p:cNvSpPr>
            <a:spLocks noGrp="1"/>
          </p:cNvSpPr>
          <p:nvPr>
            <p:ph type="title" orient="vert"/>
          </p:nvPr>
        </p:nvSpPr>
        <p:spPr>
          <a:xfrm>
            <a:off x="6743700" y="107950"/>
            <a:ext cx="1943100" cy="601821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07950"/>
            <a:ext cx="5676900" cy="601821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4"/>
          <p:cNvSpPr>
            <a:spLocks noGrp="1"/>
          </p:cNvSpPr>
          <p:nvPr>
            <p:ph type="ftr" sz="quarter" idx="11"/>
          </p:nvPr>
        </p:nvSpPr>
        <p:spPr/>
        <p:txBody>
          <a:bodyPr/>
          <a:lstStyle>
            <a:lvl1pPr>
              <a:defRPr/>
            </a:lvl1pPr>
          </a:lstStyle>
          <a:p>
            <a:pPr>
              <a:defRPr/>
            </a:pPr>
            <a:r>
              <a:rPr lang="en-US" altLang="zh-CN" dirty="0"/>
              <a:t>Company Logo</a:t>
            </a:r>
          </a:p>
        </p:txBody>
      </p:sp>
      <p:sp>
        <p:nvSpPr>
          <p:cNvPr id="7" name="灯片编号占位符 5"/>
          <p:cNvSpPr>
            <a:spLocks noGrp="1"/>
          </p:cNvSpPr>
          <p:nvPr>
            <p:ph type="sldNum" sz="quarter" idx="12"/>
          </p:nvPr>
        </p:nvSpPr>
        <p:spPr/>
        <p:txBody>
          <a:bodyPr/>
          <a:lstStyle>
            <a:lvl1pPr>
              <a:defRPr/>
            </a:lvl1pPr>
          </a:lstStyle>
          <a:p>
            <a:fld id="{95CB340E-BBBB-476A-A1BD-9CBFBDD1F120}"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reserve="1">
  <p:cSld name="标题，文本与内容">
    <p:spTree>
      <p:nvGrpSpPr>
        <p:cNvPr id="1" name=""/>
        <p:cNvGrpSpPr/>
        <p:nvPr/>
      </p:nvGrpSpPr>
      <p:grpSpPr>
        <a:xfrm>
          <a:off x="0" y="0"/>
          <a:ext cx="0" cy="0"/>
          <a:chOff x="0" y="0"/>
          <a:chExt cx="0" cy="0"/>
        </a:xfrm>
      </p:grpSpPr>
      <p:sp>
        <p:nvSpPr>
          <p:cNvPr id="5" name="Rectangle 20"/>
          <p:cNvSpPr>
            <a:spLocks noChangeArrowheads="1"/>
          </p:cNvSpPr>
          <p:nvPr/>
        </p:nvSpPr>
        <p:spPr bwMode="gray">
          <a:xfrm>
            <a:off x="838200" y="0"/>
            <a:ext cx="8305800" cy="7905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6" name="Rectangle 15"/>
          <p:cNvSpPr>
            <a:spLocks noChangeArrowheads="1"/>
          </p:cNvSpPr>
          <p:nvPr/>
        </p:nvSpPr>
        <p:spPr bwMode="ltGray">
          <a:xfrm>
            <a:off x="0" y="0"/>
            <a:ext cx="838200" cy="787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7" name="Line 21"/>
          <p:cNvSpPr>
            <a:spLocks noChangeShapeType="1"/>
          </p:cNvSpPr>
          <p:nvPr/>
        </p:nvSpPr>
        <p:spPr bwMode="auto">
          <a:xfrm>
            <a:off x="152400" y="6477000"/>
            <a:ext cx="8686800"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8" name="Picture 12" descr="d:\我的文档\桌面\media.jpg"/>
          <p:cNvPicPr>
            <a:picLocks noChangeAspect="1" noChangeArrowheads="1"/>
          </p:cNvPicPr>
          <p:nvPr userDrawn="1"/>
        </p:nvPicPr>
        <p:blipFill>
          <a:blip r:embed="rId2"/>
          <a:srcRect/>
          <a:stretch>
            <a:fillRect/>
          </a:stretch>
        </p:blipFill>
        <p:spPr bwMode="auto">
          <a:xfrm>
            <a:off x="8388424" y="51916"/>
            <a:ext cx="712788" cy="71278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标题 1"/>
          <p:cNvSpPr>
            <a:spLocks noGrp="1"/>
          </p:cNvSpPr>
          <p:nvPr>
            <p:ph type="title"/>
          </p:nvPr>
        </p:nvSpPr>
        <p:spPr>
          <a:xfrm>
            <a:off x="914400" y="107950"/>
            <a:ext cx="7315200" cy="563563"/>
          </a:xfrm>
        </p:spPr>
        <p:txBody>
          <a:bodyPr/>
          <a:lstStyle/>
          <a:p>
            <a:r>
              <a:rPr lang="zh-CN" altLang="en-US"/>
              <a:t>单击此处编辑母版标题样式</a:t>
            </a:r>
          </a:p>
        </p:txBody>
      </p:sp>
      <p:sp>
        <p:nvSpPr>
          <p:cNvPr id="3" name="文本占位符 2"/>
          <p:cNvSpPr>
            <a:spLocks noGrp="1"/>
          </p:cNvSpPr>
          <p:nvPr>
            <p:ph type="body" sz="half" idx="1"/>
          </p:nvPr>
        </p:nvSpPr>
        <p:spPr>
          <a:xfrm>
            <a:off x="990600" y="990600"/>
            <a:ext cx="3771900" cy="51355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914900" y="990600"/>
            <a:ext cx="3771900" cy="51355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 name="页脚占位符 5"/>
          <p:cNvSpPr>
            <a:spLocks noGrp="1"/>
          </p:cNvSpPr>
          <p:nvPr>
            <p:ph type="ftr" sz="quarter" idx="11"/>
          </p:nvPr>
        </p:nvSpPr>
        <p:spPr/>
        <p:txBody>
          <a:bodyPr/>
          <a:lstStyle>
            <a:lvl1pPr>
              <a:defRPr/>
            </a:lvl1pPr>
          </a:lstStyle>
          <a:p>
            <a:pPr>
              <a:defRPr/>
            </a:pPr>
            <a:r>
              <a:rPr lang="en-US" altLang="zh-CN" dirty="0"/>
              <a:t>Company Logo</a:t>
            </a:r>
          </a:p>
        </p:txBody>
      </p:sp>
      <p:sp>
        <p:nvSpPr>
          <p:cNvPr id="11" name="灯片编号占位符 6"/>
          <p:cNvSpPr>
            <a:spLocks noGrp="1"/>
          </p:cNvSpPr>
          <p:nvPr>
            <p:ph type="sldNum" sz="quarter" idx="12"/>
          </p:nvPr>
        </p:nvSpPr>
        <p:spPr/>
        <p:txBody>
          <a:bodyPr/>
          <a:lstStyle>
            <a:lvl1pPr>
              <a:defRPr/>
            </a:lvl1pPr>
          </a:lstStyle>
          <a:p>
            <a:fld id="{096859E4-C4C5-4150-B2C1-9A46AB5DD7A5}"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914400" y="107950"/>
            <a:ext cx="7315200" cy="563563"/>
          </a:xfrm>
        </p:spPr>
        <p:txBody>
          <a:bodyPr/>
          <a:lstStyle/>
          <a:p>
            <a:r>
              <a:rPr lang="zh-CN" altLang="en-US"/>
              <a:t>单击此处编辑母版标题样式</a:t>
            </a:r>
          </a:p>
        </p:txBody>
      </p:sp>
      <p:sp>
        <p:nvSpPr>
          <p:cNvPr id="3" name="表格占位符 2"/>
          <p:cNvSpPr>
            <a:spLocks noGrp="1"/>
          </p:cNvSpPr>
          <p:nvPr>
            <p:ph type="tbl" idx="1" hasCustomPrompt="1"/>
          </p:nvPr>
        </p:nvSpPr>
        <p:spPr>
          <a:xfrm>
            <a:off x="990600" y="990600"/>
            <a:ext cx="7696200" cy="5135563"/>
          </a:xfrm>
        </p:spPr>
        <p:txBody>
          <a:bodyPr/>
          <a:lstStyle/>
          <a:p>
            <a:pPr lvl="0"/>
            <a:r>
              <a:rPr lang="zh-CN" altLang="en-US" noProof="0"/>
              <a:t>单击图标添加表格</a:t>
            </a:r>
          </a:p>
        </p:txBody>
      </p:sp>
      <p:sp>
        <p:nvSpPr>
          <p:cNvPr id="4" name="日期占位符 3"/>
          <p:cNvSpPr>
            <a:spLocks noGrp="1"/>
          </p:cNvSpPr>
          <p:nvPr>
            <p:ph type="dt" sz="half" idx="10"/>
          </p:nvPr>
        </p:nvSpPr>
        <p:spPr/>
        <p:txBody>
          <a:bodyPr/>
          <a:lstStyle>
            <a:lvl1pPr>
              <a:defRPr/>
            </a:lvl1pPr>
          </a:lstStyle>
          <a:p>
            <a:r>
              <a:rPr lang="zh-CN" altLang="en-US"/>
              <a:t>吉林大学计算机科学与技术学院</a:t>
            </a:r>
          </a:p>
        </p:txBody>
      </p:sp>
      <p:sp>
        <p:nvSpPr>
          <p:cNvPr id="5" name="页脚占位符 4"/>
          <p:cNvSpPr>
            <a:spLocks noGrp="1"/>
          </p:cNvSpPr>
          <p:nvPr>
            <p:ph type="ftr" sz="quarter" idx="11"/>
          </p:nvPr>
        </p:nvSpPr>
        <p:spPr/>
        <p:txBody>
          <a:bodyPr/>
          <a:lstStyle>
            <a:lvl1pPr>
              <a:defRPr/>
            </a:lvl1pPr>
          </a:lstStyle>
          <a:p>
            <a:pPr>
              <a:defRPr/>
            </a:pPr>
            <a:r>
              <a:rPr lang="en-US" altLang="zh-CN" dirty="0"/>
              <a:t>Company Logo</a:t>
            </a:r>
          </a:p>
        </p:txBody>
      </p:sp>
      <p:sp>
        <p:nvSpPr>
          <p:cNvPr id="6" name="灯片编号占位符 5"/>
          <p:cNvSpPr>
            <a:spLocks noGrp="1"/>
          </p:cNvSpPr>
          <p:nvPr>
            <p:ph type="sldNum" sz="quarter" idx="12"/>
          </p:nvPr>
        </p:nvSpPr>
        <p:spPr/>
        <p:txBody>
          <a:bodyPr/>
          <a:lstStyle>
            <a:lvl1pPr>
              <a:defRPr/>
            </a:lvl1pPr>
          </a:lstStyle>
          <a:p>
            <a:fld id="{DA7DCBB3-79EA-47FA-8319-AD53C693E653}"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914400" y="107950"/>
            <a:ext cx="7315200" cy="563563"/>
          </a:xfrm>
        </p:spPr>
        <p:txBody>
          <a:bodyPr/>
          <a:lstStyle/>
          <a:p>
            <a:r>
              <a:rPr lang="zh-CN" altLang="en-US"/>
              <a:t>单击此处编辑母版标题样式</a:t>
            </a:r>
          </a:p>
        </p:txBody>
      </p:sp>
      <p:sp>
        <p:nvSpPr>
          <p:cNvPr id="3" name="图表占位符 2"/>
          <p:cNvSpPr>
            <a:spLocks noGrp="1"/>
          </p:cNvSpPr>
          <p:nvPr>
            <p:ph type="chart" idx="1" hasCustomPrompt="1"/>
          </p:nvPr>
        </p:nvSpPr>
        <p:spPr>
          <a:xfrm>
            <a:off x="990600" y="990600"/>
            <a:ext cx="7696200" cy="5135563"/>
          </a:xfrm>
        </p:spPr>
        <p:txBody>
          <a:bodyPr/>
          <a:lstStyle/>
          <a:p>
            <a:pPr lvl="0"/>
            <a:r>
              <a:rPr lang="zh-CN" altLang="en-US" noProof="0"/>
              <a:t>单击图标添加图表</a:t>
            </a:r>
          </a:p>
        </p:txBody>
      </p:sp>
      <p:sp>
        <p:nvSpPr>
          <p:cNvPr id="5" name="页脚占位符 4"/>
          <p:cNvSpPr>
            <a:spLocks noGrp="1"/>
          </p:cNvSpPr>
          <p:nvPr>
            <p:ph type="ftr" sz="quarter" idx="11"/>
          </p:nvPr>
        </p:nvSpPr>
        <p:spPr/>
        <p:txBody>
          <a:bodyPr/>
          <a:lstStyle>
            <a:lvl1pPr>
              <a:defRPr/>
            </a:lvl1pPr>
          </a:lstStyle>
          <a:p>
            <a:pPr>
              <a:defRPr/>
            </a:pPr>
            <a:r>
              <a:rPr lang="en-US" altLang="zh-CN" dirty="0"/>
              <a:t>Company Logo</a:t>
            </a:r>
          </a:p>
        </p:txBody>
      </p:sp>
      <p:sp>
        <p:nvSpPr>
          <p:cNvPr id="6" name="灯片编号占位符 5"/>
          <p:cNvSpPr>
            <a:spLocks noGrp="1"/>
          </p:cNvSpPr>
          <p:nvPr>
            <p:ph type="sldNum" sz="quarter" idx="12"/>
          </p:nvPr>
        </p:nvSpPr>
        <p:spPr/>
        <p:txBody>
          <a:bodyPr/>
          <a:lstStyle>
            <a:lvl1pPr>
              <a:defRPr/>
            </a:lvl1pPr>
          </a:lstStyle>
          <a:p>
            <a:fld id="{972AB887-4D87-4010-A843-ABCE59D65D2D}"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dgm" preserve="1">
  <p:cSld name="标题和图示或组织结构图">
    <p:spTree>
      <p:nvGrpSpPr>
        <p:cNvPr id="1" name=""/>
        <p:cNvGrpSpPr/>
        <p:nvPr/>
      </p:nvGrpSpPr>
      <p:grpSpPr>
        <a:xfrm>
          <a:off x="0" y="0"/>
          <a:ext cx="0" cy="0"/>
          <a:chOff x="0" y="0"/>
          <a:chExt cx="0" cy="0"/>
        </a:xfrm>
      </p:grpSpPr>
      <p:sp>
        <p:nvSpPr>
          <p:cNvPr id="4" name="Rectangle 20"/>
          <p:cNvSpPr>
            <a:spLocks noChangeArrowheads="1"/>
          </p:cNvSpPr>
          <p:nvPr/>
        </p:nvSpPr>
        <p:spPr bwMode="gray">
          <a:xfrm>
            <a:off x="838200" y="0"/>
            <a:ext cx="8305800" cy="7905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5" name="Rectangle 15"/>
          <p:cNvSpPr>
            <a:spLocks noChangeArrowheads="1"/>
          </p:cNvSpPr>
          <p:nvPr/>
        </p:nvSpPr>
        <p:spPr bwMode="ltGray">
          <a:xfrm>
            <a:off x="0" y="0"/>
            <a:ext cx="838200" cy="787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6" name="Line 21"/>
          <p:cNvSpPr>
            <a:spLocks noChangeShapeType="1"/>
          </p:cNvSpPr>
          <p:nvPr/>
        </p:nvSpPr>
        <p:spPr bwMode="auto">
          <a:xfrm>
            <a:off x="152400" y="6477000"/>
            <a:ext cx="8686800"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7" name="Picture 12" descr="d:\我的文档\桌面\media.jpg"/>
          <p:cNvPicPr>
            <a:picLocks noChangeAspect="1" noChangeArrowheads="1"/>
          </p:cNvPicPr>
          <p:nvPr userDrawn="1"/>
        </p:nvPicPr>
        <p:blipFill>
          <a:blip r:embed="rId2"/>
          <a:srcRect/>
          <a:stretch>
            <a:fillRect/>
          </a:stretch>
        </p:blipFill>
        <p:spPr bwMode="auto">
          <a:xfrm>
            <a:off x="8388424" y="51916"/>
            <a:ext cx="712788" cy="71278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标题 1"/>
          <p:cNvSpPr>
            <a:spLocks noGrp="1"/>
          </p:cNvSpPr>
          <p:nvPr>
            <p:ph type="title"/>
          </p:nvPr>
        </p:nvSpPr>
        <p:spPr>
          <a:xfrm>
            <a:off x="914400" y="107950"/>
            <a:ext cx="7315200" cy="563563"/>
          </a:xfrm>
        </p:spPr>
        <p:txBody>
          <a:bodyPr/>
          <a:lstStyle/>
          <a:p>
            <a:r>
              <a:rPr lang="zh-CN" altLang="en-US"/>
              <a:t>单击此处编辑母版标题样式</a:t>
            </a:r>
          </a:p>
        </p:txBody>
      </p:sp>
      <p:sp>
        <p:nvSpPr>
          <p:cNvPr id="3" name="SmartArt 占位符 2"/>
          <p:cNvSpPr>
            <a:spLocks noGrp="1"/>
          </p:cNvSpPr>
          <p:nvPr>
            <p:ph type="pic" idx="1" hasCustomPrompt="1"/>
          </p:nvPr>
        </p:nvSpPr>
        <p:spPr>
          <a:xfrm>
            <a:off x="990600" y="990600"/>
            <a:ext cx="7696200" cy="5135563"/>
          </a:xfrm>
        </p:spPr>
        <p:txBody>
          <a:bodyPr/>
          <a:lstStyle/>
          <a:p>
            <a:pPr lvl="0"/>
            <a:r>
              <a:rPr lang="zh-CN" altLang="en-US" noProof="0"/>
              <a:t>单击图标添加 </a:t>
            </a:r>
            <a:r>
              <a:rPr lang="en-US" altLang="zh-CN" noProof="0" dirty="0"/>
              <a:t>SmartArt </a:t>
            </a:r>
            <a:r>
              <a:rPr lang="zh-CN" altLang="en-US" noProof="0"/>
              <a:t>图形</a:t>
            </a:r>
          </a:p>
        </p:txBody>
      </p:sp>
      <p:sp>
        <p:nvSpPr>
          <p:cNvPr id="10" name="灯片编号占位符 5"/>
          <p:cNvSpPr>
            <a:spLocks noGrp="1"/>
          </p:cNvSpPr>
          <p:nvPr>
            <p:ph type="sldNum" sz="quarter" idx="12"/>
          </p:nvPr>
        </p:nvSpPr>
        <p:spPr/>
        <p:txBody>
          <a:bodyPr/>
          <a:lstStyle>
            <a:lvl1pPr>
              <a:defRPr/>
            </a:lvl1pPr>
          </a:lstStyle>
          <a:p>
            <a:fld id="{0B404C31-2F91-4336-AED1-A6937B497120}"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4" name="Rectangle 20"/>
          <p:cNvSpPr>
            <a:spLocks noChangeArrowheads="1"/>
          </p:cNvSpPr>
          <p:nvPr/>
        </p:nvSpPr>
        <p:spPr bwMode="gray">
          <a:xfrm>
            <a:off x="981722" y="0"/>
            <a:ext cx="8153400" cy="99059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5" name="Rectangle 15"/>
          <p:cNvSpPr>
            <a:spLocks noChangeArrowheads="1"/>
          </p:cNvSpPr>
          <p:nvPr/>
        </p:nvSpPr>
        <p:spPr bwMode="ltGray">
          <a:xfrm>
            <a:off x="-1" y="-1"/>
            <a:ext cx="987870" cy="99059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6" name="Line 21"/>
          <p:cNvSpPr>
            <a:spLocks noChangeShapeType="1"/>
          </p:cNvSpPr>
          <p:nvPr/>
        </p:nvSpPr>
        <p:spPr bwMode="auto">
          <a:xfrm>
            <a:off x="152400" y="6477000"/>
            <a:ext cx="8686800"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7" name="Picture 1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498" y="33775"/>
            <a:ext cx="907406" cy="90740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标题 1"/>
          <p:cNvSpPr>
            <a:spLocks noGrp="1"/>
          </p:cNvSpPr>
          <p:nvPr>
            <p:ph type="title"/>
          </p:nvPr>
        </p:nvSpPr>
        <p:spPr>
          <a:xfrm>
            <a:off x="1106252" y="207200"/>
            <a:ext cx="6321896" cy="563563"/>
          </a:xfrm>
        </p:spPr>
        <p:txBody>
          <a:body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 name="灯片编号占位符 5"/>
          <p:cNvSpPr>
            <a:spLocks noGrp="1"/>
          </p:cNvSpPr>
          <p:nvPr>
            <p:ph type="sldNum" sz="quarter" idx="12"/>
          </p:nvPr>
        </p:nvSpPr>
        <p:spPr/>
        <p:txBody>
          <a:bodyPr/>
          <a:lstStyle>
            <a:lvl1pPr>
              <a:defRPr/>
            </a:lvl1pPr>
          </a:lstStyle>
          <a:p>
            <a:fld id="{D15A6F8B-FCA0-4750-BD65-FE9D37250AFE}" type="slidenum">
              <a:rPr lang="en-US" altLang="zh-CN"/>
              <a:t>‹#›</a:t>
            </a:fld>
            <a:endParaRPr lang="en-US" altLang="zh-CN" dirty="0"/>
          </a:p>
        </p:txBody>
      </p:sp>
      <p:pic>
        <p:nvPicPr>
          <p:cNvPr id="12" name="图片 11"/>
          <p:cNvPicPr>
            <a:picLocks noChangeAspect="1"/>
          </p:cNvPicPr>
          <p:nvPr userDrawn="1"/>
        </p:nvPicPr>
        <p:blipFill>
          <a:blip r:embed="rId3"/>
          <a:stretch>
            <a:fillRect/>
          </a:stretch>
        </p:blipFill>
        <p:spPr>
          <a:xfrm>
            <a:off x="7981026" y="-6314"/>
            <a:ext cx="1165706" cy="1008972"/>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标题和内容">
    <p:spTree>
      <p:nvGrpSpPr>
        <p:cNvPr id="1" name=""/>
        <p:cNvGrpSpPr/>
        <p:nvPr/>
      </p:nvGrpSpPr>
      <p:grpSpPr>
        <a:xfrm>
          <a:off x="0" y="0"/>
          <a:ext cx="0" cy="0"/>
          <a:chOff x="0" y="0"/>
          <a:chExt cx="0" cy="0"/>
        </a:xfrm>
      </p:grpSpPr>
      <p:sp>
        <p:nvSpPr>
          <p:cNvPr id="4" name="Rectangle 20"/>
          <p:cNvSpPr>
            <a:spLocks noChangeArrowheads="1"/>
          </p:cNvSpPr>
          <p:nvPr/>
        </p:nvSpPr>
        <p:spPr bwMode="gray">
          <a:xfrm>
            <a:off x="838200" y="0"/>
            <a:ext cx="8305800" cy="7905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5" name="Rectangle 15"/>
          <p:cNvSpPr>
            <a:spLocks noChangeArrowheads="1"/>
          </p:cNvSpPr>
          <p:nvPr/>
        </p:nvSpPr>
        <p:spPr bwMode="ltGray">
          <a:xfrm>
            <a:off x="0" y="0"/>
            <a:ext cx="838200" cy="787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6" name="Line 21"/>
          <p:cNvSpPr>
            <a:spLocks noChangeShapeType="1"/>
          </p:cNvSpPr>
          <p:nvPr/>
        </p:nvSpPr>
        <p:spPr bwMode="auto">
          <a:xfrm>
            <a:off x="152400" y="6477000"/>
            <a:ext cx="8686800"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7" name="Picture 12" descr="d:\我的文档\桌面\media.jpg"/>
          <p:cNvPicPr>
            <a:picLocks noChangeAspect="1" noChangeArrowheads="1"/>
          </p:cNvPicPr>
          <p:nvPr userDrawn="1"/>
        </p:nvPicPr>
        <p:blipFill>
          <a:blip r:embed="rId2"/>
          <a:srcRect/>
          <a:stretch>
            <a:fillRect/>
          </a:stretch>
        </p:blipFill>
        <p:spPr bwMode="auto">
          <a:xfrm>
            <a:off x="8388424" y="51916"/>
            <a:ext cx="712788" cy="71278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8" name="日期占位符 3"/>
          <p:cNvSpPr>
            <a:spLocks noGrp="1"/>
          </p:cNvSpPr>
          <p:nvPr>
            <p:ph type="dt" sz="half" idx="10"/>
          </p:nvPr>
        </p:nvSpPr>
        <p:spPr/>
        <p:txBody>
          <a:bodyPr/>
          <a:lstStyle>
            <a:lvl1pPr>
              <a:defRPr sz="1050">
                <a:latin typeface="Arial" panose="020B0604020202020204" pitchFamily="34" charset="0"/>
                <a:ea typeface="宋体" panose="02010600030101010101" pitchFamily="2" charset="-122"/>
                <a:cs typeface="+mn-cs"/>
              </a:defRPr>
            </a:lvl1pPr>
          </a:lstStyle>
          <a:p>
            <a:pPr>
              <a:defRPr/>
            </a:pPr>
            <a:endParaRPr lang="en-US" altLang="zh-CN" dirty="0"/>
          </a:p>
        </p:txBody>
      </p:sp>
      <p:sp>
        <p:nvSpPr>
          <p:cNvPr id="9" name="页脚占位符 4"/>
          <p:cNvSpPr>
            <a:spLocks noGrp="1"/>
          </p:cNvSpPr>
          <p:nvPr>
            <p:ph type="ftr" sz="quarter" idx="11"/>
          </p:nvPr>
        </p:nvSpPr>
        <p:spPr/>
        <p:txBody>
          <a:bodyPr/>
          <a:lstStyle>
            <a:lvl1pPr>
              <a:defRPr/>
            </a:lvl1pPr>
          </a:lstStyle>
          <a:p>
            <a:pPr>
              <a:defRPr/>
            </a:pPr>
            <a:endParaRPr lang="en-US" altLang="zh-CN" dirty="0"/>
          </a:p>
        </p:txBody>
      </p:sp>
      <p:sp>
        <p:nvSpPr>
          <p:cNvPr id="10" name="灯片编号占位符 5"/>
          <p:cNvSpPr>
            <a:spLocks noGrp="1"/>
          </p:cNvSpPr>
          <p:nvPr>
            <p:ph type="sldNum" sz="quarter" idx="12"/>
          </p:nvPr>
        </p:nvSpPr>
        <p:spPr/>
        <p:txBody>
          <a:bodyPr/>
          <a:lstStyle>
            <a:lvl1pPr>
              <a:defRPr/>
            </a:lvl1pPr>
          </a:lstStyle>
          <a:p>
            <a:fld id="{D15A6F8B-FCA0-4750-BD65-FE9D37250AFE}"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sz="1050">
                <a:latin typeface="Arial" panose="020B0604020202020204" pitchFamily="34" charset="0"/>
                <a:ea typeface="宋体" panose="02010600030101010101" pitchFamily="2" charset="-122"/>
                <a:cs typeface="+mn-cs"/>
              </a:defRPr>
            </a:lvl1pPr>
          </a:lstStyle>
          <a:p>
            <a:pPr>
              <a:defRPr/>
            </a:pPr>
            <a:endParaRPr lang="en-US" altLang="zh-CN" dirty="0"/>
          </a:p>
        </p:txBody>
      </p:sp>
      <p:sp>
        <p:nvSpPr>
          <p:cNvPr id="5" name="页脚占位符 4"/>
          <p:cNvSpPr>
            <a:spLocks noGrp="1"/>
          </p:cNvSpPr>
          <p:nvPr>
            <p:ph type="ftr" sz="quarter" idx="11"/>
          </p:nvPr>
        </p:nvSpPr>
        <p:spPr/>
        <p:txBody>
          <a:bodyPr/>
          <a:lstStyle>
            <a:lvl1pPr>
              <a:defRPr/>
            </a:lvl1pPr>
          </a:lstStyle>
          <a:p>
            <a:pPr>
              <a:defRPr/>
            </a:pPr>
            <a:r>
              <a:rPr lang="en-US" altLang="zh-CN" dirty="0"/>
              <a:t>Company Logo</a:t>
            </a:r>
          </a:p>
        </p:txBody>
      </p:sp>
      <p:sp>
        <p:nvSpPr>
          <p:cNvPr id="6" name="灯片编号占位符 5"/>
          <p:cNvSpPr>
            <a:spLocks noGrp="1"/>
          </p:cNvSpPr>
          <p:nvPr>
            <p:ph type="sldNum" sz="quarter" idx="12"/>
          </p:nvPr>
        </p:nvSpPr>
        <p:spPr/>
        <p:txBody>
          <a:bodyPr/>
          <a:lstStyle>
            <a:lvl1pPr>
              <a:defRPr/>
            </a:lvl1pPr>
          </a:lstStyle>
          <a:p>
            <a:fld id="{956D3946-AE48-4114-BEFA-F05DC4287C16}"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990600" y="990600"/>
            <a:ext cx="37719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914900" y="990600"/>
            <a:ext cx="37719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11"/>
          </p:nvPr>
        </p:nvSpPr>
        <p:spPr/>
        <p:txBody>
          <a:bodyPr/>
          <a:lstStyle>
            <a:lvl1pPr>
              <a:defRPr/>
            </a:lvl1pPr>
          </a:lstStyle>
          <a:p>
            <a:pPr>
              <a:defRPr/>
            </a:pPr>
            <a:r>
              <a:rPr lang="en-US" altLang="zh-CN" dirty="0"/>
              <a:t>Company Logo</a:t>
            </a:r>
          </a:p>
        </p:txBody>
      </p:sp>
      <p:sp>
        <p:nvSpPr>
          <p:cNvPr id="7" name="灯片编号占位符 6"/>
          <p:cNvSpPr>
            <a:spLocks noGrp="1"/>
          </p:cNvSpPr>
          <p:nvPr>
            <p:ph type="sldNum" sz="quarter" idx="12"/>
          </p:nvPr>
        </p:nvSpPr>
        <p:spPr/>
        <p:txBody>
          <a:bodyPr/>
          <a:lstStyle>
            <a:lvl1pPr>
              <a:defRPr/>
            </a:lvl1pPr>
          </a:lstStyle>
          <a:p>
            <a:fld id="{46D1FC5F-F064-4600-85FE-BDD1BE33B72D}"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8" name="页脚占位符 7"/>
          <p:cNvSpPr>
            <a:spLocks noGrp="1"/>
          </p:cNvSpPr>
          <p:nvPr>
            <p:ph type="ftr" sz="quarter" idx="11"/>
          </p:nvPr>
        </p:nvSpPr>
        <p:spPr/>
        <p:txBody>
          <a:bodyPr/>
          <a:lstStyle>
            <a:lvl1pPr>
              <a:defRPr/>
            </a:lvl1pPr>
          </a:lstStyle>
          <a:p>
            <a:pPr>
              <a:defRPr/>
            </a:pPr>
            <a:r>
              <a:rPr lang="en-US" altLang="zh-CN" dirty="0"/>
              <a:t>Company Logo</a:t>
            </a:r>
          </a:p>
        </p:txBody>
      </p:sp>
      <p:sp>
        <p:nvSpPr>
          <p:cNvPr id="9" name="灯片编号占位符 8"/>
          <p:cNvSpPr>
            <a:spLocks noGrp="1"/>
          </p:cNvSpPr>
          <p:nvPr>
            <p:ph type="sldNum" sz="quarter" idx="12"/>
          </p:nvPr>
        </p:nvSpPr>
        <p:spPr/>
        <p:txBody>
          <a:bodyPr/>
          <a:lstStyle>
            <a:lvl1pPr>
              <a:defRPr/>
            </a:lvl1pPr>
          </a:lstStyle>
          <a:p>
            <a:fld id="{1044006C-245C-4968-A0BD-09D721713467}"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r>
              <a:rPr lang="zh-CN" altLang="en-US"/>
              <a:t>吉林大学计算机科学与技术学院</a:t>
            </a:r>
          </a:p>
        </p:txBody>
      </p:sp>
      <p:sp>
        <p:nvSpPr>
          <p:cNvPr id="4" name="页脚占位符 3"/>
          <p:cNvSpPr>
            <a:spLocks noGrp="1"/>
          </p:cNvSpPr>
          <p:nvPr>
            <p:ph type="ftr" sz="quarter" idx="11"/>
          </p:nvPr>
        </p:nvSpPr>
        <p:spPr/>
        <p:txBody>
          <a:bodyPr/>
          <a:lstStyle>
            <a:lvl1pPr>
              <a:defRPr/>
            </a:lvl1pPr>
          </a:lstStyle>
          <a:p>
            <a:pPr>
              <a:defRPr/>
            </a:pPr>
            <a:r>
              <a:rPr lang="en-US" altLang="zh-CN" dirty="0"/>
              <a:t>Company Logo</a:t>
            </a:r>
          </a:p>
        </p:txBody>
      </p:sp>
      <p:sp>
        <p:nvSpPr>
          <p:cNvPr id="5" name="灯片编号占位符 4"/>
          <p:cNvSpPr>
            <a:spLocks noGrp="1"/>
          </p:cNvSpPr>
          <p:nvPr>
            <p:ph type="sldNum" sz="quarter" idx="12"/>
          </p:nvPr>
        </p:nvSpPr>
        <p:spPr/>
        <p:txBody>
          <a:bodyPr/>
          <a:lstStyle>
            <a:lvl1pPr>
              <a:defRPr/>
            </a:lvl1pPr>
          </a:lstStyle>
          <a:p>
            <a:fld id="{ECB89A08-C7D7-4CEE-BD8A-BAED0C423BBA}"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lvl1pPr>
              <a:defRPr/>
            </a:lvl1pPr>
          </a:lstStyle>
          <a:p>
            <a:pPr>
              <a:defRPr/>
            </a:pPr>
            <a:r>
              <a:rPr lang="en-US" altLang="zh-CN" dirty="0"/>
              <a:t>Company Logo</a:t>
            </a:r>
          </a:p>
        </p:txBody>
      </p:sp>
      <p:sp>
        <p:nvSpPr>
          <p:cNvPr id="4" name="灯片编号占位符 3"/>
          <p:cNvSpPr>
            <a:spLocks noGrp="1"/>
          </p:cNvSpPr>
          <p:nvPr>
            <p:ph type="sldNum" sz="quarter" idx="12"/>
          </p:nvPr>
        </p:nvSpPr>
        <p:spPr/>
        <p:txBody>
          <a:bodyPr/>
          <a:lstStyle>
            <a:lvl1pPr>
              <a:defRPr/>
            </a:lvl1pPr>
          </a:lstStyle>
          <a:p>
            <a:fld id="{1C1DE7A4-C21A-434C-9199-21E9B31A6ADF}"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6" name="页脚占位符 5"/>
          <p:cNvSpPr>
            <a:spLocks noGrp="1"/>
          </p:cNvSpPr>
          <p:nvPr>
            <p:ph type="ftr" sz="quarter" idx="11"/>
          </p:nvPr>
        </p:nvSpPr>
        <p:spPr/>
        <p:txBody>
          <a:bodyPr/>
          <a:lstStyle>
            <a:lvl1pPr>
              <a:defRPr/>
            </a:lvl1pPr>
          </a:lstStyle>
          <a:p>
            <a:pPr>
              <a:defRPr/>
            </a:pPr>
            <a:r>
              <a:rPr lang="en-US" altLang="zh-CN" dirty="0"/>
              <a:t>Company Logo</a:t>
            </a:r>
          </a:p>
        </p:txBody>
      </p:sp>
      <p:sp>
        <p:nvSpPr>
          <p:cNvPr id="7" name="灯片编号占位符 6"/>
          <p:cNvSpPr>
            <a:spLocks noGrp="1"/>
          </p:cNvSpPr>
          <p:nvPr>
            <p:ph type="sldNum" sz="quarter" idx="12"/>
          </p:nvPr>
        </p:nvSpPr>
        <p:spPr/>
        <p:txBody>
          <a:bodyPr/>
          <a:lstStyle>
            <a:lvl1pPr>
              <a:defRPr/>
            </a:lvl1pPr>
          </a:lstStyle>
          <a:p>
            <a:fld id="{F6B2ED14-D463-4C8B-9D2E-875F54A8BE7D}" type="slidenum">
              <a:rPr lang="en-US" altLang="zh-CN"/>
              <a:t>‹#›</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0"/>
          <p:cNvSpPr>
            <a:spLocks noChangeArrowheads="1"/>
          </p:cNvSpPr>
          <p:nvPr/>
        </p:nvSpPr>
        <p:spPr bwMode="gray">
          <a:xfrm>
            <a:off x="838200" y="0"/>
            <a:ext cx="8305800" cy="7905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1027" name="Rectangle 10"/>
          <p:cNvSpPr>
            <a:spLocks noGrp="1" noChangeArrowheads="1"/>
          </p:cNvSpPr>
          <p:nvPr>
            <p:ph type="title"/>
          </p:nvPr>
        </p:nvSpPr>
        <p:spPr bwMode="white">
          <a:xfrm>
            <a:off x="914400" y="107950"/>
            <a:ext cx="73152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8" name="Rectangle 11"/>
          <p:cNvSpPr>
            <a:spLocks noGrp="1" noChangeArrowheads="1"/>
          </p:cNvSpPr>
          <p:nvPr>
            <p:ph type="body" idx="1"/>
          </p:nvPr>
        </p:nvSpPr>
        <p:spPr bwMode="auto">
          <a:xfrm>
            <a:off x="990600" y="990600"/>
            <a:ext cx="7696200"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110604" name="Rectangle 12"/>
          <p:cNvSpPr>
            <a:spLocks noGrp="1" noChangeArrowheads="1"/>
          </p:cNvSpPr>
          <p:nvPr>
            <p:ph type="dt" sz="half" idx="2"/>
          </p:nvPr>
        </p:nvSpPr>
        <p:spPr bwMode="auto">
          <a:xfrm>
            <a:off x="6705600" y="6477000"/>
            <a:ext cx="2133600" cy="244475"/>
          </a:xfrm>
          <a:prstGeom prst="rect">
            <a:avLst/>
          </a:prstGeom>
          <a:noFill/>
          <a:ln w="9525">
            <a:noFill/>
            <a:miter lim="800000"/>
          </a:ln>
          <a:effectLst/>
        </p:spPr>
        <p:txBody>
          <a:bodyPr vert="horz" wrap="square" lIns="91440" tIns="45720" rIns="91440" bIns="45720" numCol="1" anchor="t" anchorCtr="0" compatLnSpc="1"/>
          <a:lstStyle>
            <a:lvl1pPr algn="r">
              <a:defRPr sz="1000">
                <a:latin typeface="Arial" panose="020B0604020202020204" pitchFamily="34" charset="0"/>
              </a:defRPr>
            </a:lvl1pPr>
          </a:lstStyle>
          <a:p>
            <a:r>
              <a:rPr kumimoji="1" lang="zh-CN" altLang="en-US" sz="1200" dirty="0">
                <a:latin typeface="楷体" panose="02010609060101010101" pitchFamily="49" charset="-122"/>
                <a:ea typeface="楷体" panose="02010609060101010101" pitchFamily="49" charset="-122"/>
              </a:rPr>
              <a:t>通信软件和协议工程</a:t>
            </a:r>
            <a:endParaRPr kumimoji="1" lang="zh-CN" altLang="en-US" sz="1200" kern="1200" dirty="0">
              <a:solidFill>
                <a:schemeClr val="tx1"/>
              </a:solidFill>
              <a:latin typeface="楷体" panose="02010609060101010101" pitchFamily="49" charset="-122"/>
              <a:ea typeface="楷体" panose="02010609060101010101" pitchFamily="49" charset="-122"/>
              <a:cs typeface="+mn-cs"/>
            </a:endParaRPr>
          </a:p>
        </p:txBody>
      </p:sp>
      <p:sp>
        <p:nvSpPr>
          <p:cNvPr id="110605" name="Rectangle 13"/>
          <p:cNvSpPr>
            <a:spLocks noGrp="1" noChangeArrowheads="1"/>
          </p:cNvSpPr>
          <p:nvPr>
            <p:ph type="ftr" sz="quarter" idx="3"/>
          </p:nvPr>
        </p:nvSpPr>
        <p:spPr bwMode="auto">
          <a:xfrm>
            <a:off x="152400" y="6477000"/>
            <a:ext cx="2895600" cy="381000"/>
          </a:xfrm>
          <a:prstGeom prst="rect">
            <a:avLst/>
          </a:prstGeom>
          <a:noFill/>
          <a:ln w="9525">
            <a:noFill/>
            <a:miter lim="800000"/>
          </a:ln>
          <a:effectLst/>
        </p:spPr>
        <p:txBody>
          <a:bodyPr vert="horz" wrap="square" lIns="91440" tIns="45720" rIns="91440" bIns="45720" numCol="1" anchor="t" anchorCtr="0" compatLnSpc="1"/>
          <a:lstStyle>
            <a:lvl1pPr>
              <a:defRPr kumimoji="1" lang="zh-CN" altLang="en-US" sz="1200" kern="1200" dirty="0" smtClean="0">
                <a:solidFill>
                  <a:schemeClr val="tx1"/>
                </a:solidFill>
                <a:latin typeface="楷体" panose="02010609060101010101" pitchFamily="49" charset="-122"/>
                <a:ea typeface="楷体" panose="02010609060101010101" pitchFamily="49" charset="-122"/>
                <a:cs typeface="+mn-cs"/>
              </a:defRPr>
            </a:lvl1pPr>
          </a:lstStyle>
          <a:p>
            <a:pPr>
              <a:defRPr/>
            </a:pPr>
            <a:r>
              <a:rPr lang="zh-CN" altLang="en-US" dirty="0"/>
              <a:t>吉林大学计算机科学与技术学院</a:t>
            </a:r>
          </a:p>
          <a:p>
            <a:pPr>
              <a:defRPr/>
            </a:pPr>
            <a:endParaRPr lang="zh-CN" altLang="en-US" dirty="0"/>
          </a:p>
        </p:txBody>
      </p:sp>
      <p:sp>
        <p:nvSpPr>
          <p:cNvPr id="110606" name="Rectangle 14"/>
          <p:cNvSpPr>
            <a:spLocks noGrp="1" noChangeArrowheads="1"/>
          </p:cNvSpPr>
          <p:nvPr>
            <p:ph type="sldNum" sz="quarter" idx="4"/>
          </p:nvPr>
        </p:nvSpPr>
        <p:spPr bwMode="auto">
          <a:xfrm>
            <a:off x="3200400" y="6537325"/>
            <a:ext cx="2133600" cy="244475"/>
          </a:xfrm>
          <a:prstGeom prst="rect">
            <a:avLst/>
          </a:prstGeom>
          <a:noFill/>
          <a:ln w="9525">
            <a:noFill/>
            <a:miter lim="800000"/>
          </a:ln>
          <a:effectLst/>
        </p:spPr>
        <p:txBody>
          <a:bodyPr vert="horz" wrap="square" lIns="91440" tIns="45720" rIns="91440" bIns="45720" numCol="1" anchor="t" anchorCtr="0" compatLnSpc="1"/>
          <a:lstStyle>
            <a:lvl1pPr algn="ctr">
              <a:defRPr sz="1000">
                <a:latin typeface="Arial" panose="020B0604020202020204" pitchFamily="34" charset="0"/>
              </a:defRPr>
            </a:lvl1pPr>
          </a:lstStyle>
          <a:p>
            <a:endParaRPr lang="en-US" altLang="zh-CN" dirty="0"/>
          </a:p>
        </p:txBody>
      </p:sp>
      <p:sp>
        <p:nvSpPr>
          <p:cNvPr id="1032" name="Rectangle 15"/>
          <p:cNvSpPr>
            <a:spLocks noChangeArrowheads="1"/>
          </p:cNvSpPr>
          <p:nvPr/>
        </p:nvSpPr>
        <p:spPr bwMode="ltGray">
          <a:xfrm>
            <a:off x="0" y="0"/>
            <a:ext cx="838200" cy="787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1033" name="Rectangle 16"/>
          <p:cNvSpPr>
            <a:spLocks noChangeArrowheads="1"/>
          </p:cNvSpPr>
          <p:nvPr/>
        </p:nvSpPr>
        <p:spPr bwMode="ltGray">
          <a:xfrm>
            <a:off x="0" y="787400"/>
            <a:ext cx="838200" cy="7874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Verdana" panose="020B0604030504040204" pitchFamily="34" charset="0"/>
                <a:ea typeface="宋体" panose="02010600030101010101" pitchFamily="2" charset="-122"/>
              </a:defRPr>
            </a:lvl1pPr>
            <a:lvl2pPr marL="742950" indent="-285750">
              <a:defRPr kumimoji="1" sz="2400">
                <a:solidFill>
                  <a:schemeClr val="tx1"/>
                </a:solidFill>
                <a:latin typeface="Verdana" panose="020B0604030504040204" pitchFamily="34" charset="0"/>
                <a:ea typeface="宋体" panose="02010600030101010101" pitchFamily="2" charset="-122"/>
              </a:defRPr>
            </a:lvl2pPr>
            <a:lvl3pPr marL="1143000" indent="-228600">
              <a:defRPr kumimoji="1" sz="2400">
                <a:solidFill>
                  <a:schemeClr val="tx1"/>
                </a:solidFill>
                <a:latin typeface="Verdana" panose="020B0604030504040204" pitchFamily="34" charset="0"/>
                <a:ea typeface="宋体" panose="02010600030101010101" pitchFamily="2" charset="-122"/>
              </a:defRPr>
            </a:lvl3pPr>
            <a:lvl4pPr marL="1600200" indent="-228600">
              <a:defRPr kumimoji="1" sz="2400">
                <a:solidFill>
                  <a:schemeClr val="tx1"/>
                </a:solidFill>
                <a:latin typeface="Verdana" panose="020B0604030504040204" pitchFamily="34" charset="0"/>
                <a:ea typeface="宋体" panose="02010600030101010101" pitchFamily="2" charset="-122"/>
              </a:defRPr>
            </a:lvl4pPr>
            <a:lvl5pPr marL="2057400" indent="-228600">
              <a:defRPr kumimoji="1" sz="2400">
                <a:solidFill>
                  <a:schemeClr val="tx1"/>
                </a:solidFill>
                <a:latin typeface="Verdana" panose="020B060403050404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Verdana" panose="020B0604030504040204" pitchFamily="34" charset="0"/>
                <a:ea typeface="宋体" panose="02010600030101010101" pitchFamily="2" charset="-122"/>
              </a:defRPr>
            </a:lvl9pPr>
          </a:lstStyle>
          <a:p>
            <a:endParaRPr kumimoji="0" lang="zh-CN" altLang="en-US" sz="1800"/>
          </a:p>
        </p:txBody>
      </p:sp>
      <p:sp>
        <p:nvSpPr>
          <p:cNvPr id="1034" name="Line 21"/>
          <p:cNvSpPr>
            <a:spLocks noChangeShapeType="1"/>
          </p:cNvSpPr>
          <p:nvPr/>
        </p:nvSpPr>
        <p:spPr bwMode="auto">
          <a:xfrm>
            <a:off x="152400" y="6477000"/>
            <a:ext cx="8686800"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1036" name="Picture 12"/>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309800" y="6704"/>
            <a:ext cx="758000" cy="7580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mc:AlternateContent xmlns:mc="http://schemas.openxmlformats.org/markup-compatibility/2006" xmlns:p14="http://schemas.microsoft.com/office/powerpoint/2010/main">
    <mc:Choice Requires="p14">
      <p:transition/>
    </mc:Choice>
    <mc:Fallback xmlns="">
      <p:transition/>
    </mc:Fallback>
  </mc:AlternateContent>
  <p:hf hdr="0" ftr="0" dt="0"/>
  <p:txStyles>
    <p:titleStyle>
      <a:lvl1pPr algn="l" rtl="0" eaLnBrk="0" fontAlgn="base" hangingPunct="0">
        <a:spcBef>
          <a:spcPct val="0"/>
        </a:spcBef>
        <a:spcAft>
          <a:spcPct val="0"/>
        </a:spcAft>
        <a:defRPr kumimoji="1" sz="3600">
          <a:solidFill>
            <a:schemeClr val="bg1"/>
          </a:solidFill>
          <a:latin typeface="+mj-lt"/>
          <a:ea typeface="宋体" panose="02010600030101010101" pitchFamily="2" charset="-122"/>
          <a:cs typeface="宋体" panose="02010600030101010101" pitchFamily="2" charset="-122"/>
        </a:defRPr>
      </a:lvl1pPr>
      <a:lvl2pPr algn="l" rtl="0" eaLnBrk="0" fontAlgn="base" hangingPunct="0">
        <a:spcBef>
          <a:spcPct val="0"/>
        </a:spcBef>
        <a:spcAft>
          <a:spcPct val="0"/>
        </a:spcAft>
        <a:defRPr kumimoji="1" sz="3600">
          <a:solidFill>
            <a:schemeClr val="bg1"/>
          </a:solidFill>
          <a:latin typeface="Verdana" panose="020B0604030504040204" pitchFamily="34" charset="0"/>
          <a:ea typeface="宋体" panose="02010600030101010101" pitchFamily="2" charset="-122"/>
          <a:cs typeface="宋体" panose="02010600030101010101" pitchFamily="2" charset="-122"/>
        </a:defRPr>
      </a:lvl2pPr>
      <a:lvl3pPr algn="l" rtl="0" eaLnBrk="0" fontAlgn="base" hangingPunct="0">
        <a:spcBef>
          <a:spcPct val="0"/>
        </a:spcBef>
        <a:spcAft>
          <a:spcPct val="0"/>
        </a:spcAft>
        <a:defRPr kumimoji="1" sz="3600">
          <a:solidFill>
            <a:schemeClr val="bg1"/>
          </a:solidFill>
          <a:latin typeface="Verdana" panose="020B0604030504040204" pitchFamily="34" charset="0"/>
          <a:ea typeface="宋体" panose="02010600030101010101" pitchFamily="2" charset="-122"/>
          <a:cs typeface="宋体" panose="02010600030101010101" pitchFamily="2" charset="-122"/>
        </a:defRPr>
      </a:lvl3pPr>
      <a:lvl4pPr algn="l" rtl="0" eaLnBrk="0" fontAlgn="base" hangingPunct="0">
        <a:spcBef>
          <a:spcPct val="0"/>
        </a:spcBef>
        <a:spcAft>
          <a:spcPct val="0"/>
        </a:spcAft>
        <a:defRPr kumimoji="1" sz="3600">
          <a:solidFill>
            <a:schemeClr val="bg1"/>
          </a:solidFill>
          <a:latin typeface="Verdana" panose="020B0604030504040204" pitchFamily="34" charset="0"/>
          <a:ea typeface="宋体" panose="02010600030101010101" pitchFamily="2" charset="-122"/>
          <a:cs typeface="宋体" panose="02010600030101010101" pitchFamily="2" charset="-122"/>
        </a:defRPr>
      </a:lvl4pPr>
      <a:lvl5pPr algn="l" rtl="0" eaLnBrk="0" fontAlgn="base" hangingPunct="0">
        <a:spcBef>
          <a:spcPct val="0"/>
        </a:spcBef>
        <a:spcAft>
          <a:spcPct val="0"/>
        </a:spcAft>
        <a:defRPr kumimoji="1" sz="3600">
          <a:solidFill>
            <a:schemeClr val="bg1"/>
          </a:solidFill>
          <a:latin typeface="Verdana" panose="020B0604030504040204" pitchFamily="34" charset="0"/>
          <a:ea typeface="宋体" panose="02010600030101010101" pitchFamily="2" charset="-122"/>
          <a:cs typeface="宋体" panose="02010600030101010101" pitchFamily="2" charset="-122"/>
        </a:defRPr>
      </a:lvl5pPr>
      <a:lvl6pPr marL="457200" algn="l" rtl="0" eaLnBrk="1" fontAlgn="base" hangingPunct="1">
        <a:spcBef>
          <a:spcPct val="0"/>
        </a:spcBef>
        <a:spcAft>
          <a:spcPct val="0"/>
        </a:spcAft>
        <a:defRPr sz="3600">
          <a:solidFill>
            <a:schemeClr val="bg1"/>
          </a:solidFill>
          <a:latin typeface="Verdana" panose="020B0604030504040204" pitchFamily="34" charset="0"/>
        </a:defRPr>
      </a:lvl6pPr>
      <a:lvl7pPr marL="914400" algn="l" rtl="0" eaLnBrk="1" fontAlgn="base" hangingPunct="1">
        <a:spcBef>
          <a:spcPct val="0"/>
        </a:spcBef>
        <a:spcAft>
          <a:spcPct val="0"/>
        </a:spcAft>
        <a:defRPr sz="3600">
          <a:solidFill>
            <a:schemeClr val="bg1"/>
          </a:solidFill>
          <a:latin typeface="Verdana" panose="020B0604030504040204" pitchFamily="34" charset="0"/>
        </a:defRPr>
      </a:lvl7pPr>
      <a:lvl8pPr marL="1371600" algn="l" rtl="0" eaLnBrk="1" fontAlgn="base" hangingPunct="1">
        <a:spcBef>
          <a:spcPct val="0"/>
        </a:spcBef>
        <a:spcAft>
          <a:spcPct val="0"/>
        </a:spcAft>
        <a:defRPr sz="3600">
          <a:solidFill>
            <a:schemeClr val="bg1"/>
          </a:solidFill>
          <a:latin typeface="Verdana" panose="020B0604030504040204" pitchFamily="34" charset="0"/>
        </a:defRPr>
      </a:lvl8pPr>
      <a:lvl9pPr marL="1828800" algn="l" rtl="0" eaLnBrk="1" fontAlgn="base" hangingPunct="1">
        <a:spcBef>
          <a:spcPct val="0"/>
        </a:spcBef>
        <a:spcAft>
          <a:spcPct val="0"/>
        </a:spcAft>
        <a:defRPr sz="3600">
          <a:solidFill>
            <a:schemeClr val="bg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6.xml"/><Relationship Id="rId7" Type="http://schemas.openxmlformats.org/officeDocument/2006/relationships/notesSlide" Target="../notesSlides/notesSlide13.xml"/><Relationship Id="rId12" Type="http://schemas.openxmlformats.org/officeDocument/2006/relationships/image" Target="../media/image22.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7.xml"/><Relationship Id="rId11" Type="http://schemas.openxmlformats.org/officeDocument/2006/relationships/image" Target="../media/image21.png"/><Relationship Id="rId5" Type="http://schemas.openxmlformats.org/officeDocument/2006/relationships/tags" Target="../tags/tag8.xml"/><Relationship Id="rId10" Type="http://schemas.openxmlformats.org/officeDocument/2006/relationships/image" Target="../media/image20.png"/><Relationship Id="rId4" Type="http://schemas.openxmlformats.org/officeDocument/2006/relationships/tags" Target="../tags/tag7.xml"/><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5.png"/><Relationship Id="rId5" Type="http://schemas.openxmlformats.org/officeDocument/2006/relationships/notesSlide" Target="../notesSlides/notesSlide16.xml"/><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27.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26.png"/><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7.xml"/><Relationship Id="rId7" Type="http://schemas.openxmlformats.org/officeDocument/2006/relationships/image" Target="../media/image31.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sz="quarter"/>
          </p:nvPr>
        </p:nvSpPr>
        <p:spPr>
          <a:xfrm>
            <a:off x="0" y="620688"/>
            <a:ext cx="9144000" cy="1152128"/>
          </a:xfrm>
        </p:spPr>
        <p:txBody>
          <a:bodyPr/>
          <a:lstStyle/>
          <a:p>
            <a:r>
              <a:rPr lang="en-US" sz="3200" b="0" dirty="0">
                <a:latin typeface="Comic Sans MS" panose="030F0702030302020204" pitchFamily="66" charset="0"/>
                <a:cs typeface="Comic Sans MS" panose="030F0702030302020204" pitchFamily="66" charset="0"/>
              </a:rPr>
              <a:t>Physics-Inspired Decomposition for Weak Low-Rank Spatiotemporal Completion in Sparse Crowdsensing</a:t>
            </a:r>
            <a:endParaRPr sz="3200" b="0" dirty="0">
              <a:latin typeface="Comic Sans MS" panose="030F0702030302020204" pitchFamily="66" charset="0"/>
              <a:cs typeface="Comic Sans MS" panose="030F0702030302020204" pitchFamily="66" charset="0"/>
            </a:endParaRPr>
          </a:p>
        </p:txBody>
      </p:sp>
      <p:sp>
        <p:nvSpPr>
          <p:cNvPr id="3" name="文本框 2"/>
          <p:cNvSpPr txBox="1"/>
          <p:nvPr/>
        </p:nvSpPr>
        <p:spPr>
          <a:xfrm>
            <a:off x="2771800" y="6315734"/>
            <a:ext cx="3844290" cy="460375"/>
          </a:xfrm>
          <a:prstGeom prst="rect">
            <a:avLst/>
          </a:prstGeom>
          <a:noFill/>
        </p:spPr>
        <p:txBody>
          <a:bodyPr wrap="square" rtlCol="0">
            <a:spAutoFit/>
          </a:bodyPr>
          <a:lstStyle/>
          <a:p>
            <a:r>
              <a:rPr lang="en-US" sz="2400" u="sng" dirty="0">
                <a:solidFill>
                  <a:schemeClr val="tx2">
                    <a:lumMod val="60000"/>
                    <a:lumOff val="40000"/>
                  </a:schemeClr>
                </a:solidFill>
                <a:ea typeface="黑体" panose="02010609060101010101" pitchFamily="49" charset="-122"/>
              </a:rPr>
              <a:t>P</a:t>
            </a:r>
            <a:r>
              <a:rPr sz="2400" u="sng" dirty="0">
                <a:solidFill>
                  <a:schemeClr val="tx2">
                    <a:lumMod val="60000"/>
                    <a:lumOff val="40000"/>
                  </a:schemeClr>
                </a:solidFill>
                <a:ea typeface="黑体" panose="02010609060101010101" pitchFamily="49" charset="-122"/>
              </a:rPr>
              <a:t>resenter: Mijia Zhang</a:t>
            </a:r>
          </a:p>
        </p:txBody>
      </p:sp>
      <p:sp>
        <p:nvSpPr>
          <p:cNvPr id="6" name="文本框 5"/>
          <p:cNvSpPr txBox="1"/>
          <p:nvPr/>
        </p:nvSpPr>
        <p:spPr>
          <a:xfrm>
            <a:off x="222712" y="5132758"/>
            <a:ext cx="8764674" cy="338554"/>
          </a:xfrm>
          <a:prstGeom prst="rect">
            <a:avLst/>
          </a:prstGeom>
          <a:noFill/>
        </p:spPr>
        <p:txBody>
          <a:bodyPr wrap="square" rtlCol="0">
            <a:spAutoFit/>
          </a:bodyPr>
          <a:lstStyle/>
          <a:p>
            <a:pPr algn="ctr"/>
            <a:r>
              <a:rPr lang="fr-FR" sz="1600" dirty="0">
                <a:solidFill>
                  <a:srgbClr val="7030A0"/>
                </a:solidFill>
                <a:ea typeface="黑体" panose="02010609060101010101" pitchFamily="49" charset="-122"/>
              </a:rPr>
              <a:t>Mijia Zhang</a:t>
            </a:r>
            <a:r>
              <a:rPr lang="fr-FR" sz="1600" baseline="30000" dirty="0">
                <a:solidFill>
                  <a:srgbClr val="7030A0"/>
                </a:solidFill>
                <a:ea typeface="黑体" panose="02010609060101010101" pitchFamily="49" charset="-122"/>
              </a:rPr>
              <a:t>1</a:t>
            </a:r>
            <a:r>
              <a:rPr lang="fr-FR" sz="1600" dirty="0">
                <a:solidFill>
                  <a:srgbClr val="7030A0"/>
                </a:solidFill>
                <a:ea typeface="黑体" panose="02010609060101010101" pitchFamily="49" charset="-122"/>
              </a:rPr>
              <a:t>, En Wang</a:t>
            </a:r>
            <a:r>
              <a:rPr lang="fr-FR" sz="1600" baseline="30000" dirty="0">
                <a:solidFill>
                  <a:srgbClr val="7030A0"/>
                </a:solidFill>
                <a:ea typeface="黑体" panose="02010609060101010101" pitchFamily="49" charset="-122"/>
              </a:rPr>
              <a:t>1</a:t>
            </a:r>
            <a:r>
              <a:rPr lang="fr-FR" altLang="zh-CN" sz="1600" baseline="30000" dirty="0">
                <a:solidFill>
                  <a:srgbClr val="7030A0"/>
                </a:solidFill>
                <a:ea typeface="黑体" panose="02010609060101010101" pitchFamily="49" charset="-122"/>
                <a:sym typeface="+mn-ea"/>
              </a:rPr>
              <a:t>,*</a:t>
            </a:r>
            <a:r>
              <a:rPr lang="fr-FR" sz="1600" dirty="0">
                <a:solidFill>
                  <a:srgbClr val="7030A0"/>
                </a:solidFill>
                <a:ea typeface="黑体" panose="02010609060101010101" pitchFamily="49" charset="-122"/>
              </a:rPr>
              <a:t>, </a:t>
            </a:r>
            <a:r>
              <a:rPr lang="fr-FR" sz="1600" dirty="0">
                <a:solidFill>
                  <a:srgbClr val="7030A0"/>
                </a:solidFill>
                <a:ea typeface="黑体" panose="02010609060101010101" pitchFamily="49" charset="-122"/>
                <a:sym typeface="+mn-ea"/>
              </a:rPr>
              <a:t>Wenbin Liu</a:t>
            </a:r>
            <a:r>
              <a:rPr lang="fr-FR" sz="1600" baseline="30000" dirty="0">
                <a:solidFill>
                  <a:srgbClr val="7030A0"/>
                </a:solidFill>
                <a:ea typeface="黑体" panose="02010609060101010101" pitchFamily="49" charset="-122"/>
                <a:sym typeface="+mn-ea"/>
              </a:rPr>
              <a:t>1,*</a:t>
            </a:r>
            <a:r>
              <a:rPr lang="fr-FR" sz="1600" dirty="0">
                <a:solidFill>
                  <a:srgbClr val="7030A0"/>
                </a:solidFill>
                <a:ea typeface="黑体" panose="02010609060101010101" pitchFamily="49" charset="-122"/>
                <a:sym typeface="+mn-ea"/>
              </a:rPr>
              <a:t>, Junwei Zhao</a:t>
            </a:r>
            <a:r>
              <a:rPr lang="fr-FR" sz="1600" baseline="30000" dirty="0">
                <a:solidFill>
                  <a:srgbClr val="7030A0"/>
                </a:solidFill>
                <a:ea typeface="黑体" panose="02010609060101010101" pitchFamily="49" charset="-122"/>
                <a:sym typeface="+mn-ea"/>
              </a:rPr>
              <a:t>2</a:t>
            </a:r>
            <a:r>
              <a:rPr lang="fr-FR" sz="1600" dirty="0">
                <a:solidFill>
                  <a:srgbClr val="7030A0"/>
                </a:solidFill>
                <a:ea typeface="黑体" panose="02010609060101010101" pitchFamily="49" charset="-122"/>
                <a:sym typeface="+mn-ea"/>
              </a:rPr>
              <a:t>, Yang Xu</a:t>
            </a:r>
            <a:r>
              <a:rPr lang="fr-FR" sz="1600" baseline="30000" dirty="0">
                <a:solidFill>
                  <a:srgbClr val="7030A0"/>
                </a:solidFill>
                <a:ea typeface="黑体" panose="02010609060101010101" pitchFamily="49" charset="-122"/>
                <a:sym typeface="+mn-ea"/>
              </a:rPr>
              <a:t>3</a:t>
            </a:r>
            <a:r>
              <a:rPr lang="fr-FR" sz="1600" dirty="0">
                <a:solidFill>
                  <a:srgbClr val="7030A0"/>
                </a:solidFill>
                <a:ea typeface="黑体" panose="02010609060101010101" pitchFamily="49" charset="-122"/>
                <a:sym typeface="+mn-ea"/>
              </a:rPr>
              <a:t>, </a:t>
            </a:r>
            <a:r>
              <a:rPr lang="fr-FR" altLang="zh-CN" sz="1600" dirty="0">
                <a:solidFill>
                  <a:srgbClr val="7030A0"/>
                </a:solidFill>
                <a:ea typeface="黑体" panose="02010609060101010101" pitchFamily="49" charset="-122"/>
              </a:rPr>
              <a:t>Bo</a:t>
            </a:r>
            <a:r>
              <a:rPr lang="fr-FR" sz="1600" dirty="0">
                <a:solidFill>
                  <a:srgbClr val="7030A0"/>
                </a:solidFill>
                <a:ea typeface="黑体" panose="02010609060101010101" pitchFamily="49" charset="-122"/>
              </a:rPr>
              <a:t> Yang</a:t>
            </a:r>
            <a:r>
              <a:rPr lang="fr-FR" sz="1600" baseline="30000" dirty="0">
                <a:solidFill>
                  <a:srgbClr val="7030A0"/>
                </a:solidFill>
                <a:ea typeface="黑体" panose="02010609060101010101" pitchFamily="49" charset="-122"/>
              </a:rPr>
              <a:t>1</a:t>
            </a:r>
            <a:r>
              <a:rPr lang="fr-FR" altLang="zh-CN" sz="1600" dirty="0">
                <a:solidFill>
                  <a:srgbClr val="7030A0"/>
                </a:solidFill>
                <a:ea typeface="黑体" panose="02010609060101010101" pitchFamily="49" charset="-122"/>
                <a:sym typeface="+mn-ea"/>
              </a:rPr>
              <a:t>, </a:t>
            </a:r>
            <a:r>
              <a:rPr lang="fr-FR" altLang="zh-CN" sz="1600" dirty="0">
                <a:solidFill>
                  <a:srgbClr val="7030A0"/>
                </a:solidFill>
                <a:ea typeface="黑体" panose="02010609060101010101" pitchFamily="49" charset="-122"/>
              </a:rPr>
              <a:t>J</a:t>
            </a:r>
            <a:r>
              <a:rPr lang="en-US" altLang="zh-CN" sz="1600" dirty="0" err="1">
                <a:solidFill>
                  <a:srgbClr val="7030A0"/>
                </a:solidFill>
                <a:ea typeface="黑体" panose="02010609060101010101" pitchFamily="49" charset="-122"/>
              </a:rPr>
              <a:t>ie</a:t>
            </a:r>
            <a:r>
              <a:rPr lang="fr-FR" altLang="zh-CN" sz="1600" dirty="0">
                <a:solidFill>
                  <a:srgbClr val="7030A0"/>
                </a:solidFill>
                <a:ea typeface="黑体" panose="02010609060101010101" pitchFamily="49" charset="-122"/>
              </a:rPr>
              <a:t> W</a:t>
            </a:r>
            <a:r>
              <a:rPr lang="en-US" altLang="zh-CN" sz="1600" dirty="0">
                <a:solidFill>
                  <a:srgbClr val="7030A0"/>
                </a:solidFill>
                <a:ea typeface="黑体" panose="02010609060101010101" pitchFamily="49" charset="-122"/>
              </a:rPr>
              <a:t>u</a:t>
            </a:r>
            <a:r>
              <a:rPr lang="fr-FR" altLang="zh-CN" sz="1600" baseline="30000" dirty="0">
                <a:solidFill>
                  <a:srgbClr val="7030A0"/>
                </a:solidFill>
                <a:ea typeface="黑体" panose="02010609060101010101" pitchFamily="49" charset="-122"/>
              </a:rPr>
              <a:t>2</a:t>
            </a:r>
            <a:endParaRPr lang="fr-FR" sz="1600" baseline="30000" dirty="0">
              <a:solidFill>
                <a:srgbClr val="7030A0"/>
              </a:solidFill>
              <a:ea typeface="黑体" panose="02010609060101010101" pitchFamily="49" charset="-122"/>
            </a:endParaRPr>
          </a:p>
        </p:txBody>
      </p:sp>
      <p:sp>
        <p:nvSpPr>
          <p:cNvPr id="11" name="灯片编号占位符 10"/>
          <p:cNvSpPr>
            <a:spLocks noGrp="1"/>
          </p:cNvSpPr>
          <p:nvPr>
            <p:ph type="sldNum" sz="quarter" idx="12"/>
          </p:nvPr>
        </p:nvSpPr>
        <p:spPr/>
        <p:txBody>
          <a:bodyPr/>
          <a:lstStyle/>
          <a:p>
            <a:r>
              <a:rPr lang="en-US" altLang="zh-CN" dirty="0"/>
              <a:t>IEEE ICDCS 2026</a:t>
            </a:r>
          </a:p>
        </p:txBody>
      </p:sp>
      <p:sp>
        <p:nvSpPr>
          <p:cNvPr id="19" name="文本框 18"/>
          <p:cNvSpPr txBox="1"/>
          <p:nvPr/>
        </p:nvSpPr>
        <p:spPr>
          <a:xfrm>
            <a:off x="127806" y="5457998"/>
            <a:ext cx="8908690" cy="923330"/>
          </a:xfrm>
          <a:prstGeom prst="rect">
            <a:avLst/>
          </a:prstGeom>
          <a:noFill/>
        </p:spPr>
        <p:txBody>
          <a:bodyPr wrap="square" rtlCol="0">
            <a:spAutoFit/>
          </a:bodyPr>
          <a:lstStyle/>
          <a:p>
            <a:pPr algn="l"/>
            <a:r>
              <a:rPr lang="en-US" i="1" baseline="30000" dirty="0">
                <a:ea typeface="黑体" panose="02010609060101010101" pitchFamily="49" charset="-122"/>
                <a:sym typeface="+mn-ea"/>
              </a:rPr>
              <a:t>1</a:t>
            </a:r>
            <a:r>
              <a:rPr lang="en-US" altLang="zh-CN" i="1" dirty="0">
                <a:ea typeface="黑体" panose="02010609060101010101" pitchFamily="49" charset="-122"/>
                <a:sym typeface="+mn-ea"/>
              </a:rPr>
              <a:t>College of Computer Science and Technology,</a:t>
            </a:r>
            <a:r>
              <a:rPr lang="zh-CN" altLang="en-US" i="1" dirty="0">
                <a:ea typeface="黑体" panose="02010609060101010101" pitchFamily="49" charset="-122"/>
                <a:sym typeface="+mn-ea"/>
              </a:rPr>
              <a:t> </a:t>
            </a:r>
            <a:r>
              <a:rPr lang="en-US" altLang="zh-CN" i="1" dirty="0">
                <a:ea typeface="黑体" panose="02010609060101010101" pitchFamily="49" charset="-122"/>
                <a:sym typeface="+mn-ea"/>
              </a:rPr>
              <a:t>Jilin University</a:t>
            </a:r>
          </a:p>
          <a:p>
            <a:pPr algn="l"/>
            <a:r>
              <a:rPr lang="en-US" altLang="zh-CN" i="1" baseline="30000" dirty="0">
                <a:ea typeface="黑体" panose="02010609060101010101" pitchFamily="49" charset="-122"/>
                <a:sym typeface="+mn-ea"/>
              </a:rPr>
              <a:t>2</a:t>
            </a:r>
            <a:r>
              <a:rPr lang="en-US" altLang="zh-CN" i="1" dirty="0">
                <a:ea typeface="黑体" panose="02010609060101010101" pitchFamily="49" charset="-122"/>
                <a:sym typeface="+mn-ea"/>
              </a:rPr>
              <a:t>China Telecom Cloud Computing Research Institute</a:t>
            </a:r>
            <a:endParaRPr lang="en-US" i="1" dirty="0">
              <a:ea typeface="黑体" panose="02010609060101010101" pitchFamily="49" charset="-122"/>
              <a:sym typeface="+mn-ea"/>
            </a:endParaRPr>
          </a:p>
          <a:p>
            <a:pPr algn="l"/>
            <a:r>
              <a:rPr lang="en-US" i="1" baseline="30000" dirty="0">
                <a:ea typeface="黑体" panose="02010609060101010101" pitchFamily="49" charset="-122"/>
                <a:sym typeface="+mn-ea"/>
              </a:rPr>
              <a:t>3</a:t>
            </a:r>
            <a:r>
              <a:rPr lang="en-US" i="1" dirty="0">
                <a:ea typeface="黑体" panose="02010609060101010101" pitchFamily="49" charset="-122"/>
                <a:sym typeface="+mn-ea"/>
              </a:rPr>
              <a:t>College of Computer Science and Electronic Engineering, </a:t>
            </a:r>
            <a:r>
              <a:rPr lang="en-US" altLang="zh-CN" i="1" dirty="0">
                <a:ea typeface="黑体" panose="02010609060101010101" pitchFamily="49" charset="-122"/>
                <a:sym typeface="+mn-ea"/>
              </a:rPr>
              <a:t>Hunan </a:t>
            </a:r>
            <a:r>
              <a:rPr lang="en-US" i="1" dirty="0">
                <a:ea typeface="黑体" panose="02010609060101010101" pitchFamily="49" charset="-122"/>
                <a:sym typeface="+mn-ea"/>
              </a:rPr>
              <a:t>University</a:t>
            </a:r>
            <a:endParaRPr lang="zh-CN" altLang="en-US" dirty="0">
              <a:solidFill>
                <a:srgbClr val="7030A0"/>
              </a:solidFill>
              <a:ea typeface="黑体" panose="02010609060101010101" pitchFamily="49" charset="-122"/>
            </a:endParaRPr>
          </a:p>
        </p:txBody>
      </p:sp>
      <p:pic>
        <p:nvPicPr>
          <p:cNvPr id="1026" name="Picture 2">
            <a:extLst>
              <a:ext uri="{FF2B5EF4-FFF2-40B4-BE49-F238E27FC236}">
                <a16:creationId xmlns:a16="http://schemas.microsoft.com/office/drawing/2014/main" id="{588FACB7-CF55-3075-0088-5A7C148B66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7720" y="2708920"/>
            <a:ext cx="2804560" cy="3856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ogo_image">
            <a:extLst>
              <a:ext uri="{FF2B5EF4-FFF2-40B4-BE49-F238E27FC236}">
                <a16:creationId xmlns:a16="http://schemas.microsoft.com/office/drawing/2014/main" id="{418C9AAE-80B9-00DD-4017-42822267B3AA}"/>
              </a:ext>
            </a:extLst>
          </p:cNvPr>
          <p:cNvPicPr>
            <a:picLocks noChangeAspect="1" noChangeArrowheads="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484188" y="3670666"/>
            <a:ext cx="1699252" cy="11892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8D811683-8DCC-CD3E-CECB-C83414FD54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4077072"/>
            <a:ext cx="2857500" cy="59055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形 14">
            <a:extLst>
              <a:ext uri="{FF2B5EF4-FFF2-40B4-BE49-F238E27FC236}">
                <a16:creationId xmlns:a16="http://schemas.microsoft.com/office/drawing/2014/main" id="{8B21775B-088A-A801-D816-804B0345652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65892" y="2276872"/>
            <a:ext cx="1296000" cy="129600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zh-CN" sz="3200" dirty="0">
                <a:latin typeface="Comic Sans MS" panose="030F0702030302020204" pitchFamily="66" charset="0"/>
                <a:ea typeface="Comic Sans MS" panose="030F0702030302020204" pitchFamily="66" charset="0"/>
                <a:cs typeface="Comic Sans MS" panose="030F0702030302020204" pitchFamily="66" charset="0"/>
                <a:sym typeface="+mn-ea"/>
              </a:rPr>
              <a:t>2. Contributions</a:t>
            </a:r>
            <a:endParaRPr lang="zh-CN" altLang="en-US" sz="3200"/>
          </a:p>
        </p:txBody>
      </p:sp>
      <p:sp>
        <p:nvSpPr>
          <p:cNvPr id="3" name="Content Placeholder 2"/>
          <p:cNvSpPr>
            <a:spLocks noGrp="1"/>
          </p:cNvSpPr>
          <p:nvPr>
            <p:ph sz="half" idx="4294967295"/>
          </p:nvPr>
        </p:nvSpPr>
        <p:spPr>
          <a:xfrm>
            <a:off x="1043608" y="1052628"/>
            <a:ext cx="7697028" cy="5106670"/>
          </a:xfrm>
          <a:noFill/>
          <a:ln>
            <a:noFill/>
          </a:ln>
        </p:spPr>
        <p:txBody>
          <a:bodyPr/>
          <a:lstStyle/>
          <a:p>
            <a:pPr>
              <a:lnSpc>
                <a:spcPts val="2800"/>
              </a:lnSpc>
            </a:pPr>
            <a:r>
              <a:rPr lang="en-US" altLang="zh-CN" sz="2400" dirty="0">
                <a:latin typeface="Comic Sans MS" panose="030F0702030302020204" pitchFamily="66" charset="0"/>
                <a:ea typeface="Comic Sans MS" panose="030F0702030302020204" pitchFamily="66" charset="0"/>
                <a:cs typeface="Comic Sans MS" panose="030F0702030302020204" pitchFamily="66" charset="0"/>
                <a:sym typeface="+mn-ea"/>
              </a:rPr>
              <a:t>Our work has the following contributions:</a:t>
            </a: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lvl="1"/>
            <a:r>
              <a:rPr lang="en-US" sz="2000" b="0" i="0" dirty="0">
                <a:solidFill>
                  <a:schemeClr val="tx1"/>
                </a:solidFill>
                <a:effectLst/>
                <a:latin typeface="Comic Sans MS" panose="030F0702030302020204" pitchFamily="66" charset="0"/>
              </a:rPr>
              <a:t>W</a:t>
            </a:r>
            <a:r>
              <a:rPr lang="en-US" altLang="zh-CN" sz="2000" b="0" i="0" dirty="0">
                <a:solidFill>
                  <a:schemeClr val="tx1"/>
                </a:solidFill>
                <a:effectLst/>
                <a:latin typeface="Comic Sans MS" panose="030F0702030302020204" pitchFamily="66" charset="0"/>
              </a:rPr>
              <a:t>e </a:t>
            </a:r>
            <a:r>
              <a:rPr lang="en-US" sz="2000" b="0" i="0" dirty="0">
                <a:solidFill>
                  <a:schemeClr val="tx1"/>
                </a:solidFill>
                <a:effectLst/>
                <a:latin typeface="Comic Sans MS" panose="030F0702030302020204" pitchFamily="66" charset="0"/>
              </a:rPr>
              <a:t>propose a novel spatiotemporal completion framework</a:t>
            </a:r>
            <a:r>
              <a:rPr lang="en-US" altLang="zh-CN" sz="2000" b="0" i="0" dirty="0">
                <a:solidFill>
                  <a:schemeClr val="tx1"/>
                </a:solidFill>
                <a:effectLst/>
                <a:latin typeface="Comic Sans MS" panose="030F0702030302020204" pitchFamily="66" charset="0"/>
              </a:rPr>
              <a:t> MCWDD</a:t>
            </a:r>
            <a:r>
              <a:rPr lang="en-US" altLang="zh-CN" sz="2000" dirty="0">
                <a:latin typeface="Comic Sans MS" panose="030F0702030302020204" pitchFamily="66" charset="0"/>
              </a:rPr>
              <a:t>,</a:t>
            </a:r>
            <a:r>
              <a:rPr lang="zh-CN" altLang="en-US" sz="2000" dirty="0">
                <a:latin typeface="Comic Sans MS" panose="030F0702030302020204" pitchFamily="66" charset="0"/>
              </a:rPr>
              <a:t> </a:t>
            </a:r>
            <a:r>
              <a:rPr lang="en-US" altLang="zh-CN" sz="2000" dirty="0">
                <a:latin typeface="Comic Sans MS" panose="030F0702030302020204" pitchFamily="66" charset="0"/>
              </a:rPr>
              <a:t>which uses PDEs to decompose data matrices into three physically interpretable components.</a:t>
            </a:r>
          </a:p>
          <a:p>
            <a:pPr lvl="1"/>
            <a:endParaRPr lang="en-US" sz="2000" b="0" i="0" dirty="0">
              <a:solidFill>
                <a:schemeClr val="tx1"/>
              </a:solidFill>
              <a:effectLst/>
              <a:latin typeface="Comic Sans MS" panose="030F0702030302020204" pitchFamily="66" charset="0"/>
            </a:endParaRPr>
          </a:p>
          <a:p>
            <a:pPr lvl="1"/>
            <a:r>
              <a:rPr lang="en-US" sz="2000" b="0" i="0" dirty="0">
                <a:solidFill>
                  <a:schemeClr val="tx1"/>
                </a:solidFill>
                <a:effectLst/>
                <a:latin typeface="Comic Sans MS" panose="030F0702030302020204" pitchFamily="66" charset="0"/>
              </a:rPr>
              <a:t>MCWDD employs analytical regularization to enforce strong low-rank properties in each component.</a:t>
            </a:r>
          </a:p>
          <a:p>
            <a:pPr lvl="1"/>
            <a:endParaRPr lang="en-US" sz="2000" b="0" i="0" dirty="0">
              <a:solidFill>
                <a:schemeClr val="tx1"/>
              </a:solidFill>
              <a:effectLst/>
              <a:latin typeface="Comic Sans MS" panose="030F0702030302020204" pitchFamily="66" charset="0"/>
            </a:endParaRPr>
          </a:p>
          <a:p>
            <a:pPr lvl="1"/>
            <a:r>
              <a:rPr lang="en-US" sz="2000" b="0" i="0" dirty="0">
                <a:solidFill>
                  <a:schemeClr val="tx1"/>
                </a:solidFill>
                <a:effectLst/>
                <a:latin typeface="Comic Sans MS" panose="030F0702030302020204" pitchFamily="66" charset="0"/>
              </a:rPr>
              <a:t>Th</a:t>
            </a:r>
            <a:r>
              <a:rPr lang="en-US" altLang="zh-CN" sz="2000" b="0" i="0" dirty="0">
                <a:solidFill>
                  <a:schemeClr val="tx1"/>
                </a:solidFill>
                <a:effectLst/>
                <a:latin typeface="Comic Sans MS" panose="030F0702030302020204" pitchFamily="66" charset="0"/>
              </a:rPr>
              <a:t>e </a:t>
            </a:r>
            <a:r>
              <a:rPr lang="en-US" sz="2000" b="0" i="0" dirty="0">
                <a:solidFill>
                  <a:schemeClr val="tx1"/>
                </a:solidFill>
                <a:effectLst/>
                <a:latin typeface="Comic Sans MS" panose="030F0702030302020204" pitchFamily="66" charset="0"/>
              </a:rPr>
              <a:t>combination </a:t>
            </a:r>
            <a:r>
              <a:rPr lang="en-US" altLang="zh-CN" sz="2000" b="0" i="0" dirty="0">
                <a:solidFill>
                  <a:schemeClr val="tx1"/>
                </a:solidFill>
                <a:effectLst/>
                <a:latin typeface="Comic Sans MS" panose="030F0702030302020204" pitchFamily="66" charset="0"/>
              </a:rPr>
              <a:t>of data and knowledge </a:t>
            </a:r>
            <a:r>
              <a:rPr lang="en-US" sz="2000" b="0" i="0" dirty="0">
                <a:solidFill>
                  <a:schemeClr val="tx1"/>
                </a:solidFill>
                <a:effectLst/>
                <a:latin typeface="Comic Sans MS" panose="030F0702030302020204" pitchFamily="66" charset="0"/>
              </a:rPr>
              <a:t>enabling robust completion for weak low-rank data.</a:t>
            </a:r>
          </a:p>
          <a:p>
            <a:pPr lvl="1"/>
            <a:endParaRPr lang="en-US" sz="2000" b="0" i="0" dirty="0">
              <a:solidFill>
                <a:schemeClr val="tx1"/>
              </a:solidFill>
              <a:effectLst/>
              <a:latin typeface="Comic Sans MS" panose="030F0702030302020204" pitchFamily="66" charset="0"/>
            </a:endParaRPr>
          </a:p>
          <a:p>
            <a:pPr lvl="1"/>
            <a:r>
              <a:rPr lang="en-US" sz="2000" b="0" i="0" dirty="0">
                <a:solidFill>
                  <a:schemeClr val="tx1"/>
                </a:solidFill>
                <a:effectLst/>
                <a:latin typeface="Comic Sans MS" panose="030F0702030302020204" pitchFamily="66" charset="0"/>
              </a:rPr>
              <a:t>Extensive experiments on synthetic and real-world data show MCWDD achieves higher completion accuracy.</a:t>
            </a:r>
          </a:p>
          <a:p>
            <a:pPr lvl="1"/>
            <a:endParaRPr lang="en-US" sz="2000" b="0" i="0" dirty="0">
              <a:solidFill>
                <a:schemeClr val="tx1"/>
              </a:solidFill>
              <a:effectLst/>
              <a:latin typeface="Comic Sans MS" panose="030F0702030302020204" pitchFamily="66" charset="0"/>
            </a:endParaRPr>
          </a:p>
          <a:p>
            <a:pPr lvl="1"/>
            <a:endParaRPr lang="en-US" sz="2000" b="0" i="0" dirty="0">
              <a:solidFill>
                <a:schemeClr val="tx1"/>
              </a:solidFill>
              <a:effectLst/>
              <a:latin typeface="Comic Sans MS" panose="030F0702030302020204" pitchFamily="66" charset="0"/>
            </a:endParaRPr>
          </a:p>
          <a:p>
            <a:pPr lvl="1">
              <a:lnSpc>
                <a:spcPts val="2800"/>
              </a:lnSpc>
            </a:pPr>
            <a:endParaRPr lang="en-US" sz="1900" dirty="0">
              <a:latin typeface="Comic Sans MS" panose="030F0702030302020204" pitchFamily="66" charset="0"/>
              <a:sym typeface="Comic Sans MS" panose="030F0702030302020204"/>
            </a:endParaRPr>
          </a:p>
          <a:p>
            <a:pPr marL="457200" lvl="1" indent="0">
              <a:lnSpc>
                <a:spcPts val="2800"/>
              </a:lnSpc>
              <a:buNone/>
            </a:pPr>
            <a:endParaRPr lang="en-US" sz="1900" dirty="0">
              <a:latin typeface="Comic Sans MS" panose="030F0702030302020204" pitchFamily="66" charset="0"/>
              <a:sym typeface="Comic Sans MS" panose="030F0702030302020204"/>
            </a:endParaRPr>
          </a:p>
          <a:p>
            <a:pPr lvl="1">
              <a:lnSpc>
                <a:spcPts val="2800"/>
              </a:lnSpc>
            </a:pP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dirty="0">
              <a:latin typeface="Comic Sans MS" panose="030F0702030302020204" pitchFamily="66" charset="0"/>
              <a:ea typeface="Comic Sans MS" panose="030F0702030302020204" pitchFamily="66" charset="0"/>
              <a:cs typeface="Comic Sans MS" panose="030F0702030302020204" pitchFamily="66" charset="0"/>
            </a:endParaRPr>
          </a:p>
        </p:txBody>
      </p:sp>
      <p:sp>
        <p:nvSpPr>
          <p:cNvPr id="6" name="灯片编号占位符 5"/>
          <p:cNvSpPr>
            <a:spLocks noGrp="1"/>
          </p:cNvSpPr>
          <p:nvPr>
            <p:ph type="sldNum" sz="quarter" idx="12"/>
          </p:nvPr>
        </p:nvSpPr>
        <p:spPr/>
        <p:txBody>
          <a:bodyPr/>
          <a:lstStyle/>
          <a:p>
            <a:fld id="{D15A6F8B-FCA0-4750-BD65-FE9D37250AFE}" type="slidenum">
              <a:rPr lang="en-US" altLang="zh-CN"/>
              <a:t>10</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4"/>
          <p:cNvSpPr>
            <a:spLocks noGrp="1"/>
          </p:cNvSpPr>
          <p:nvPr>
            <p:ph type="title"/>
          </p:nvPr>
        </p:nvSpPr>
        <p:spPr/>
        <p:txBody>
          <a:bodyPr/>
          <a:lstStyle/>
          <a:p>
            <a:endParaRPr lang="zh-CN" altLang="en-US"/>
          </a:p>
        </p:txBody>
      </p:sp>
      <p:sp>
        <p:nvSpPr>
          <p:cNvPr id="3" name="文本占位符 2"/>
          <p:cNvSpPr>
            <a:spLocks noGrp="1"/>
          </p:cNvSpPr>
          <p:nvPr>
            <p:ph type="body" idx="4294967295"/>
          </p:nvPr>
        </p:nvSpPr>
        <p:spPr>
          <a:xfrm>
            <a:off x="1518920" y="1805940"/>
            <a:ext cx="6025515" cy="2972435"/>
          </a:xfrm>
        </p:spPr>
        <p:txBody>
          <a:bodyPr/>
          <a:lstStyle/>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solidFill>
                  <a:schemeClr val="tx1"/>
                </a:solidFill>
                <a:latin typeface="Comic Sans MS" panose="030F0702030302020204"/>
                <a:sym typeface="Comic Sans MS" panose="030F0702030302020204"/>
              </a:rPr>
              <a:t>Introduction and challenges</a:t>
            </a:r>
          </a:p>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solidFill>
                  <a:schemeClr val="tx1"/>
                </a:solidFill>
                <a:latin typeface="Comic Sans MS" panose="030F0702030302020204"/>
                <a:sym typeface="Comic Sans MS" panose="030F0702030302020204"/>
              </a:rPr>
              <a:t>Contributions</a:t>
            </a: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b="1" dirty="0">
                <a:solidFill>
                  <a:srgbClr val="FF0000"/>
                </a:solidFill>
                <a:latin typeface="Comic Sans MS" panose="030F0702030302020204"/>
                <a:ea typeface="Comic Sans MS" panose="030F0702030302020204"/>
                <a:cs typeface="Comic Sans MS" panose="030F0702030302020204"/>
                <a:sym typeface="Comic Sans MS" panose="030F0702030302020204"/>
              </a:rPr>
              <a:t>Model</a:t>
            </a: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latin typeface="Comic Sans MS" panose="030F0702030302020204"/>
                <a:ea typeface="Comic Sans MS" panose="030F0702030302020204"/>
                <a:cs typeface="Comic Sans MS" panose="030F0702030302020204"/>
                <a:sym typeface="Comic Sans MS" panose="030F0702030302020204"/>
              </a:rPr>
              <a:t>Experiments</a:t>
            </a:r>
            <a:endParaRPr lang="zh-CN" altLang="en-US" sz="2800" dirty="0">
              <a:latin typeface="楷体" panose="02010609060101010101" pitchFamily="49" charset="-122"/>
              <a:ea typeface="楷体" panose="02010609060101010101" pitchFamily="49" charset="-122"/>
            </a:endParaRPr>
          </a:p>
        </p:txBody>
      </p:sp>
      <p:sp>
        <p:nvSpPr>
          <p:cNvPr id="6" name="灯片编号占位符 5"/>
          <p:cNvSpPr>
            <a:spLocks noGrp="1"/>
          </p:cNvSpPr>
          <p:nvPr>
            <p:ph type="sldNum" sz="quarter" idx="12"/>
          </p:nvPr>
        </p:nvSpPr>
        <p:spPr/>
        <p:txBody>
          <a:bodyPr/>
          <a:lstStyle/>
          <a:p>
            <a:fld id="{D15A6F8B-FCA0-4750-BD65-FE9D37250AFE}" type="slidenum">
              <a:rPr lang="en-US" altLang="zh-CN"/>
              <a:t>11</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zh-CN" sz="3200" dirty="0">
                <a:latin typeface="Comic Sans MS" panose="030F0702030302020204" pitchFamily="66" charset="0"/>
                <a:ea typeface="Comic Sans MS" panose="030F0702030302020204" pitchFamily="66" charset="0"/>
                <a:cs typeface="Comic Sans MS" panose="030F0702030302020204" pitchFamily="66" charset="0"/>
                <a:sym typeface="+mn-ea"/>
              </a:rPr>
              <a:t>3. Model</a:t>
            </a:r>
            <a:endParaRPr lang="zh-CN" altLang="en-US" sz="3200"/>
          </a:p>
        </p:txBody>
      </p:sp>
      <p:sp>
        <p:nvSpPr>
          <p:cNvPr id="3" name="Content Placeholder 2"/>
          <p:cNvSpPr>
            <a:spLocks noGrp="1"/>
          </p:cNvSpPr>
          <p:nvPr>
            <p:ph sz="half" idx="4294967295"/>
          </p:nvPr>
        </p:nvSpPr>
        <p:spPr>
          <a:xfrm>
            <a:off x="914400" y="1163955"/>
            <a:ext cx="7614920" cy="4529455"/>
          </a:xfrm>
          <a:noFill/>
          <a:ln>
            <a:noFill/>
          </a:ln>
        </p:spPr>
        <p:txBody>
          <a:bodyPr/>
          <a:lstStyle/>
          <a:p>
            <a:pPr>
              <a:lnSpc>
                <a:spcPts val="2800"/>
              </a:lnSpc>
            </a:pPr>
            <a:r>
              <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rPr>
              <a:t>Wave and Diffusion Decomposition Module</a:t>
            </a:r>
            <a:endParaRPr lang="en-US" sz="2000" b="0" i="0" dirty="0">
              <a:solidFill>
                <a:schemeClr val="tx1"/>
              </a:solidFill>
              <a:effectLst/>
              <a:latin typeface="Comic Sans MS" panose="030F0702030302020204" pitchFamily="66" charset="0"/>
            </a:endParaRPr>
          </a:p>
          <a:p>
            <a:pPr lvl="1"/>
            <a:endParaRPr lang="en-US" sz="2000" b="0" i="0" dirty="0">
              <a:solidFill>
                <a:schemeClr val="tx1"/>
              </a:solidFill>
              <a:effectLst/>
              <a:latin typeface="Comic Sans MS" panose="030F0702030302020204" pitchFamily="66" charset="0"/>
            </a:endParaRPr>
          </a:p>
          <a:p>
            <a:pPr lvl="1">
              <a:lnSpc>
                <a:spcPts val="2800"/>
              </a:lnSpc>
            </a:pPr>
            <a:endParaRPr lang="en-US" sz="1900" dirty="0">
              <a:latin typeface="Comic Sans MS" panose="030F0702030302020204" pitchFamily="66" charset="0"/>
              <a:sym typeface="Comic Sans MS" panose="030F0702030302020204"/>
            </a:endParaRPr>
          </a:p>
          <a:p>
            <a:pPr marL="457200" lvl="1" indent="0">
              <a:lnSpc>
                <a:spcPts val="2800"/>
              </a:lnSpc>
              <a:buNone/>
            </a:pPr>
            <a:endParaRPr lang="en-US" sz="1900" dirty="0">
              <a:latin typeface="Comic Sans MS" panose="030F0702030302020204" pitchFamily="66" charset="0"/>
              <a:sym typeface="Comic Sans MS" panose="030F0702030302020204"/>
            </a:endParaRPr>
          </a:p>
          <a:p>
            <a:pPr lvl="1">
              <a:lnSpc>
                <a:spcPts val="2800"/>
              </a:lnSpc>
            </a:pP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dirty="0">
              <a:latin typeface="Comic Sans MS" panose="030F0702030302020204" pitchFamily="66" charset="0"/>
              <a:ea typeface="Comic Sans MS" panose="030F0702030302020204" pitchFamily="66" charset="0"/>
              <a:cs typeface="Comic Sans MS" panose="030F0702030302020204" pitchFamily="66" charset="0"/>
            </a:endParaRPr>
          </a:p>
        </p:txBody>
      </p:sp>
      <p:sp>
        <p:nvSpPr>
          <p:cNvPr id="9" name="灯片编号占位符 8"/>
          <p:cNvSpPr>
            <a:spLocks noGrp="1"/>
          </p:cNvSpPr>
          <p:nvPr>
            <p:ph type="sldNum" sz="quarter" idx="12"/>
          </p:nvPr>
        </p:nvSpPr>
        <p:spPr/>
        <p:txBody>
          <a:bodyPr/>
          <a:lstStyle/>
          <a:p>
            <a:fld id="{D15A6F8B-FCA0-4750-BD65-FE9D37250AFE}" type="slidenum">
              <a:rPr lang="en-US" altLang="zh-CN"/>
              <a:t>12</a:t>
            </a:fld>
            <a:endParaRPr lang="en-US" altLang="zh-CN" dirty="0"/>
          </a:p>
        </p:txBody>
      </p:sp>
      <p:sp>
        <p:nvSpPr>
          <p:cNvPr id="6" name="文本框 5"/>
          <p:cNvSpPr txBox="1"/>
          <p:nvPr/>
        </p:nvSpPr>
        <p:spPr>
          <a:xfrm>
            <a:off x="998240" y="5747067"/>
            <a:ext cx="1868805" cy="368300"/>
          </a:xfrm>
          <a:prstGeom prst="rect">
            <a:avLst/>
          </a:prstGeom>
          <a:noFill/>
        </p:spPr>
        <p:txBody>
          <a:bodyPr wrap="square" rtlCol="0">
            <a:spAutoFit/>
          </a:bodyPr>
          <a:lstStyle/>
          <a:p>
            <a:r>
              <a:rPr lang="en-US" altLang="zh-CN" dirty="0">
                <a:solidFill>
                  <a:srgbClr val="FF0000"/>
                </a:solidFill>
              </a:rPr>
              <a:t>Loss Function:</a:t>
            </a:r>
          </a:p>
        </p:txBody>
      </p:sp>
      <p:pic>
        <p:nvPicPr>
          <p:cNvPr id="8" name="图片 7">
            <a:extLst>
              <a:ext uri="{FF2B5EF4-FFF2-40B4-BE49-F238E27FC236}">
                <a16:creationId xmlns:a16="http://schemas.microsoft.com/office/drawing/2014/main" id="{2D8BE3DB-D4DB-592C-4027-CDFABE46032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1589705"/>
            <a:ext cx="9144000" cy="4143551"/>
          </a:xfrm>
          <a:prstGeom prst="rect">
            <a:avLst/>
          </a:prstGeom>
        </p:spPr>
      </p:pic>
      <p:pic>
        <p:nvPicPr>
          <p:cNvPr id="13" name="图片 12">
            <a:extLst>
              <a:ext uri="{FF2B5EF4-FFF2-40B4-BE49-F238E27FC236}">
                <a16:creationId xmlns:a16="http://schemas.microsoft.com/office/drawing/2014/main" id="{4304790A-74B8-657F-8049-3B152ACF831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30876" y="5668872"/>
            <a:ext cx="2464536" cy="522039"/>
          </a:xfrm>
          <a:prstGeom prst="rect">
            <a:avLst/>
          </a:prstGeom>
        </p:spPr>
      </p:pic>
      <p:pic>
        <p:nvPicPr>
          <p:cNvPr id="14" name="图片 13">
            <a:extLst>
              <a:ext uri="{FF2B5EF4-FFF2-40B4-BE49-F238E27FC236}">
                <a16:creationId xmlns:a16="http://schemas.microsoft.com/office/drawing/2014/main" id="{1FA1B40A-9D18-51AD-45DE-C915F7FE777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822776" y="5633776"/>
            <a:ext cx="2133600" cy="552076"/>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zh-CN" sz="3200" dirty="0">
                <a:latin typeface="Comic Sans MS" panose="030F0702030302020204" pitchFamily="66" charset="0"/>
                <a:ea typeface="Comic Sans MS" panose="030F0702030302020204" pitchFamily="66" charset="0"/>
                <a:cs typeface="Comic Sans MS" panose="030F0702030302020204" pitchFamily="66" charset="0"/>
                <a:sym typeface="+mn-ea"/>
              </a:rPr>
              <a:t>3. Model</a:t>
            </a:r>
            <a:endParaRPr lang="zh-CN" altLang="en-US" sz="3200"/>
          </a:p>
        </p:txBody>
      </p:sp>
      <p:sp>
        <p:nvSpPr>
          <p:cNvPr id="3" name="Content Placeholder 2"/>
          <p:cNvSpPr>
            <a:spLocks noGrp="1"/>
          </p:cNvSpPr>
          <p:nvPr>
            <p:ph sz="half" idx="4294967295"/>
          </p:nvPr>
        </p:nvSpPr>
        <p:spPr>
          <a:xfrm>
            <a:off x="1037590" y="1164590"/>
            <a:ext cx="6668770" cy="484669"/>
          </a:xfrm>
          <a:noFill/>
          <a:ln>
            <a:noFill/>
          </a:ln>
        </p:spPr>
        <p:txBody>
          <a:bodyPr/>
          <a:lstStyle/>
          <a:p>
            <a:pPr>
              <a:lnSpc>
                <a:spcPts val="2800"/>
              </a:lnSpc>
            </a:pPr>
            <a:r>
              <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rPr>
              <a:t>Physics-Data Fusion Module</a:t>
            </a:r>
          </a:p>
          <a:p>
            <a:pPr>
              <a:lnSpc>
                <a:spcPts val="2800"/>
              </a:lnSpc>
            </a:pPr>
            <a:endPar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lvl="1"/>
            <a:endParaRPr lang="en-US" sz="2000" b="0" i="0" dirty="0">
              <a:solidFill>
                <a:schemeClr val="tx1"/>
              </a:solidFill>
              <a:effectLst/>
              <a:latin typeface="Comic Sans MS" panose="030F0702030302020204" pitchFamily="66" charset="0"/>
            </a:endParaRPr>
          </a:p>
          <a:p>
            <a:pPr lvl="1"/>
            <a:endParaRPr lang="en-US" sz="2000" b="0" i="0" dirty="0">
              <a:solidFill>
                <a:schemeClr val="tx1"/>
              </a:solidFill>
              <a:effectLst/>
              <a:latin typeface="Comic Sans MS" panose="030F0702030302020204" pitchFamily="66" charset="0"/>
            </a:endParaRPr>
          </a:p>
          <a:p>
            <a:pPr lvl="1"/>
            <a:endParaRPr lang="en-US" sz="2000" b="0" i="0" dirty="0">
              <a:solidFill>
                <a:schemeClr val="tx1"/>
              </a:solidFill>
              <a:effectLst/>
              <a:latin typeface="Comic Sans MS" panose="030F0702030302020204" pitchFamily="66" charset="0"/>
            </a:endParaRPr>
          </a:p>
          <a:p>
            <a:pPr lvl="1">
              <a:lnSpc>
                <a:spcPts val="2800"/>
              </a:lnSpc>
            </a:pPr>
            <a:endParaRPr lang="en-US" sz="1900" dirty="0">
              <a:latin typeface="Comic Sans MS" panose="030F0702030302020204" pitchFamily="66" charset="0"/>
              <a:sym typeface="Comic Sans MS" panose="030F0702030302020204"/>
            </a:endParaRPr>
          </a:p>
          <a:p>
            <a:pPr marL="457200" lvl="1" indent="0">
              <a:lnSpc>
                <a:spcPts val="2800"/>
              </a:lnSpc>
              <a:buNone/>
            </a:pPr>
            <a:endParaRPr lang="en-US" sz="1900" dirty="0">
              <a:latin typeface="Comic Sans MS" panose="030F0702030302020204" pitchFamily="66" charset="0"/>
              <a:sym typeface="Comic Sans MS" panose="030F0702030302020204"/>
            </a:endParaRPr>
          </a:p>
          <a:p>
            <a:pPr lvl="1">
              <a:lnSpc>
                <a:spcPts val="2800"/>
              </a:lnSpc>
            </a:pP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dirty="0">
              <a:latin typeface="Comic Sans MS" panose="030F0702030302020204" pitchFamily="66" charset="0"/>
              <a:ea typeface="Comic Sans MS" panose="030F0702030302020204" pitchFamily="66" charset="0"/>
              <a:cs typeface="Comic Sans MS" panose="030F0702030302020204" pitchFamily="66" charset="0"/>
            </a:endParaRPr>
          </a:p>
        </p:txBody>
      </p:sp>
      <p:sp>
        <p:nvSpPr>
          <p:cNvPr id="11" name="灯片编号占位符 10"/>
          <p:cNvSpPr>
            <a:spLocks noGrp="1"/>
          </p:cNvSpPr>
          <p:nvPr>
            <p:ph type="sldNum" sz="quarter" idx="12"/>
          </p:nvPr>
        </p:nvSpPr>
        <p:spPr/>
        <p:txBody>
          <a:bodyPr/>
          <a:lstStyle/>
          <a:p>
            <a:fld id="{D15A6F8B-FCA0-4750-BD65-FE9D37250AFE}" type="slidenum">
              <a:rPr lang="en-US" altLang="zh-CN"/>
              <a:t>13</a:t>
            </a:fld>
            <a:endParaRPr lang="en-US" altLang="zh-CN" dirty="0"/>
          </a:p>
        </p:txBody>
      </p:sp>
      <p:sp>
        <p:nvSpPr>
          <p:cNvPr id="2" name="文本框 1"/>
          <p:cNvSpPr txBox="1"/>
          <p:nvPr>
            <p:custDataLst>
              <p:tags r:id="rId1"/>
            </p:custDataLst>
          </p:nvPr>
        </p:nvSpPr>
        <p:spPr>
          <a:xfrm>
            <a:off x="90805" y="4221088"/>
            <a:ext cx="4932045" cy="368300"/>
          </a:xfrm>
          <a:prstGeom prst="rect">
            <a:avLst/>
          </a:prstGeom>
          <a:noFill/>
        </p:spPr>
        <p:txBody>
          <a:bodyPr wrap="square" rtlCol="0">
            <a:spAutoFit/>
          </a:bodyPr>
          <a:lstStyle/>
          <a:p>
            <a:r>
              <a:rPr lang="en-US" altLang="zh-CN" dirty="0">
                <a:solidFill>
                  <a:srgbClr val="FF0000"/>
                </a:solidFill>
              </a:rPr>
              <a:t>Deep Interaction Layers:</a:t>
            </a:r>
          </a:p>
        </p:txBody>
      </p:sp>
      <p:sp>
        <p:nvSpPr>
          <p:cNvPr id="9" name="文本框 8"/>
          <p:cNvSpPr txBox="1"/>
          <p:nvPr>
            <p:custDataLst>
              <p:tags r:id="rId2"/>
            </p:custDataLst>
          </p:nvPr>
        </p:nvSpPr>
        <p:spPr>
          <a:xfrm>
            <a:off x="90805" y="5532440"/>
            <a:ext cx="2104931" cy="368300"/>
          </a:xfrm>
          <a:prstGeom prst="rect">
            <a:avLst/>
          </a:prstGeom>
          <a:noFill/>
        </p:spPr>
        <p:txBody>
          <a:bodyPr wrap="square" rtlCol="0">
            <a:spAutoFit/>
          </a:bodyPr>
          <a:lstStyle/>
          <a:p>
            <a:r>
              <a:rPr lang="en-US" altLang="zh-CN" dirty="0">
                <a:solidFill>
                  <a:srgbClr val="FF0000"/>
                </a:solidFill>
              </a:rPr>
              <a:t>Loss Function :</a:t>
            </a:r>
          </a:p>
        </p:txBody>
      </p:sp>
      <p:pic>
        <p:nvPicPr>
          <p:cNvPr id="8" name="图片 7">
            <a:extLst>
              <a:ext uri="{FF2B5EF4-FFF2-40B4-BE49-F238E27FC236}">
                <a16:creationId xmlns:a16="http://schemas.microsoft.com/office/drawing/2014/main" id="{30B9004D-2F28-5A7D-F53D-D5CBBF26B1C2}"/>
              </a:ext>
            </a:extLst>
          </p:cNvPr>
          <p:cNvPicPr>
            <a:picLocks noChangeAspect="1"/>
          </p:cNvPicPr>
          <p:nvPr/>
        </p:nvPicPr>
        <p:blipFill>
          <a:blip r:embed="rId8"/>
          <a:stretch>
            <a:fillRect/>
          </a:stretch>
        </p:blipFill>
        <p:spPr>
          <a:xfrm>
            <a:off x="130810" y="1780055"/>
            <a:ext cx="8676456" cy="2320535"/>
          </a:xfrm>
          <a:prstGeom prst="rect">
            <a:avLst/>
          </a:prstGeom>
        </p:spPr>
      </p:pic>
      <p:grpSp>
        <p:nvGrpSpPr>
          <p:cNvPr id="14" name="组合 13">
            <a:extLst>
              <a:ext uri="{FF2B5EF4-FFF2-40B4-BE49-F238E27FC236}">
                <a16:creationId xmlns:a16="http://schemas.microsoft.com/office/drawing/2014/main" id="{D77D9E95-B2F4-E53F-57BF-D64BFE2AB39A}"/>
              </a:ext>
            </a:extLst>
          </p:cNvPr>
          <p:cNvGrpSpPr/>
          <p:nvPr/>
        </p:nvGrpSpPr>
        <p:grpSpPr>
          <a:xfrm>
            <a:off x="1887003" y="5373216"/>
            <a:ext cx="6893993" cy="686748"/>
            <a:chOff x="1986136" y="5500866"/>
            <a:chExt cx="5191646" cy="517168"/>
          </a:xfrm>
        </p:grpSpPr>
        <p:pic>
          <p:nvPicPr>
            <p:cNvPr id="12" name="图片 11">
              <a:extLst>
                <a:ext uri="{FF2B5EF4-FFF2-40B4-BE49-F238E27FC236}">
                  <a16:creationId xmlns:a16="http://schemas.microsoft.com/office/drawing/2014/main" id="{CD247F3E-CDA4-0CFA-C93B-94E966FD96A1}"/>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986136" y="5500866"/>
              <a:ext cx="3347864" cy="517168"/>
            </a:xfrm>
            <a:prstGeom prst="rect">
              <a:avLst/>
            </a:prstGeom>
          </p:spPr>
        </p:pic>
        <p:pic>
          <p:nvPicPr>
            <p:cNvPr id="13" name="图片 12">
              <a:extLst>
                <a:ext uri="{FF2B5EF4-FFF2-40B4-BE49-F238E27FC236}">
                  <a16:creationId xmlns:a16="http://schemas.microsoft.com/office/drawing/2014/main" id="{5530EC54-0AB5-1A08-D795-E164AD75BDDF}"/>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5216887" y="5536282"/>
              <a:ext cx="1960895" cy="457542"/>
            </a:xfrm>
            <a:prstGeom prst="rect">
              <a:avLst/>
            </a:prstGeom>
          </p:spPr>
        </p:pic>
      </p:grpSp>
      <p:sp>
        <p:nvSpPr>
          <p:cNvPr id="15" name="右大括号 14">
            <a:extLst>
              <a:ext uri="{FF2B5EF4-FFF2-40B4-BE49-F238E27FC236}">
                <a16:creationId xmlns:a16="http://schemas.microsoft.com/office/drawing/2014/main" id="{D372EE90-BD68-D26A-504F-337FD9B35C20}"/>
              </a:ext>
            </a:extLst>
          </p:cNvPr>
          <p:cNvSpPr/>
          <p:nvPr/>
        </p:nvSpPr>
        <p:spPr>
          <a:xfrm rot="5400000">
            <a:off x="2856143" y="5169181"/>
            <a:ext cx="172720" cy="1781567"/>
          </a:xfrm>
          <a:prstGeom prst="rightBrace">
            <a:avLst>
              <a:gd name="adj1" fmla="val 257869"/>
              <a:gd name="adj2" fmla="val 50000"/>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D74D04BD-9D64-8BD4-90A1-1C0D014B345C}"/>
              </a:ext>
            </a:extLst>
          </p:cNvPr>
          <p:cNvSpPr txBox="1"/>
          <p:nvPr>
            <p:custDataLst>
              <p:tags r:id="rId3"/>
            </p:custDataLst>
          </p:nvPr>
        </p:nvSpPr>
        <p:spPr>
          <a:xfrm>
            <a:off x="4371975" y="6086540"/>
            <a:ext cx="2864611" cy="369332"/>
          </a:xfrm>
          <a:prstGeom prst="rect">
            <a:avLst/>
          </a:prstGeom>
          <a:noFill/>
        </p:spPr>
        <p:txBody>
          <a:bodyPr wrap="square" rtlCol="0">
            <a:spAutoFit/>
          </a:bodyPr>
          <a:lstStyle/>
          <a:p>
            <a:r>
              <a:rPr lang="en-US" altLang="zh-CN" dirty="0">
                <a:solidFill>
                  <a:srgbClr val="FF0000"/>
                </a:solidFill>
              </a:rPr>
              <a:t>Regularization Penalty</a:t>
            </a:r>
          </a:p>
        </p:txBody>
      </p:sp>
      <p:sp>
        <p:nvSpPr>
          <p:cNvPr id="19" name="文本框 18">
            <a:extLst>
              <a:ext uri="{FF2B5EF4-FFF2-40B4-BE49-F238E27FC236}">
                <a16:creationId xmlns:a16="http://schemas.microsoft.com/office/drawing/2014/main" id="{F99C352F-DCCF-359C-D6F1-233365C2BAB8}"/>
              </a:ext>
            </a:extLst>
          </p:cNvPr>
          <p:cNvSpPr txBox="1"/>
          <p:nvPr>
            <p:custDataLst>
              <p:tags r:id="rId4"/>
            </p:custDataLst>
          </p:nvPr>
        </p:nvSpPr>
        <p:spPr>
          <a:xfrm>
            <a:off x="2285804" y="6093296"/>
            <a:ext cx="1313397" cy="368300"/>
          </a:xfrm>
          <a:prstGeom prst="rect">
            <a:avLst/>
          </a:prstGeom>
          <a:noFill/>
        </p:spPr>
        <p:txBody>
          <a:bodyPr wrap="square" rtlCol="0">
            <a:spAutoFit/>
          </a:bodyPr>
          <a:lstStyle/>
          <a:p>
            <a:pPr algn="ctr"/>
            <a:r>
              <a:rPr lang="en-US" altLang="zh-CN" dirty="0">
                <a:solidFill>
                  <a:srgbClr val="FF0000"/>
                </a:solidFill>
              </a:rPr>
              <a:t>MSE Loss</a:t>
            </a:r>
          </a:p>
        </p:txBody>
      </p:sp>
      <p:sp>
        <p:nvSpPr>
          <p:cNvPr id="20" name="右大括号 19">
            <a:extLst>
              <a:ext uri="{FF2B5EF4-FFF2-40B4-BE49-F238E27FC236}">
                <a16:creationId xmlns:a16="http://schemas.microsoft.com/office/drawing/2014/main" id="{11C14A47-064B-0FDC-F2D8-DBC1D34A01B1}"/>
              </a:ext>
            </a:extLst>
          </p:cNvPr>
          <p:cNvSpPr/>
          <p:nvPr/>
        </p:nvSpPr>
        <p:spPr>
          <a:xfrm rot="5400000">
            <a:off x="5647570" y="4345959"/>
            <a:ext cx="172720" cy="3436778"/>
          </a:xfrm>
          <a:prstGeom prst="rightBrace">
            <a:avLst>
              <a:gd name="adj1" fmla="val 257869"/>
              <a:gd name="adj2" fmla="val 50000"/>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21" name="右大括号 20">
            <a:extLst>
              <a:ext uri="{FF2B5EF4-FFF2-40B4-BE49-F238E27FC236}">
                <a16:creationId xmlns:a16="http://schemas.microsoft.com/office/drawing/2014/main" id="{AA1E1B9F-FF72-363B-1F0B-37B1732ECAD9}"/>
              </a:ext>
            </a:extLst>
          </p:cNvPr>
          <p:cNvSpPr/>
          <p:nvPr/>
        </p:nvSpPr>
        <p:spPr>
          <a:xfrm rot="5400000">
            <a:off x="8105048" y="5571927"/>
            <a:ext cx="172720" cy="970095"/>
          </a:xfrm>
          <a:prstGeom prst="rightBrace">
            <a:avLst>
              <a:gd name="adj1" fmla="val 257869"/>
              <a:gd name="adj2" fmla="val 50000"/>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28D3C4F5-86C6-FCFD-E9BA-35BE64C26458}"/>
              </a:ext>
            </a:extLst>
          </p:cNvPr>
          <p:cNvSpPr txBox="1"/>
          <p:nvPr>
            <p:custDataLst>
              <p:tags r:id="rId5"/>
            </p:custDataLst>
          </p:nvPr>
        </p:nvSpPr>
        <p:spPr>
          <a:xfrm>
            <a:off x="7368636" y="6093296"/>
            <a:ext cx="1712913" cy="369332"/>
          </a:xfrm>
          <a:prstGeom prst="rect">
            <a:avLst/>
          </a:prstGeom>
          <a:noFill/>
        </p:spPr>
        <p:txBody>
          <a:bodyPr wrap="square" rtlCol="0">
            <a:spAutoFit/>
          </a:bodyPr>
          <a:lstStyle/>
          <a:p>
            <a:pPr algn="ctr"/>
            <a:r>
              <a:rPr lang="en-US" altLang="zh-CN" dirty="0">
                <a:solidFill>
                  <a:srgbClr val="FF0000"/>
                </a:solidFill>
              </a:rPr>
              <a:t>Physics Loss</a:t>
            </a:r>
          </a:p>
        </p:txBody>
      </p:sp>
      <p:pic>
        <p:nvPicPr>
          <p:cNvPr id="23" name="图片 22">
            <a:extLst>
              <a:ext uri="{FF2B5EF4-FFF2-40B4-BE49-F238E27FC236}">
                <a16:creationId xmlns:a16="http://schemas.microsoft.com/office/drawing/2014/main" id="{54CD638A-B0EA-8FED-2887-C8A0BAE553B5}"/>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1831868" y="4639031"/>
            <a:ext cx="2596116" cy="732398"/>
          </a:xfrm>
          <a:prstGeom prst="rect">
            <a:avLst/>
          </a:prstGeom>
        </p:spPr>
      </p:pic>
      <p:sp>
        <p:nvSpPr>
          <p:cNvPr id="24" name="Content Placeholder 2">
            <a:extLst>
              <a:ext uri="{FF2B5EF4-FFF2-40B4-BE49-F238E27FC236}">
                <a16:creationId xmlns:a16="http://schemas.microsoft.com/office/drawing/2014/main" id="{B9D21CE6-2235-294A-4B08-FC5291921D96}"/>
              </a:ext>
            </a:extLst>
          </p:cNvPr>
          <p:cNvSpPr txBox="1">
            <a:spLocks/>
          </p:cNvSpPr>
          <p:nvPr/>
        </p:nvSpPr>
        <p:spPr bwMode="auto">
          <a:xfrm>
            <a:off x="4716016" y="4664497"/>
            <a:ext cx="401915" cy="484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marL="0" indent="0">
              <a:lnSpc>
                <a:spcPts val="2800"/>
              </a:lnSpc>
              <a:buNone/>
            </a:pPr>
            <a:r>
              <a:rPr lang="en-US" altLang="zh-CN" kern="0" dirty="0">
                <a:latin typeface="Comic Sans MS" panose="030F0702030302020204" pitchFamily="66" charset="0"/>
                <a:ea typeface="Comic Sans MS" panose="030F0702030302020204" pitchFamily="66" charset="0"/>
                <a:cs typeface="Comic Sans MS" panose="030F0702030302020204" pitchFamily="66" charset="0"/>
              </a:rPr>
              <a:t>…</a:t>
            </a:r>
          </a:p>
          <a:p>
            <a:pPr>
              <a:lnSpc>
                <a:spcPts val="2800"/>
              </a:lnSpc>
            </a:pPr>
            <a:endParaRPr lang="en-US" altLang="zh-CN" kern="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kern="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kern="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kern="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kern="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endParaRPr lang="en-US" altLang="zh-CN" kern="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Font typeface="Wingdings" panose="05000000000000000000" pitchFamily="2" charset="2"/>
              <a:buNone/>
            </a:pPr>
            <a:endParaRPr lang="en-US" altLang="zh-CN" sz="800" kern="0" dirty="0">
              <a:latin typeface="Comic Sans MS" panose="030F0702030302020204" pitchFamily="66" charset="0"/>
              <a:ea typeface="Comic Sans MS" panose="030F0702030302020204" pitchFamily="66" charset="0"/>
              <a:cs typeface="Comic Sans MS" panose="030F0702030302020204" pitchFamily="66" charset="0"/>
            </a:endParaRPr>
          </a:p>
          <a:p>
            <a:pPr lvl="1"/>
            <a:endParaRPr lang="en-US" sz="2000" kern="0" dirty="0">
              <a:latin typeface="Comic Sans MS" panose="030F0702030302020204" pitchFamily="66" charset="0"/>
            </a:endParaRPr>
          </a:p>
          <a:p>
            <a:pPr lvl="1"/>
            <a:endParaRPr lang="en-US" sz="2000" kern="0" dirty="0">
              <a:latin typeface="Comic Sans MS" panose="030F0702030302020204" pitchFamily="66" charset="0"/>
            </a:endParaRPr>
          </a:p>
          <a:p>
            <a:pPr lvl="1"/>
            <a:endParaRPr lang="en-US" sz="2000" kern="0" dirty="0">
              <a:latin typeface="Comic Sans MS" panose="030F0702030302020204" pitchFamily="66" charset="0"/>
            </a:endParaRPr>
          </a:p>
          <a:p>
            <a:pPr lvl="1">
              <a:lnSpc>
                <a:spcPts val="2800"/>
              </a:lnSpc>
            </a:pPr>
            <a:endParaRPr lang="en-US" sz="1900" kern="0" dirty="0">
              <a:latin typeface="Comic Sans MS" panose="030F0702030302020204" pitchFamily="66" charset="0"/>
              <a:sym typeface="Comic Sans MS" panose="030F0702030302020204"/>
            </a:endParaRPr>
          </a:p>
          <a:p>
            <a:pPr marL="457200" lvl="1" indent="0">
              <a:lnSpc>
                <a:spcPts val="2800"/>
              </a:lnSpc>
              <a:buFont typeface="Wingdings" panose="05000000000000000000" pitchFamily="2" charset="2"/>
              <a:buNone/>
            </a:pPr>
            <a:endParaRPr lang="en-US" sz="1900" kern="0" dirty="0">
              <a:latin typeface="Comic Sans MS" panose="030F0702030302020204" pitchFamily="66" charset="0"/>
              <a:sym typeface="Comic Sans MS" panose="030F0702030302020204"/>
            </a:endParaRPr>
          </a:p>
          <a:p>
            <a:pPr lvl="1">
              <a:lnSpc>
                <a:spcPts val="2800"/>
              </a:lnSpc>
            </a:pPr>
            <a:endParaRPr lang="en-US" sz="1900" kern="0" dirty="0">
              <a:latin typeface="Comic Sans MS" panose="030F0702030302020204" pitchFamily="66" charset="0"/>
              <a:sym typeface="Comic Sans MS" panose="030F0702030302020204"/>
            </a:endParaRPr>
          </a:p>
          <a:p>
            <a:pPr lvl="1">
              <a:lnSpc>
                <a:spcPts val="2800"/>
              </a:lnSpc>
            </a:pPr>
            <a:endParaRPr lang="en-US" sz="800" kern="0" dirty="0">
              <a:latin typeface="Comic Sans MS" panose="030F0702030302020204" pitchFamily="66" charset="0"/>
              <a:sym typeface="Comic Sans MS" panose="030F0702030302020204"/>
            </a:endParaRPr>
          </a:p>
          <a:p>
            <a:pPr marL="115570" indent="0">
              <a:lnSpc>
                <a:spcPts val="4000"/>
              </a:lnSpc>
              <a:spcBef>
                <a:spcPts val="600"/>
              </a:spcBef>
              <a:buSzPct val="70000"/>
              <a:buFont typeface="Wingdings" panose="05000000000000000000" pitchFamily="2" charset="2"/>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kern="0" dirty="0">
              <a:latin typeface="Comic Sans MS" panose="030F0702030302020204" pitchFamily="66" charset="0"/>
              <a:ea typeface="Comic Sans MS" panose="030F0702030302020204" pitchFamily="66" charset="0"/>
              <a:cs typeface="Comic Sans MS" panose="030F0702030302020204" pitchFamily="66" charset="0"/>
              <a:sym typeface="Comic Sans MS" panose="030F0702030302020204"/>
            </a:endParaRPr>
          </a:p>
        </p:txBody>
      </p:sp>
      <p:pic>
        <p:nvPicPr>
          <p:cNvPr id="25" name="图片 24">
            <a:extLst>
              <a:ext uri="{FF2B5EF4-FFF2-40B4-BE49-F238E27FC236}">
                <a16:creationId xmlns:a16="http://schemas.microsoft.com/office/drawing/2014/main" id="{60148D52-A62A-FE3E-70FC-4DC0E4AF2F2F}"/>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5436096" y="4623960"/>
            <a:ext cx="3168352" cy="737561"/>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4"/>
          <p:cNvSpPr>
            <a:spLocks noGrp="1"/>
          </p:cNvSpPr>
          <p:nvPr>
            <p:ph type="title"/>
          </p:nvPr>
        </p:nvSpPr>
        <p:spPr/>
        <p:txBody>
          <a:bodyPr/>
          <a:lstStyle/>
          <a:p>
            <a:endParaRPr lang="zh-CN" altLang="en-US"/>
          </a:p>
        </p:txBody>
      </p:sp>
      <p:sp>
        <p:nvSpPr>
          <p:cNvPr id="3" name="文本占位符 2"/>
          <p:cNvSpPr>
            <a:spLocks noGrp="1"/>
          </p:cNvSpPr>
          <p:nvPr>
            <p:ph type="body" idx="4294967295"/>
          </p:nvPr>
        </p:nvSpPr>
        <p:spPr>
          <a:xfrm>
            <a:off x="1518920" y="1805940"/>
            <a:ext cx="6025515" cy="2972435"/>
          </a:xfrm>
        </p:spPr>
        <p:txBody>
          <a:bodyPr/>
          <a:lstStyle/>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solidFill>
                  <a:schemeClr val="tx1"/>
                </a:solidFill>
                <a:latin typeface="Comic Sans MS" panose="030F0702030302020204"/>
                <a:sym typeface="Comic Sans MS" panose="030F0702030302020204"/>
              </a:rPr>
              <a:t>Introduction and challenges</a:t>
            </a:r>
          </a:p>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solidFill>
                  <a:schemeClr val="tx1"/>
                </a:solidFill>
                <a:latin typeface="Comic Sans MS" panose="030F0702030302020204"/>
                <a:sym typeface="Comic Sans MS" panose="030F0702030302020204"/>
              </a:rPr>
              <a:t>Contributions</a:t>
            </a: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solidFill>
                  <a:schemeClr val="tx1"/>
                </a:solidFill>
                <a:latin typeface="Comic Sans MS" panose="030F0702030302020204"/>
                <a:ea typeface="Comic Sans MS" panose="030F0702030302020204"/>
                <a:cs typeface="Comic Sans MS" panose="030F0702030302020204"/>
                <a:sym typeface="Comic Sans MS" panose="030F0702030302020204"/>
              </a:rPr>
              <a:t>Model</a:t>
            </a:r>
            <a:endParaRPr lang="en-US" sz="2800" b="1" dirty="0">
              <a:solidFill>
                <a:srgbClr val="FF0000"/>
              </a:solidFill>
              <a:latin typeface="Comic Sans MS" panose="030F0702030302020204"/>
              <a:ea typeface="Comic Sans MS" panose="030F0702030302020204"/>
              <a:cs typeface="Comic Sans MS" panose="030F0702030302020204"/>
              <a:sym typeface="Comic Sans MS" panose="030F0702030302020204"/>
            </a:endParaRP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b="1" dirty="0">
                <a:solidFill>
                  <a:srgbClr val="FF0000"/>
                </a:solidFill>
                <a:latin typeface="Comic Sans MS" panose="030F0702030302020204"/>
                <a:ea typeface="Comic Sans MS" panose="030F0702030302020204"/>
                <a:cs typeface="Comic Sans MS" panose="030F0702030302020204"/>
                <a:sym typeface="Comic Sans MS" panose="030F0702030302020204"/>
              </a:rPr>
              <a:t>Experiments</a:t>
            </a:r>
            <a:endParaRPr lang="en-US" altLang="en-US" sz="2800" b="1" dirty="0">
              <a:solidFill>
                <a:srgbClr val="FF0000"/>
              </a:solidFill>
              <a:latin typeface="Comic Sans MS" panose="030F0702030302020204"/>
              <a:ea typeface="Comic Sans MS" panose="030F0702030302020204"/>
              <a:cs typeface="Comic Sans MS" panose="030F0702030302020204"/>
              <a:sym typeface="Comic Sans MS" panose="030F0702030302020204"/>
            </a:endParaRPr>
          </a:p>
        </p:txBody>
      </p:sp>
      <p:sp>
        <p:nvSpPr>
          <p:cNvPr id="6" name="灯片编号占位符 5"/>
          <p:cNvSpPr>
            <a:spLocks noGrp="1"/>
          </p:cNvSpPr>
          <p:nvPr>
            <p:ph type="sldNum" sz="quarter" idx="12"/>
          </p:nvPr>
        </p:nvSpPr>
        <p:spPr/>
        <p:txBody>
          <a:bodyPr/>
          <a:lstStyle/>
          <a:p>
            <a:fld id="{D15A6F8B-FCA0-4750-BD65-FE9D37250AFE}" type="slidenum">
              <a:rPr lang="en-US" altLang="zh-CN"/>
              <a:t>14</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sz="3200" dirty="0">
                <a:latin typeface="Comic Sans MS" panose="030F0702030302020204"/>
                <a:ea typeface="Comic Sans MS" panose="030F0702030302020204"/>
                <a:cs typeface="Comic Sans MS" panose="030F0702030302020204"/>
                <a:sym typeface="Comic Sans MS" panose="030F0702030302020204"/>
              </a:rPr>
              <a:t>4. Experiments</a:t>
            </a:r>
            <a:endParaRPr lang="zh-CN" altLang="en-US" sz="3200"/>
          </a:p>
        </p:txBody>
      </p:sp>
      <p:sp>
        <p:nvSpPr>
          <p:cNvPr id="3" name="Content Placeholder 2"/>
          <p:cNvSpPr>
            <a:spLocks noGrp="1"/>
          </p:cNvSpPr>
          <p:nvPr>
            <p:ph idx="4294967295"/>
          </p:nvPr>
        </p:nvSpPr>
        <p:spPr>
          <a:xfrm>
            <a:off x="914400" y="988060"/>
            <a:ext cx="7834064" cy="5233035"/>
          </a:xfrm>
          <a:noFill/>
          <a:ln>
            <a:noFill/>
          </a:ln>
        </p:spPr>
        <p:txBody>
          <a:bodyPr/>
          <a:lstStyle/>
          <a:p>
            <a:pPr lvl="1"/>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r>
              <a:rPr lang="en-US" sz="2400" dirty="0">
                <a:latin typeface="Comic Sans MS" panose="030F0702030302020204" pitchFamily="66" charset="0"/>
                <a:sym typeface="Comic Sans MS" panose="030F0702030302020204"/>
              </a:rPr>
              <a:t>Statistics of two evaluation datasets.</a:t>
            </a:r>
          </a:p>
          <a:p>
            <a:pPr marL="457200" lvl="1" indent="0">
              <a:lnSpc>
                <a:spcPts val="2800"/>
              </a:lnSpc>
              <a:buNone/>
            </a:pPr>
            <a:endParaRPr lang="en-US" sz="800" dirty="0">
              <a:latin typeface="Comic Sans MS" panose="030F0702030302020204" pitchFamily="66" charset="0"/>
              <a:sym typeface="Comic Sans MS" panose="030F0702030302020204"/>
            </a:endParaRPr>
          </a:p>
          <a:p>
            <a:pPr marL="457200" lvl="1" indent="0">
              <a:lnSpc>
                <a:spcPts val="2800"/>
              </a:lnSpc>
              <a:buNone/>
            </a:pPr>
            <a:endParaRPr lang="en-US" sz="800" dirty="0">
              <a:latin typeface="Comic Sans MS" panose="030F0702030302020204" pitchFamily="66" charset="0"/>
              <a:sym typeface="Comic Sans MS" panose="030F0702030302020204"/>
            </a:endParaRPr>
          </a:p>
          <a:p>
            <a:pPr marL="457200" lvl="1" indent="0">
              <a:lnSpc>
                <a:spcPts val="2800"/>
              </a:lnSpc>
              <a:buNone/>
            </a:pPr>
            <a:endParaRPr lang="en-US" sz="800" dirty="0">
              <a:latin typeface="Comic Sans MS" panose="030F0702030302020204" pitchFamily="66" charset="0"/>
              <a:sym typeface="Comic Sans MS" panose="030F0702030302020204"/>
            </a:endParaRPr>
          </a:p>
          <a:p>
            <a:pPr marL="0" indent="0">
              <a:lnSpc>
                <a:spcPts val="2800"/>
              </a:lnSpc>
              <a:buNone/>
            </a:pPr>
            <a:endParaRPr lang="en-US" sz="2400" dirty="0">
              <a:latin typeface="Comic Sans MS" panose="030F0702030302020204" pitchFamily="66" charset="0"/>
              <a:sym typeface="Comic Sans MS" panose="030F0702030302020204"/>
            </a:endParaRPr>
          </a:p>
          <a:p>
            <a:pPr>
              <a:lnSpc>
                <a:spcPts val="2800"/>
              </a:lnSpc>
            </a:pPr>
            <a:r>
              <a:rPr lang="en-US" sz="2400" dirty="0">
                <a:latin typeface="Comic Sans MS" panose="030F0702030302020204" pitchFamily="66" charset="0"/>
                <a:sym typeface="Comic Sans MS" panose="030F0702030302020204"/>
              </a:rPr>
              <a:t>Baselines</a:t>
            </a: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dirty="0">
              <a:latin typeface="Comic Sans MS" panose="030F0702030302020204" pitchFamily="66" charset="0"/>
              <a:ea typeface="Comic Sans MS" panose="030F0702030302020204" pitchFamily="66" charset="0"/>
              <a:cs typeface="Comic Sans MS" panose="030F0702030302020204" pitchFamily="66" charset="0"/>
            </a:endParaRPr>
          </a:p>
        </p:txBody>
      </p:sp>
      <p:sp>
        <p:nvSpPr>
          <p:cNvPr id="7" name="灯片编号占位符 6"/>
          <p:cNvSpPr>
            <a:spLocks noGrp="1"/>
          </p:cNvSpPr>
          <p:nvPr>
            <p:ph type="sldNum" sz="quarter" idx="12"/>
          </p:nvPr>
        </p:nvSpPr>
        <p:spPr/>
        <p:txBody>
          <a:bodyPr/>
          <a:lstStyle/>
          <a:p>
            <a:fld id="{D15A6F8B-FCA0-4750-BD65-FE9D37250AFE}" type="slidenum">
              <a:rPr lang="en-US" altLang="zh-CN"/>
              <a:t>15</a:t>
            </a:fld>
            <a:endParaRPr lang="en-US" altLang="zh-CN" dirty="0"/>
          </a:p>
        </p:txBody>
      </p:sp>
      <p:pic>
        <p:nvPicPr>
          <p:cNvPr id="5" name="图片 4">
            <a:extLst>
              <a:ext uri="{FF2B5EF4-FFF2-40B4-BE49-F238E27FC236}">
                <a16:creationId xmlns:a16="http://schemas.microsoft.com/office/drawing/2014/main" id="{3718C0DF-2603-0847-039C-18C79E7287E7}"/>
              </a:ext>
            </a:extLst>
          </p:cNvPr>
          <p:cNvPicPr>
            <a:picLocks noChangeAspect="1"/>
          </p:cNvPicPr>
          <p:nvPr/>
        </p:nvPicPr>
        <p:blipFill>
          <a:blip r:embed="rId3">
            <a:clrChange>
              <a:clrFrom>
                <a:srgbClr val="FFFFFF"/>
              </a:clrFrom>
              <a:clrTo>
                <a:srgbClr val="FFFFFF">
                  <a:alpha val="0"/>
                </a:srgbClr>
              </a:clrTo>
            </a:clrChange>
          </a:blip>
          <a:srcRect b="51220"/>
          <a:stretch/>
        </p:blipFill>
        <p:spPr>
          <a:xfrm>
            <a:off x="853150" y="1668496"/>
            <a:ext cx="3718850" cy="1440160"/>
          </a:xfrm>
          <a:prstGeom prst="rect">
            <a:avLst/>
          </a:prstGeom>
        </p:spPr>
      </p:pic>
      <p:pic>
        <p:nvPicPr>
          <p:cNvPr id="8" name="图片 7">
            <a:extLst>
              <a:ext uri="{FF2B5EF4-FFF2-40B4-BE49-F238E27FC236}">
                <a16:creationId xmlns:a16="http://schemas.microsoft.com/office/drawing/2014/main" id="{8D771193-CB39-DCBA-79A7-C447EFBBE76B}"/>
              </a:ext>
            </a:extLst>
          </p:cNvPr>
          <p:cNvPicPr>
            <a:picLocks noChangeAspect="1"/>
          </p:cNvPicPr>
          <p:nvPr/>
        </p:nvPicPr>
        <p:blipFill>
          <a:blip r:embed="rId3">
            <a:clrChange>
              <a:clrFrom>
                <a:srgbClr val="FFFFFF"/>
              </a:clrFrom>
              <a:clrTo>
                <a:srgbClr val="FFFFFF">
                  <a:alpha val="0"/>
                </a:srgbClr>
              </a:clrTo>
            </a:clrChange>
          </a:blip>
          <a:srcRect t="50671" b="-489"/>
          <a:stretch/>
        </p:blipFill>
        <p:spPr>
          <a:xfrm>
            <a:off x="4701616" y="1670192"/>
            <a:ext cx="3718850" cy="1470776"/>
          </a:xfrm>
          <a:prstGeom prst="rect">
            <a:avLst/>
          </a:prstGeom>
        </p:spPr>
      </p:pic>
      <p:pic>
        <p:nvPicPr>
          <p:cNvPr id="9" name="图片 8">
            <a:extLst>
              <a:ext uri="{FF2B5EF4-FFF2-40B4-BE49-F238E27FC236}">
                <a16:creationId xmlns:a16="http://schemas.microsoft.com/office/drawing/2014/main" id="{B9E2BA7A-54BF-322D-A0EF-03D07EE20979}"/>
              </a:ext>
            </a:extLst>
          </p:cNvPr>
          <p:cNvPicPr>
            <a:picLocks noChangeAspect="1"/>
          </p:cNvPicPr>
          <p:nvPr/>
        </p:nvPicPr>
        <p:blipFill>
          <a:blip r:embed="rId4"/>
          <a:stretch>
            <a:fillRect/>
          </a:stretch>
        </p:blipFill>
        <p:spPr>
          <a:xfrm>
            <a:off x="1880573" y="3645024"/>
            <a:ext cx="5382854" cy="2644272"/>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sz="3200" dirty="0">
                <a:latin typeface="Comic Sans MS" panose="030F0702030302020204"/>
                <a:ea typeface="Comic Sans MS" panose="030F0702030302020204"/>
                <a:cs typeface="Comic Sans MS" panose="030F0702030302020204"/>
                <a:sym typeface="Comic Sans MS" panose="030F0702030302020204"/>
              </a:rPr>
              <a:t>4. Experiments</a:t>
            </a:r>
            <a:endParaRPr lang="zh-CN" altLang="en-US" sz="3200"/>
          </a:p>
        </p:txBody>
      </p:sp>
      <p:sp>
        <p:nvSpPr>
          <p:cNvPr id="3" name="Content Placeholder 2"/>
          <p:cNvSpPr>
            <a:spLocks noGrp="1"/>
          </p:cNvSpPr>
          <p:nvPr>
            <p:ph idx="4294967295"/>
          </p:nvPr>
        </p:nvSpPr>
        <p:spPr>
          <a:xfrm>
            <a:off x="914400" y="840740"/>
            <a:ext cx="8041005" cy="1111250"/>
          </a:xfrm>
          <a:noFill/>
          <a:ln>
            <a:noFill/>
          </a:ln>
        </p:spPr>
        <p:txBody>
          <a:bodyPr/>
          <a:lstStyle/>
          <a:p>
            <a:pPr lvl="1"/>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r>
              <a:rPr lang="en-US" sz="2400" dirty="0">
                <a:latin typeface="Comic Sans MS" panose="030F0702030302020204" pitchFamily="66" charset="0"/>
                <a:sym typeface="Comic Sans MS" panose="030F0702030302020204"/>
              </a:rPr>
              <a:t>RQ1: How do the hyper-parameters affect the performance of MCWDD</a:t>
            </a:r>
            <a:endParaRPr lang="en-US" sz="800" dirty="0">
              <a:latin typeface="Comic Sans MS" panose="030F0702030302020204" pitchFamily="66" charset="0"/>
              <a:sym typeface="Comic Sans MS" panose="030F0702030302020204"/>
            </a:endParaRPr>
          </a:p>
        </p:txBody>
      </p:sp>
      <p:sp>
        <p:nvSpPr>
          <p:cNvPr id="7" name="灯片编号占位符 6"/>
          <p:cNvSpPr>
            <a:spLocks noGrp="1"/>
          </p:cNvSpPr>
          <p:nvPr>
            <p:ph type="sldNum" sz="quarter" idx="12"/>
          </p:nvPr>
        </p:nvSpPr>
        <p:spPr/>
        <p:txBody>
          <a:bodyPr/>
          <a:lstStyle/>
          <a:p>
            <a:fld id="{D15A6F8B-FCA0-4750-BD65-FE9D37250AFE}" type="slidenum">
              <a:rPr lang="en-US" altLang="zh-CN"/>
              <a:t>16</a:t>
            </a:fld>
            <a:endParaRPr lang="en-US" altLang="zh-CN" dirty="0"/>
          </a:p>
        </p:txBody>
      </p:sp>
      <p:sp>
        <p:nvSpPr>
          <p:cNvPr id="19" name="Content Placeholder 2">
            <a:extLst>
              <a:ext uri="{FF2B5EF4-FFF2-40B4-BE49-F238E27FC236}">
                <a16:creationId xmlns:a16="http://schemas.microsoft.com/office/drawing/2014/main" id="{F41C0EA6-681A-FF27-0828-20B41E3E2796}"/>
              </a:ext>
            </a:extLst>
          </p:cNvPr>
          <p:cNvSpPr>
            <a:spLocks noGrp="1"/>
          </p:cNvSpPr>
          <p:nvPr>
            <p:custDataLst>
              <p:tags r:id="rId1"/>
            </p:custDataLst>
          </p:nvPr>
        </p:nvSpPr>
        <p:spPr>
          <a:xfrm>
            <a:off x="0" y="2202345"/>
            <a:ext cx="8473390" cy="938623"/>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lvl="1">
              <a:lnSpc>
                <a:spcPts val="2800"/>
              </a:lnSpc>
            </a:pPr>
            <a:r>
              <a:rPr lang="en-US" altLang="zh-CN" dirty="0">
                <a:solidFill>
                  <a:srgbClr val="C00000"/>
                </a:solidFill>
                <a:latin typeface="Comic Sans MS" panose="030F0702030302020204" pitchFamily="66" charset="0"/>
                <a:sym typeface="Comic Sans MS" panose="030F0702030302020204"/>
              </a:rPr>
              <a:t>Impact of Hyper-Parameters:</a:t>
            </a:r>
            <a:r>
              <a:rPr lang="zh-CN" altLang="en-US" dirty="0">
                <a:solidFill>
                  <a:srgbClr val="C00000"/>
                </a:solidFill>
                <a:latin typeface="Comic Sans MS" panose="030F0702030302020204" pitchFamily="66" charset="0"/>
                <a:sym typeface="Comic Sans MS" panose="030F0702030302020204"/>
              </a:rPr>
              <a:t> </a:t>
            </a:r>
          </a:p>
          <a:p>
            <a:pPr marL="457200" lvl="1" indent="0" algn="ctr">
              <a:lnSpc>
                <a:spcPts val="2800"/>
              </a:lnSpc>
              <a:buNone/>
            </a:pPr>
            <a:r>
              <a:rPr lang="en-US" altLang="zh-CN" dirty="0">
                <a:solidFill>
                  <a:srgbClr val="C00000"/>
                </a:solidFill>
                <a:latin typeface="Comic Sans MS" panose="030F0702030302020204" pitchFamily="66" charset="0"/>
                <a:sym typeface="Comic Sans MS" panose="030F0702030302020204"/>
              </a:rPr>
              <a:t>wave speed &amp; diffusion coefficient</a:t>
            </a:r>
            <a:endParaRPr lang="en-US" sz="800" dirty="0">
              <a:latin typeface="Comic Sans MS" panose="030F0702030302020204" pitchFamily="66" charset="0"/>
              <a:sym typeface="Comic Sans MS" panose="030F0702030302020204"/>
            </a:endParaRPr>
          </a:p>
        </p:txBody>
      </p:sp>
      <p:pic>
        <p:nvPicPr>
          <p:cNvPr id="2" name="图片 1">
            <a:extLst>
              <a:ext uri="{FF2B5EF4-FFF2-40B4-BE49-F238E27FC236}">
                <a16:creationId xmlns:a16="http://schemas.microsoft.com/office/drawing/2014/main" id="{EF3BCB21-0643-61F3-CD62-A8002CCD923C}"/>
              </a:ext>
            </a:extLst>
          </p:cNvPr>
          <p:cNvPicPr>
            <a:picLocks noChangeAspect="1"/>
          </p:cNvPicPr>
          <p:nvPr/>
        </p:nvPicPr>
        <p:blipFill>
          <a:blip r:embed="rId6"/>
          <a:srcRect b="12887"/>
          <a:stretch/>
        </p:blipFill>
        <p:spPr>
          <a:xfrm>
            <a:off x="0" y="3354134"/>
            <a:ext cx="9144000" cy="1947074"/>
          </a:xfrm>
          <a:prstGeom prst="rect">
            <a:avLst/>
          </a:prstGeom>
        </p:spPr>
      </p:pic>
      <p:sp>
        <p:nvSpPr>
          <p:cNvPr id="5" name="Content Placeholder 2">
            <a:extLst>
              <a:ext uri="{FF2B5EF4-FFF2-40B4-BE49-F238E27FC236}">
                <a16:creationId xmlns:a16="http://schemas.microsoft.com/office/drawing/2014/main" id="{8C09202F-4C7B-6615-E5FF-85CDE48E5D73}"/>
              </a:ext>
            </a:extLst>
          </p:cNvPr>
          <p:cNvSpPr>
            <a:spLocks noGrp="1"/>
          </p:cNvSpPr>
          <p:nvPr>
            <p:custDataLst>
              <p:tags r:id="rId2"/>
            </p:custDataLst>
          </p:nvPr>
        </p:nvSpPr>
        <p:spPr>
          <a:xfrm>
            <a:off x="467544" y="5476984"/>
            <a:ext cx="3168352" cy="805985"/>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marL="457200" lvl="1" indent="0" algn="ctr">
              <a:lnSpc>
                <a:spcPts val="2800"/>
              </a:lnSpc>
              <a:buNone/>
            </a:pPr>
            <a:r>
              <a:rPr lang="en-US" altLang="zh-CN" sz="2000" b="1" dirty="0">
                <a:solidFill>
                  <a:srgbClr val="C00000"/>
                </a:solidFill>
                <a:latin typeface="Comic Sans MS" panose="030F0702030302020204" pitchFamily="66" charset="0"/>
                <a:sym typeface="Comic Sans MS" panose="030F0702030302020204"/>
              </a:rPr>
              <a:t>Completion error vs. wave speed</a:t>
            </a:r>
            <a:endParaRPr lang="en-US" sz="700" b="1" dirty="0">
              <a:latin typeface="Comic Sans MS" panose="030F0702030302020204" pitchFamily="66" charset="0"/>
              <a:sym typeface="Comic Sans MS" panose="030F0702030302020204"/>
            </a:endParaRPr>
          </a:p>
        </p:txBody>
      </p:sp>
      <p:sp>
        <p:nvSpPr>
          <p:cNvPr id="6" name="Content Placeholder 2">
            <a:extLst>
              <a:ext uri="{FF2B5EF4-FFF2-40B4-BE49-F238E27FC236}">
                <a16:creationId xmlns:a16="http://schemas.microsoft.com/office/drawing/2014/main" id="{1B930831-C8D1-5E62-9A34-944884A452C3}"/>
              </a:ext>
            </a:extLst>
          </p:cNvPr>
          <p:cNvSpPr>
            <a:spLocks noGrp="1"/>
          </p:cNvSpPr>
          <p:nvPr>
            <p:custDataLst>
              <p:tags r:id="rId3"/>
            </p:custDataLst>
          </p:nvPr>
        </p:nvSpPr>
        <p:spPr>
          <a:xfrm>
            <a:off x="4799404" y="5449578"/>
            <a:ext cx="3589020" cy="860797"/>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marL="457200" lvl="1" indent="0" algn="ctr">
              <a:lnSpc>
                <a:spcPts val="2800"/>
              </a:lnSpc>
              <a:buNone/>
            </a:pPr>
            <a:r>
              <a:rPr lang="en-US" altLang="zh-CN" sz="2000" b="1" dirty="0">
                <a:solidFill>
                  <a:srgbClr val="C00000"/>
                </a:solidFill>
                <a:latin typeface="Comic Sans MS" panose="030F0702030302020204" pitchFamily="66" charset="0"/>
                <a:sym typeface="Comic Sans MS" panose="030F0702030302020204"/>
              </a:rPr>
              <a:t>Completion error vs. diffusion coefficient</a:t>
            </a:r>
            <a:endParaRPr lang="en-US" sz="700" b="1" dirty="0">
              <a:latin typeface="Comic Sans MS" panose="030F0702030302020204" pitchFamily="66" charset="0"/>
              <a:sym typeface="Comic Sans MS" panose="030F0702030302020204"/>
            </a:endParaRP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sz="3200" dirty="0">
                <a:latin typeface="Comic Sans MS" panose="030F0702030302020204"/>
                <a:ea typeface="Comic Sans MS" panose="030F0702030302020204"/>
                <a:cs typeface="Comic Sans MS" panose="030F0702030302020204"/>
                <a:sym typeface="Comic Sans MS" panose="030F0702030302020204"/>
              </a:rPr>
              <a:t>4. Experiments</a:t>
            </a:r>
            <a:endParaRPr lang="zh-CN" altLang="en-US" sz="3200"/>
          </a:p>
        </p:txBody>
      </p:sp>
      <p:sp>
        <p:nvSpPr>
          <p:cNvPr id="3" name="Content Placeholder 2"/>
          <p:cNvSpPr>
            <a:spLocks noGrp="1"/>
          </p:cNvSpPr>
          <p:nvPr>
            <p:ph idx="4294967295"/>
          </p:nvPr>
        </p:nvSpPr>
        <p:spPr>
          <a:xfrm>
            <a:off x="914400" y="744892"/>
            <a:ext cx="8064896" cy="1076508"/>
          </a:xfrm>
          <a:noFill/>
          <a:ln>
            <a:noFill/>
          </a:ln>
        </p:spPr>
        <p:txBody>
          <a:bodyPr/>
          <a:lstStyle/>
          <a:p>
            <a:pPr lvl="1"/>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r>
              <a:rPr lang="en-US" sz="2400" dirty="0">
                <a:latin typeface="Comic Sans MS" panose="030F0702030302020204" pitchFamily="66" charset="0"/>
                <a:sym typeface="Comic Sans MS" panose="030F0702030302020204"/>
              </a:rPr>
              <a:t>RQ2:  Whether the performance of MCWDD in terms of data completion accuracy exceeds the baseline method</a:t>
            </a: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dirty="0">
              <a:latin typeface="Comic Sans MS" panose="030F0702030302020204" pitchFamily="66" charset="0"/>
              <a:ea typeface="Comic Sans MS" panose="030F0702030302020204" pitchFamily="66" charset="0"/>
              <a:cs typeface="Comic Sans MS" panose="030F0702030302020204" pitchFamily="66" charset="0"/>
            </a:endParaRPr>
          </a:p>
        </p:txBody>
      </p:sp>
      <p:sp>
        <p:nvSpPr>
          <p:cNvPr id="7" name="灯片编号占位符 6"/>
          <p:cNvSpPr>
            <a:spLocks noGrp="1"/>
          </p:cNvSpPr>
          <p:nvPr>
            <p:ph type="sldNum" sz="quarter" idx="12"/>
          </p:nvPr>
        </p:nvSpPr>
        <p:spPr/>
        <p:txBody>
          <a:bodyPr/>
          <a:lstStyle/>
          <a:p>
            <a:fld id="{D15A6F8B-FCA0-4750-BD65-FE9D37250AFE}" type="slidenum">
              <a:rPr lang="en-US" altLang="zh-CN"/>
              <a:t>17</a:t>
            </a:fld>
            <a:endParaRPr lang="en-US" altLang="zh-CN" dirty="0"/>
          </a:p>
        </p:txBody>
      </p:sp>
      <p:sp>
        <p:nvSpPr>
          <p:cNvPr id="6" name="Content Placeholder 2">
            <a:extLst>
              <a:ext uri="{FF2B5EF4-FFF2-40B4-BE49-F238E27FC236}">
                <a16:creationId xmlns:a16="http://schemas.microsoft.com/office/drawing/2014/main" id="{290CA77C-8DE6-C9AB-08B9-21152E497F16}"/>
              </a:ext>
            </a:extLst>
          </p:cNvPr>
          <p:cNvSpPr>
            <a:spLocks noGrp="1"/>
          </p:cNvSpPr>
          <p:nvPr>
            <p:custDataLst>
              <p:tags r:id="rId1"/>
            </p:custDataLst>
          </p:nvPr>
        </p:nvSpPr>
        <p:spPr>
          <a:xfrm>
            <a:off x="0" y="2202345"/>
            <a:ext cx="8473390" cy="450971"/>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lvl="1">
              <a:lnSpc>
                <a:spcPts val="2800"/>
              </a:lnSpc>
            </a:pPr>
            <a:r>
              <a:rPr lang="en-US" altLang="zh-CN" dirty="0">
                <a:solidFill>
                  <a:srgbClr val="C00000"/>
                </a:solidFill>
                <a:latin typeface="Comic Sans MS" panose="030F0702030302020204" pitchFamily="66" charset="0"/>
                <a:sym typeface="Comic Sans MS" panose="030F0702030302020204"/>
              </a:rPr>
              <a:t>Robustness Analysis:</a:t>
            </a:r>
            <a:r>
              <a:rPr lang="zh-CN" altLang="en-US" dirty="0">
                <a:solidFill>
                  <a:srgbClr val="C00000"/>
                </a:solidFill>
                <a:latin typeface="Comic Sans MS" panose="030F0702030302020204" pitchFamily="66" charset="0"/>
                <a:sym typeface="Comic Sans MS" panose="030F0702030302020204"/>
              </a:rPr>
              <a:t> </a:t>
            </a:r>
            <a:endParaRPr lang="en-US" altLang="zh-CN" dirty="0">
              <a:solidFill>
                <a:srgbClr val="C00000"/>
              </a:solidFill>
              <a:latin typeface="Comic Sans MS" panose="030F0702030302020204" pitchFamily="66" charset="0"/>
              <a:sym typeface="Comic Sans MS" panose="030F0702030302020204"/>
            </a:endParaRPr>
          </a:p>
          <a:p>
            <a:pPr marL="457200" lvl="1" indent="0" algn="ctr">
              <a:lnSpc>
                <a:spcPts val="2800"/>
              </a:lnSpc>
              <a:buNone/>
            </a:pPr>
            <a:r>
              <a:rPr lang="en-US" altLang="zh-CN" dirty="0">
                <a:solidFill>
                  <a:srgbClr val="C00000"/>
                </a:solidFill>
                <a:latin typeface="Comic Sans MS" panose="030F0702030302020204" pitchFamily="66" charset="0"/>
                <a:sym typeface="Comic Sans MS" panose="030F0702030302020204"/>
              </a:rPr>
              <a:t>Completion error vs. sensed ratios</a:t>
            </a:r>
            <a:endParaRPr lang="en-US" sz="800" dirty="0">
              <a:latin typeface="Comic Sans MS" panose="030F0702030302020204" pitchFamily="66" charset="0"/>
              <a:sym typeface="Comic Sans MS" panose="030F0702030302020204"/>
            </a:endParaRPr>
          </a:p>
        </p:txBody>
      </p:sp>
      <p:pic>
        <p:nvPicPr>
          <p:cNvPr id="14" name="图片 13">
            <a:extLst>
              <a:ext uri="{FF2B5EF4-FFF2-40B4-BE49-F238E27FC236}">
                <a16:creationId xmlns:a16="http://schemas.microsoft.com/office/drawing/2014/main" id="{C2E39781-41E6-0E2C-2222-24692DDBEC98}"/>
              </a:ext>
            </a:extLst>
          </p:cNvPr>
          <p:cNvPicPr>
            <a:picLocks noChangeAspect="1"/>
          </p:cNvPicPr>
          <p:nvPr/>
        </p:nvPicPr>
        <p:blipFill>
          <a:blip r:embed="rId6"/>
          <a:stretch>
            <a:fillRect/>
          </a:stretch>
        </p:blipFill>
        <p:spPr>
          <a:xfrm>
            <a:off x="218093" y="3409198"/>
            <a:ext cx="4281899" cy="2050281"/>
          </a:xfrm>
          <a:prstGeom prst="rect">
            <a:avLst/>
          </a:prstGeom>
        </p:spPr>
      </p:pic>
      <p:pic>
        <p:nvPicPr>
          <p:cNvPr id="15" name="图片 14">
            <a:extLst>
              <a:ext uri="{FF2B5EF4-FFF2-40B4-BE49-F238E27FC236}">
                <a16:creationId xmlns:a16="http://schemas.microsoft.com/office/drawing/2014/main" id="{188368DF-2BA3-24DA-AAB8-DA14E4375CD2}"/>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499992" y="3409197"/>
            <a:ext cx="4293495" cy="2050281"/>
          </a:xfrm>
          <a:prstGeom prst="rect">
            <a:avLst/>
          </a:prstGeom>
        </p:spPr>
      </p:pic>
      <p:sp>
        <p:nvSpPr>
          <p:cNvPr id="16" name="Content Placeholder 2">
            <a:extLst>
              <a:ext uri="{FF2B5EF4-FFF2-40B4-BE49-F238E27FC236}">
                <a16:creationId xmlns:a16="http://schemas.microsoft.com/office/drawing/2014/main" id="{DB6158AA-CA3E-4EF1-DB60-AD640E2CA9F2}"/>
              </a:ext>
            </a:extLst>
          </p:cNvPr>
          <p:cNvSpPr>
            <a:spLocks noGrp="1"/>
          </p:cNvSpPr>
          <p:nvPr>
            <p:custDataLst>
              <p:tags r:id="rId2"/>
            </p:custDataLst>
          </p:nvPr>
        </p:nvSpPr>
        <p:spPr>
          <a:xfrm>
            <a:off x="1612984" y="5498309"/>
            <a:ext cx="1590864" cy="450971"/>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marL="457200" lvl="1" indent="0">
              <a:lnSpc>
                <a:spcPts val="2800"/>
              </a:lnSpc>
              <a:buNone/>
            </a:pPr>
            <a:r>
              <a:rPr lang="en-US" altLang="zh-CN" b="1" dirty="0">
                <a:solidFill>
                  <a:srgbClr val="C00000"/>
                </a:solidFill>
                <a:latin typeface="Comic Sans MS" panose="030F0702030302020204" pitchFamily="66" charset="0"/>
                <a:sym typeface="Comic Sans MS" panose="030F0702030302020204"/>
              </a:rPr>
              <a:t>U-Air</a:t>
            </a:r>
            <a:endParaRPr lang="en-US" sz="800" b="1" dirty="0">
              <a:latin typeface="Comic Sans MS" panose="030F0702030302020204" pitchFamily="66" charset="0"/>
              <a:sym typeface="Comic Sans MS" panose="030F0702030302020204"/>
            </a:endParaRPr>
          </a:p>
        </p:txBody>
      </p:sp>
      <p:sp>
        <p:nvSpPr>
          <p:cNvPr id="17" name="Content Placeholder 2">
            <a:extLst>
              <a:ext uri="{FF2B5EF4-FFF2-40B4-BE49-F238E27FC236}">
                <a16:creationId xmlns:a16="http://schemas.microsoft.com/office/drawing/2014/main" id="{6FEE9C3D-9F7F-8EF1-D0DC-E2AA86AFD7C9}"/>
              </a:ext>
            </a:extLst>
          </p:cNvPr>
          <p:cNvSpPr>
            <a:spLocks noGrp="1"/>
          </p:cNvSpPr>
          <p:nvPr>
            <p:custDataLst>
              <p:tags r:id="rId3"/>
            </p:custDataLst>
          </p:nvPr>
        </p:nvSpPr>
        <p:spPr>
          <a:xfrm>
            <a:off x="5138539" y="5497430"/>
            <a:ext cx="3384376" cy="450971"/>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marL="457200" lvl="1" indent="0">
              <a:lnSpc>
                <a:spcPts val="2800"/>
              </a:lnSpc>
              <a:buNone/>
            </a:pPr>
            <a:r>
              <a:rPr lang="en-US" altLang="zh-CN" b="1" dirty="0">
                <a:solidFill>
                  <a:srgbClr val="C00000"/>
                </a:solidFill>
                <a:latin typeface="Comic Sans MS" panose="030F0702030302020204" pitchFamily="66" charset="0"/>
                <a:sym typeface="Comic Sans MS" panose="030F0702030302020204"/>
              </a:rPr>
              <a:t>Sensor-Scope</a:t>
            </a:r>
            <a:endParaRPr lang="en-US" sz="800" b="1" dirty="0">
              <a:latin typeface="Comic Sans MS" panose="030F0702030302020204" pitchFamily="66" charset="0"/>
              <a:sym typeface="Comic Sans MS" panose="030F0702030302020204"/>
            </a:endParaRP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sz="3200" dirty="0">
                <a:latin typeface="Comic Sans MS" panose="030F0702030302020204"/>
                <a:ea typeface="Comic Sans MS" panose="030F0702030302020204"/>
                <a:cs typeface="Comic Sans MS" panose="030F0702030302020204"/>
                <a:sym typeface="Comic Sans MS" panose="030F0702030302020204"/>
              </a:rPr>
              <a:t>4. Experiments</a:t>
            </a:r>
            <a:endParaRPr lang="zh-CN" altLang="en-US" sz="3200"/>
          </a:p>
        </p:txBody>
      </p:sp>
      <p:sp>
        <p:nvSpPr>
          <p:cNvPr id="3" name="Content Placeholder 2"/>
          <p:cNvSpPr>
            <a:spLocks noGrp="1"/>
          </p:cNvSpPr>
          <p:nvPr>
            <p:ph idx="4294967295"/>
          </p:nvPr>
        </p:nvSpPr>
        <p:spPr>
          <a:xfrm>
            <a:off x="818515" y="854711"/>
            <a:ext cx="7886065" cy="1206138"/>
          </a:xfrm>
          <a:noFill/>
          <a:ln>
            <a:noFill/>
          </a:ln>
        </p:spPr>
        <p:txBody>
          <a:bodyPr/>
          <a:lstStyle/>
          <a:p>
            <a:pPr lvl="1"/>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r>
              <a:rPr lang="en-US" sz="2400" dirty="0">
                <a:latin typeface="Comic Sans MS" panose="030F0702030302020204" pitchFamily="66" charset="0"/>
                <a:sym typeface="Comic Sans MS" panose="030F0702030302020204"/>
              </a:rPr>
              <a:t>RQ3: How much impact does each component of WDD have on data completion results</a:t>
            </a:r>
            <a:endParaRPr lang="en-US" sz="800" dirty="0">
              <a:latin typeface="Comic Sans MS" panose="030F0702030302020204" pitchFamily="66" charset="0"/>
              <a:sym typeface="Comic Sans MS" panose="030F0702030302020204"/>
            </a:endParaRPr>
          </a:p>
          <a:p>
            <a:pPr marL="457200" lvl="1" indent="0">
              <a:lnSpc>
                <a:spcPts val="2800"/>
              </a:lnSpc>
              <a:buNone/>
            </a:pPr>
            <a:endParaRPr lang="en-US" sz="800" dirty="0">
              <a:latin typeface="Comic Sans MS" panose="030F0702030302020204" pitchFamily="66" charset="0"/>
              <a:sym typeface="Comic Sans MS" panose="030F0702030302020204"/>
            </a:endParaRPr>
          </a:p>
          <a:p>
            <a:pPr marL="457200" lvl="1" indent="0">
              <a:lnSpc>
                <a:spcPts val="2800"/>
              </a:lnSpc>
              <a:buNone/>
            </a:pPr>
            <a:endParaRPr lang="en-US" sz="800" dirty="0">
              <a:latin typeface="Comic Sans MS" panose="030F0702030302020204" pitchFamily="66" charset="0"/>
              <a:sym typeface="Comic Sans MS" panose="030F0702030302020204"/>
            </a:endParaRPr>
          </a:p>
          <a:p>
            <a:pPr lvl="1">
              <a:lnSpc>
                <a:spcPts val="2800"/>
              </a:lnSpc>
            </a:pPr>
            <a:endParaRPr lang="en-US" sz="1900" dirty="0">
              <a:latin typeface="Comic Sans MS" panose="030F0702030302020204" pitchFamily="66" charset="0"/>
              <a:sym typeface="Comic Sans MS" panose="030F0702030302020204"/>
            </a:endParaRPr>
          </a:p>
          <a:p>
            <a:pPr marL="457200" lvl="1" indent="0">
              <a:lnSpc>
                <a:spcPts val="2800"/>
              </a:lnSpc>
              <a:buNone/>
            </a:pPr>
            <a:endParaRPr lang="en-US" sz="1900" dirty="0">
              <a:latin typeface="Comic Sans MS" panose="030F0702030302020204" pitchFamily="66" charset="0"/>
              <a:sym typeface="Comic Sans MS" panose="030F0702030302020204"/>
            </a:endParaRPr>
          </a:p>
          <a:p>
            <a:pPr lvl="1">
              <a:lnSpc>
                <a:spcPts val="2800"/>
              </a:lnSpc>
            </a:pP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dirty="0">
              <a:latin typeface="Comic Sans MS" panose="030F0702030302020204" pitchFamily="66" charset="0"/>
              <a:ea typeface="Comic Sans MS" panose="030F0702030302020204" pitchFamily="66" charset="0"/>
              <a:cs typeface="Comic Sans MS" panose="030F0702030302020204" pitchFamily="66" charset="0"/>
            </a:endParaRPr>
          </a:p>
        </p:txBody>
      </p:sp>
      <p:sp>
        <p:nvSpPr>
          <p:cNvPr id="7" name="灯片编号占位符 6"/>
          <p:cNvSpPr>
            <a:spLocks noGrp="1"/>
          </p:cNvSpPr>
          <p:nvPr>
            <p:ph type="sldNum" sz="quarter" idx="12"/>
          </p:nvPr>
        </p:nvSpPr>
        <p:spPr/>
        <p:txBody>
          <a:bodyPr/>
          <a:lstStyle/>
          <a:p>
            <a:fld id="{D15A6F8B-FCA0-4750-BD65-FE9D37250AFE}" type="slidenum">
              <a:rPr lang="en-US" altLang="zh-CN"/>
              <a:t>18</a:t>
            </a:fld>
            <a:endParaRPr lang="en-US" altLang="zh-CN" dirty="0"/>
          </a:p>
        </p:txBody>
      </p:sp>
      <p:pic>
        <p:nvPicPr>
          <p:cNvPr id="6" name="图片 5">
            <a:extLst>
              <a:ext uri="{FF2B5EF4-FFF2-40B4-BE49-F238E27FC236}">
                <a16:creationId xmlns:a16="http://schemas.microsoft.com/office/drawing/2014/main" id="{544D271C-5B91-AE5A-20EE-D2FDA570C89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8521" y="1837166"/>
            <a:ext cx="8606958" cy="461617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sz="3200" dirty="0">
                <a:latin typeface="Comic Sans MS" panose="030F0702030302020204"/>
                <a:ea typeface="Comic Sans MS" panose="030F0702030302020204"/>
                <a:cs typeface="Comic Sans MS" panose="030F0702030302020204"/>
                <a:sym typeface="Comic Sans MS" panose="030F0702030302020204"/>
              </a:rPr>
              <a:t>4. Experiments</a:t>
            </a:r>
            <a:endParaRPr lang="zh-CN" altLang="en-US" sz="3200"/>
          </a:p>
        </p:txBody>
      </p:sp>
      <p:sp>
        <p:nvSpPr>
          <p:cNvPr id="3" name="Content Placeholder 2"/>
          <p:cNvSpPr>
            <a:spLocks noGrp="1"/>
          </p:cNvSpPr>
          <p:nvPr>
            <p:ph idx="4294967295"/>
          </p:nvPr>
        </p:nvSpPr>
        <p:spPr>
          <a:xfrm>
            <a:off x="1295636" y="764704"/>
            <a:ext cx="6552728" cy="1404841"/>
          </a:xfrm>
          <a:noFill/>
          <a:ln>
            <a:noFill/>
          </a:ln>
        </p:spPr>
        <p:txBody>
          <a:bodyPr/>
          <a:lstStyle/>
          <a:p>
            <a:pPr lvl="1"/>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r>
              <a:rPr lang="en-US" sz="2400" dirty="0">
                <a:latin typeface="Comic Sans MS" panose="030F0702030302020204" pitchFamily="66" charset="0"/>
                <a:sym typeface="Comic Sans MS" panose="030F0702030302020204"/>
              </a:rPr>
              <a:t>RQ4: How does the removal or alteration of specific components affect the overall performance of MCWDD</a:t>
            </a:r>
          </a:p>
        </p:txBody>
      </p:sp>
      <p:sp>
        <p:nvSpPr>
          <p:cNvPr id="7" name="灯片编号占位符 6"/>
          <p:cNvSpPr>
            <a:spLocks noGrp="1"/>
          </p:cNvSpPr>
          <p:nvPr>
            <p:ph type="sldNum" sz="quarter" idx="12"/>
          </p:nvPr>
        </p:nvSpPr>
        <p:spPr/>
        <p:txBody>
          <a:bodyPr/>
          <a:lstStyle/>
          <a:p>
            <a:fld id="{D15A6F8B-FCA0-4750-BD65-FE9D37250AFE}" type="slidenum">
              <a:rPr lang="en-US" altLang="zh-CN"/>
              <a:t>19</a:t>
            </a:fld>
            <a:endParaRPr lang="en-US" altLang="zh-CN" dirty="0"/>
          </a:p>
        </p:txBody>
      </p:sp>
      <p:sp>
        <p:nvSpPr>
          <p:cNvPr id="5" name="Content Placeholder 2"/>
          <p:cNvSpPr>
            <a:spLocks noGrp="1"/>
          </p:cNvSpPr>
          <p:nvPr>
            <p:custDataLst>
              <p:tags r:id="rId1"/>
            </p:custDataLst>
          </p:nvPr>
        </p:nvSpPr>
        <p:spPr>
          <a:xfrm>
            <a:off x="-409002" y="2132856"/>
            <a:ext cx="9805538" cy="471775"/>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lvl="1">
              <a:lnSpc>
                <a:spcPts val="2800"/>
              </a:lnSpc>
            </a:pPr>
            <a:r>
              <a:rPr lang="en-US" dirty="0">
                <a:solidFill>
                  <a:srgbClr val="C00000"/>
                </a:solidFill>
                <a:latin typeface="Comic Sans MS" panose="030F0702030302020204" pitchFamily="66" charset="0"/>
                <a:sym typeface="Comic Sans MS" panose="030F0702030302020204"/>
              </a:rPr>
              <a:t>Completion error of PM</a:t>
            </a:r>
            <a:r>
              <a:rPr lang="en-US" baseline="-25000" dirty="0">
                <a:solidFill>
                  <a:srgbClr val="C00000"/>
                </a:solidFill>
                <a:latin typeface="Comic Sans MS" panose="030F0702030302020204" pitchFamily="66" charset="0"/>
                <a:sym typeface="Comic Sans MS" panose="030F0702030302020204"/>
              </a:rPr>
              <a:t>2.5</a:t>
            </a:r>
            <a:r>
              <a:rPr lang="en-US" dirty="0">
                <a:solidFill>
                  <a:srgbClr val="C00000"/>
                </a:solidFill>
                <a:latin typeface="Comic Sans MS" panose="030F0702030302020204" pitchFamily="66" charset="0"/>
                <a:sym typeface="Comic Sans MS" panose="030F0702030302020204"/>
              </a:rPr>
              <a:t>/</a:t>
            </a:r>
            <a:r>
              <a:rPr lang="en-US" altLang="zh-CN" dirty="0">
                <a:solidFill>
                  <a:srgbClr val="C00000"/>
                </a:solidFill>
                <a:latin typeface="Comic Sans MS" panose="030F0702030302020204" pitchFamily="66" charset="0"/>
                <a:sym typeface="Comic Sans MS" panose="030F0702030302020204"/>
              </a:rPr>
              <a:t>PM</a:t>
            </a:r>
            <a:r>
              <a:rPr lang="en-US" altLang="zh-CN" baseline="-25000" dirty="0">
                <a:solidFill>
                  <a:srgbClr val="C00000"/>
                </a:solidFill>
                <a:latin typeface="Comic Sans MS" panose="030F0702030302020204" pitchFamily="66" charset="0"/>
                <a:sym typeface="Comic Sans MS" panose="030F0702030302020204"/>
              </a:rPr>
              <a:t>10</a:t>
            </a:r>
            <a:r>
              <a:rPr lang="en-US" dirty="0">
                <a:solidFill>
                  <a:srgbClr val="C00000"/>
                </a:solidFill>
                <a:latin typeface="Comic Sans MS" panose="030F0702030302020204" pitchFamily="66" charset="0"/>
                <a:sym typeface="Comic Sans MS" panose="030F0702030302020204"/>
              </a:rPr>
              <a:t> vs. sensed ratios over </a:t>
            </a:r>
            <a:r>
              <a:rPr lang="en-US" b="1" dirty="0">
                <a:solidFill>
                  <a:srgbClr val="C00000"/>
                </a:solidFill>
                <a:latin typeface="Comic Sans MS" panose="030F0702030302020204" pitchFamily="66" charset="0"/>
                <a:sym typeface="Comic Sans MS" panose="030F0702030302020204"/>
              </a:rPr>
              <a:t>U-Air</a:t>
            </a:r>
          </a:p>
        </p:txBody>
      </p:sp>
      <p:pic>
        <p:nvPicPr>
          <p:cNvPr id="6" name="图片 5">
            <a:extLst>
              <a:ext uri="{FF2B5EF4-FFF2-40B4-BE49-F238E27FC236}">
                <a16:creationId xmlns:a16="http://schemas.microsoft.com/office/drawing/2014/main" id="{1F1A10FE-4D2E-04D5-AE1D-515D782BB23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37865" y="2645088"/>
            <a:ext cx="4140263" cy="1282742"/>
          </a:xfrm>
          <a:prstGeom prst="rect">
            <a:avLst/>
          </a:prstGeom>
        </p:spPr>
      </p:pic>
      <p:pic>
        <p:nvPicPr>
          <p:cNvPr id="8" name="图片 7">
            <a:extLst>
              <a:ext uri="{FF2B5EF4-FFF2-40B4-BE49-F238E27FC236}">
                <a16:creationId xmlns:a16="http://schemas.microsoft.com/office/drawing/2014/main" id="{A89B91B4-8CD5-FE8D-6A62-17FB9389A7C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72001" y="2609592"/>
            <a:ext cx="4187344" cy="1318238"/>
          </a:xfrm>
          <a:prstGeom prst="rect">
            <a:avLst/>
          </a:prstGeom>
        </p:spPr>
      </p:pic>
      <p:sp>
        <p:nvSpPr>
          <p:cNvPr id="9" name="Content Placeholder 2">
            <a:extLst>
              <a:ext uri="{FF2B5EF4-FFF2-40B4-BE49-F238E27FC236}">
                <a16:creationId xmlns:a16="http://schemas.microsoft.com/office/drawing/2014/main" id="{02888370-05C7-6699-9BE9-CA9348FE362D}"/>
              </a:ext>
            </a:extLst>
          </p:cNvPr>
          <p:cNvSpPr>
            <a:spLocks noGrp="1"/>
          </p:cNvSpPr>
          <p:nvPr>
            <p:custDataLst>
              <p:tags r:id="rId2"/>
            </p:custDataLst>
          </p:nvPr>
        </p:nvSpPr>
        <p:spPr>
          <a:xfrm>
            <a:off x="-409002" y="4107344"/>
            <a:ext cx="9805538" cy="827869"/>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lvl="1">
              <a:lnSpc>
                <a:spcPts val="2800"/>
              </a:lnSpc>
            </a:pPr>
            <a:r>
              <a:rPr lang="en-US" dirty="0">
                <a:solidFill>
                  <a:srgbClr val="C00000"/>
                </a:solidFill>
                <a:latin typeface="Comic Sans MS" panose="030F0702030302020204" pitchFamily="66" charset="0"/>
                <a:sym typeface="Comic Sans MS" panose="030F0702030302020204"/>
              </a:rPr>
              <a:t>Completion error of Temperature/Humidity vs. sensed ratios over </a:t>
            </a:r>
            <a:r>
              <a:rPr lang="en-US" b="1" dirty="0">
                <a:solidFill>
                  <a:srgbClr val="C00000"/>
                </a:solidFill>
                <a:latin typeface="Comic Sans MS" panose="030F0702030302020204" pitchFamily="66" charset="0"/>
                <a:sym typeface="Comic Sans MS" panose="030F0702030302020204"/>
              </a:rPr>
              <a:t>Sensor-Scope</a:t>
            </a:r>
          </a:p>
        </p:txBody>
      </p:sp>
      <p:pic>
        <p:nvPicPr>
          <p:cNvPr id="10" name="图片 9">
            <a:extLst>
              <a:ext uri="{FF2B5EF4-FFF2-40B4-BE49-F238E27FC236}">
                <a16:creationId xmlns:a16="http://schemas.microsoft.com/office/drawing/2014/main" id="{615B024B-CE29-75A0-CBD3-652196C6410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29120" y="4960149"/>
            <a:ext cx="4112027" cy="1277164"/>
          </a:xfrm>
          <a:prstGeom prst="rect">
            <a:avLst/>
          </a:prstGeom>
        </p:spPr>
      </p:pic>
      <p:pic>
        <p:nvPicPr>
          <p:cNvPr id="11" name="图片 10">
            <a:extLst>
              <a:ext uri="{FF2B5EF4-FFF2-40B4-BE49-F238E27FC236}">
                <a16:creationId xmlns:a16="http://schemas.microsoft.com/office/drawing/2014/main" id="{352A1F42-816B-ADA8-7BF5-0415745FFDDA}"/>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4603970" y="4952948"/>
            <a:ext cx="4134421" cy="1277164"/>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4"/>
          <p:cNvSpPr>
            <a:spLocks noGrp="1"/>
          </p:cNvSpPr>
          <p:nvPr>
            <p:ph type="title"/>
          </p:nvPr>
        </p:nvSpPr>
        <p:spPr/>
        <p:txBody>
          <a:bodyPr/>
          <a:lstStyle/>
          <a:p>
            <a:r>
              <a:rPr lang="en-US" dirty="0">
                <a:latin typeface="Comic Sans MS" panose="030F0702030302020204"/>
                <a:ea typeface="Comic Sans MS" panose="030F0702030302020204"/>
                <a:cs typeface="Comic Sans MS" panose="030F0702030302020204"/>
                <a:sym typeface="Comic Sans MS" panose="030F0702030302020204"/>
              </a:rPr>
              <a:t>Outlines</a:t>
            </a:r>
            <a:endParaRPr lang="zh-CN" altLang="en-US"/>
          </a:p>
        </p:txBody>
      </p:sp>
      <p:sp>
        <p:nvSpPr>
          <p:cNvPr id="3" name="文本占位符 2"/>
          <p:cNvSpPr>
            <a:spLocks noGrp="1"/>
          </p:cNvSpPr>
          <p:nvPr>
            <p:ph type="body" idx="4294967295"/>
          </p:nvPr>
        </p:nvSpPr>
        <p:spPr>
          <a:xfrm>
            <a:off x="1518920" y="1805940"/>
            <a:ext cx="6025515" cy="2972435"/>
          </a:xfrm>
        </p:spPr>
        <p:txBody>
          <a:bodyPr/>
          <a:lstStyle/>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solidFill>
                  <a:schemeClr val="tx1"/>
                </a:solidFill>
                <a:latin typeface="Comic Sans MS" panose="030F0702030302020204"/>
                <a:sym typeface="Comic Sans MS" panose="030F0702030302020204"/>
              </a:rPr>
              <a:t>Introduction and challenges</a:t>
            </a:r>
          </a:p>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latin typeface="Comic Sans MS" panose="030F0702030302020204"/>
                <a:sym typeface="Comic Sans MS" panose="030F0702030302020204"/>
              </a:rPr>
              <a:t>Contributions</a:t>
            </a:r>
            <a:endParaRPr lang="en-US" sz="2800" dirty="0">
              <a:solidFill>
                <a:schemeClr val="tx1"/>
              </a:solidFill>
              <a:latin typeface="Comic Sans MS" panose="030F0702030302020204"/>
              <a:sym typeface="Comic Sans MS" panose="030F0702030302020204"/>
            </a:endParaRP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latin typeface="Comic Sans MS" panose="030F0702030302020204"/>
                <a:ea typeface="Comic Sans MS" panose="030F0702030302020204"/>
                <a:cs typeface="Comic Sans MS" panose="030F0702030302020204"/>
                <a:sym typeface="Comic Sans MS" panose="030F0702030302020204"/>
              </a:rPr>
              <a:t>Model</a:t>
            </a:r>
            <a:endParaRPr lang="en-US" sz="2800" dirty="0">
              <a:solidFill>
                <a:schemeClr val="tx1"/>
              </a:solidFill>
              <a:latin typeface="Comic Sans MS" panose="030F0702030302020204"/>
              <a:ea typeface="Comic Sans MS" panose="030F0702030302020204"/>
              <a:cs typeface="Comic Sans MS" panose="030F0702030302020204"/>
              <a:sym typeface="Comic Sans MS" panose="030F0702030302020204"/>
            </a:endParaRP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latin typeface="Comic Sans MS" panose="030F0702030302020204"/>
                <a:ea typeface="Comic Sans MS" panose="030F0702030302020204"/>
                <a:cs typeface="Comic Sans MS" panose="030F0702030302020204"/>
                <a:sym typeface="Comic Sans MS" panose="030F0702030302020204"/>
              </a:rPr>
              <a:t>Experiments</a:t>
            </a:r>
            <a:endParaRPr lang="zh-CN" altLang="en-US" sz="2800" dirty="0">
              <a:latin typeface="楷体" panose="02010609060101010101" pitchFamily="49" charset="-122"/>
              <a:ea typeface="楷体" panose="02010609060101010101" pitchFamily="49" charset="-122"/>
            </a:endParaRPr>
          </a:p>
        </p:txBody>
      </p:sp>
      <p:sp>
        <p:nvSpPr>
          <p:cNvPr id="6" name="灯片编号占位符 5"/>
          <p:cNvSpPr>
            <a:spLocks noGrp="1"/>
          </p:cNvSpPr>
          <p:nvPr>
            <p:ph type="sldNum" sz="quarter" idx="12"/>
          </p:nvPr>
        </p:nvSpPr>
        <p:spPr/>
        <p:txBody>
          <a:bodyPr/>
          <a:lstStyle/>
          <a:p>
            <a:fld id="{D15A6F8B-FCA0-4750-BD65-FE9D37250AFE}" type="slidenum">
              <a:rPr lang="en-US" altLang="zh-CN"/>
              <a:t>2</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sz="3200" dirty="0">
                <a:latin typeface="Comic Sans MS" panose="030F0702030302020204"/>
                <a:ea typeface="Comic Sans MS" panose="030F0702030302020204"/>
                <a:cs typeface="Comic Sans MS" panose="030F0702030302020204"/>
                <a:sym typeface="Comic Sans MS" panose="030F0702030302020204"/>
              </a:rPr>
              <a:t>4. Experiments</a:t>
            </a:r>
            <a:endParaRPr lang="zh-CN" altLang="en-US" sz="3200"/>
          </a:p>
        </p:txBody>
      </p:sp>
      <p:sp>
        <p:nvSpPr>
          <p:cNvPr id="3" name="Content Placeholder 2"/>
          <p:cNvSpPr>
            <a:spLocks noGrp="1"/>
          </p:cNvSpPr>
          <p:nvPr>
            <p:ph idx="4294967295"/>
          </p:nvPr>
        </p:nvSpPr>
        <p:spPr>
          <a:xfrm>
            <a:off x="755576" y="697632"/>
            <a:ext cx="8640960" cy="1116965"/>
          </a:xfrm>
          <a:noFill/>
          <a:ln>
            <a:noFill/>
          </a:ln>
        </p:spPr>
        <p:txBody>
          <a:bodyPr/>
          <a:lstStyle/>
          <a:p>
            <a:pPr lvl="1"/>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a:lnSpc>
                <a:spcPts val="2800"/>
              </a:lnSpc>
            </a:pPr>
            <a:r>
              <a:rPr lang="en-US" sz="2400" dirty="0">
                <a:latin typeface="Comic Sans MS" panose="030F0702030302020204" pitchFamily="66" charset="0"/>
                <a:sym typeface="Comic Sans MS" panose="030F0702030302020204"/>
              </a:rPr>
              <a:t>RQ5: What is the training cost of MCWDD?</a:t>
            </a:r>
          </a:p>
        </p:txBody>
      </p:sp>
      <p:sp>
        <p:nvSpPr>
          <p:cNvPr id="7" name="灯片编号占位符 6"/>
          <p:cNvSpPr>
            <a:spLocks noGrp="1"/>
          </p:cNvSpPr>
          <p:nvPr>
            <p:ph type="sldNum" sz="quarter" idx="12"/>
          </p:nvPr>
        </p:nvSpPr>
        <p:spPr/>
        <p:txBody>
          <a:bodyPr/>
          <a:lstStyle/>
          <a:p>
            <a:fld id="{D15A6F8B-FCA0-4750-BD65-FE9D37250AFE}" type="slidenum">
              <a:rPr lang="en-US" altLang="zh-CN"/>
              <a:t>20</a:t>
            </a:fld>
            <a:endParaRPr lang="en-US" altLang="zh-CN" dirty="0"/>
          </a:p>
        </p:txBody>
      </p:sp>
      <p:pic>
        <p:nvPicPr>
          <p:cNvPr id="6" name="图片 5">
            <a:extLst>
              <a:ext uri="{FF2B5EF4-FFF2-40B4-BE49-F238E27FC236}">
                <a16:creationId xmlns:a16="http://schemas.microsoft.com/office/drawing/2014/main" id="{97C7A69E-F9BB-210B-F17F-FC658A0ECF8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15616" y="1812748"/>
            <a:ext cx="6912768" cy="2984404"/>
          </a:xfrm>
          <a:prstGeom prst="rect">
            <a:avLst/>
          </a:prstGeom>
        </p:spPr>
      </p:pic>
      <p:pic>
        <p:nvPicPr>
          <p:cNvPr id="9" name="图片 8">
            <a:extLst>
              <a:ext uri="{FF2B5EF4-FFF2-40B4-BE49-F238E27FC236}">
                <a16:creationId xmlns:a16="http://schemas.microsoft.com/office/drawing/2014/main" id="{ABC53F6A-CDF5-BAE5-4E11-FDA12CBC8D53}"/>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751911" y="5229200"/>
            <a:ext cx="5904656" cy="1155967"/>
          </a:xfrm>
          <a:prstGeom prst="rect">
            <a:avLst/>
          </a:prstGeom>
        </p:spPr>
      </p:pic>
      <p:sp>
        <p:nvSpPr>
          <p:cNvPr id="11" name="Content Placeholder 2">
            <a:extLst>
              <a:ext uri="{FF2B5EF4-FFF2-40B4-BE49-F238E27FC236}">
                <a16:creationId xmlns:a16="http://schemas.microsoft.com/office/drawing/2014/main" id="{ED0B8159-756A-3197-E002-EDF306AFFC80}"/>
              </a:ext>
            </a:extLst>
          </p:cNvPr>
          <p:cNvSpPr>
            <a:spLocks noGrp="1"/>
          </p:cNvSpPr>
          <p:nvPr>
            <p:custDataLst>
              <p:tags r:id="rId1"/>
            </p:custDataLst>
          </p:nvPr>
        </p:nvSpPr>
        <p:spPr>
          <a:xfrm>
            <a:off x="467544" y="1412776"/>
            <a:ext cx="8473390" cy="450971"/>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lvl="1">
              <a:lnSpc>
                <a:spcPts val="2800"/>
              </a:lnSpc>
            </a:pPr>
            <a:r>
              <a:rPr lang="en-US" altLang="zh-CN" dirty="0">
                <a:solidFill>
                  <a:srgbClr val="C00000"/>
                </a:solidFill>
                <a:latin typeface="Comic Sans MS" panose="030F0702030302020204" pitchFamily="66" charset="0"/>
                <a:sym typeface="Comic Sans MS" panose="030F0702030302020204"/>
              </a:rPr>
              <a:t>Inference accuracy under different input time steps</a:t>
            </a:r>
            <a:endParaRPr lang="en-US" sz="800" dirty="0">
              <a:latin typeface="Comic Sans MS" panose="030F0702030302020204" pitchFamily="66" charset="0"/>
              <a:sym typeface="Comic Sans MS" panose="030F0702030302020204"/>
            </a:endParaRPr>
          </a:p>
        </p:txBody>
      </p:sp>
      <p:sp>
        <p:nvSpPr>
          <p:cNvPr id="12" name="Content Placeholder 2">
            <a:extLst>
              <a:ext uri="{FF2B5EF4-FFF2-40B4-BE49-F238E27FC236}">
                <a16:creationId xmlns:a16="http://schemas.microsoft.com/office/drawing/2014/main" id="{186772FD-C08E-8681-3D4A-50B054C04EC3}"/>
              </a:ext>
            </a:extLst>
          </p:cNvPr>
          <p:cNvSpPr>
            <a:spLocks noGrp="1"/>
          </p:cNvSpPr>
          <p:nvPr>
            <p:custDataLst>
              <p:tags r:id="rId2"/>
            </p:custDataLst>
          </p:nvPr>
        </p:nvSpPr>
        <p:spPr>
          <a:xfrm>
            <a:off x="467544" y="4831484"/>
            <a:ext cx="8473390" cy="450971"/>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lvl="1">
              <a:lnSpc>
                <a:spcPts val="2800"/>
              </a:lnSpc>
            </a:pPr>
            <a:r>
              <a:rPr lang="en-US" altLang="zh-CN" dirty="0">
                <a:solidFill>
                  <a:srgbClr val="C00000"/>
                </a:solidFill>
                <a:latin typeface="Comic Sans MS" panose="030F0702030302020204" pitchFamily="66" charset="0"/>
                <a:sym typeface="Comic Sans MS" panose="030F0702030302020204"/>
              </a:rPr>
              <a:t>Training Time over </a:t>
            </a:r>
            <a:r>
              <a:rPr lang="en-US" altLang="zh-CN" b="1" dirty="0">
                <a:solidFill>
                  <a:srgbClr val="C00000"/>
                </a:solidFill>
                <a:latin typeface="Comic Sans MS" panose="030F0702030302020204" pitchFamily="66" charset="0"/>
                <a:sym typeface="Comic Sans MS" panose="030F0702030302020204"/>
              </a:rPr>
              <a:t>U-Air</a:t>
            </a:r>
            <a:r>
              <a:rPr lang="en-US" altLang="zh-CN" dirty="0">
                <a:solidFill>
                  <a:srgbClr val="C00000"/>
                </a:solidFill>
                <a:latin typeface="Comic Sans MS" panose="030F0702030302020204" pitchFamily="66" charset="0"/>
                <a:sym typeface="Comic Sans MS" panose="030F0702030302020204"/>
              </a:rPr>
              <a:t> and </a:t>
            </a:r>
            <a:r>
              <a:rPr lang="en-US" altLang="zh-CN" b="1" dirty="0">
                <a:solidFill>
                  <a:srgbClr val="C00000"/>
                </a:solidFill>
                <a:latin typeface="Comic Sans MS" panose="030F0702030302020204" pitchFamily="66" charset="0"/>
                <a:sym typeface="Comic Sans MS" panose="030F0702030302020204"/>
              </a:rPr>
              <a:t>Sensor-Scope</a:t>
            </a:r>
            <a:endParaRPr lang="en-US" altLang="zh-CN" sz="2800" b="1" dirty="0">
              <a:solidFill>
                <a:srgbClr val="C00000"/>
              </a:solidFill>
              <a:latin typeface="Comic Sans MS" panose="030F0702030302020204" pitchFamily="66" charset="0"/>
              <a:sym typeface="Comic Sans MS" panose="030F0702030302020204"/>
            </a:endParaRPr>
          </a:p>
        </p:txBody>
      </p:sp>
    </p:spTree>
    <p:extLst>
      <p:ext uri="{BB962C8B-B14F-4D97-AF65-F5344CB8AC3E}">
        <p14:creationId xmlns:p14="http://schemas.microsoft.com/office/powerpoint/2010/main" val="3721182928"/>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nvPr>
        </p:nvSpPr>
        <p:spPr/>
        <p:txBody>
          <a:bodyPr/>
          <a:lstStyle/>
          <a:p>
            <a:endParaRPr lang="zh-CN" altLang="en-US"/>
          </a:p>
        </p:txBody>
      </p:sp>
      <p:sp>
        <p:nvSpPr>
          <p:cNvPr id="7" name="灯片编号占位符 6"/>
          <p:cNvSpPr>
            <a:spLocks noGrp="1"/>
          </p:cNvSpPr>
          <p:nvPr>
            <p:ph type="sldNum" sz="quarter" idx="12"/>
          </p:nvPr>
        </p:nvSpPr>
        <p:spPr/>
        <p:txBody>
          <a:bodyPr/>
          <a:lstStyle/>
          <a:p>
            <a:fld id="{D15A6F8B-FCA0-4750-BD65-FE9D37250AFE}" type="slidenum">
              <a:rPr lang="en-US" altLang="zh-CN"/>
              <a:t>21</a:t>
            </a:fld>
            <a:endParaRPr lang="en-US" altLang="zh-CN" dirty="0"/>
          </a:p>
        </p:txBody>
      </p:sp>
      <p:sp>
        <p:nvSpPr>
          <p:cNvPr id="6" name="矩形 5"/>
          <p:cNvSpPr/>
          <p:nvPr/>
        </p:nvSpPr>
        <p:spPr>
          <a:xfrm>
            <a:off x="532475" y="1772816"/>
            <a:ext cx="7704455" cy="922020"/>
          </a:xfrm>
          <a:prstGeom prst="rect">
            <a:avLst/>
          </a:prstGeom>
          <a:noFill/>
        </p:spPr>
        <p:txBody>
          <a:bodyPr wrap="none" lIns="91440" tIns="45720" rIns="91440" bIns="45720">
            <a:spAutoFit/>
          </a:bodyPr>
          <a:lstStyle/>
          <a:p>
            <a:pPr algn="ctr"/>
            <a:r>
              <a:rPr lang="en-US" altLang="zh-CN" sz="5400" dirty="0">
                <a:ln w="0"/>
                <a:effectLst>
                  <a:outerShdw blurRad="38100" dist="25400" dir="5400000" algn="ctr" rotWithShape="0">
                    <a:srgbClr val="6E747A">
                      <a:alpha val="43000"/>
                    </a:srgbClr>
                  </a:outerShdw>
                </a:effectLst>
                <a:latin typeface="Comic Sans MS" panose="030F0702030302020204" pitchFamily="66" charset="0"/>
                <a:cs typeface="Comic Sans MS" panose="030F0702030302020204" pitchFamily="66" charset="0"/>
              </a:rPr>
              <a:t>Thank you for listening!</a:t>
            </a:r>
          </a:p>
        </p:txBody>
      </p:sp>
      <p:sp>
        <p:nvSpPr>
          <p:cNvPr id="8" name="矩形 7"/>
          <p:cNvSpPr/>
          <p:nvPr/>
        </p:nvSpPr>
        <p:spPr>
          <a:xfrm>
            <a:off x="3621444" y="3429000"/>
            <a:ext cx="1734820" cy="922020"/>
          </a:xfrm>
          <a:prstGeom prst="rect">
            <a:avLst/>
          </a:prstGeom>
          <a:noFill/>
        </p:spPr>
        <p:txBody>
          <a:bodyPr wrap="none" lIns="91440" tIns="45720" rIns="91440" bIns="45720">
            <a:spAutoFit/>
          </a:bodyPr>
          <a:lstStyle/>
          <a:p>
            <a:pPr algn="ctr"/>
            <a:r>
              <a:rPr lang="en-US" altLang="zh-CN" sz="5400" dirty="0">
                <a:ln w="0"/>
                <a:effectLst>
                  <a:outerShdw blurRad="38100" dist="25400" dir="5400000" algn="ctr" rotWithShape="0">
                    <a:srgbClr val="6E747A">
                      <a:alpha val="43000"/>
                    </a:srgbClr>
                  </a:outerShdw>
                </a:effectLst>
                <a:latin typeface="Comic Sans MS" panose="030F0702030302020204" pitchFamily="66" charset="0"/>
                <a:cs typeface="Comic Sans MS" panose="030F0702030302020204" pitchFamily="66" charset="0"/>
              </a:rPr>
              <a:t>Q&amp;A</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654" y="3501008"/>
            <a:ext cx="2258995" cy="26610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4"/>
          <p:cNvSpPr>
            <a:spLocks noGrp="1"/>
          </p:cNvSpPr>
          <p:nvPr>
            <p:ph type="title"/>
          </p:nvPr>
        </p:nvSpPr>
        <p:spPr/>
        <p:txBody>
          <a:bodyPr/>
          <a:lstStyle/>
          <a:p>
            <a:endParaRPr lang="zh-CN" altLang="en-US"/>
          </a:p>
        </p:txBody>
      </p:sp>
      <p:sp>
        <p:nvSpPr>
          <p:cNvPr id="3" name="文本占位符 2"/>
          <p:cNvSpPr>
            <a:spLocks noGrp="1"/>
          </p:cNvSpPr>
          <p:nvPr>
            <p:ph type="body" idx="4294967295"/>
          </p:nvPr>
        </p:nvSpPr>
        <p:spPr>
          <a:xfrm>
            <a:off x="1518920" y="1805940"/>
            <a:ext cx="6025515" cy="2972435"/>
          </a:xfrm>
        </p:spPr>
        <p:txBody>
          <a:bodyPr/>
          <a:lstStyle/>
          <a:p>
            <a:pPr marL="914400" lvl="1" indent="-457200">
              <a:lnSpc>
                <a:spcPct val="150000"/>
              </a:lnSpc>
              <a:spcBef>
                <a:spcPts val="0"/>
              </a:spcBef>
              <a:buClr>
                <a:schemeClr val="accent2">
                  <a:lumMod val="60000"/>
                  <a:lumOff val="40000"/>
                </a:schemeClr>
              </a:buClr>
              <a:buSzPct val="100000"/>
              <a:buFont typeface="+mj-lt"/>
              <a:buAutoNum type="arabicPeriod"/>
            </a:pPr>
            <a:r>
              <a:rPr lang="en-US" sz="2800" b="1" dirty="0">
                <a:solidFill>
                  <a:srgbClr val="FF0000"/>
                </a:solidFill>
                <a:latin typeface="Comic Sans MS" panose="030F0702030302020204"/>
                <a:sym typeface="Comic Sans MS" panose="030F0702030302020204"/>
              </a:rPr>
              <a:t>Introduction and challenges</a:t>
            </a:r>
            <a:endParaRPr lang="en-US" sz="2800" dirty="0">
              <a:solidFill>
                <a:schemeClr val="tx1"/>
              </a:solidFill>
              <a:latin typeface="Comic Sans MS" panose="030F0702030302020204"/>
              <a:sym typeface="Comic Sans MS" panose="030F0702030302020204"/>
            </a:endParaRPr>
          </a:p>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latin typeface="Comic Sans MS" panose="030F0702030302020204"/>
                <a:sym typeface="Comic Sans MS" panose="030F0702030302020204"/>
              </a:rPr>
              <a:t>Contributions</a:t>
            </a:r>
            <a:endParaRPr lang="en-US" sz="2800" dirty="0">
              <a:solidFill>
                <a:schemeClr val="tx1"/>
              </a:solidFill>
              <a:latin typeface="Comic Sans MS" panose="030F0702030302020204"/>
              <a:sym typeface="Comic Sans MS" panose="030F0702030302020204"/>
            </a:endParaRP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latin typeface="Comic Sans MS" panose="030F0702030302020204"/>
                <a:ea typeface="Comic Sans MS" panose="030F0702030302020204"/>
                <a:cs typeface="Comic Sans MS" panose="030F0702030302020204"/>
                <a:sym typeface="Comic Sans MS" panose="030F0702030302020204"/>
              </a:rPr>
              <a:t>Model</a:t>
            </a:r>
            <a:endParaRPr lang="en-US" sz="2800" dirty="0">
              <a:solidFill>
                <a:schemeClr val="tx1"/>
              </a:solidFill>
              <a:latin typeface="Comic Sans MS" panose="030F0702030302020204"/>
              <a:ea typeface="Comic Sans MS" panose="030F0702030302020204"/>
              <a:cs typeface="Comic Sans MS" panose="030F0702030302020204"/>
              <a:sym typeface="Comic Sans MS" panose="030F0702030302020204"/>
            </a:endParaRP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latin typeface="Comic Sans MS" panose="030F0702030302020204"/>
                <a:ea typeface="Comic Sans MS" panose="030F0702030302020204"/>
                <a:cs typeface="Comic Sans MS" panose="030F0702030302020204"/>
                <a:sym typeface="Comic Sans MS" panose="030F0702030302020204"/>
              </a:rPr>
              <a:t>Experiments</a:t>
            </a:r>
            <a:endParaRPr lang="zh-CN" altLang="en-US" sz="2800" dirty="0">
              <a:latin typeface="楷体" panose="02010609060101010101" pitchFamily="49" charset="-122"/>
              <a:ea typeface="楷体" panose="02010609060101010101" pitchFamily="49" charset="-122"/>
            </a:endParaRPr>
          </a:p>
        </p:txBody>
      </p:sp>
      <p:sp>
        <p:nvSpPr>
          <p:cNvPr id="6" name="灯片编号占位符 5"/>
          <p:cNvSpPr>
            <a:spLocks noGrp="1"/>
          </p:cNvSpPr>
          <p:nvPr>
            <p:ph type="sldNum" sz="quarter" idx="12"/>
          </p:nvPr>
        </p:nvSpPr>
        <p:spPr/>
        <p:txBody>
          <a:bodyPr/>
          <a:lstStyle/>
          <a:p>
            <a:fld id="{D15A6F8B-FCA0-4750-BD65-FE9D37250AFE}" type="slidenum">
              <a:rPr lang="en-US" altLang="zh-CN"/>
              <a:t>3</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nvPr>
        </p:nvSpPr>
        <p:spPr/>
        <p:txBody>
          <a:bodyPr/>
          <a:lstStyle/>
          <a:p>
            <a:r>
              <a:rPr lang="en-US" altLang="zh-CN" dirty="0">
                <a:latin typeface="Comic Sans MS" panose="030F0702030302020204" pitchFamily="66" charset="0"/>
                <a:ea typeface="Comic Sans MS" panose="030F0702030302020204" pitchFamily="66" charset="0"/>
                <a:cs typeface="Comic Sans MS" panose="030F0702030302020204" pitchFamily="66" charset="0"/>
                <a:sym typeface="+mn-ea"/>
              </a:rPr>
              <a:t>1. Introduction and challenges</a:t>
            </a:r>
            <a:endParaRPr lang="zh-CN" altLang="en-US"/>
          </a:p>
        </p:txBody>
      </p:sp>
      <p:sp>
        <p:nvSpPr>
          <p:cNvPr id="8" name="灯片编号占位符 7"/>
          <p:cNvSpPr>
            <a:spLocks noGrp="1"/>
          </p:cNvSpPr>
          <p:nvPr>
            <p:ph type="sldNum" sz="quarter" idx="12"/>
          </p:nvPr>
        </p:nvSpPr>
        <p:spPr/>
        <p:txBody>
          <a:bodyPr/>
          <a:lstStyle/>
          <a:p>
            <a:fld id="{D15A6F8B-FCA0-4750-BD65-FE9D37250AFE}" type="slidenum">
              <a:rPr lang="en-US" altLang="zh-CN"/>
              <a:t>4</a:t>
            </a:fld>
            <a:endParaRPr lang="en-US" altLang="zh-CN" dirty="0"/>
          </a:p>
        </p:txBody>
      </p:sp>
      <p:sp>
        <p:nvSpPr>
          <p:cNvPr id="2" name="Content Placeholder 2"/>
          <p:cNvSpPr>
            <a:spLocks noGrp="1"/>
          </p:cNvSpPr>
          <p:nvPr/>
        </p:nvSpPr>
        <p:spPr>
          <a:xfrm>
            <a:off x="1267460" y="1131570"/>
            <a:ext cx="6609080" cy="2060575"/>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a:lnSpc>
                <a:spcPts val="2800"/>
              </a:lnSpc>
            </a:pPr>
            <a:r>
              <a:rPr lang="en-US" altLang="zh-CN" sz="2400" dirty="0">
                <a:latin typeface="Comic Sans MS" panose="030F0702030302020204" pitchFamily="66" charset="0"/>
                <a:ea typeface="Comic Sans MS" panose="030F0702030302020204" pitchFamily="66" charset="0"/>
                <a:cs typeface="Comic Sans MS" panose="030F0702030302020204" pitchFamily="66" charset="0"/>
                <a:sym typeface="+mn-ea"/>
              </a:rPr>
              <a:t>Mobile CrowdSensing (MCS)</a:t>
            </a: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lvl="1"/>
            <a:r>
              <a:rPr lang="en-US" sz="2000" b="0" i="0" dirty="0">
                <a:solidFill>
                  <a:schemeClr val="tx1"/>
                </a:solidFill>
                <a:effectLst/>
                <a:latin typeface="Comic Sans MS" panose="030F0702030302020204" pitchFamily="66" charset="0"/>
              </a:rPr>
              <a:t>Task publisher</a:t>
            </a:r>
          </a:p>
          <a:p>
            <a:pPr lvl="1"/>
            <a:r>
              <a:rPr lang="en-US" sz="2000" b="0" i="0" dirty="0">
                <a:solidFill>
                  <a:schemeClr val="tx1"/>
                </a:solidFill>
                <a:effectLst/>
                <a:latin typeface="Comic Sans MS" panose="030F0702030302020204" pitchFamily="66" charset="0"/>
              </a:rPr>
              <a:t>Server platform </a:t>
            </a:r>
          </a:p>
          <a:p>
            <a:pPr lvl="1"/>
            <a:r>
              <a:rPr lang="en-US" sz="2000" b="0" i="0" dirty="0">
                <a:solidFill>
                  <a:schemeClr val="tx1"/>
                </a:solidFill>
                <a:effectLst/>
                <a:latin typeface="Comic Sans MS" panose="030F0702030302020204" pitchFamily="66" charset="0"/>
              </a:rPr>
              <a:t>Task executor </a:t>
            </a:r>
          </a:p>
          <a:p>
            <a:pPr lvl="1"/>
            <a:endParaRPr lang="en-US" sz="2000" b="0" i="0" dirty="0">
              <a:solidFill>
                <a:schemeClr val="tx1"/>
              </a:solidFill>
              <a:effectLst/>
              <a:latin typeface="Comic Sans MS" panose="030F0702030302020204" pitchFamily="66" charset="0"/>
            </a:endParaRPr>
          </a:p>
          <a:p>
            <a:pPr lvl="1"/>
            <a:endParaRPr lang="en-US" sz="2000" b="0" i="0" dirty="0">
              <a:solidFill>
                <a:schemeClr val="tx1"/>
              </a:solidFill>
              <a:effectLst/>
              <a:latin typeface="Comic Sans MS" panose="030F0702030302020204" pitchFamily="66" charset="0"/>
            </a:endParaRPr>
          </a:p>
          <a:p>
            <a:pPr lvl="1">
              <a:lnSpc>
                <a:spcPts val="2800"/>
              </a:lnSpc>
            </a:pPr>
            <a:endParaRPr lang="en-US" sz="1900" dirty="0">
              <a:latin typeface="Comic Sans MS" panose="030F0702030302020204" pitchFamily="66" charset="0"/>
              <a:sym typeface="Comic Sans MS" panose="030F0702030302020204"/>
            </a:endParaRPr>
          </a:p>
          <a:p>
            <a:pPr marL="457200" lvl="1" indent="0">
              <a:lnSpc>
                <a:spcPts val="2800"/>
              </a:lnSpc>
              <a:buNone/>
            </a:pP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u="sng" dirty="0">
              <a:latin typeface="Comic Sans MS" panose="030F0702030302020204" pitchFamily="66" charset="0"/>
              <a:ea typeface="Comic Sans MS" panose="030F0702030302020204" pitchFamily="66" charset="0"/>
              <a:cs typeface="Comic Sans MS" panose="030F0702030302020204" pitchFamily="66" charset="0"/>
            </a:endParaRPr>
          </a:p>
        </p:txBody>
      </p:sp>
      <p:pic>
        <p:nvPicPr>
          <p:cNvPr id="4" name="图片 3"/>
          <p:cNvPicPr>
            <a:picLocks noChangeAspect="1"/>
          </p:cNvPicPr>
          <p:nvPr>
            <p:custDataLst>
              <p:tags r:id="rId1"/>
            </p:custDataLst>
          </p:nvPr>
        </p:nvPicPr>
        <p:blipFill>
          <a:blip r:embed="rId4"/>
          <a:stretch>
            <a:fillRect/>
          </a:stretch>
        </p:blipFill>
        <p:spPr>
          <a:xfrm>
            <a:off x="1577340" y="1589405"/>
            <a:ext cx="5988685" cy="345567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nvPr>
        </p:nvSpPr>
        <p:spPr/>
        <p:txBody>
          <a:bodyPr/>
          <a:lstStyle/>
          <a:p>
            <a:r>
              <a:rPr lang="en-US" altLang="zh-CN" dirty="0">
                <a:latin typeface="Comic Sans MS" panose="030F0702030302020204" pitchFamily="66" charset="0"/>
                <a:ea typeface="Comic Sans MS" panose="030F0702030302020204" pitchFamily="66" charset="0"/>
                <a:cs typeface="Comic Sans MS" panose="030F0702030302020204" pitchFamily="66" charset="0"/>
                <a:sym typeface="+mn-ea"/>
              </a:rPr>
              <a:t>1. Introduction and challenges</a:t>
            </a:r>
            <a:endParaRPr lang="zh-CN" altLang="en-US"/>
          </a:p>
        </p:txBody>
      </p:sp>
      <p:sp>
        <p:nvSpPr>
          <p:cNvPr id="8" name="灯片编号占位符 7"/>
          <p:cNvSpPr>
            <a:spLocks noGrp="1"/>
          </p:cNvSpPr>
          <p:nvPr>
            <p:ph type="sldNum" sz="quarter" idx="12"/>
          </p:nvPr>
        </p:nvSpPr>
        <p:spPr/>
        <p:txBody>
          <a:bodyPr/>
          <a:lstStyle/>
          <a:p>
            <a:fld id="{D15A6F8B-FCA0-4750-BD65-FE9D37250AFE}" type="slidenum">
              <a:rPr lang="en-US" altLang="zh-CN"/>
              <a:t>5</a:t>
            </a:fld>
            <a:endParaRPr lang="en-US" altLang="zh-CN" dirty="0"/>
          </a:p>
        </p:txBody>
      </p:sp>
      <p:sp>
        <p:nvSpPr>
          <p:cNvPr id="2" name="Content Placeholder 2"/>
          <p:cNvSpPr>
            <a:spLocks noGrp="1"/>
          </p:cNvSpPr>
          <p:nvPr/>
        </p:nvSpPr>
        <p:spPr>
          <a:xfrm>
            <a:off x="1267460" y="1131570"/>
            <a:ext cx="6609080" cy="2060575"/>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a:lnSpc>
                <a:spcPts val="2800"/>
              </a:lnSpc>
            </a:pPr>
            <a:r>
              <a:rPr lang="en-US" altLang="zh-CN" sz="2400" dirty="0">
                <a:latin typeface="Comic Sans MS" panose="030F0702030302020204" pitchFamily="66" charset="0"/>
                <a:ea typeface="Comic Sans MS" panose="030F0702030302020204" pitchFamily="66" charset="0"/>
                <a:cs typeface="Comic Sans MS" panose="030F0702030302020204" pitchFamily="66" charset="0"/>
                <a:sym typeface="+mn-ea"/>
              </a:rPr>
              <a:t>Sparse MCS</a:t>
            </a:r>
            <a:endParaRPr lang="en-US" sz="2000" b="0" i="0" dirty="0">
              <a:solidFill>
                <a:schemeClr val="tx1"/>
              </a:solidFill>
              <a:effectLst/>
              <a:latin typeface="Comic Sans MS" panose="030F0702030302020204" pitchFamily="66" charset="0"/>
            </a:endParaRPr>
          </a:p>
          <a:p>
            <a:pPr lvl="1"/>
            <a:endParaRPr lang="en-US" sz="2000" b="0" i="0" dirty="0">
              <a:solidFill>
                <a:schemeClr val="tx1"/>
              </a:solidFill>
              <a:effectLst/>
              <a:latin typeface="Comic Sans MS" panose="030F0702030302020204" pitchFamily="66" charset="0"/>
            </a:endParaRPr>
          </a:p>
          <a:p>
            <a:pPr lvl="1">
              <a:lnSpc>
                <a:spcPts val="2800"/>
              </a:lnSpc>
            </a:pPr>
            <a:endParaRPr lang="en-US" sz="1900" dirty="0">
              <a:latin typeface="Comic Sans MS" panose="030F0702030302020204" pitchFamily="66" charset="0"/>
              <a:sym typeface="Comic Sans MS" panose="030F0702030302020204"/>
            </a:endParaRPr>
          </a:p>
          <a:p>
            <a:pPr marL="457200" lvl="1" indent="0">
              <a:lnSpc>
                <a:spcPts val="2800"/>
              </a:lnSpc>
              <a:buNone/>
            </a:pP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u="sng" dirty="0">
              <a:latin typeface="Comic Sans MS" panose="030F0702030302020204" pitchFamily="66" charset="0"/>
              <a:ea typeface="Comic Sans MS" panose="030F0702030302020204" pitchFamily="66" charset="0"/>
              <a:cs typeface="Comic Sans MS" panose="030F0702030302020204" pitchFamily="66" charset="0"/>
            </a:endParaRPr>
          </a:p>
        </p:txBody>
      </p:sp>
      <p:pic>
        <p:nvPicPr>
          <p:cNvPr id="13" name="图片 12"/>
          <p:cNvPicPr>
            <a:picLocks noChangeAspect="1"/>
          </p:cNvPicPr>
          <p:nvPr/>
        </p:nvPicPr>
        <p:blipFill>
          <a:blip r:embed="rId3"/>
          <a:stretch>
            <a:fillRect/>
          </a:stretch>
        </p:blipFill>
        <p:spPr>
          <a:xfrm>
            <a:off x="1292860" y="1703070"/>
            <a:ext cx="6936740" cy="4335145"/>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nvPr>
        </p:nvSpPr>
        <p:spPr/>
        <p:txBody>
          <a:bodyPr/>
          <a:lstStyle/>
          <a:p>
            <a:r>
              <a:rPr lang="en-US" altLang="zh-CN" dirty="0">
                <a:latin typeface="Comic Sans MS" panose="030F0702030302020204" pitchFamily="66" charset="0"/>
                <a:ea typeface="Comic Sans MS" panose="030F0702030302020204" pitchFamily="66" charset="0"/>
                <a:cs typeface="Comic Sans MS" panose="030F0702030302020204" pitchFamily="66" charset="0"/>
                <a:sym typeface="+mn-ea"/>
              </a:rPr>
              <a:t>1. Introduction and challenges</a:t>
            </a:r>
            <a:endParaRPr lang="zh-CN" altLang="en-US"/>
          </a:p>
        </p:txBody>
      </p:sp>
      <p:sp>
        <p:nvSpPr>
          <p:cNvPr id="3" name="Content Placeholder 2"/>
          <p:cNvSpPr>
            <a:spLocks noGrp="1"/>
          </p:cNvSpPr>
          <p:nvPr>
            <p:ph type="body" idx="4294967295"/>
          </p:nvPr>
        </p:nvSpPr>
        <p:spPr>
          <a:xfrm>
            <a:off x="572953" y="1354311"/>
            <a:ext cx="8640960" cy="1651000"/>
          </a:xfrm>
          <a:noFill/>
          <a:ln>
            <a:noFill/>
          </a:ln>
        </p:spPr>
        <p:txBody>
          <a:bodyPr/>
          <a:lstStyle/>
          <a:p>
            <a:pPr marL="457200" lvl="1" indent="0">
              <a:lnSpc>
                <a:spcPts val="2800"/>
              </a:lnSpc>
              <a:buNone/>
            </a:pPr>
            <a:r>
              <a:rPr lang="en-US" sz="2400" dirty="0">
                <a:solidFill>
                  <a:srgbClr val="C00000"/>
                </a:solidFill>
                <a:latin typeface="Comic Sans MS" panose="030F0702030302020204" pitchFamily="66" charset="0"/>
                <a:sym typeface="Comic Sans MS" panose="030F0702030302020204"/>
              </a:rPr>
              <a:t>Exemplary scenarios illustrating physics-inspired decomposition for interpretable spatiotemporal completion ideas and challenges in sparse crowdsensing.</a:t>
            </a:r>
            <a:endParaRPr lang="en-US" sz="2000" dirty="0">
              <a:solidFill>
                <a:srgbClr val="C00000"/>
              </a:solidFill>
            </a:endParaRPr>
          </a:p>
        </p:txBody>
      </p:sp>
      <p:sp>
        <p:nvSpPr>
          <p:cNvPr id="8" name="灯片编号占位符 7"/>
          <p:cNvSpPr>
            <a:spLocks noGrp="1"/>
          </p:cNvSpPr>
          <p:nvPr>
            <p:ph type="sldNum" sz="quarter" idx="12"/>
          </p:nvPr>
        </p:nvSpPr>
        <p:spPr/>
        <p:txBody>
          <a:bodyPr/>
          <a:lstStyle/>
          <a:p>
            <a:fld id="{D15A6F8B-FCA0-4750-BD65-FE9D37250AFE}" type="slidenum">
              <a:rPr lang="en-US" altLang="zh-CN"/>
              <a:t>6</a:t>
            </a:fld>
            <a:endParaRPr lang="en-US" altLang="zh-CN" dirty="0"/>
          </a:p>
        </p:txBody>
      </p:sp>
      <p:pic>
        <p:nvPicPr>
          <p:cNvPr id="4" name="图片 3">
            <a:extLst>
              <a:ext uri="{FF2B5EF4-FFF2-40B4-BE49-F238E27FC236}">
                <a16:creationId xmlns:a16="http://schemas.microsoft.com/office/drawing/2014/main" id="{F908C56D-8FFB-02D6-1253-8786ED7F1CC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9552" y="2625079"/>
            <a:ext cx="7841137" cy="3466978"/>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en-US" altLang="zh-CN" dirty="0">
                <a:latin typeface="Comic Sans MS" panose="030F0702030302020204" pitchFamily="66" charset="0"/>
                <a:ea typeface="Comic Sans MS" panose="030F0702030302020204" pitchFamily="66" charset="0"/>
                <a:cs typeface="Comic Sans MS" panose="030F0702030302020204" pitchFamily="66" charset="0"/>
                <a:sym typeface="+mn-ea"/>
              </a:rPr>
              <a:t>1. Introduction and challenges</a:t>
            </a:r>
            <a:endParaRPr lang="zh-CN" altLang="en-US"/>
          </a:p>
        </p:txBody>
      </p:sp>
      <p:sp>
        <p:nvSpPr>
          <p:cNvPr id="3" name="Content Placeholder 2"/>
          <p:cNvSpPr>
            <a:spLocks noGrp="1"/>
          </p:cNvSpPr>
          <p:nvPr>
            <p:ph sz="half" idx="4294967295"/>
          </p:nvPr>
        </p:nvSpPr>
        <p:spPr>
          <a:xfrm>
            <a:off x="1514475" y="1835150"/>
            <a:ext cx="6114415" cy="3474720"/>
          </a:xfrm>
          <a:noFill/>
          <a:ln>
            <a:noFill/>
          </a:ln>
        </p:spPr>
        <p:txBody>
          <a:bodyPr/>
          <a:lstStyle/>
          <a:p>
            <a:pPr>
              <a:lnSpc>
                <a:spcPts val="2800"/>
              </a:lnSpc>
            </a:pPr>
            <a:r>
              <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rPr>
              <a:t>C</a:t>
            </a:r>
            <a:r>
              <a:rPr lang="en-US" altLang="zh-CN" sz="2400" dirty="0">
                <a:latin typeface="Comic Sans MS" panose="030F0702030302020204" pitchFamily="66" charset="0"/>
                <a:ea typeface="Comic Sans MS" panose="030F0702030302020204" pitchFamily="66" charset="0"/>
                <a:cs typeface="Comic Sans MS" panose="030F0702030302020204" pitchFamily="66" charset="0"/>
                <a:sym typeface="+mn-ea"/>
              </a:rPr>
              <a:t>hallenges</a:t>
            </a:r>
            <a:endParaRPr lang="en-US" altLang="zh-CN" sz="2400" dirty="0">
              <a:solidFill>
                <a:schemeClr val="tx1"/>
              </a:solidFill>
              <a:latin typeface="Comic Sans MS" panose="030F0702030302020204" pitchFamily="66" charset="0"/>
              <a:ea typeface="Comic Sans MS" panose="030F0702030302020204" pitchFamily="66" charset="0"/>
              <a:cs typeface="Comic Sans MS" panose="030F0702030302020204" pitchFamily="66" charset="0"/>
            </a:endParaRPr>
          </a:p>
          <a:p>
            <a:pPr marL="0" indent="0">
              <a:buNone/>
            </a:pPr>
            <a:endParaRPr lang="en-US" altLang="zh-CN" sz="800" dirty="0">
              <a:latin typeface="Comic Sans MS" panose="030F0702030302020204" pitchFamily="66" charset="0"/>
              <a:ea typeface="Comic Sans MS" panose="030F0702030302020204" pitchFamily="66" charset="0"/>
              <a:cs typeface="Comic Sans MS" panose="030F0702030302020204" pitchFamily="66" charset="0"/>
            </a:endParaRPr>
          </a:p>
          <a:p>
            <a:pPr lvl="1"/>
            <a:r>
              <a:rPr lang="en-US" sz="2000" b="0" i="0" dirty="0">
                <a:solidFill>
                  <a:schemeClr val="tx1"/>
                </a:solidFill>
                <a:effectLst/>
                <a:latin typeface="Comic Sans MS" panose="030F0702030302020204" pitchFamily="66" charset="0"/>
              </a:rPr>
              <a:t>the effective component decomposition method</a:t>
            </a:r>
          </a:p>
          <a:p>
            <a:pPr lvl="1"/>
            <a:endParaRPr lang="en-US" sz="2000" b="0" i="0" dirty="0">
              <a:solidFill>
                <a:schemeClr val="tx1"/>
              </a:solidFill>
              <a:effectLst/>
              <a:latin typeface="Comic Sans MS" panose="030F0702030302020204" pitchFamily="66" charset="0"/>
            </a:endParaRPr>
          </a:p>
          <a:p>
            <a:pPr lvl="1"/>
            <a:r>
              <a:rPr lang="en-US" sz="2000" b="0" i="0" dirty="0">
                <a:solidFill>
                  <a:schemeClr val="tx1"/>
                </a:solidFill>
                <a:effectLst/>
                <a:latin typeface="Comic Sans MS" panose="030F0702030302020204" pitchFamily="66" charset="0"/>
              </a:rPr>
              <a:t>the subsequent processing after decomposition</a:t>
            </a:r>
          </a:p>
          <a:p>
            <a:pPr lvl="1"/>
            <a:endParaRPr lang="en-US" sz="2000" b="0" i="0" dirty="0">
              <a:solidFill>
                <a:schemeClr val="tx1"/>
              </a:solidFill>
              <a:effectLst/>
              <a:latin typeface="Comic Sans MS" panose="030F0702030302020204" pitchFamily="66" charset="0"/>
            </a:endParaRPr>
          </a:p>
          <a:p>
            <a:pPr lvl="1"/>
            <a:r>
              <a:rPr lang="en-US" sz="2000" b="0" i="0" dirty="0">
                <a:solidFill>
                  <a:schemeClr val="tx1"/>
                </a:solidFill>
                <a:effectLst/>
                <a:latin typeface="Comic Sans MS" panose="030F0702030302020204" pitchFamily="66" charset="0"/>
              </a:rPr>
              <a:t>the spatiotemporal completion accuracy achieved by the physics-inspired method</a:t>
            </a:r>
          </a:p>
          <a:p>
            <a:pPr lvl="1"/>
            <a:endParaRPr lang="en-US" sz="2000" b="0" i="0" dirty="0">
              <a:solidFill>
                <a:schemeClr val="tx1"/>
              </a:solidFill>
              <a:effectLst/>
              <a:latin typeface="Comic Sans MS" panose="030F0702030302020204" pitchFamily="66" charset="0"/>
            </a:endParaRPr>
          </a:p>
          <a:p>
            <a:pPr lvl="1">
              <a:lnSpc>
                <a:spcPts val="2800"/>
              </a:lnSpc>
            </a:pPr>
            <a:endParaRPr lang="en-US" sz="1900" dirty="0">
              <a:latin typeface="Comic Sans MS" panose="030F0702030302020204" pitchFamily="66" charset="0"/>
              <a:sym typeface="Comic Sans MS" panose="030F0702030302020204"/>
            </a:endParaRPr>
          </a:p>
          <a:p>
            <a:pPr marL="457200" lvl="1" indent="0">
              <a:lnSpc>
                <a:spcPts val="2800"/>
              </a:lnSpc>
              <a:buNone/>
            </a:pPr>
            <a:endParaRPr lang="en-US" sz="1900" dirty="0">
              <a:latin typeface="Comic Sans MS" panose="030F0702030302020204" pitchFamily="66" charset="0"/>
              <a:sym typeface="Comic Sans MS" panose="030F0702030302020204"/>
            </a:endParaRPr>
          </a:p>
          <a:p>
            <a:pPr lvl="1">
              <a:lnSpc>
                <a:spcPts val="2800"/>
              </a:lnSpc>
            </a:pPr>
            <a:endParaRPr lang="en-US" sz="1900" dirty="0">
              <a:latin typeface="Comic Sans MS" panose="030F0702030302020204" pitchFamily="66" charset="0"/>
              <a:sym typeface="Comic Sans MS" panose="030F0702030302020204"/>
            </a:endParaRPr>
          </a:p>
          <a:p>
            <a:pPr lvl="1">
              <a:lnSpc>
                <a:spcPts val="2800"/>
              </a:lnSpc>
            </a:pPr>
            <a:endParaRPr lang="en-US" sz="800" dirty="0">
              <a:latin typeface="Comic Sans MS" panose="030F0702030302020204" pitchFamily="66" charset="0"/>
              <a:sym typeface="Comic Sans MS" panose="030F0702030302020204"/>
            </a:endParaRPr>
          </a:p>
          <a:p>
            <a:pPr marL="115570" indent="0">
              <a:lnSpc>
                <a:spcPts val="4000"/>
              </a:lnSpc>
              <a:spcBef>
                <a:spcPts val="600"/>
              </a:spcBef>
              <a:buSzPct val="70000"/>
              <a:buNone/>
              <a:defRPr sz="2000">
                <a:latin typeface="Comic Sans MS" panose="030F0702030302020204"/>
                <a:ea typeface="Comic Sans MS" panose="030F0702030302020204"/>
                <a:cs typeface="Comic Sans MS" panose="030F0702030302020204"/>
                <a:sym typeface="Comic Sans MS" panose="030F0702030302020204"/>
              </a:defRPr>
            </a:pPr>
            <a:endParaRPr lang="en-US" altLang="zh-CN" sz="1800" dirty="0">
              <a:latin typeface="Comic Sans MS" panose="030F0702030302020204" pitchFamily="66" charset="0"/>
              <a:ea typeface="Comic Sans MS" panose="030F0702030302020204" pitchFamily="66" charset="0"/>
              <a:cs typeface="Comic Sans MS" panose="030F0702030302020204" pitchFamily="66" charset="0"/>
            </a:endParaRPr>
          </a:p>
        </p:txBody>
      </p:sp>
      <p:sp>
        <p:nvSpPr>
          <p:cNvPr id="6" name="灯片编号占位符 5"/>
          <p:cNvSpPr>
            <a:spLocks noGrp="1"/>
          </p:cNvSpPr>
          <p:nvPr>
            <p:ph type="sldNum" sz="quarter" idx="12"/>
          </p:nvPr>
        </p:nvSpPr>
        <p:spPr/>
        <p:txBody>
          <a:bodyPr/>
          <a:lstStyle/>
          <a:p>
            <a:fld id="{D15A6F8B-FCA0-4750-BD65-FE9D37250AFE}" type="slidenum">
              <a:rPr lang="en-US" altLang="zh-CN"/>
              <a:t>7</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zh-CN" sz="3200" dirty="0">
                <a:latin typeface="Comic Sans MS" panose="030F0702030302020204" pitchFamily="66" charset="0"/>
                <a:ea typeface="Comic Sans MS" panose="030F0702030302020204" pitchFamily="66" charset="0"/>
                <a:cs typeface="Comic Sans MS" panose="030F0702030302020204" pitchFamily="66" charset="0"/>
                <a:sym typeface="+mn-ea"/>
              </a:rPr>
              <a:t>1. Introduction and challenges</a:t>
            </a:r>
            <a:endParaRPr lang="zh-CN" altLang="en-US" sz="3200"/>
          </a:p>
        </p:txBody>
      </p:sp>
      <p:sp>
        <p:nvSpPr>
          <p:cNvPr id="7" name="灯片编号占位符 6"/>
          <p:cNvSpPr>
            <a:spLocks noGrp="1"/>
          </p:cNvSpPr>
          <p:nvPr>
            <p:ph type="sldNum" sz="quarter" idx="12"/>
          </p:nvPr>
        </p:nvSpPr>
        <p:spPr/>
        <p:txBody>
          <a:bodyPr/>
          <a:lstStyle/>
          <a:p>
            <a:fld id="{D15A6F8B-FCA0-4750-BD65-FE9D37250AFE}" type="slidenum">
              <a:rPr lang="en-US" altLang="zh-CN"/>
              <a:t>8</a:t>
            </a:fld>
            <a:endParaRPr lang="en-US" altLang="zh-CN" dirty="0"/>
          </a:p>
        </p:txBody>
      </p:sp>
      <p:pic>
        <p:nvPicPr>
          <p:cNvPr id="5" name="图片 4">
            <a:extLst>
              <a:ext uri="{FF2B5EF4-FFF2-40B4-BE49-F238E27FC236}">
                <a16:creationId xmlns:a16="http://schemas.microsoft.com/office/drawing/2014/main" id="{AED3495F-1ED2-64AE-D617-1FD9BA252D0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79512" y="2016441"/>
            <a:ext cx="8460432" cy="2052854"/>
          </a:xfrm>
          <a:prstGeom prst="rect">
            <a:avLst/>
          </a:prstGeom>
        </p:spPr>
      </p:pic>
      <p:pic>
        <p:nvPicPr>
          <p:cNvPr id="6" name="图片 5">
            <a:extLst>
              <a:ext uri="{FF2B5EF4-FFF2-40B4-BE49-F238E27FC236}">
                <a16:creationId xmlns:a16="http://schemas.microsoft.com/office/drawing/2014/main" id="{8A271555-4038-ACEC-4267-D923491688B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13792" y="4293096"/>
            <a:ext cx="8316416" cy="1837568"/>
          </a:xfrm>
          <a:prstGeom prst="rect">
            <a:avLst/>
          </a:prstGeom>
        </p:spPr>
      </p:pic>
      <p:sp>
        <p:nvSpPr>
          <p:cNvPr id="8" name="Content Placeholder 2">
            <a:extLst>
              <a:ext uri="{FF2B5EF4-FFF2-40B4-BE49-F238E27FC236}">
                <a16:creationId xmlns:a16="http://schemas.microsoft.com/office/drawing/2014/main" id="{90719EDF-A6CF-A3F1-D21E-C05AB0DBF3A6}"/>
              </a:ext>
            </a:extLst>
          </p:cNvPr>
          <p:cNvSpPr>
            <a:spLocks noGrp="1"/>
          </p:cNvSpPr>
          <p:nvPr>
            <p:custDataLst>
              <p:tags r:id="rId1"/>
            </p:custDataLst>
          </p:nvPr>
        </p:nvSpPr>
        <p:spPr>
          <a:xfrm>
            <a:off x="323528" y="1081479"/>
            <a:ext cx="8928992" cy="450971"/>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folHlink"/>
              </a:buClr>
              <a:buFont typeface="Wingdings" panose="05000000000000000000" pitchFamily="2" charset="2"/>
              <a:buChar char="v"/>
              <a:defRPr kumimoji="1" sz="2400">
                <a:solidFill>
                  <a:schemeClr val="tx1"/>
                </a:solidFill>
                <a:latin typeface="+mn-lt"/>
                <a:ea typeface="宋体" panose="02010600030101010101" pitchFamily="2" charset="-122"/>
                <a:cs typeface="宋体" panose="02010600030101010101" pitchFamily="2" charset="-122"/>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kumimoji="1" sz="2400">
                <a:solidFill>
                  <a:schemeClr val="tx1"/>
                </a:solidFill>
                <a:latin typeface="+mn-lt"/>
                <a:ea typeface="宋体" panose="02010600030101010101" pitchFamily="2" charset="-122"/>
              </a:defRPr>
            </a:lvl2pPr>
            <a:lvl3pPr marL="1143000" indent="-228600" algn="l" rtl="0" eaLnBrk="0" fontAlgn="base" hangingPunct="0">
              <a:spcBef>
                <a:spcPct val="20000"/>
              </a:spcBef>
              <a:spcAft>
                <a:spcPct val="0"/>
              </a:spcAft>
              <a:buClr>
                <a:schemeClr val="folHlink"/>
              </a:buClr>
              <a:buFont typeface="Wingdings" panose="05000000000000000000" pitchFamily="2" charset="2"/>
              <a:buChar char="§"/>
              <a:defRPr kumimoji="1" sz="2400">
                <a:solidFill>
                  <a:schemeClr val="tx1"/>
                </a:solidFill>
                <a:latin typeface="+mn-lt"/>
                <a:ea typeface="宋体" panose="02010600030101010101" pitchFamily="2" charset="-122"/>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kumimoji="1" sz="2000">
                <a:solidFill>
                  <a:schemeClr val="tx1"/>
                </a:solidFill>
                <a:latin typeface="+mn-lt"/>
                <a:ea typeface="宋体" panose="02010600030101010101" pitchFamily="2" charset="-122"/>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kumimoji="1" sz="2000">
                <a:solidFill>
                  <a:schemeClr val="tx1"/>
                </a:solidFill>
                <a:latin typeface="+mn-lt"/>
                <a:ea typeface="宋体" panose="02010600030101010101" pitchFamily="2" charset="-122"/>
              </a:defRPr>
            </a:lvl5pPr>
            <a:lvl6pPr marL="25146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anose="05000000000000000000" pitchFamily="2" charset="2"/>
              <a:buChar char="§"/>
              <a:defRPr sz="2000">
                <a:solidFill>
                  <a:schemeClr val="tx1"/>
                </a:solidFill>
                <a:latin typeface="+mn-lt"/>
              </a:defRPr>
            </a:lvl9pPr>
          </a:lstStyle>
          <a:p>
            <a:pPr lvl="1">
              <a:lnSpc>
                <a:spcPts val="2800"/>
              </a:lnSpc>
            </a:pPr>
            <a:r>
              <a:rPr lang="en-US" altLang="zh-CN" dirty="0">
                <a:solidFill>
                  <a:srgbClr val="C00000"/>
                </a:solidFill>
                <a:latin typeface="Comic Sans MS" panose="030F0702030302020204" pitchFamily="66" charset="0"/>
                <a:sym typeface="Comic Sans MS" panose="030F0702030302020204"/>
              </a:rPr>
              <a:t>The framework employs physics-inspired decomposition for interpretable spatiotemporal completion. </a:t>
            </a:r>
            <a:endParaRPr lang="en-US" sz="800" dirty="0">
              <a:latin typeface="Comic Sans MS" panose="030F0702030302020204" pitchFamily="66" charset="0"/>
              <a:sym typeface="Comic Sans MS" panose="030F0702030302020204"/>
            </a:endParaRP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4"/>
          <p:cNvSpPr>
            <a:spLocks noGrp="1"/>
          </p:cNvSpPr>
          <p:nvPr>
            <p:ph type="title"/>
          </p:nvPr>
        </p:nvSpPr>
        <p:spPr/>
        <p:txBody>
          <a:bodyPr/>
          <a:lstStyle/>
          <a:p>
            <a:endParaRPr lang="zh-CN" altLang="en-US"/>
          </a:p>
        </p:txBody>
      </p:sp>
      <p:sp>
        <p:nvSpPr>
          <p:cNvPr id="3" name="文本占位符 2"/>
          <p:cNvSpPr>
            <a:spLocks noGrp="1"/>
          </p:cNvSpPr>
          <p:nvPr>
            <p:ph type="body" idx="4294967295"/>
          </p:nvPr>
        </p:nvSpPr>
        <p:spPr>
          <a:xfrm>
            <a:off x="1518920" y="1805940"/>
            <a:ext cx="6025515" cy="2972435"/>
          </a:xfrm>
        </p:spPr>
        <p:txBody>
          <a:bodyPr/>
          <a:lstStyle/>
          <a:p>
            <a:pPr marL="914400" lvl="1" indent="-457200">
              <a:lnSpc>
                <a:spcPct val="150000"/>
              </a:lnSpc>
              <a:spcBef>
                <a:spcPts val="0"/>
              </a:spcBef>
              <a:buClr>
                <a:schemeClr val="accent2">
                  <a:lumMod val="60000"/>
                  <a:lumOff val="40000"/>
                </a:schemeClr>
              </a:buClr>
              <a:buSzPct val="100000"/>
              <a:buFont typeface="+mj-lt"/>
              <a:buAutoNum type="arabicPeriod"/>
            </a:pPr>
            <a:r>
              <a:rPr lang="en-US" sz="2800" dirty="0">
                <a:solidFill>
                  <a:schemeClr val="tx1"/>
                </a:solidFill>
                <a:latin typeface="Comic Sans MS" panose="030F0702030302020204"/>
                <a:sym typeface="Comic Sans MS" panose="030F0702030302020204"/>
              </a:rPr>
              <a:t>Introduction and challenges</a:t>
            </a:r>
          </a:p>
          <a:p>
            <a:pPr marL="914400" lvl="1" indent="-457200">
              <a:lnSpc>
                <a:spcPct val="150000"/>
              </a:lnSpc>
              <a:spcBef>
                <a:spcPts val="0"/>
              </a:spcBef>
              <a:buClr>
                <a:schemeClr val="accent2">
                  <a:lumMod val="60000"/>
                  <a:lumOff val="40000"/>
                </a:schemeClr>
              </a:buClr>
              <a:buSzPct val="100000"/>
              <a:buFont typeface="+mj-lt"/>
              <a:buAutoNum type="arabicPeriod"/>
            </a:pPr>
            <a:r>
              <a:rPr lang="en-US" sz="2800" b="1" dirty="0">
                <a:solidFill>
                  <a:srgbClr val="FF0000"/>
                </a:solidFill>
                <a:latin typeface="Comic Sans MS" panose="030F0702030302020204"/>
                <a:sym typeface="Comic Sans MS" panose="030F0702030302020204"/>
              </a:rPr>
              <a:t>Contributions</a:t>
            </a:r>
            <a:endParaRPr lang="en-US" sz="2800" dirty="0">
              <a:solidFill>
                <a:schemeClr val="tx1"/>
              </a:solidFill>
              <a:latin typeface="Comic Sans MS" panose="030F0702030302020204"/>
              <a:sym typeface="Comic Sans MS" panose="030F0702030302020204"/>
            </a:endParaRP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latin typeface="Comic Sans MS" panose="030F0702030302020204"/>
                <a:ea typeface="Comic Sans MS" panose="030F0702030302020204"/>
                <a:cs typeface="Comic Sans MS" panose="030F0702030302020204"/>
                <a:sym typeface="Comic Sans MS" panose="030F0702030302020204"/>
              </a:rPr>
              <a:t>Model</a:t>
            </a:r>
            <a:endParaRPr lang="en-US" sz="2800" dirty="0">
              <a:solidFill>
                <a:schemeClr val="tx1"/>
              </a:solidFill>
              <a:latin typeface="Comic Sans MS" panose="030F0702030302020204"/>
              <a:ea typeface="Comic Sans MS" panose="030F0702030302020204"/>
              <a:cs typeface="Comic Sans MS" panose="030F0702030302020204"/>
              <a:sym typeface="Comic Sans MS" panose="030F0702030302020204"/>
            </a:endParaRPr>
          </a:p>
          <a:p>
            <a:pPr marL="914400" lvl="1" indent="-457200">
              <a:lnSpc>
                <a:spcPct val="150000"/>
              </a:lnSpc>
              <a:spcBef>
                <a:spcPts val="600"/>
              </a:spcBef>
              <a:buClr>
                <a:schemeClr val="accent2">
                  <a:lumMod val="60000"/>
                  <a:lumOff val="40000"/>
                </a:schemeClr>
              </a:buClr>
              <a:buSzPct val="100000"/>
              <a:buFont typeface="+mj-lt"/>
              <a:buAutoNum type="arabicPeriod"/>
            </a:pPr>
            <a:r>
              <a:rPr lang="en-US" sz="2800" dirty="0">
                <a:latin typeface="Comic Sans MS" panose="030F0702030302020204"/>
                <a:ea typeface="Comic Sans MS" panose="030F0702030302020204"/>
                <a:cs typeface="Comic Sans MS" panose="030F0702030302020204"/>
                <a:sym typeface="Comic Sans MS" panose="030F0702030302020204"/>
              </a:rPr>
              <a:t>Experiments</a:t>
            </a:r>
            <a:endParaRPr lang="zh-CN" altLang="en-US" sz="2800" dirty="0">
              <a:latin typeface="楷体" panose="02010609060101010101" pitchFamily="49" charset="-122"/>
              <a:ea typeface="楷体" panose="02010609060101010101" pitchFamily="49" charset="-122"/>
            </a:endParaRPr>
          </a:p>
        </p:txBody>
      </p:sp>
      <p:sp>
        <p:nvSpPr>
          <p:cNvPr id="6" name="灯片编号占位符 5"/>
          <p:cNvSpPr>
            <a:spLocks noGrp="1"/>
          </p:cNvSpPr>
          <p:nvPr>
            <p:ph type="sldNum" sz="quarter" idx="12"/>
          </p:nvPr>
        </p:nvSpPr>
        <p:spPr/>
        <p:txBody>
          <a:bodyPr/>
          <a:lstStyle/>
          <a:p>
            <a:fld id="{D15A6F8B-FCA0-4750-BD65-FE9D37250AFE}" type="slidenum">
              <a:rPr lang="en-US" altLang="zh-CN"/>
              <a:t>9</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ThlM2JlYmJlMTUzMWQzZTIwOWI1OWRmY2Y3ZTYwN2M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616,&quot;width&quot;:9732}"/>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435TGp_smile_light_ani">
  <a:themeElements>
    <a:clrScheme name="busine1_p 2">
      <a:dk1>
        <a:srgbClr val="000000"/>
      </a:dk1>
      <a:lt1>
        <a:srgbClr val="FFFFFF"/>
      </a:lt1>
      <a:dk2>
        <a:srgbClr val="1C4372"/>
      </a:dk2>
      <a:lt2>
        <a:srgbClr val="969696"/>
      </a:lt2>
      <a:accent1>
        <a:srgbClr val="4F81BD"/>
      </a:accent1>
      <a:accent2>
        <a:srgbClr val="C0504D"/>
      </a:accent2>
      <a:accent3>
        <a:srgbClr val="FFFFFF"/>
      </a:accent3>
      <a:accent4>
        <a:srgbClr val="000000"/>
      </a:accent4>
      <a:accent5>
        <a:srgbClr val="B2C1DB"/>
      </a:accent5>
      <a:accent6>
        <a:srgbClr val="AE4845"/>
      </a:accent6>
      <a:hlink>
        <a:srgbClr val="9BBB59"/>
      </a:hlink>
      <a:folHlink>
        <a:srgbClr val="8064A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sine1_p 1">
        <a:dk1>
          <a:srgbClr val="000000"/>
        </a:dk1>
        <a:lt1>
          <a:srgbClr val="FFFFFF"/>
        </a:lt1>
        <a:dk2>
          <a:srgbClr val="04617B"/>
        </a:dk2>
        <a:lt2>
          <a:srgbClr val="969696"/>
        </a:lt2>
        <a:accent1>
          <a:srgbClr val="F79646"/>
        </a:accent1>
        <a:accent2>
          <a:srgbClr val="4BACC6"/>
        </a:accent2>
        <a:accent3>
          <a:srgbClr val="FFFFFF"/>
        </a:accent3>
        <a:accent4>
          <a:srgbClr val="000000"/>
        </a:accent4>
        <a:accent5>
          <a:srgbClr val="FAC9B0"/>
        </a:accent5>
        <a:accent6>
          <a:srgbClr val="439BB3"/>
        </a:accent6>
        <a:hlink>
          <a:srgbClr val="7E6BC9"/>
        </a:hlink>
        <a:folHlink>
          <a:srgbClr val="A5C249"/>
        </a:folHlink>
      </a:clrScheme>
      <a:clrMap bg1="lt1" tx1="dk1" bg2="lt2" tx2="dk2" accent1="accent1" accent2="accent2" accent3="accent3" accent4="accent4" accent5="accent5" accent6="accent6" hlink="hlink" folHlink="folHlink"/>
    </a:extraClrScheme>
    <a:extraClrScheme>
      <a:clrScheme name="busine1_p 2">
        <a:dk1>
          <a:srgbClr val="000000"/>
        </a:dk1>
        <a:lt1>
          <a:srgbClr val="FFFFFF"/>
        </a:lt1>
        <a:dk2>
          <a:srgbClr val="1C4372"/>
        </a:dk2>
        <a:lt2>
          <a:srgbClr val="969696"/>
        </a:lt2>
        <a:accent1>
          <a:srgbClr val="4F81BD"/>
        </a:accent1>
        <a:accent2>
          <a:srgbClr val="C0504D"/>
        </a:accent2>
        <a:accent3>
          <a:srgbClr val="FFFFFF"/>
        </a:accent3>
        <a:accent4>
          <a:srgbClr val="000000"/>
        </a:accent4>
        <a:accent5>
          <a:srgbClr val="B2C1DB"/>
        </a:accent5>
        <a:accent6>
          <a:srgbClr val="AE4845"/>
        </a:accent6>
        <a:hlink>
          <a:srgbClr val="9BBB59"/>
        </a:hlink>
        <a:folHlink>
          <a:srgbClr val="8064A2"/>
        </a:folHlink>
      </a:clrScheme>
      <a:clrMap bg1="lt1" tx1="dk1" bg2="lt2" tx2="dk2" accent1="accent1" accent2="accent2" accent3="accent3" accent4="accent4" accent5="accent5" accent6="accent6" hlink="hlink" folHlink="folHlink"/>
    </a:extraClrScheme>
    <a:extraClrScheme>
      <a:clrScheme name="busine1_p 3">
        <a:dk1>
          <a:srgbClr val="000000"/>
        </a:dk1>
        <a:lt1>
          <a:srgbClr val="FFFFFF"/>
        </a:lt1>
        <a:dk2>
          <a:srgbClr val="4F271C"/>
        </a:dk2>
        <a:lt2>
          <a:srgbClr val="969696"/>
        </a:lt2>
        <a:accent1>
          <a:srgbClr val="3891A7"/>
        </a:accent1>
        <a:accent2>
          <a:srgbClr val="EDAA01"/>
        </a:accent2>
        <a:accent3>
          <a:srgbClr val="FFFFFF"/>
        </a:accent3>
        <a:accent4>
          <a:srgbClr val="000000"/>
        </a:accent4>
        <a:accent5>
          <a:srgbClr val="AEC7D0"/>
        </a:accent5>
        <a:accent6>
          <a:srgbClr val="D79A01"/>
        </a:accent6>
        <a:hlink>
          <a:srgbClr val="C32D2E"/>
        </a:hlink>
        <a:folHlink>
          <a:srgbClr val="84AA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TotalTime>
  <Words>2596</Words>
  <PresentationFormat>全屏显示(4:3)</PresentationFormat>
  <Paragraphs>306</Paragraphs>
  <Slides>21</Slides>
  <Notes>21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21</vt:i4>
      </vt:variant>
    </vt:vector>
  </HeadingPairs>
  <TitlesOfParts>
    <vt:vector size="29" baseType="lpstr">
      <vt:lpstr>等线</vt:lpstr>
      <vt:lpstr>黑体</vt:lpstr>
      <vt:lpstr>楷体</vt:lpstr>
      <vt:lpstr>Arial</vt:lpstr>
      <vt:lpstr>Comic Sans MS</vt:lpstr>
      <vt:lpstr>Verdana</vt:lpstr>
      <vt:lpstr>Wingdings</vt:lpstr>
      <vt:lpstr>435TGp_smile_light_ani</vt:lpstr>
      <vt:lpstr>Physics-Inspired Decomposition for Weak Low-Rank Spatiotemporal Completion in Sparse Crowdsensing</vt:lpstr>
      <vt:lpstr>Outlines</vt:lpstr>
      <vt:lpstr>PowerPoint 演示文稿</vt:lpstr>
      <vt:lpstr>1. Introduction and challenges</vt:lpstr>
      <vt:lpstr>1. Introduction and challenges</vt:lpstr>
      <vt:lpstr>1. Introduction and challenges</vt:lpstr>
      <vt:lpstr>1. Introduction and challenges</vt:lpstr>
      <vt:lpstr>1. Introduction and challenges</vt:lpstr>
      <vt:lpstr>PowerPoint 演示文稿</vt:lpstr>
      <vt:lpstr>2. Contributions</vt:lpstr>
      <vt:lpstr>PowerPoint 演示文稿</vt:lpstr>
      <vt:lpstr>3. Model</vt:lpstr>
      <vt:lpstr>3. Model</vt:lpstr>
      <vt:lpstr>PowerPoint 演示文稿</vt:lpstr>
      <vt:lpstr>4. Experiments</vt:lpstr>
      <vt:lpstr>4. Experiments</vt:lpstr>
      <vt:lpstr>4. Experiments</vt:lpstr>
      <vt:lpstr>4. Experiments</vt:lpstr>
      <vt:lpstr>4. Experiments</vt:lpstr>
      <vt:lpstr>4. Experiments</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2011-06-22T00:02:00Z</dcterms:created>
  <dcterms:modified xsi:type="dcterms:W3CDTF">2026-08-25T08:44:06Z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8EF542C628E64868ACF5E638E9CD2CA1</vt:lpwstr>
  </property>
  <property fmtid="{D5CDD505-2E9C-101B-9397-08002B2CF9AE}" pid="3" name="KSOProductBuildVer">
    <vt:lpwstr>2052-12.1.0.16250</vt:lpwstr>
  </property>
</Properties>
</file>