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3" r:id="rId6"/>
    <p:sldId id="264" r:id="rId7"/>
    <p:sldId id="259" r:id="rId8"/>
    <p:sldId id="260" r:id="rId9"/>
    <p:sldId id="271" r:id="rId10"/>
    <p:sldId id="272" r:id="rId11"/>
    <p:sldId id="268" r:id="rId12"/>
    <p:sldId id="269" r:id="rId13"/>
    <p:sldId id="270" r:id="rId14"/>
    <p:sldId id="273" r:id="rId15"/>
    <p:sldId id="266" r:id="rId16"/>
    <p:sldId id="262" r:id="rId17"/>
    <p:sldId id="274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5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9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3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4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4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0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9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5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24ACE-8713-4F75-9396-CD918D141408}" type="datetimeFigureOut">
              <a:rPr lang="en-US" smtClean="0"/>
              <a:t>6/24/2015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F2ED-C962-440E-8438-E8BFA92CD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9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Adam.blaisse@templ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Selection of Virtual Machines Based on Classification of </a:t>
            </a:r>
            <a:r>
              <a:rPr lang="en-US" dirty="0" err="1"/>
              <a:t>MapReduce</a:t>
            </a:r>
            <a:r>
              <a:rPr lang="en-US" dirty="0"/>
              <a:t> Jobs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Adam Pasqua Blaisse, Zachary Andrew Wagner, and </a:t>
            </a:r>
            <a:r>
              <a:rPr lang="en-US" dirty="0" err="1"/>
              <a:t>Jie</a:t>
            </a:r>
            <a:r>
              <a:rPr lang="en-US" dirty="0"/>
              <a:t> Wu</a:t>
            </a:r>
          </a:p>
          <a:p>
            <a:endParaRPr lang="en-US" dirty="0"/>
          </a:p>
          <a:p>
            <a:r>
              <a:rPr lang="en-US" dirty="0" smtClean="0"/>
              <a:t>Department of Computer and Information Sciences, Temple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35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job is I/O bound</a:t>
            </a:r>
          </a:p>
          <a:p>
            <a:pPr lvl="1"/>
            <a:r>
              <a:rPr lang="en-US" dirty="0" smtClean="0"/>
              <a:t>Would like to keep job running in memory rather then hit HDD</a:t>
            </a:r>
          </a:p>
          <a:p>
            <a:pPr lvl="1"/>
            <a:r>
              <a:rPr lang="en-US" dirty="0" smtClean="0"/>
              <a:t>I/O more important then number of cores</a:t>
            </a:r>
          </a:p>
          <a:p>
            <a:r>
              <a:rPr lang="en-US" dirty="0" smtClean="0"/>
              <a:t>If a job is CPU bound</a:t>
            </a:r>
          </a:p>
          <a:p>
            <a:pPr lvl="1"/>
            <a:r>
              <a:rPr lang="en-US" dirty="0" smtClean="0"/>
              <a:t>More important to have many cores running the maps</a:t>
            </a:r>
          </a:p>
          <a:p>
            <a:pPr lvl="1"/>
            <a:r>
              <a:rPr lang="en-US" dirty="0" smtClean="0"/>
              <a:t>Less likely to hit HDD while running</a:t>
            </a:r>
          </a:p>
        </p:txBody>
      </p:sp>
    </p:spTree>
    <p:extLst>
      <p:ext uri="{BB962C8B-B14F-4D97-AF65-F5344CB8AC3E}">
        <p14:creationId xmlns:p14="http://schemas.microsoft.com/office/powerpoint/2010/main" val="2222938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TCloud</a:t>
            </a:r>
            <a:r>
              <a:rPr lang="en-US" dirty="0"/>
              <a:t> </a:t>
            </a:r>
            <a:r>
              <a:rPr lang="en-US" dirty="0" smtClean="0"/>
              <a:t>(Virtual Cluster)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Hardware</a:t>
            </a:r>
          </a:p>
          <a:p>
            <a:pPr lvl="1"/>
            <a:r>
              <a:rPr lang="en-US" dirty="0"/>
              <a:t>12 Dell Power Edge R614 Servers</a:t>
            </a:r>
          </a:p>
          <a:p>
            <a:pPr lvl="1"/>
            <a:r>
              <a:rPr lang="en-US" dirty="0"/>
              <a:t>96 conventional CPU Cores</a:t>
            </a:r>
          </a:p>
          <a:p>
            <a:pPr lvl="1"/>
            <a:r>
              <a:rPr lang="en-US" dirty="0"/>
              <a:t>4-Way redundant 10 GB Ethernet</a:t>
            </a:r>
          </a:p>
          <a:p>
            <a:pPr lvl="1"/>
            <a:r>
              <a:rPr lang="en-US" dirty="0"/>
              <a:t>2-Way redundant </a:t>
            </a:r>
            <a:r>
              <a:rPr lang="en-US" dirty="0" err="1"/>
              <a:t>InfiniBand</a:t>
            </a:r>
            <a:endParaRPr lang="en-US" dirty="0"/>
          </a:p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Eucalyptus 3.3 (Amazon EC2 compatible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Public cloud used to create virtual machine clusters</a:t>
            </a:r>
            <a:endParaRPr lang="en-US" dirty="0"/>
          </a:p>
        </p:txBody>
      </p:sp>
      <p:pic>
        <p:nvPicPr>
          <p:cNvPr id="4" name="Picture 97" descr="https://4a621ed5-a-1088aee1-s-sites.googlegroups.com/a/temple.edu/tcloud/file-cabinet/TcloudNet0.2.png?attachauth=ANoY7cpTYAuzONkDgsmzF6snAplyTZDlL9fhWfaAU7FPqEjcZhYuwiBpV42WS_veO64gOxTcRGUMo7Mtpc2JBYuf6EYWR4oD_zQXWzJfp15kvgpwKRl-qtjygbM77CdstGJisTJEK87waHSXcyY5M0YLmcKsOAt3vVjH4QCkeutEA7GujtweRYOUYUFOQPXwg9u2YRAsP1-p2QF1qtQ7RcxWJD6Q5cvdKa6C7e0WstM7LZTFQvCGX-0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2200" y="15697200"/>
            <a:ext cx="15595600" cy="1169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7086" y="1293517"/>
            <a:ext cx="5094913" cy="358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70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Net Cloud (Physical Cluster)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Hardware</a:t>
            </a:r>
          </a:p>
          <a:p>
            <a:pPr lvl="1"/>
            <a:r>
              <a:rPr lang="en-US" dirty="0"/>
              <a:t>32 Dell PowerEdge R210 servers</a:t>
            </a:r>
          </a:p>
          <a:p>
            <a:pPr lvl="1"/>
            <a:r>
              <a:rPr lang="en-US" dirty="0"/>
              <a:t>Each server has</a:t>
            </a:r>
          </a:p>
          <a:p>
            <a:pPr lvl="2"/>
            <a:r>
              <a:rPr lang="en-US" dirty="0"/>
              <a:t>4 GB of RAM Memory</a:t>
            </a:r>
          </a:p>
          <a:p>
            <a:pPr lvl="2"/>
            <a:r>
              <a:rPr lang="en-US" dirty="0"/>
              <a:t>500 GB HDD</a:t>
            </a:r>
          </a:p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Hadoop version 1.2.1</a:t>
            </a:r>
          </a:p>
          <a:p>
            <a:pPr lvl="1"/>
            <a:r>
              <a:rPr lang="en-US" dirty="0"/>
              <a:t>CentOS 6.6</a:t>
            </a:r>
          </a:p>
          <a:p>
            <a:r>
              <a:rPr lang="en-US" dirty="0" smtClean="0"/>
              <a:t>Physical machine cluster used for prediction</a:t>
            </a:r>
            <a:endParaRPr lang="en-US" dirty="0"/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430" y="2619529"/>
            <a:ext cx="6834750" cy="2479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83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Net Cloud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Networking</a:t>
            </a:r>
          </a:p>
          <a:p>
            <a:pPr lvl="1"/>
            <a:r>
              <a:rPr lang="en-US" dirty="0"/>
              <a:t>Tree like structure</a:t>
            </a:r>
          </a:p>
          <a:p>
            <a:pPr lvl="1"/>
            <a:r>
              <a:rPr lang="en-US" dirty="0"/>
              <a:t>4 machines to 1 group </a:t>
            </a:r>
            <a:r>
              <a:rPr lang="en-US" dirty="0" smtClean="0"/>
              <a:t>switch</a:t>
            </a:r>
            <a:endParaRPr lang="en-US" dirty="0"/>
          </a:p>
          <a:p>
            <a:pPr lvl="1"/>
            <a:r>
              <a:rPr lang="en-US" dirty="0"/>
              <a:t>4 group </a:t>
            </a:r>
            <a:r>
              <a:rPr lang="en-US" dirty="0" err="1"/>
              <a:t>switchs</a:t>
            </a:r>
            <a:r>
              <a:rPr lang="en-US" dirty="0"/>
              <a:t> to 1 rack switch</a:t>
            </a:r>
          </a:p>
          <a:p>
            <a:pPr lvl="1"/>
            <a:r>
              <a:rPr lang="en-US" dirty="0"/>
              <a:t>2 rack switches connected to 1 Top Switch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390" y="3828081"/>
            <a:ext cx="6621219" cy="302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80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to classify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</a:p>
          <a:p>
            <a:pPr lvl="1"/>
            <a:r>
              <a:rPr lang="en-US" dirty="0" err="1" smtClean="0"/>
              <a:t>Shuffle_bytes</a:t>
            </a:r>
            <a:endParaRPr lang="en-US" dirty="0" smtClean="0"/>
          </a:p>
          <a:p>
            <a:pPr lvl="1"/>
            <a:r>
              <a:rPr lang="en-US" dirty="0" err="1" smtClean="0"/>
              <a:t>CPU_time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Shuffle_bytes</a:t>
            </a:r>
            <a:r>
              <a:rPr lang="en-US" dirty="0" smtClean="0"/>
              <a:t>/</a:t>
            </a:r>
            <a:r>
              <a:rPr lang="en-US" dirty="0" err="1" smtClean="0"/>
              <a:t>CPU_time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Take the average of the map tasks</a:t>
            </a:r>
          </a:p>
          <a:p>
            <a:pPr lvl="1"/>
            <a:r>
              <a:rPr lang="en-US" dirty="0" smtClean="0"/>
              <a:t>If value is over 1, then job is I/O Bound</a:t>
            </a:r>
          </a:p>
          <a:p>
            <a:pPr lvl="1"/>
            <a:r>
              <a:rPr lang="en-US" dirty="0" smtClean="0"/>
              <a:t>Else CPU Bound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5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 from Physical Machine runs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0" y="1833128"/>
            <a:ext cx="12035490" cy="496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49147" y="2850292"/>
            <a:ext cx="2042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CPU Bound</a:t>
            </a:r>
            <a:endParaRPr lang="en-US" sz="3200" dirty="0"/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>
          <a:xfrm flipH="1">
            <a:off x="2578445" y="3142680"/>
            <a:ext cx="370702" cy="2595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992130" y="3130378"/>
            <a:ext cx="617838" cy="20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87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 on the Virtual Clusters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165660"/>
              </p:ext>
            </p:extLst>
          </p:nvPr>
        </p:nvGraphicFramePr>
        <p:xfrm>
          <a:off x="838200" y="1825625"/>
          <a:ext cx="10515600" cy="3774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437128">
                <a:tc>
                  <a:txBody>
                    <a:bodyPr/>
                    <a:lstStyle/>
                    <a:p>
                      <a:r>
                        <a:rPr lang="en-US" dirty="0" smtClean="0"/>
                        <a:t>Job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I/O Bound System </a:t>
                      </a:r>
                      <a:r>
                        <a:rPr lang="en-US" baseline="0" dirty="0" smtClean="0"/>
                        <a:t>(S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Bound System (S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Word 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257.2338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235.2299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473.3364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419.88242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Pentomino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408.1599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355.0055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TeraSort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603.9358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183.1389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TeraGen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89.2324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116.62483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Grep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</a:rPr>
                        <a:t>217.8305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188.0857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MRBench</a:t>
                      </a:r>
                      <a:endParaRPr lang="en-US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21.0116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18.6668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effectLst/>
                        </a:rPr>
                        <a:t>DFSCIOTest</a:t>
                      </a:r>
                      <a:r>
                        <a:rPr lang="en-US" dirty="0" smtClean="0">
                          <a:effectLst/>
                        </a:rPr>
                        <a:t>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24.5882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19.5072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effectLst/>
                        </a:rPr>
                        <a:t>DFSCIOTest</a:t>
                      </a:r>
                      <a:r>
                        <a:rPr lang="en-US" dirty="0" smtClean="0">
                          <a:effectLst/>
                        </a:rPr>
                        <a:t> write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</a:rPr>
                        <a:t>25.2971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  <a:effectLst/>
                        </a:rPr>
                        <a:t>20.2712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51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Presented a method for selecting virtual machines</a:t>
            </a:r>
          </a:p>
          <a:p>
            <a:r>
              <a:rPr lang="en-US" dirty="0" smtClean="0"/>
              <a:t>Showed the intuition behind the selection process</a:t>
            </a:r>
          </a:p>
          <a:p>
            <a:r>
              <a:rPr lang="en-US" dirty="0" smtClean="0"/>
              <a:t>Tested the method on two test beds </a:t>
            </a:r>
            <a:r>
              <a:rPr lang="en-US" smtClean="0"/>
              <a:t>at Temple</a:t>
            </a:r>
            <a:endParaRPr lang="en-US" dirty="0" smtClean="0"/>
          </a:p>
          <a:p>
            <a:r>
              <a:rPr lang="en-US" dirty="0" smtClean="0"/>
              <a:t>Future works</a:t>
            </a:r>
          </a:p>
          <a:p>
            <a:pPr lvl="1"/>
            <a:r>
              <a:rPr lang="en-US" dirty="0" smtClean="0"/>
              <a:t>Finding a good constant to multiply by to for a cluster</a:t>
            </a:r>
          </a:p>
          <a:p>
            <a:pPr lvl="1"/>
            <a:r>
              <a:rPr lang="en-US" dirty="0" smtClean="0"/>
              <a:t>Including more types of virtual machines</a:t>
            </a:r>
          </a:p>
          <a:p>
            <a:pPr lvl="1"/>
            <a:r>
              <a:rPr lang="en-US" dirty="0" smtClean="0"/>
              <a:t>Including more metrics for prediction</a:t>
            </a:r>
          </a:p>
        </p:txBody>
      </p:sp>
    </p:spTree>
    <p:extLst>
      <p:ext uri="{BB962C8B-B14F-4D97-AF65-F5344CB8AC3E}">
        <p14:creationId xmlns:p14="http://schemas.microsoft.com/office/powerpoint/2010/main" val="908473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</a:p>
          <a:p>
            <a:pPr lvl="1"/>
            <a:r>
              <a:rPr lang="en-US" dirty="0" smtClean="0">
                <a:hlinkClick r:id="rId2"/>
              </a:rPr>
              <a:t>Adam.blaisse@temple.edu</a:t>
            </a:r>
            <a:endParaRPr lang="en-US" dirty="0" smtClean="0"/>
          </a:p>
          <a:p>
            <a:pPr lvl="1"/>
            <a:r>
              <a:rPr lang="en-US" dirty="0" smtClean="0"/>
              <a:t>Astro.temple.edu/~tuc47904</a:t>
            </a:r>
          </a:p>
        </p:txBody>
      </p:sp>
    </p:spTree>
    <p:extLst>
      <p:ext uri="{BB962C8B-B14F-4D97-AF65-F5344CB8AC3E}">
        <p14:creationId xmlns:p14="http://schemas.microsoft.com/office/powerpoint/2010/main" val="17782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number of physical machines (PM)</a:t>
            </a:r>
          </a:p>
          <a:p>
            <a:r>
              <a:rPr lang="en-US" dirty="0" smtClean="0"/>
              <a:t>Strongly networked together</a:t>
            </a:r>
          </a:p>
          <a:p>
            <a:r>
              <a:rPr lang="en-US" dirty="0" smtClean="0"/>
              <a:t>Resources sold on an hourly basis as virtual machines (VM)</a:t>
            </a:r>
          </a:p>
          <a:p>
            <a:r>
              <a:rPr lang="en-US" dirty="0" smtClean="0"/>
              <a:t>Eucalyptus</a:t>
            </a:r>
          </a:p>
          <a:p>
            <a:r>
              <a:rPr lang="en-US" dirty="0" smtClean="0"/>
              <a:t>Amazon EC2</a:t>
            </a:r>
          </a:p>
        </p:txBody>
      </p:sp>
      <p:sp>
        <p:nvSpPr>
          <p:cNvPr id="5" name="AutoShape 2" descr="https://www.eucalyptus.com/sites/all/img/logos/eucalyptus-logo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minimal virtual machine that will run a Map Reduce job as fast as possible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372" y="2504303"/>
            <a:ext cx="7257026" cy="431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60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Map 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Paradigm for distributed computing</a:t>
            </a:r>
          </a:p>
          <a:p>
            <a:r>
              <a:rPr lang="en-US" dirty="0" smtClean="0"/>
              <a:t>Two phases</a:t>
            </a:r>
          </a:p>
          <a:p>
            <a:pPr lvl="1"/>
            <a:r>
              <a:rPr lang="en-US" dirty="0" smtClean="0"/>
              <a:t>Map Phase</a:t>
            </a:r>
          </a:p>
          <a:p>
            <a:pPr lvl="1"/>
            <a:r>
              <a:rPr lang="en-US" dirty="0" smtClean="0"/>
              <a:t>Reduce Phase</a:t>
            </a:r>
          </a:p>
          <a:p>
            <a:r>
              <a:rPr lang="en-US" dirty="0" smtClean="0"/>
              <a:t>Apache Hadoop</a:t>
            </a:r>
          </a:p>
          <a:p>
            <a:pPr lvl="1"/>
            <a:r>
              <a:rPr lang="en-US" dirty="0" smtClean="0"/>
              <a:t>Open source implementation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9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Hadoop Implementation of Map 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</a:t>
            </a:r>
          </a:p>
          <a:p>
            <a:pPr lvl="1"/>
            <a:r>
              <a:rPr lang="en-US" dirty="0" smtClean="0"/>
              <a:t>Many small Map tasks</a:t>
            </a:r>
          </a:p>
          <a:p>
            <a:pPr lvl="1"/>
            <a:r>
              <a:rPr lang="en-US" dirty="0" smtClean="0"/>
              <a:t>Each task takes a small chunk of data</a:t>
            </a:r>
          </a:p>
          <a:p>
            <a:pPr lvl="1"/>
            <a:r>
              <a:rPr lang="en-US" dirty="0" smtClean="0"/>
              <a:t>Turn the data into Key value pair (</a:t>
            </a:r>
            <a:r>
              <a:rPr lang="en-US" dirty="0" err="1" smtClean="0"/>
              <a:t>i.e</a:t>
            </a:r>
            <a:r>
              <a:rPr lang="en-US" dirty="0" smtClean="0"/>
              <a:t> &lt;the,1&gt;)</a:t>
            </a:r>
          </a:p>
          <a:p>
            <a:pPr lvl="1"/>
            <a:r>
              <a:rPr lang="en-US" dirty="0" smtClean="0"/>
              <a:t>Number of Map tasks varies based on input data size</a:t>
            </a:r>
          </a:p>
          <a:p>
            <a:pPr lvl="1"/>
            <a:r>
              <a:rPr lang="en-US" dirty="0" smtClean="0"/>
              <a:t>When all Map task are finished data is Pasted to the Reduce Phase</a:t>
            </a:r>
          </a:p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Very few set number of Reduce tasks</a:t>
            </a:r>
          </a:p>
          <a:p>
            <a:pPr lvl="1"/>
            <a:r>
              <a:rPr lang="en-US" dirty="0" smtClean="0"/>
              <a:t>Combine all the input key value pairs from the maps</a:t>
            </a:r>
          </a:p>
          <a:p>
            <a:pPr lvl="1"/>
            <a:r>
              <a:rPr lang="en-US" dirty="0" smtClean="0"/>
              <a:t>Also takes care of shuffling data from Map Locations to Reduce Locations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54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Hadoop Implementation of Map </a:t>
            </a:r>
            <a:r>
              <a:rPr lang="en-US" dirty="0" smtClean="0"/>
              <a:t>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</a:t>
            </a:r>
          </a:p>
          <a:p>
            <a:pPr lvl="1"/>
            <a:r>
              <a:rPr lang="en-US" dirty="0" smtClean="0"/>
              <a:t>All Mapping must finish before Reducing can start</a:t>
            </a:r>
          </a:p>
          <a:p>
            <a:pPr lvl="1"/>
            <a:r>
              <a:rPr lang="en-US" dirty="0" smtClean="0"/>
              <a:t>Shuffling can start before Mapping ends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63056"/>
            <a:ext cx="10300297" cy="160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35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Issues when Used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jobs run better on different configurations of virtual machines</a:t>
            </a:r>
          </a:p>
          <a:p>
            <a:r>
              <a:rPr lang="en-US" dirty="0" smtClean="0"/>
              <a:t>Different configurations of virtual machines have different costs</a:t>
            </a:r>
          </a:p>
          <a:p>
            <a:r>
              <a:rPr lang="en-US" dirty="0" smtClean="0"/>
              <a:t>Some jobs may need more CPU’s while others may need </a:t>
            </a:r>
            <a:r>
              <a:rPr lang="en-US" dirty="0" smtClean="0"/>
              <a:t>I/O</a:t>
            </a:r>
          </a:p>
          <a:p>
            <a:r>
              <a:rPr lang="en-US" dirty="0" smtClean="0"/>
              <a:t>I.E Generating Data is I/O intense, and would be best run on Memory rich system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7470" y="3823383"/>
            <a:ext cx="6171708" cy="277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61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 to classify tasks into two types</a:t>
            </a:r>
          </a:p>
          <a:p>
            <a:pPr lvl="1"/>
            <a:r>
              <a:rPr lang="en-US" dirty="0" smtClean="0"/>
              <a:t>CPU Bound Jobs</a:t>
            </a:r>
          </a:p>
          <a:p>
            <a:pPr lvl="2"/>
            <a:r>
              <a:rPr lang="en-US" dirty="0" smtClean="0"/>
              <a:t>Jobs spent more time doing CPU work then I/O</a:t>
            </a:r>
          </a:p>
          <a:p>
            <a:pPr lvl="2"/>
            <a:r>
              <a:rPr lang="en-US" dirty="0" smtClean="0"/>
              <a:t>Jobs need more CPUS’s and less I/O</a:t>
            </a:r>
          </a:p>
          <a:p>
            <a:pPr lvl="2"/>
            <a:r>
              <a:rPr lang="en-US" dirty="0" smtClean="0"/>
              <a:t>Smaller more numerous machines</a:t>
            </a:r>
          </a:p>
          <a:p>
            <a:pPr lvl="1"/>
            <a:r>
              <a:rPr lang="en-US" dirty="0" smtClean="0"/>
              <a:t>I/O Bound Jobs</a:t>
            </a:r>
          </a:p>
          <a:p>
            <a:pPr lvl="2"/>
            <a:r>
              <a:rPr lang="en-US" dirty="0" smtClean="0"/>
              <a:t>Jobs spent more time doing I/O work then CPU</a:t>
            </a:r>
          </a:p>
          <a:p>
            <a:pPr lvl="2"/>
            <a:r>
              <a:rPr lang="en-US" dirty="0" smtClean="0"/>
              <a:t>Jobs need more I/O and less CPU</a:t>
            </a:r>
          </a:p>
          <a:p>
            <a:pPr lvl="2"/>
            <a:r>
              <a:rPr lang="en-US" dirty="0" smtClean="0"/>
              <a:t>Less Larger Machines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4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Mapping to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job is classified as</a:t>
            </a:r>
          </a:p>
          <a:p>
            <a:pPr lvl="1"/>
            <a:r>
              <a:rPr lang="en-US" dirty="0" smtClean="0"/>
              <a:t>CPU Bound Job</a:t>
            </a:r>
          </a:p>
          <a:p>
            <a:pPr lvl="2"/>
            <a:r>
              <a:rPr lang="en-US" dirty="0" smtClean="0"/>
              <a:t>Many virtual machines</a:t>
            </a:r>
          </a:p>
          <a:p>
            <a:pPr lvl="2"/>
            <a:r>
              <a:rPr lang="en-US" dirty="0"/>
              <a:t>L</a:t>
            </a:r>
            <a:r>
              <a:rPr lang="en-US" dirty="0" smtClean="0"/>
              <a:t>ittle memory per virtual machine</a:t>
            </a:r>
          </a:p>
          <a:p>
            <a:pPr lvl="1"/>
            <a:r>
              <a:rPr lang="en-US" dirty="0" smtClean="0"/>
              <a:t>I/O Bound Job</a:t>
            </a:r>
          </a:p>
          <a:p>
            <a:pPr lvl="2"/>
            <a:r>
              <a:rPr lang="en-US" dirty="0" smtClean="0"/>
              <a:t>Fewer virtual machines</a:t>
            </a:r>
          </a:p>
          <a:p>
            <a:pPr lvl="2"/>
            <a:r>
              <a:rPr lang="en-US" dirty="0" smtClean="0"/>
              <a:t>Each virtual machine has larger amounts of memory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3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628</Words>
  <Application>Microsoft Office PowerPoint</Application>
  <PresentationFormat>Widescreen</PresentationFormat>
  <Paragraphs>142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Selection of Virtual Machines Based on Classification of MapReduce Jobs</vt:lpstr>
      <vt:lpstr>Cloud Computing</vt:lpstr>
      <vt:lpstr>Motivation</vt:lpstr>
      <vt:lpstr>Map Reduce</vt:lpstr>
      <vt:lpstr>Hadoop Implementation of Map Reduce</vt:lpstr>
      <vt:lpstr>Hadoop Implementation of Map Reduce</vt:lpstr>
      <vt:lpstr>Issues when Used Together</vt:lpstr>
      <vt:lpstr>Our Approach</vt:lpstr>
      <vt:lpstr>Mapping to machines</vt:lpstr>
      <vt:lpstr>Why?</vt:lpstr>
      <vt:lpstr>TCloud (Virtual Cluster)</vt:lpstr>
      <vt:lpstr>Net Cloud (Physical Cluster)</vt:lpstr>
      <vt:lpstr>Net Cloud (continued)</vt:lpstr>
      <vt:lpstr>How to classify</vt:lpstr>
      <vt:lpstr>Results from Physical Machine runs</vt:lpstr>
      <vt:lpstr>Results on the Virtual Clusters</vt:lpstr>
      <vt:lpstr>Conclusion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Selection of Cloud Resources to Optimize Map Reduce Performance</dc:title>
  <dc:creator>Adam Pasqua Blaisse</dc:creator>
  <cp:lastModifiedBy>Adam Pasqua Blaisse</cp:lastModifiedBy>
  <cp:revision>37</cp:revision>
  <cp:lastPrinted>2015-06-24T19:02:13Z</cp:lastPrinted>
  <dcterms:created xsi:type="dcterms:W3CDTF">2015-04-06T13:24:12Z</dcterms:created>
  <dcterms:modified xsi:type="dcterms:W3CDTF">2015-06-24T19:49:36Z</dcterms:modified>
</cp:coreProperties>
</file>