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1" r:id="rId5"/>
    <p:sldId id="259" r:id="rId6"/>
    <p:sldId id="281" r:id="rId7"/>
    <p:sldId id="265" r:id="rId8"/>
    <p:sldId id="290" r:id="rId9"/>
    <p:sldId id="292" r:id="rId10"/>
    <p:sldId id="266" r:id="rId11"/>
    <p:sldId id="274" r:id="rId12"/>
    <p:sldId id="282" r:id="rId13"/>
    <p:sldId id="283" r:id="rId14"/>
    <p:sldId id="260" r:id="rId15"/>
    <p:sldId id="284" r:id="rId16"/>
    <p:sldId id="285" r:id="rId17"/>
    <p:sldId id="262" r:id="rId18"/>
    <p:sldId id="286" r:id="rId19"/>
    <p:sldId id="287" r:id="rId20"/>
    <p:sldId id="288" r:id="rId21"/>
    <p:sldId id="267" r:id="rId22"/>
    <p:sldId id="293" r:id="rId23"/>
    <p:sldId id="277" r:id="rId24"/>
    <p:sldId id="275" r:id="rId25"/>
    <p:sldId id="279" r:id="rId26"/>
    <p:sldId id="268" r:id="rId27"/>
    <p:sldId id="295" r:id="rId28"/>
    <p:sldId id="294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EAFAFA"/>
    <a:srgbClr val="F9EFE2"/>
    <a:srgbClr val="FF93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52"/>
    <p:restoredTop sz="93145"/>
  </p:normalViewPr>
  <p:slideViewPr>
    <p:cSldViewPr snapToGrid="0" snapToObjects="1">
      <p:cViewPr>
        <p:scale>
          <a:sx n="93" d="100"/>
          <a:sy n="93" d="100"/>
        </p:scale>
        <p:origin x="-424" y="520"/>
      </p:cViewPr>
      <p:guideLst/>
    </p:cSldViewPr>
  </p:slideViewPr>
  <p:outlineViewPr>
    <p:cViewPr>
      <p:scale>
        <a:sx n="33" d="100"/>
        <a:sy n="33" d="100"/>
      </p:scale>
      <p:origin x="0" y="-19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4830F-ADD8-F44C-8B97-B18F01017F8E}" type="datetimeFigureOut">
              <a:rPr lang="en-US" smtClean="0"/>
              <a:t>6/29/16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598F7-AEFC-254E-80AE-F113C1AA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98F7-AEFC-254E-80AE-F113C1AA23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0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14" y="1894113"/>
            <a:ext cx="8697686" cy="1615849"/>
          </a:xfrm>
        </p:spPr>
        <p:txBody>
          <a:bodyPr anchor="b">
            <a:normAutofit/>
          </a:bodyPr>
          <a:lstStyle>
            <a:lvl1pPr algn="ctr">
              <a:defRPr sz="4800"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40687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9E6A-CB6A-C549-93B4-05A319A8EF6E}" type="datetime1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028" y="6464305"/>
            <a:ext cx="830036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fld id="{4E0DE2E2-E2A2-D848-887B-B782CEC6A4A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7950" y="510614"/>
            <a:ext cx="3848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8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30B5-56BA-5C4E-AC79-7A35D2EAE3AB}" type="datetime1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10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DA4-24FF-7944-9E12-51CC53399370}" type="datetime1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26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158297"/>
            <a:ext cx="8763000" cy="1325563"/>
          </a:xfrm>
        </p:spPr>
        <p:txBody>
          <a:bodyPr>
            <a:normAutofit/>
          </a:bodyPr>
          <a:lstStyle>
            <a:lvl1pPr>
              <a:defRPr sz="4000"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621970"/>
            <a:ext cx="8763000" cy="49965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Meiryo" charset="-128"/>
                <a:ea typeface="Meiryo" charset="-128"/>
                <a:cs typeface="Meiryo" charset="-128"/>
              </a:defRPr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2400">
                <a:latin typeface="Meiryo" charset="-128"/>
                <a:ea typeface="Meiryo" charset="-128"/>
                <a:cs typeface="Meiryo" charset="-128"/>
              </a:defRPr>
            </a:lvl2pPr>
            <a:lvl3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Meiryo" charset="-128"/>
                <a:ea typeface="Meiryo" charset="-128"/>
                <a:cs typeface="Meiryo" charset="-128"/>
              </a:defRPr>
            </a:lvl3pPr>
            <a:lvl4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1800">
                <a:latin typeface="Meiryo" charset="-128"/>
                <a:ea typeface="Meiryo" charset="-128"/>
                <a:cs typeface="Meiryo" charset="-128"/>
              </a:defRPr>
            </a:lvl4pPr>
            <a:lvl5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1800">
                <a:latin typeface="Meiryo" charset="-128"/>
                <a:ea typeface="Meiryo" charset="-128"/>
                <a:cs typeface="Meiryo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932A-64B3-0249-B91F-C21B1F5BF912}" type="datetime1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5172" y="6456363"/>
            <a:ext cx="93617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fld id="{4E0DE2E2-E2A2-D848-887B-B782CEC6A4A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671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C6E4-DB02-404E-AAA6-8B0B76305B12}" type="datetime1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8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54FD-66D0-0F44-BF98-14C756FA2758}" type="datetime1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2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3E97-94B9-7C48-8AAE-4BF533970395}" type="datetime1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78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B559-DE95-574D-8EC4-955F3E6BF797}" type="datetime1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28D6-03D4-AA4C-A927-C793CAB8F22C}" type="datetime1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34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4D2B-E517-814A-8968-642BA43D81BF}" type="datetime1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44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8D85-2864-7E40-90F6-561BD537B485}" type="datetime1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56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2637C-9B35-2C4A-B5A8-E4CF1E9013B3}" type="datetime1">
              <a:rPr kumimoji="1" lang="ja-JP" altLang="en-US" smtClean="0"/>
              <a:t>2016/6/29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DE2E2-E2A2-D848-887B-B782CEC6A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87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19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4" Type="http://schemas.openxmlformats.org/officeDocument/2006/relationships/image" Target="../media/image201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0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4" Type="http://schemas.openxmlformats.org/officeDocument/2006/relationships/image" Target="../media/image181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4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4" Type="http://schemas.openxmlformats.org/officeDocument/2006/relationships/image" Target="../media/image300.png"/><Relationship Id="rId5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5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894113"/>
            <a:ext cx="9143999" cy="1615849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An Analysis of Onion-Based Anonymous Routing in Delay Tolerant Networks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8923" y="3602037"/>
            <a:ext cx="8276492" cy="2962885"/>
          </a:xfrm>
        </p:spPr>
        <p:txBody>
          <a:bodyPr>
            <a:noAutofit/>
          </a:bodyPr>
          <a:lstStyle/>
          <a:p>
            <a:r>
              <a:rPr kumimoji="1" lang="en-US" altLang="ja-JP" sz="2000" u="sng" dirty="0" smtClean="0"/>
              <a:t>Kazuya Sakai</a:t>
            </a:r>
            <a:r>
              <a:rPr kumimoji="1" lang="en-US" altLang="ja-JP" sz="2000" dirty="0" smtClean="0"/>
              <a:t>,</a:t>
            </a:r>
            <a:r>
              <a:rPr lang="en-US" altLang="ja-JP" sz="2000" dirty="0"/>
              <a:t> </a:t>
            </a:r>
            <a:r>
              <a:rPr kumimoji="1" lang="en-US" altLang="ja-JP" sz="2000" dirty="0" smtClean="0"/>
              <a:t>Tokyo Metropolitan University</a:t>
            </a:r>
          </a:p>
          <a:p>
            <a:r>
              <a:rPr lang="en-US" altLang="ja-JP" sz="2000" dirty="0" smtClean="0"/>
              <a:t>Min-</a:t>
            </a:r>
            <a:r>
              <a:rPr lang="en-US" altLang="ja-JP" sz="2000" dirty="0" err="1" smtClean="0"/>
              <a:t>Te</a:t>
            </a:r>
            <a:r>
              <a:rPr lang="en-US" altLang="ja-JP" sz="2000" dirty="0" smtClean="0"/>
              <a:t> Sun,	National Central University</a:t>
            </a:r>
          </a:p>
          <a:p>
            <a:r>
              <a:rPr lang="en-US" altLang="ja-JP" sz="2000" dirty="0" smtClean="0"/>
              <a:t>Wei-Shinn Ku, Auburn University</a:t>
            </a:r>
          </a:p>
          <a:p>
            <a:r>
              <a:rPr kumimoji="1" lang="en-US" altLang="ja-JP" sz="2000" dirty="0" err="1" smtClean="0"/>
              <a:t>Jie</a:t>
            </a:r>
            <a:r>
              <a:rPr kumimoji="1" lang="en-US" altLang="ja-JP" sz="2000" dirty="0" smtClean="0"/>
              <a:t> Wu,</a:t>
            </a:r>
            <a:r>
              <a:rPr lang="en-US" altLang="ja-JP" sz="2000" dirty="0"/>
              <a:t> </a:t>
            </a:r>
            <a:r>
              <a:rPr kumimoji="1" lang="en-US" altLang="ja-JP" sz="2000" dirty="0" smtClean="0"/>
              <a:t>Temple University</a:t>
            </a:r>
          </a:p>
          <a:p>
            <a:r>
              <a:rPr lang="en-US" altLang="ja-JP" sz="2000" dirty="0" smtClean="0"/>
              <a:t>Faisal S. </a:t>
            </a:r>
            <a:r>
              <a:rPr lang="en-US" altLang="ja-JP" sz="2000" dirty="0" err="1" smtClean="0"/>
              <a:t>Analazi</a:t>
            </a:r>
            <a:r>
              <a:rPr lang="en-US" altLang="ja-JP" sz="2000" dirty="0" smtClean="0"/>
              <a:t>,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The Ohio State University</a:t>
            </a:r>
          </a:p>
          <a:p>
            <a:r>
              <a:rPr lang="en-US" altLang="ja-JP" sz="2000" dirty="0" smtClean="0"/>
              <a:t>June 27-30, 2016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458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Analyses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Analyses</a:t>
            </a:r>
          </a:p>
          <a:p>
            <a:pPr lvl="1"/>
            <a:r>
              <a:rPr lang="en-US" dirty="0" smtClean="0"/>
              <a:t>Performance : </a:t>
            </a:r>
            <a:r>
              <a:rPr lang="en-US" dirty="0" smtClean="0">
                <a:solidFill>
                  <a:srgbClr val="FF0000"/>
                </a:solidFill>
              </a:rPr>
              <a:t>delivery rate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message overhead</a:t>
            </a:r>
          </a:p>
          <a:p>
            <a:pPr lvl="1"/>
            <a:r>
              <a:rPr lang="en-US" dirty="0" smtClean="0"/>
              <a:t>Security : </a:t>
            </a:r>
            <a:r>
              <a:rPr lang="en-US" dirty="0" smtClean="0">
                <a:solidFill>
                  <a:srgbClr val="FF0000"/>
                </a:solidFill>
              </a:rPr>
              <a:t>traceable rate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path anonymity</a:t>
            </a:r>
          </a:p>
          <a:p>
            <a:r>
              <a:rPr lang="en-US" dirty="0" smtClean="0"/>
              <a:t>The attack model</a:t>
            </a:r>
          </a:p>
          <a:p>
            <a:pPr lvl="1"/>
            <a:r>
              <a:rPr lang="en-US" dirty="0" smtClean="0">
                <a:solidFill>
                  <a:srgbClr val="0432FF"/>
                </a:solidFill>
              </a:rPr>
              <a:t>The compromise attack</a:t>
            </a:r>
            <a:r>
              <a:rPr lang="en-US" dirty="0" smtClean="0"/>
              <a:t>: a node is physically compromised, and the transmission of a message is monitored</a:t>
            </a:r>
          </a:p>
          <a:p>
            <a:pPr lvl="1"/>
            <a:r>
              <a:rPr lang="en-US" dirty="0" smtClean="0"/>
              <a:t>Compromised nodes are randomly chosen by the uniform distribution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15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4171" y="1312986"/>
                <a:ext cx="8763000" cy="468922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One-hop delivery</a:t>
                </a:r>
              </a:p>
              <a:p>
                <a:pPr lvl="1"/>
                <a:r>
                  <a:rPr lang="en-US" sz="2000" dirty="0" smtClean="0"/>
                  <a:t>The inter-contact time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 is defined by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</a:rPr>
                      <m:t>1/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𝑖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,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assumed to be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exponentially</a:t>
                </a:r>
                <a:r>
                  <a:rPr lang="en-US" sz="2000" dirty="0" smtClean="0"/>
                  <a:t> distributed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contacts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with</m:t>
                        </m:r>
                        <m:r>
                          <a:rPr lang="en-US" sz="2000" b="0" i="0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within</m:t>
                        </m:r>
                        <m:r>
                          <a:rPr lang="en-US" sz="2000" b="0" i="0" smtClean="0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 </m:t>
                    </m:r>
                    <m:nary>
                      <m:naryPr>
                        <m:ctrlPr>
                          <a:rPr lang="is-IS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charset="0"/>
                          </a:rPr>
                          <m:t>𝑑𝑡</m:t>
                        </m:r>
                      </m:e>
                    </m:nary>
                    <m:r>
                      <a:rPr lang="en-US" sz="2000" b="0" i="1" smtClean="0">
                        <a:latin typeface="Cambria Math" charset="0"/>
                      </a:rPr>
                      <m:t>=1−</m:t>
                    </m:r>
                    <m:sSup>
                      <m:sSup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000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altLang="ja-JP" sz="20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ja-JP" sz="20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r>
                  <a:rPr lang="en-US" sz="2400" dirty="0" smtClean="0"/>
                  <a:t>Multi-hop delivery</a:t>
                </a:r>
              </a:p>
              <a:p>
                <a:pPr lvl="1"/>
                <a:r>
                  <a:rPr lang="en-US" sz="2000" dirty="0" smtClean="0"/>
                  <a:t>An opportunistic path is modeled by the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hypoexponential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distribution [ICDCS’11]</a:t>
                </a:r>
              </a:p>
              <a:p>
                <a:r>
                  <a:rPr lang="en-US" sz="2400" dirty="0" smtClean="0"/>
                  <a:t>For the proposed protocol</a:t>
                </a:r>
              </a:p>
              <a:p>
                <a:pPr lvl="1"/>
                <a:r>
                  <a:rPr lang="en-US" sz="2000" dirty="0" smtClean="0"/>
                  <a:t>We will define an 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opportunistic onion path</a:t>
                </a:r>
              </a:p>
              <a:p>
                <a:pPr lvl="1"/>
                <a:r>
                  <a:rPr lang="en-US" sz="2000" dirty="0" smtClean="0"/>
                  <a:t>Which incorporates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anycast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forwarding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71" y="1312986"/>
                <a:ext cx="8763000" cy="4689229"/>
              </a:xfrm>
              <a:blipFill rotWithShape="0">
                <a:blip r:embed="rId2"/>
                <a:stretch>
                  <a:fillRect l="-97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348551" y="6002215"/>
            <a:ext cx="8414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[ICDCS’11]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W. Gao, G. Cao, A.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Iyengar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, and M. Srivatsa, “Supporting Cooperative Caching in Disruption Tolerant Networks,” in ICDCS, 2011, pp. 151– 161.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51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Delivery </a:t>
            </a:r>
            <a:r>
              <a:rPr lang="en-US" altLang="ja-JP" dirty="0" smtClean="0"/>
              <a:t>Rate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4171" y="1621970"/>
                <a:ext cx="8763000" cy="483439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The contact frequency for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-th hop: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sz="2000" i="1" smtClean="0"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sz="2000" i="1" smtClean="0">
                                <a:latin typeface="Cambria Math" charset="0"/>
                              </a:rPr>
                            </m:ctrlPr>
                          </m:eqArrPr>
                          <m:e>
                            <m:nary>
                              <m:naryPr>
                                <m:chr m:val="∑"/>
                                <m:ctrlPr>
                                  <a:rPr lang="is-IS" sz="2000" i="1" smtClean="0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b="0" i="1" smtClean="0">
                                    <a:latin typeface="Cambria Math" charset="0"/>
                                  </a:rPr>
                                  <m:t>𝑗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𝑔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b="0" i="1" smtClean="0">
                                            <a:latin typeface="Cambria Math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nary>
                            <m:r>
                              <a:rPr lang="en-US" sz="2000" b="0" i="1" smtClean="0">
                                <a:latin typeface="Cambria Math" charset="0"/>
                              </a:rPr>
                              <m:t>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charset="0"/>
                              </a:rPr>
                              <m:t>for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=1         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𝑔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charset="0"/>
                              </a:rPr>
                              <m:t> </m:t>
                            </m:r>
                            <m:nary>
                              <m:naryPr>
                                <m:chr m:val="∑"/>
                                <m:ctrlPr>
                                  <a:rPr lang="is-IS" sz="2000" b="0" i="1" smtClean="0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b="0" i="1" smtClean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𝑔</m:t>
                                </m:r>
                              </m:sup>
                              <m:e>
                                <m:nary>
                                  <m:naryPr>
                                    <m:chr m:val="∑"/>
                                    <m:ctrlPr>
                                      <a:rPr lang="is-I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𝑗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𝑔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charset="0"/>
                                              </a:rPr>
                                              <m:t>−1,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nary>
                              </m:e>
                            </m:nary>
                            <m:r>
                              <a:rPr lang="en-US" sz="2000" b="0" i="1" smtClean="0">
                                <a:latin typeface="Cambria Math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charset="0"/>
                              </a:rPr>
                              <m:t>for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 2≤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≤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𝐾</m:t>
                            </m:r>
                          </m:e>
                          <m:e>
                            <m:nary>
                              <m:naryPr>
                                <m:chr m:val="∑"/>
                                <m:ctrlPr>
                                  <a:rPr lang="is-IS" altLang="ja-JP" sz="20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ja-JP" sz="2000" i="1">
                                    <a:latin typeface="Cambria Math" charset="0"/>
                                  </a:rPr>
                                  <m:t>𝑗</m:t>
                                </m:r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𝑔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ja-JP" sz="20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i="1">
                                            <a:latin typeface="Cambria Math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ja-JP" sz="20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000" b="0" i="1" smtClean="0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  <m:r>
                                          <a:rPr lang="en-US" altLang="ja-JP" sz="2000" i="1"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000" b="0" i="1" smtClean="0">
                                            <a:latin typeface="Cambria Math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latin typeface="Cambria Math" charset="0"/>
                              </a:rPr>
                              <m:t>for</m:t>
                            </m:r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𝐾</m:t>
                            </m:r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+1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400" dirty="0" smtClean="0"/>
                  <a:t>The delivery rate: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charset="0"/>
                          </a:rPr>
                          <m:t>𝑑𝑒𝑙𝑖𝑣𝑒𝑟𝑦</m:t>
                        </m:r>
                      </m:sub>
                    </m:sSub>
                    <m:r>
                      <a:rPr lang="en-US" altLang="ja-JP" sz="2400" b="0" i="1" smtClean="0">
                        <a:latin typeface="Cambria Math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charset="0"/>
                      </a:rPr>
                      <m:t>𝑇</m:t>
                    </m:r>
                    <m:r>
                      <a:rPr lang="en-US" altLang="ja-JP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 smtClean="0"/>
                  <a:t>The coefficient: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𝜂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)</m:t>
                        </m:r>
                      </m:sup>
                    </m:sSubSup>
                    <m:r>
                      <a:rPr lang="en-US" altLang="ja-JP" sz="2000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is-IS" altLang="ja-JP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000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=1,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≠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𝜂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)</m:t>
                        </m:r>
                      </m:sup>
                      <m:e>
                        <m:d>
                          <m:dPr>
                            <m:ctrlPr>
                              <a:rPr lang="is-IS" altLang="ja-JP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g-BG" altLang="ja-JP" sz="20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𝑑𝑒𝑙𝑖𝑣𝑒𝑟𝑦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s-IS" altLang="ja-JP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 charset="0"/>
                          </a:rPr>
                          <m:t>𝜂</m:t>
                        </m:r>
                      </m:sup>
                      <m:e>
                        <m:sSubSup>
                          <m:sSubSupPr>
                            <m:ctrlPr>
                              <a:rPr lang="en-US" altLang="ja-JP" sz="20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𝑘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𝜂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altLang="ja-JP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ja-JP" sz="20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altLang="ja-JP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𝑑𝑒𝑙𝑖𝑣𝑒𝑟𝑦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𝑇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𝐿</m:t>
                        </m:r>
                      </m:e>
                    </m:d>
                    <m:r>
                      <a:rPr lang="en-US" altLang="ja-JP" sz="200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s-IS" altLang="ja-JP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𝑘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000" i="1">
                            <a:latin typeface="Cambria Math" charset="0"/>
                          </a:rPr>
                          <m:t>𝜂</m:t>
                        </m:r>
                      </m:sup>
                      <m:e>
                        <m:sSubSup>
                          <m:sSubSupPr>
                            <m:ctrlPr>
                              <a:rPr lang="en-US" altLang="ja-JP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𝑘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ja-JP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𝜂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altLang="ja-JP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ja-JP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ja-JP" sz="20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71" y="1621970"/>
                <a:ext cx="8763000" cy="4834393"/>
              </a:xfrm>
              <a:blipFill rotWithShape="0">
                <a:blip r:embed="rId2"/>
                <a:stretch>
                  <a:fillRect l="-974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12</a:t>
            </a:fld>
            <a:endParaRPr lang="ja-JP" altLang="en-US"/>
          </a:p>
        </p:txBody>
      </p:sp>
      <p:grpSp>
        <p:nvGrpSpPr>
          <p:cNvPr id="5" name="図形グループ 4"/>
          <p:cNvGrpSpPr/>
          <p:nvPr/>
        </p:nvGrpSpPr>
        <p:grpSpPr>
          <a:xfrm>
            <a:off x="6288889" y="4372876"/>
            <a:ext cx="2444955" cy="1564137"/>
            <a:chOff x="5329895" y="4849028"/>
            <a:chExt cx="2444955" cy="1564137"/>
          </a:xfrm>
        </p:grpSpPr>
        <p:sp>
          <p:nvSpPr>
            <p:cNvPr id="6" name="円/楕円 5"/>
            <p:cNvSpPr/>
            <p:nvPr/>
          </p:nvSpPr>
          <p:spPr>
            <a:xfrm>
              <a:off x="5988618" y="4894076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円/楕円 6"/>
            <p:cNvSpPr/>
            <p:nvPr/>
          </p:nvSpPr>
          <p:spPr>
            <a:xfrm>
              <a:off x="5972631" y="5347728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5400000">
              <a:off x="5911785" y="5696030"/>
              <a:ext cx="418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 smtClean="0">
                  <a:latin typeface="Meiryo" charset="-128"/>
                  <a:ea typeface="Meiryo" charset="-128"/>
                  <a:cs typeface="Meiryo" charset="-128"/>
                </a:rPr>
                <a:t>…</a:t>
              </a:r>
            </a:p>
          </p:txBody>
        </p:sp>
        <p:sp>
          <p:nvSpPr>
            <p:cNvPr id="9" name="円/楕円 8"/>
            <p:cNvSpPr/>
            <p:nvPr/>
          </p:nvSpPr>
          <p:spPr>
            <a:xfrm>
              <a:off x="5963298" y="6053165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5329895" y="4849028"/>
                  <a:ext cx="606256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−1,1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9895" y="4849028"/>
                  <a:ext cx="606256" cy="2891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000" r="-400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5339393" y="5347728"/>
                  <a:ext cx="606256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−1,2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9393" y="5347728"/>
                  <a:ext cx="606256" cy="28918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051" r="-404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5329895" y="6045369"/>
                  <a:ext cx="621965" cy="2995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9895" y="6045369"/>
                  <a:ext cx="621965" cy="29956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902" r="-3922" b="-20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円/楕円 12"/>
            <p:cNvSpPr/>
            <p:nvPr/>
          </p:nvSpPr>
          <p:spPr>
            <a:xfrm>
              <a:off x="6911740" y="4894076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6895753" y="5347728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5400000">
              <a:off x="6834907" y="5696030"/>
              <a:ext cx="418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mtClean="0">
                  <a:latin typeface="Meiryo" charset="-128"/>
                  <a:ea typeface="Meiryo" charset="-128"/>
                  <a:cs typeface="Meiryo" charset="-128"/>
                </a:rPr>
                <a:t>…</a:t>
              </a: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886420" y="6053165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7372496" y="4888731"/>
                  <a:ext cx="386644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テキスト ボックス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496" y="4888731"/>
                  <a:ext cx="386644" cy="2891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250" r="-6250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7381994" y="5387431"/>
                  <a:ext cx="386644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テキスト ボックス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1994" y="5387431"/>
                  <a:ext cx="386644" cy="28918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7937" r="-6349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7372496" y="6085072"/>
                  <a:ext cx="402354" cy="2995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496" y="6085072"/>
                  <a:ext cx="402354" cy="29956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7576" r="-6061" b="-20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線矢印コネクタ 19"/>
            <p:cNvCxnSpPr/>
            <p:nvPr/>
          </p:nvCxnSpPr>
          <p:spPr>
            <a:xfrm>
              <a:off x="6348618" y="5074076"/>
              <a:ext cx="547135" cy="453652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>
              <a:stCxn id="6" idx="5"/>
            </p:cNvCxnSpPr>
            <p:nvPr/>
          </p:nvCxnSpPr>
          <p:spPr>
            <a:xfrm>
              <a:off x="6295897" y="5201355"/>
              <a:ext cx="590523" cy="1031810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>
              <a:stCxn id="6" idx="6"/>
            </p:cNvCxnSpPr>
            <p:nvPr/>
          </p:nvCxnSpPr>
          <p:spPr>
            <a:xfrm>
              <a:off x="6348618" y="5074076"/>
              <a:ext cx="563122" cy="1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図形グループ 22"/>
          <p:cNvGrpSpPr/>
          <p:nvPr/>
        </p:nvGrpSpPr>
        <p:grpSpPr>
          <a:xfrm>
            <a:off x="6507926" y="2162329"/>
            <a:ext cx="2145925" cy="1524434"/>
            <a:chOff x="5613857" y="4888731"/>
            <a:chExt cx="2145925" cy="1524434"/>
          </a:xfrm>
        </p:grpSpPr>
        <p:sp>
          <p:nvSpPr>
            <p:cNvPr id="25" name="円/楕円 24"/>
            <p:cNvSpPr/>
            <p:nvPr/>
          </p:nvSpPr>
          <p:spPr>
            <a:xfrm>
              <a:off x="5972631" y="5347728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5613857" y="5389228"/>
                  <a:ext cx="2591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テキスト ボックス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3857" y="5389228"/>
                  <a:ext cx="259174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4286" r="-4762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円/楕円 30"/>
            <p:cNvSpPr/>
            <p:nvPr/>
          </p:nvSpPr>
          <p:spPr>
            <a:xfrm>
              <a:off x="6911740" y="4894076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6895753" y="5347728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5400000">
              <a:off x="6834907" y="5696030"/>
              <a:ext cx="418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 smtClean="0">
                  <a:latin typeface="Meiryo" charset="-128"/>
                  <a:ea typeface="Meiryo" charset="-128"/>
                  <a:cs typeface="Meiryo" charset="-128"/>
                </a:rPr>
                <a:t>…</a:t>
              </a: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6886420" y="6053165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7372496" y="4888731"/>
                  <a:ext cx="371577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496" y="4888731"/>
                  <a:ext cx="371577" cy="28918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6557" r="-8197"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7381994" y="5387431"/>
                  <a:ext cx="371577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テキスト ボックス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1994" y="5387431"/>
                  <a:ext cx="371577" cy="28918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8197" r="-6557"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7372496" y="6085072"/>
                  <a:ext cx="387286" cy="2995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テキスト ボックス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496" y="6085072"/>
                  <a:ext cx="387286" cy="29956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7813" r="-4688" b="-20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線矢印コネクタ 37"/>
            <p:cNvCxnSpPr>
              <a:stCxn id="25" idx="6"/>
              <a:endCxn id="32" idx="2"/>
            </p:cNvCxnSpPr>
            <p:nvPr/>
          </p:nvCxnSpPr>
          <p:spPr>
            <a:xfrm>
              <a:off x="6332631" y="5527728"/>
              <a:ext cx="563122" cy="0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>
              <a:stCxn id="25" idx="5"/>
            </p:cNvCxnSpPr>
            <p:nvPr/>
          </p:nvCxnSpPr>
          <p:spPr>
            <a:xfrm>
              <a:off x="6279910" y="5655007"/>
              <a:ext cx="606510" cy="578158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>
              <a:stCxn id="25" idx="7"/>
            </p:cNvCxnSpPr>
            <p:nvPr/>
          </p:nvCxnSpPr>
          <p:spPr>
            <a:xfrm flipV="1">
              <a:off x="6279910" y="5074078"/>
              <a:ext cx="631830" cy="326371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テキスト ボックス 47"/>
          <p:cNvSpPr txBox="1"/>
          <p:nvPr/>
        </p:nvSpPr>
        <p:spPr>
          <a:xfrm>
            <a:off x="6493094" y="3751680"/>
            <a:ext cx="244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Fig 1. </a:t>
            </a:r>
            <a:r>
              <a:rPr lang="en-US" sz="1600" dirty="0">
                <a:latin typeface="Meiryo" charset="-128"/>
                <a:ea typeface="Meiryo" charset="-128"/>
                <a:cs typeface="Meiryo" charset="-128"/>
              </a:rPr>
              <a:t>T</a:t>
            </a:r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he first hop.</a:t>
            </a:r>
            <a:endParaRPr lang="en-US" altLang="ja-JP" sz="16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255195" y="5981803"/>
            <a:ext cx="244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Fig 1. </a:t>
            </a:r>
            <a:r>
              <a:rPr lang="en-US" sz="1600" dirty="0">
                <a:latin typeface="Meiryo" charset="-128"/>
                <a:ea typeface="Meiryo" charset="-128"/>
                <a:cs typeface="Meiryo" charset="-128"/>
              </a:rPr>
              <a:t>T</a:t>
            </a:r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he k-</a:t>
            </a:r>
            <a:r>
              <a:rPr lang="en-US" sz="1600" dirty="0" err="1" smtClean="0">
                <a:latin typeface="Meiryo" charset="-128"/>
                <a:ea typeface="Meiryo" charset="-128"/>
                <a:cs typeface="Meiryo" charset="-128"/>
              </a:rPr>
              <a:t>th</a:t>
            </a:r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 hop.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7845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Forwarding 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4171" y="1621971"/>
                <a:ext cx="8763000" cy="446133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The spray-and-wait between two nodes</a:t>
                </a:r>
              </a:p>
              <a:p>
                <a:pPr lvl="1"/>
                <a:r>
                  <a:rPr lang="en-US" sz="2000" dirty="0" smtClean="0"/>
                  <a:t>For a connected pair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 smtClean="0"/>
                  <a:t>, a message is eventually delivered,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𝑇</m:t>
                    </m:r>
                    <m:r>
                      <a:rPr lang="en-US" sz="2000" b="0" i="1" smtClean="0">
                        <a:latin typeface="Cambria Math" charset="0"/>
                      </a:rPr>
                      <m:t>→∞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b="0" dirty="0" smtClean="0"/>
                  <a:t>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2</m:t>
                    </m:r>
                    <m:r>
                      <a:rPr lang="en-US" sz="2000" b="0" i="1" smtClean="0">
                        <a:latin typeface="Cambria Math" charset="0"/>
                      </a:rPr>
                      <m:t>𝐿</m:t>
                    </m:r>
                    <m:r>
                      <a:rPr lang="en-US" sz="2000" b="0" i="1" smtClean="0">
                        <a:latin typeface="Cambria Math" charset="0"/>
                      </a:rPr>
                      <m:t>−1</m:t>
                    </m:r>
                  </m:oMath>
                </a14:m>
                <a:r>
                  <a:rPr lang="en-US" sz="2000" dirty="0" smtClean="0"/>
                  <a:t> message transmissions</a:t>
                </a:r>
              </a:p>
              <a:p>
                <a:r>
                  <a:rPr lang="en-US" sz="2400" dirty="0" smtClean="0"/>
                  <a:t>Onion-based routing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𝐿</m:t>
                    </m:r>
                    <m:r>
                      <a:rPr lang="en-US" sz="2400" b="0" i="1" smtClean="0">
                        <a:latin typeface="Cambria Math" charset="0"/>
                      </a:rPr>
                      <m:t>=1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 err="1" smtClean="0"/>
                  <a:t>Num</a:t>
                </a:r>
                <a:r>
                  <a:rPr lang="en-US" sz="2000" b="0" dirty="0" smtClean="0"/>
                  <a:t> of </a:t>
                </a:r>
                <a:r>
                  <a:rPr lang="en-US" sz="2000" b="0" dirty="0" err="1" smtClean="0"/>
                  <a:t>msg</a:t>
                </a:r>
                <a:r>
                  <a:rPr lang="en-US" sz="2000" b="0" dirty="0" smtClean="0"/>
                  <a:t> </a:t>
                </a:r>
                <a:r>
                  <a:rPr lang="en-US" sz="2000" b="0" dirty="0" err="1" smtClean="0"/>
                  <a:t>tx</a:t>
                </a:r>
                <a:r>
                  <a:rPr lang="en-US" sz="2000" b="0" dirty="0" smtClean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𝐾</m:t>
                    </m:r>
                    <m:r>
                      <a:rPr lang="en-US" sz="2000" b="0" i="1" smtClean="0">
                        <a:latin typeface="Cambria Math" charset="0"/>
                      </a:rPr>
                      <m:t>+1</m:t>
                    </m:r>
                  </m:oMath>
                </a14:m>
                <a:endParaRPr lang="en-US" sz="2000" dirty="0" smtClean="0"/>
              </a:p>
              <a:p>
                <a:r>
                  <a:rPr lang="en-US" altLang="ja-JP" sz="2400" dirty="0" smtClean="0"/>
                  <a:t>Onion-based </a:t>
                </a:r>
                <a:r>
                  <a:rPr lang="en-US" altLang="ja-JP" sz="2400" dirty="0"/>
                  <a:t>routing with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charset="0"/>
                      </a:rPr>
                      <m:t>𝐿</m:t>
                    </m:r>
                    <m:r>
                      <a:rPr lang="en-US" altLang="ja-JP" sz="2400" b="0" i="1" smtClean="0">
                        <a:latin typeface="Cambria Math" charset="0"/>
                      </a:rPr>
                      <m:t>≥2</m:t>
                    </m:r>
                  </m:oMath>
                </a14:m>
                <a:endParaRPr lang="en-US" altLang="ja-JP" sz="2400" dirty="0"/>
              </a:p>
              <a:p>
                <a:pPr lvl="1"/>
                <a:r>
                  <a:rPr lang="en-US" sz="2000" dirty="0" smtClean="0"/>
                  <a:t>The first hop: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charset="0"/>
                      </a:rPr>
                      <m:t>2</m:t>
                    </m:r>
                    <m:r>
                      <a:rPr lang="en-US" altLang="ja-JP" sz="2000" b="0" i="1" smtClean="0">
                        <a:latin typeface="Cambria Math" charset="0"/>
                      </a:rPr>
                      <m:t>𝐿</m:t>
                    </m:r>
                    <m:r>
                      <a:rPr lang="en-US" altLang="ja-JP" sz="2000" b="0" i="1" smtClean="0">
                        <a:latin typeface="Cambria Math" charset="0"/>
                      </a:rPr>
                      <m:t>−1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-</a:t>
                </a:r>
                <a:r>
                  <a:rPr lang="en-US" sz="2000" dirty="0" err="1" smtClean="0"/>
                  <a:t>th</a:t>
                </a:r>
                <a:r>
                  <a:rPr lang="en-US" sz="2000" dirty="0" smtClean="0"/>
                  <a:t> hop (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</a:rPr>
                      <m:t>2</m:t>
                    </m:r>
                    <m:r>
                      <a:rPr lang="en-US" sz="2000" b="0" i="1" smtClean="0">
                        <a:latin typeface="Cambria Math" charset="0"/>
                      </a:rPr>
                      <m:t>≤</m:t>
                    </m:r>
                    <m:r>
                      <a:rPr lang="en-US" sz="2000" b="0" i="1" smtClean="0">
                        <a:latin typeface="Cambria Math" charset="0"/>
                      </a:rPr>
                      <m:t>𝑘</m:t>
                    </m:r>
                    <m:r>
                      <a:rPr lang="en-US" sz="2000" b="0" i="1" smtClean="0">
                        <a:latin typeface="Cambria Math" charset="0"/>
                      </a:rPr>
                      <m:t>≤</m:t>
                    </m:r>
                    <m:r>
                      <a:rPr lang="en-US" sz="2000" b="0" i="1" smtClean="0"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sz="2000" dirty="0" smtClean="0"/>
                  <a:t>):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𝐾𝐿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err="1" smtClean="0"/>
                  <a:t>Num</a:t>
                </a:r>
                <a:r>
                  <a:rPr lang="en-US" sz="2000" dirty="0" smtClean="0"/>
                  <a:t> of </a:t>
                </a:r>
                <a:r>
                  <a:rPr lang="en-US" sz="2000" dirty="0" err="1" smtClean="0"/>
                  <a:t>msg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tx</a:t>
                </a:r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𝐾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+2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𝐿</m:t>
                    </m:r>
                    <m:r>
                      <a:rPr lang="en-US" sz="2000" b="0" i="1" smtClean="0">
                        <a:latin typeface="Cambria Math" charset="0"/>
                      </a:rPr>
                      <m:t>−1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71" y="1621971"/>
                <a:ext cx="8763000" cy="4461330"/>
              </a:xfrm>
              <a:blipFill rotWithShape="0">
                <a:blip r:embed="rId2"/>
                <a:stretch>
                  <a:fillRect l="-974" t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grpSp>
        <p:nvGrpSpPr>
          <p:cNvPr id="51" name="図形グループ 50"/>
          <p:cNvGrpSpPr/>
          <p:nvPr/>
        </p:nvGrpSpPr>
        <p:grpSpPr>
          <a:xfrm>
            <a:off x="6474243" y="2679700"/>
            <a:ext cx="2146471" cy="1468530"/>
            <a:chOff x="6474243" y="2781300"/>
            <a:chExt cx="2146471" cy="1468530"/>
          </a:xfrm>
        </p:grpSpPr>
        <p:sp>
          <p:nvSpPr>
            <p:cNvPr id="5" name="円/楕円 4"/>
            <p:cNvSpPr/>
            <p:nvPr/>
          </p:nvSpPr>
          <p:spPr>
            <a:xfrm>
              <a:off x="7366000" y="2781300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円/楕円 5"/>
            <p:cNvSpPr/>
            <p:nvPr/>
          </p:nvSpPr>
          <p:spPr>
            <a:xfrm>
              <a:off x="7366000" y="3207410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円/楕円 6"/>
            <p:cNvSpPr/>
            <p:nvPr/>
          </p:nvSpPr>
          <p:spPr>
            <a:xfrm>
              <a:off x="7366000" y="3889830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8260714" y="3207410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6474243" y="3207410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直線矢印コネクタ 10"/>
            <p:cNvCxnSpPr>
              <a:stCxn id="9" idx="6"/>
              <a:endCxn id="6" idx="2"/>
            </p:cNvCxnSpPr>
            <p:nvPr/>
          </p:nvCxnSpPr>
          <p:spPr>
            <a:xfrm>
              <a:off x="6834243" y="3387410"/>
              <a:ext cx="531757" cy="0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>
              <a:stCxn id="9" idx="7"/>
              <a:endCxn id="5" idx="2"/>
            </p:cNvCxnSpPr>
            <p:nvPr/>
          </p:nvCxnSpPr>
          <p:spPr>
            <a:xfrm flipV="1">
              <a:off x="6781522" y="2961300"/>
              <a:ext cx="584478" cy="298831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>
              <a:stCxn id="9" idx="5"/>
            </p:cNvCxnSpPr>
            <p:nvPr/>
          </p:nvCxnSpPr>
          <p:spPr>
            <a:xfrm>
              <a:off x="6781522" y="3514689"/>
              <a:ext cx="584478" cy="519141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>
              <a:stCxn id="7" idx="6"/>
              <a:endCxn id="8" idx="3"/>
            </p:cNvCxnSpPr>
            <p:nvPr/>
          </p:nvCxnSpPr>
          <p:spPr>
            <a:xfrm flipV="1">
              <a:off x="7726000" y="3514689"/>
              <a:ext cx="587435" cy="555141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>
              <a:stCxn id="6" idx="6"/>
              <a:endCxn id="8" idx="2"/>
            </p:cNvCxnSpPr>
            <p:nvPr/>
          </p:nvCxnSpPr>
          <p:spPr>
            <a:xfrm>
              <a:off x="7726000" y="3387410"/>
              <a:ext cx="534714" cy="0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>
              <a:stCxn id="5" idx="6"/>
              <a:endCxn id="8" idx="1"/>
            </p:cNvCxnSpPr>
            <p:nvPr/>
          </p:nvCxnSpPr>
          <p:spPr>
            <a:xfrm>
              <a:off x="7726000" y="2961300"/>
              <a:ext cx="587435" cy="298831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7282543" y="3872465"/>
              <a:ext cx="519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L-1</a:t>
              </a:r>
              <a:endParaRPr lang="en-US"/>
            </a:p>
          </p:txBody>
        </p:sp>
        <p:cxnSp>
          <p:nvCxnSpPr>
            <p:cNvPr id="39" name="曲線コネクタ 38"/>
            <p:cNvCxnSpPr>
              <a:stCxn id="9" idx="0"/>
              <a:endCxn id="8" idx="0"/>
            </p:cNvCxnSpPr>
            <p:nvPr/>
          </p:nvCxnSpPr>
          <p:spPr>
            <a:xfrm rot="5400000" flipH="1" flipV="1">
              <a:off x="7547478" y="2314175"/>
              <a:ext cx="12700" cy="1786471"/>
            </a:xfrm>
            <a:prstGeom prst="curvedConnector3">
              <a:avLst>
                <a:gd name="adj1" fmla="val 4800000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 rot="5400000">
              <a:off x="7310607" y="3539056"/>
              <a:ext cx="418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mtClean="0">
                  <a:latin typeface="Meiryo" charset="-128"/>
                  <a:ea typeface="Meiryo" charset="-128"/>
                  <a:cs typeface="Meiryo" charset="-128"/>
                </a:rPr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5839243" y="4111168"/>
                <a:ext cx="32793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Meiryo" charset="-128"/>
                    <a:ea typeface="Meiryo" charset="-128"/>
                    <a:cs typeface="Meiryo" charset="-128"/>
                  </a:rPr>
                  <a:t>Fig 1. Source spray-and-wait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i="1">
                          <a:latin typeface="Cambria Math" charset="0"/>
                        </a:rPr>
                        <m:t>2</m:t>
                      </m:r>
                      <m:d>
                        <m:dPr>
                          <m:ctrlPr>
                            <a:rPr lang="en-US" altLang="ja-JP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charset="0"/>
                            </a:rPr>
                            <m:t>𝐿</m:t>
                          </m:r>
                          <m:r>
                            <a:rPr lang="en-US" altLang="ja-JP" sz="1600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1600" i="1">
                          <a:latin typeface="Cambria Math" charset="0"/>
                        </a:rPr>
                        <m:t>+1=2</m:t>
                      </m:r>
                      <m:r>
                        <a:rPr lang="en-US" altLang="ja-JP" sz="1600" i="1">
                          <a:latin typeface="Cambria Math" charset="0"/>
                        </a:rPr>
                        <m:t>𝐿</m:t>
                      </m:r>
                      <m:r>
                        <a:rPr lang="en-US" altLang="ja-JP" sz="1600" i="1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altLang="ja-JP" sz="1600" dirty="0"/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243" y="4111168"/>
                <a:ext cx="3279357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3994900" y="6455680"/>
                <a:ext cx="48757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Meiryo" charset="-128"/>
                    <a:ea typeface="Meiryo" charset="-128"/>
                    <a:cs typeface="Meiryo" charset="-128"/>
                  </a:rPr>
                  <a:t>Fig 2. </a:t>
                </a:r>
                <a:r>
                  <a:rPr lang="en-US" sz="1600" dirty="0" err="1" smtClean="0">
                    <a:latin typeface="Meiryo" charset="-128"/>
                    <a:ea typeface="Meiryo" charset="-128"/>
                    <a:cs typeface="Meiryo" charset="-128"/>
                  </a:rPr>
                  <a:t>Msg</a:t>
                </a:r>
                <a:r>
                  <a:rPr lang="en-US" sz="1600" dirty="0" smtClean="0">
                    <a:latin typeface="Meiryo" charset="-128"/>
                    <a:ea typeface="Meiryo" charset="-128"/>
                    <a:cs typeface="Meiryo" charset="-128"/>
                  </a:rPr>
                  <a:t> TX </a:t>
                </a:r>
                <a:r>
                  <a:rPr lang="en-US" sz="1600" dirty="0" err="1" smtClean="0">
                    <a:latin typeface="Meiryo" charset="-128"/>
                    <a:ea typeface="Meiryo" charset="-128"/>
                    <a:cs typeface="Meiryo" charset="-128"/>
                  </a:rPr>
                  <a:t>btwn</a:t>
                </a:r>
                <a:r>
                  <a:rPr lang="en-US" sz="1600" dirty="0" smtClean="0">
                    <a:latin typeface="Meiryo" charset="-128"/>
                    <a:ea typeface="Meiryo" charset="-128"/>
                    <a:cs typeface="Meiryo" charset="-128"/>
                  </a:rPr>
                  <a:t> 2 groups </a:t>
                </a:r>
                <a:r>
                  <a:rPr lang="en-US" altLang="ja-JP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 charset="0"/>
                      </a:rPr>
                      <m:t>𝐿</m:t>
                    </m:r>
                    <m:r>
                      <a:rPr lang="en-US" altLang="ja-JP" sz="1600" i="1">
                        <a:latin typeface="Cambria Math" charset="0"/>
                      </a:rPr>
                      <m:t>≤</m:t>
                    </m:r>
                    <m:r>
                      <a:rPr lang="en-US" altLang="ja-JP" sz="1600" i="1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altLang="ja-JP" sz="1600" dirty="0"/>
                  <a:t> </a:t>
                </a:r>
                <a:r>
                  <a:rPr lang="en-US" altLang="ja-JP" sz="1600" dirty="0" smtClean="0">
                    <a:latin typeface="Meiryo" charset="-128"/>
                    <a:ea typeface="Meiryo" charset="-128"/>
                    <a:cs typeface="Meiryo" charset="-128"/>
                  </a:rPr>
                  <a:t>holds</a:t>
                </a:r>
                <a:r>
                  <a:rPr lang="en-US" altLang="ja-JP" sz="1600" dirty="0"/>
                  <a:t>)</a:t>
                </a:r>
                <a:endParaRPr lang="en-US" altLang="ja-JP" sz="1600" dirty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00" y="6455680"/>
                <a:ext cx="4875782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8929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図形グループ 73"/>
          <p:cNvGrpSpPr/>
          <p:nvPr/>
        </p:nvGrpSpPr>
        <p:grpSpPr>
          <a:xfrm>
            <a:off x="5329895" y="4849028"/>
            <a:ext cx="2438743" cy="1564137"/>
            <a:chOff x="5329895" y="4849028"/>
            <a:chExt cx="2438743" cy="1564137"/>
          </a:xfrm>
        </p:grpSpPr>
        <p:sp>
          <p:nvSpPr>
            <p:cNvPr id="44" name="円/楕円 43"/>
            <p:cNvSpPr/>
            <p:nvPr/>
          </p:nvSpPr>
          <p:spPr>
            <a:xfrm>
              <a:off x="5988618" y="4894076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5972631" y="5347728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 rot="5400000">
              <a:off x="5911785" y="5696030"/>
              <a:ext cx="418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 smtClean="0">
                  <a:latin typeface="Meiryo" charset="-128"/>
                  <a:ea typeface="Meiryo" charset="-128"/>
                  <a:cs typeface="Meiryo" charset="-128"/>
                </a:rPr>
                <a:t>…</a:t>
              </a: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5963298" y="6053165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5329895" y="4849028"/>
                  <a:ext cx="606256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−1,1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9895" y="4849028"/>
                  <a:ext cx="606256" cy="2891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000" r="-400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5339393" y="5347728"/>
                  <a:ext cx="606256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−1,2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9393" y="5347728"/>
                  <a:ext cx="606256" cy="28918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051" r="-404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5329895" y="6045369"/>
                  <a:ext cx="606256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テキスト ボックス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9895" y="6045369"/>
                  <a:ext cx="606256" cy="28918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000" r="-3000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円/楕円 54"/>
            <p:cNvSpPr/>
            <p:nvPr/>
          </p:nvSpPr>
          <p:spPr>
            <a:xfrm>
              <a:off x="6911740" y="4894076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6895753" y="5347728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 rot="5400000">
              <a:off x="6834907" y="5696030"/>
              <a:ext cx="418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mtClean="0">
                  <a:latin typeface="Meiryo" charset="-128"/>
                  <a:ea typeface="Meiryo" charset="-128"/>
                  <a:cs typeface="Meiryo" charset="-128"/>
                </a:rPr>
                <a:t>…</a:t>
              </a:r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6886420" y="6053165"/>
              <a:ext cx="360000" cy="36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7372496" y="4888731"/>
                  <a:ext cx="386644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テキスト ボックス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496" y="4888731"/>
                  <a:ext cx="386644" cy="2891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250" r="-6250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7381994" y="5387431"/>
                  <a:ext cx="386644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テキスト ボックス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1994" y="5387431"/>
                  <a:ext cx="386644" cy="28918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7937" r="-6349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7372496" y="6085072"/>
                  <a:ext cx="384721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テキスト ボックス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496" y="6085072"/>
                  <a:ext cx="384721" cy="28918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250" r="-4688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直線矢印コネクタ 63"/>
            <p:cNvCxnSpPr>
              <a:stCxn id="44" idx="6"/>
              <a:endCxn id="56" idx="2"/>
            </p:cNvCxnSpPr>
            <p:nvPr/>
          </p:nvCxnSpPr>
          <p:spPr>
            <a:xfrm>
              <a:off x="6348618" y="5074076"/>
              <a:ext cx="547135" cy="453652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>
              <a:stCxn id="45" idx="6"/>
              <a:endCxn id="58" idx="2"/>
            </p:cNvCxnSpPr>
            <p:nvPr/>
          </p:nvCxnSpPr>
          <p:spPr>
            <a:xfrm>
              <a:off x="6332631" y="5527728"/>
              <a:ext cx="553789" cy="705437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/>
            <p:cNvCxnSpPr>
              <a:stCxn id="49" idx="6"/>
              <a:endCxn id="55" idx="2"/>
            </p:cNvCxnSpPr>
            <p:nvPr/>
          </p:nvCxnSpPr>
          <p:spPr>
            <a:xfrm flipV="1">
              <a:off x="6323298" y="5074076"/>
              <a:ext cx="588442" cy="1159089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6717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Traceable </a:t>
            </a:r>
            <a:r>
              <a:rPr lang="en-US" smtClean="0"/>
              <a:t>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4171" y="1614825"/>
                <a:ext cx="8763000" cy="2922452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The attack model</a:t>
                </a:r>
              </a:p>
              <a:p>
                <a:pPr lvl="1"/>
                <a:r>
                  <a:rPr lang="en-US" sz="2000" dirty="0" smtClean="0"/>
                  <a:t>For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→ …→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,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be compromised, link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 smtClean="0"/>
                  <a:t> will be disclosed</a:t>
                </a:r>
              </a:p>
              <a:p>
                <a:r>
                  <a:rPr lang="en-US" sz="2400" dirty="0" smtClean="0"/>
                  <a:t>The traceable rate</a:t>
                </a:r>
              </a:p>
              <a:p>
                <a:pPr lvl="1"/>
                <a:r>
                  <a:rPr lang="en-US" sz="2000" dirty="0" smtClean="0"/>
                  <a:t>Quantifies how much portion of a path is disclosed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𝑡𝑟𝑎𝑐𝑒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is-IS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𝑠𝑒𝑔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𝑠𝑒𝑔</m:t>
                                    </m:r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charset="0"/>
                      </a:rPr>
                      <m:t>𝜂</m:t>
                    </m:r>
                  </m:oMath>
                </a14:m>
                <a:r>
                  <a:rPr lang="en-US" sz="2000" dirty="0" smtClean="0"/>
                  <a:t> is the path length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71" y="1614825"/>
                <a:ext cx="8763000" cy="2922452"/>
              </a:xfrm>
              <a:blipFill rotWithShape="0">
                <a:blip r:embed="rId2"/>
                <a:stretch>
                  <a:fillRect l="-974" t="-2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14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56442" y="5731247"/>
                <a:ext cx="3990234" cy="668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dirty="0">
                    <a:latin typeface="Meiryo" charset="-128"/>
                    <a:ea typeface="Meiryo" charset="-128"/>
                    <a:cs typeface="Meiryo" charset="-128"/>
                  </a:rPr>
                  <a:t>Case </a:t>
                </a:r>
                <a:r>
                  <a:rPr lang="en-US" altLang="ja-JP" sz="2400" dirty="0" smtClean="0">
                    <a:latin typeface="Meiryo" charset="-128"/>
                    <a:ea typeface="Meiryo" charset="-128"/>
                    <a:cs typeface="Meiryo" charset="-128"/>
                  </a:rPr>
                  <a:t>1</a:t>
                </a:r>
                <a:r>
                  <a:rPr lang="en-US" altLang="ja-JP" sz="2400" dirty="0">
                    <a:latin typeface="Meiryo" charset="-128"/>
                    <a:ea typeface="Meiryo" charset="-128"/>
                    <a:cs typeface="Meiryo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400" i="1">
                            <a:latin typeface="Cambria Math" charset="0"/>
                          </a:rPr>
                          <m:t>𝑡𝑟𝑎𝑐𝑒</m:t>
                        </m:r>
                      </m:sub>
                    </m:sSub>
                    <m:r>
                      <a:rPr lang="en-US" altLang="ja-JP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altLang="ja-JP" sz="2400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i="1"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ja-JP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charset="0"/>
                          </a:rPr>
                          <m:t>5</m:t>
                        </m:r>
                      </m:num>
                      <m:den>
                        <m:r>
                          <a:rPr lang="en-US" altLang="ja-JP" sz="2400" i="1">
                            <a:latin typeface="Cambria Math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42" y="5731247"/>
                <a:ext cx="3990234" cy="668709"/>
              </a:xfrm>
              <a:prstGeom prst="rect">
                <a:avLst/>
              </a:prstGeom>
              <a:blipFill rotWithShape="0">
                <a:blip r:embed="rId3"/>
                <a:stretch>
                  <a:fillRect l="-1070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942666" y="5731247"/>
                <a:ext cx="3918305" cy="668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dirty="0">
                    <a:latin typeface="Meiryo" charset="-128"/>
                    <a:ea typeface="Meiryo" charset="-128"/>
                    <a:cs typeface="Meiryo" charset="-128"/>
                  </a:rPr>
                  <a:t>Case </a:t>
                </a:r>
                <a:r>
                  <a:rPr lang="en-US" altLang="ja-JP" sz="2400" smtClean="0">
                    <a:latin typeface="Meiryo" charset="-128"/>
                    <a:ea typeface="Meiryo" charset="-128"/>
                    <a:cs typeface="Meiryo" charset="-128"/>
                  </a:rPr>
                  <a:t>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400" i="1">
                            <a:latin typeface="Cambria Math" charset="0"/>
                          </a:rPr>
                          <m:t>𝑡𝑟𝑎𝑐𝑒</m:t>
                        </m:r>
                      </m:sub>
                    </m:sSub>
                    <m:r>
                      <a:rPr lang="en-US" altLang="ja-JP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altLang="ja-JP" sz="2400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ja-JP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charset="0"/>
                          </a:rPr>
                          <m:t>9</m:t>
                        </m:r>
                      </m:num>
                      <m:den>
                        <m:r>
                          <a:rPr lang="en-US" altLang="ja-JP" sz="2400" i="1">
                            <a:latin typeface="Cambria Math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666" y="5731247"/>
                <a:ext cx="3918305" cy="668709"/>
              </a:xfrm>
              <a:prstGeom prst="rect">
                <a:avLst/>
              </a:prstGeom>
              <a:blipFill rotWithShape="0">
                <a:blip r:embed="rId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519106" y="4619131"/>
                <a:ext cx="39603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80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80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2800" i="1"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altLang="ja-JP" sz="2800" b="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06" y="4619131"/>
                <a:ext cx="396036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4942666" y="4643882"/>
                <a:ext cx="39603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800" i="1"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80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280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altLang="ja-JP" sz="2800" b="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666" y="4643882"/>
                <a:ext cx="3960365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円/楕円 9"/>
          <p:cNvSpPr/>
          <p:nvPr/>
        </p:nvSpPr>
        <p:spPr>
          <a:xfrm>
            <a:off x="519106" y="4682119"/>
            <a:ext cx="504289" cy="50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円/楕円 10"/>
          <p:cNvSpPr/>
          <p:nvPr/>
        </p:nvSpPr>
        <p:spPr>
          <a:xfrm>
            <a:off x="1424567" y="4681947"/>
            <a:ext cx="504289" cy="50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円/楕円 11"/>
          <p:cNvSpPr/>
          <p:nvPr/>
        </p:nvSpPr>
        <p:spPr>
          <a:xfrm>
            <a:off x="3093250" y="4681947"/>
            <a:ext cx="504289" cy="50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円/楕円 12"/>
          <p:cNvSpPr/>
          <p:nvPr/>
        </p:nvSpPr>
        <p:spPr>
          <a:xfrm>
            <a:off x="5812824" y="4697903"/>
            <a:ext cx="504289" cy="50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円/楕円 13"/>
          <p:cNvSpPr/>
          <p:nvPr/>
        </p:nvSpPr>
        <p:spPr>
          <a:xfrm>
            <a:off x="6667485" y="4723131"/>
            <a:ext cx="504289" cy="50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円/楕円 14"/>
          <p:cNvSpPr/>
          <p:nvPr/>
        </p:nvSpPr>
        <p:spPr>
          <a:xfrm>
            <a:off x="7498418" y="4723131"/>
            <a:ext cx="504289" cy="50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右中かっこ 15"/>
          <p:cNvSpPr/>
          <p:nvPr/>
        </p:nvSpPr>
        <p:spPr>
          <a:xfrm rot="5400000">
            <a:off x="1559421" y="4734711"/>
            <a:ext cx="197713" cy="1274924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右中かっこ 16"/>
          <p:cNvSpPr/>
          <p:nvPr/>
        </p:nvSpPr>
        <p:spPr>
          <a:xfrm rot="5400000">
            <a:off x="3721251" y="5163996"/>
            <a:ext cx="183324" cy="430749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1663223" y="5471030"/>
            <a:ext cx="1237533" cy="357506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3597538" y="5498142"/>
            <a:ext cx="211926" cy="27670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中かっこ 23"/>
          <p:cNvSpPr/>
          <p:nvPr/>
        </p:nvSpPr>
        <p:spPr>
          <a:xfrm rot="5400000">
            <a:off x="7254693" y="4407322"/>
            <a:ext cx="164651" cy="1962770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7337018" y="5498142"/>
            <a:ext cx="314493" cy="27670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0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The Traceable </a:t>
            </a:r>
            <a:r>
              <a:rPr lang="en-US" altLang="ja-JP" dirty="0" smtClean="0"/>
              <a:t>Rate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4171" y="1621971"/>
                <a:ext cx="8763000" cy="293927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Our approach</a:t>
                </a:r>
              </a:p>
              <a:p>
                <a:pPr lvl="1"/>
                <a:r>
                  <a:rPr lang="en-US" dirty="0" smtClean="0"/>
                  <a:t>The binary rep. of a path is defined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…,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dirty="0" smtClean="0"/>
                  <a:t> indicates the compromised link</a:t>
                </a:r>
              </a:p>
              <a:p>
                <a:pPr lvl="1"/>
                <a:r>
                  <a:rPr lang="en-US" dirty="0" smtClean="0"/>
                  <a:t>The problem is reduced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estimating the run length of 1’s</a:t>
                </a:r>
              </a:p>
              <a:p>
                <a:pPr lvl="1"/>
                <a:r>
                  <a:rPr lang="en-US" dirty="0" smtClean="0"/>
                  <a:t>The run is the same consecutive 0’s or 1’s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71" y="1621971"/>
                <a:ext cx="8763000" cy="2939274"/>
              </a:xfrm>
              <a:blipFill rotWithShape="0">
                <a:blip r:embed="rId2"/>
                <a:stretch>
                  <a:fillRect l="-1253" t="-3734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15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584259" y="4494212"/>
                <a:ext cx="49025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800" i="1"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80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i="1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280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i="1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altLang="ja-JP" sz="2800" i="1"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i="1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altLang="ja-JP" sz="280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i="1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59" y="4494212"/>
                <a:ext cx="490256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875292" y="4561245"/>
                <a:ext cx="1929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charset="0"/>
                        </a:rPr>
                        <m:t>𝑏</m:t>
                      </m:r>
                      <m:r>
                        <a:rPr lang="en-US" altLang="ja-JP" sz="2800">
                          <a:latin typeface="Cambria Math" charset="0"/>
                        </a:rPr>
                        <m:t>=0</m:t>
                      </m:r>
                      <m:r>
                        <a:rPr lang="en-US" altLang="ja-JP" sz="280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11</m:t>
                      </m:r>
                      <m:r>
                        <a:rPr lang="en-US" altLang="ja-JP" sz="2800">
                          <a:latin typeface="Cambria Math" charset="0"/>
                        </a:rPr>
                        <m:t>0</m:t>
                      </m:r>
                      <m:r>
                        <a:rPr lang="en-US" altLang="ja-JP" sz="280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292" y="4561245"/>
                <a:ext cx="192937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円/楕円 9"/>
          <p:cNvSpPr/>
          <p:nvPr/>
        </p:nvSpPr>
        <p:spPr>
          <a:xfrm>
            <a:off x="1484306" y="4561417"/>
            <a:ext cx="504289" cy="50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円/楕円 10"/>
          <p:cNvSpPr/>
          <p:nvPr/>
        </p:nvSpPr>
        <p:spPr>
          <a:xfrm>
            <a:off x="2377067" y="4561245"/>
            <a:ext cx="504289" cy="50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円/楕円 11"/>
          <p:cNvSpPr/>
          <p:nvPr/>
        </p:nvSpPr>
        <p:spPr>
          <a:xfrm>
            <a:off x="4045750" y="4561245"/>
            <a:ext cx="504289" cy="50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5631571" y="5486520"/>
                <a:ext cx="2416815" cy="855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ja-JP" sz="2400" i="1">
                              <a:latin typeface="Cambria Math" charset="0"/>
                            </a:rPr>
                            <m:t>𝑡𝑟𝑎𝑐𝑒</m:t>
                          </m:r>
                        </m:sub>
                      </m:sSub>
                      <m:r>
                        <a:rPr lang="en-US" altLang="ja-JP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altLang="ja-JP" sz="2400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71" y="5486520"/>
                <a:ext cx="2416815" cy="8558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矢印コネクタ 13"/>
          <p:cNvCxnSpPr/>
          <p:nvPr/>
        </p:nvCxnSpPr>
        <p:spPr>
          <a:xfrm>
            <a:off x="7035800" y="5065245"/>
            <a:ext cx="0" cy="40216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7581900" y="5065245"/>
            <a:ext cx="88900" cy="40216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9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The Traceable </a:t>
            </a:r>
            <a:r>
              <a:rPr lang="en-US" altLang="ja-JP" smtClean="0"/>
              <a:t>Rate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sz="2400" dirty="0" smtClean="0"/>
                  <a:t>This can be modeled by the geometric distribution</a:t>
                </a:r>
              </a:p>
              <a:p>
                <a:pPr lvl="1"/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be the random variable that represents the run length of the first segment 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000" dirty="0" smtClean="0"/>
                  <a:t> : # of compromised nodes,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 : # of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=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 charset="0"/>
                          </a:rPr>
                          <m:t>+1</m:t>
                        </m:r>
                      </m:sub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𝜂</m:t>
                        </m:r>
                      </m:sup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s-IS" sz="20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p>
                        <m:d>
                          <m:dPr>
                            <m:ctrlPr>
                              <a:rPr lang="is-IS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sz="2000" dirty="0" smtClean="0"/>
              </a:p>
              <a:p>
                <a:r>
                  <a:rPr lang="en-US" sz="2400" dirty="0" smtClean="0"/>
                  <a:t>The traceable rate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𝑡𝑟𝑎𝑐𝑒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 smtClean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𝑠𝑒𝑔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𝜂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/2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𝑡𝑟𝑎𝑐𝑒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𝑐</m:t>
                        </m:r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ja-JP" sz="20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ja-JP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is-IS" altLang="ja-JP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0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d>
                          <m:dPr>
                            <m:begChr m:val="⌈"/>
                            <m:endChr m:val="⌉"/>
                            <m:ctrlPr>
                              <a:rPr lang="en-US" altLang="ja-JP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charset="0"/>
                              </a:rPr>
                              <m:t>𝜂</m:t>
                            </m:r>
                            <m:r>
                              <a:rPr lang="en-US" altLang="ja-JP" sz="2000" i="1">
                                <a:latin typeface="Cambria Math" charset="0"/>
                              </a:rPr>
                              <m:t>/2</m:t>
                            </m:r>
                          </m:e>
                        </m:d>
                      </m:sup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𝐸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altLang="ja-JP" sz="20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ja-JP" sz="2000" b="0" i="1" smtClean="0">
                            <a:latin typeface="Cambria Math" charset="0"/>
                          </a:rPr>
                          <m:t>]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4" t="-1707"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16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5576640" y="4217977"/>
                <a:ext cx="25985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charset="0"/>
                      </a:rPr>
                      <m:t>𝑏</m:t>
                    </m:r>
                    <m:r>
                      <a:rPr lang="en-US" altLang="ja-JP" sz="2400">
                        <a:latin typeface="Cambria Math" charset="0"/>
                      </a:rPr>
                      <m:t>=</m:t>
                    </m:r>
                    <m:r>
                      <a:rPr lang="en-US" altLang="ja-JP" sz="2400" smtClean="0">
                        <a:solidFill>
                          <a:srgbClr val="0432FF"/>
                        </a:solidFill>
                        <a:latin typeface="Cambria Math" charset="0"/>
                      </a:rPr>
                      <m:t>1</m:t>
                    </m:r>
                    <m:r>
                      <a:rPr lang="en-US" altLang="ja-JP" sz="24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0</m:t>
                    </m:r>
                    <m:r>
                      <a:rPr lang="en-US" altLang="ja-JP" sz="2400" smtClean="0">
                        <a:solidFill>
                          <a:srgbClr val="0432FF"/>
                        </a:solidFill>
                        <a:latin typeface="Cambria Math" charset="0"/>
                      </a:rPr>
                      <m:t>1</m:t>
                    </m:r>
                    <m:r>
                      <a:rPr lang="en-US" altLang="ja-JP" sz="2400">
                        <a:latin typeface="Cambria Math" charset="0"/>
                      </a:rPr>
                      <m:t>0</m:t>
                    </m:r>
                    <m:r>
                      <a:rPr lang="en-US" altLang="ja-JP" sz="2400" smtClean="0">
                        <a:solidFill>
                          <a:srgbClr val="0432FF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0</a:t>
                </a:r>
                <a:r>
                  <a:rPr lang="en-US" sz="2400" dirty="0" smtClean="0">
                    <a:solidFill>
                      <a:srgbClr val="0432FF"/>
                    </a:solidFill>
                  </a:rPr>
                  <a:t>1</a:t>
                </a:r>
                <a:r>
                  <a:rPr lang="en-US" sz="2400" dirty="0" smtClean="0"/>
                  <a:t>0</a:t>
                </a:r>
                <a:r>
                  <a:rPr lang="is-IS" sz="2400" dirty="0" smtClean="0">
                    <a:solidFill>
                      <a:srgbClr val="0432FF"/>
                    </a:solidFill>
                  </a:rPr>
                  <a:t>…1</a:t>
                </a:r>
                <a:r>
                  <a:rPr lang="is-IS" sz="2400" dirty="0" smtClean="0"/>
                  <a:t>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640" y="4217977"/>
                <a:ext cx="259853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704" t="-10526" r="-234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中かっこ 5"/>
          <p:cNvSpPr/>
          <p:nvPr/>
        </p:nvSpPr>
        <p:spPr>
          <a:xfrm rot="5400000">
            <a:off x="7042838" y="3964648"/>
            <a:ext cx="219341" cy="1722382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932543" y="4984624"/>
                <a:ext cx="23986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𝜂</m:t>
                    </m:r>
                  </m:oMath>
                </a14:m>
                <a:r>
                  <a:rPr lang="en-US" sz="2000" dirty="0" smtClean="0">
                    <a:latin typeface="Meiryo" charset="-128"/>
                    <a:ea typeface="Meiryo" charset="-128"/>
                    <a:cs typeface="Meiryo" charset="-128"/>
                  </a:rPr>
                  <a:t>-bit</a:t>
                </a:r>
                <a:endParaRPr lang="en-US" sz="2000" dirty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543" y="4984624"/>
                <a:ext cx="2398658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5529189" y="5433851"/>
            <a:ext cx="300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iryo" charset="-128"/>
                <a:ea typeface="Meiryo" charset="-128"/>
                <a:cs typeface="Meiryo" charset="-128"/>
              </a:rPr>
              <a:t>There is </a:t>
            </a:r>
            <a:r>
              <a:rPr lang="en-US" sz="2000" smtClean="0">
                <a:latin typeface="Meiryo" charset="-128"/>
                <a:ea typeface="Meiryo" charset="-128"/>
                <a:cs typeface="Meiryo" charset="-128"/>
              </a:rPr>
              <a:t>0 between neighboring segments</a:t>
            </a:r>
            <a:endParaRPr lang="en-US" sz="2000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Path Anonymity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4171" y="1621970"/>
                <a:ext cx="8763000" cy="3175941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Anonymity</a:t>
                </a:r>
              </a:p>
              <a:p>
                <a:pPr lvl="1"/>
                <a:r>
                  <a:rPr lang="en-US" altLang="ja-JP" sz="1800" dirty="0" smtClean="0"/>
                  <a:t>A</a:t>
                </a:r>
                <a:r>
                  <a:rPr lang="en-US" sz="1800" dirty="0" smtClean="0"/>
                  <a:t>n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entropy-based </a:t>
                </a:r>
                <a:r>
                  <a:rPr lang="en-US" sz="1800" dirty="0" smtClean="0"/>
                  <a:t>metric,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is-IS" sz="180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charset="0"/>
                          </a:rPr>
                          <m:t>∀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𝜙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sz="1800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/>
                  <a:t>A</a:t>
                </a:r>
                <a:r>
                  <a:rPr lang="en-US" sz="1800" dirty="0" smtClean="0"/>
                  <a:t>pplication-dependent </a:t>
                </a:r>
              </a:p>
              <a:p>
                <a:pPr lvl="1"/>
                <a:r>
                  <a:rPr lang="en-US" sz="1800" dirty="0" smtClean="0"/>
                  <a:t>Example: a bit string 01XX </a:t>
                </a:r>
                <a:endParaRPr lang="en-US" sz="1800" dirty="0"/>
              </a:p>
              <a:p>
                <a:r>
                  <a:rPr lang="en-US" sz="2000" dirty="0" smtClean="0"/>
                  <a:t>Path anonymity for DTNs</a:t>
                </a:r>
              </a:p>
              <a:p>
                <a:pPr lvl="1"/>
                <a:r>
                  <a:rPr lang="en-US" sz="1800" dirty="0" smtClean="0"/>
                  <a:t>Path anonymity 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charset="0"/>
                      </a:rPr>
                      <m:t>𝐷</m:t>
                    </m:r>
                    <m:d>
                      <m:d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Note: the copies of a message can be correlated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71" y="1621970"/>
                <a:ext cx="8763000" cy="3175941"/>
              </a:xfrm>
              <a:blipFill rotWithShape="0">
                <a:blip r:embed="rId2"/>
                <a:stretch>
                  <a:fillRect l="-626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5" name="雲 4"/>
          <p:cNvSpPr/>
          <p:nvPr/>
        </p:nvSpPr>
        <p:spPr>
          <a:xfrm>
            <a:off x="6034401" y="2325739"/>
            <a:ext cx="2140771" cy="1290917"/>
          </a:xfrm>
          <a:prstGeom prst="cloud">
            <a:avLst/>
          </a:prstGeom>
          <a:solidFill>
            <a:schemeClr val="accent4">
              <a:lumMod val="20000"/>
              <a:lumOff val="80000"/>
              <a:alpha val="2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75147" y="2648031"/>
            <a:ext cx="200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eiryo" charset="-128"/>
                <a:ea typeface="Meiryo" charset="-128"/>
                <a:cs typeface="Meiryo" charset="-128"/>
              </a:rPr>
              <a:t>{ 01</a:t>
            </a:r>
            <a:r>
              <a:rPr lang="en-US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00</a:t>
            </a:r>
            <a:r>
              <a:rPr lang="en-US" dirty="0" smtClean="0">
                <a:latin typeface="Meiryo" charset="-128"/>
                <a:ea typeface="Meiryo" charset="-128"/>
                <a:cs typeface="Meiryo" charset="-128"/>
              </a:rPr>
              <a:t>, 01</a:t>
            </a:r>
            <a:r>
              <a:rPr lang="en-US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01</a:t>
            </a:r>
            <a:r>
              <a:rPr lang="en-US" dirty="0" smtClean="0">
                <a:latin typeface="Meiryo" charset="-128"/>
                <a:ea typeface="Meiryo" charset="-128"/>
                <a:cs typeface="Meiryo" charset="-128"/>
              </a:rPr>
              <a:t>,</a:t>
            </a:r>
          </a:p>
          <a:p>
            <a:r>
              <a:rPr lang="en-US" dirty="0" smtClean="0">
                <a:latin typeface="Meiryo" charset="-128"/>
                <a:ea typeface="Meiryo" charset="-128"/>
                <a:cs typeface="Meiryo" charset="-128"/>
              </a:rPr>
              <a:t>   01</a:t>
            </a:r>
            <a:r>
              <a:rPr lang="en-US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10</a:t>
            </a:r>
            <a:r>
              <a:rPr lang="en-US" dirty="0" smtClean="0">
                <a:latin typeface="Meiryo" charset="-128"/>
                <a:ea typeface="Meiryo" charset="-128"/>
                <a:cs typeface="Meiryo" charset="-128"/>
              </a:rPr>
              <a:t>, 01</a:t>
            </a:r>
            <a:r>
              <a:rPr lang="en-US" dirty="0" smtClean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11</a:t>
            </a:r>
            <a:r>
              <a:rPr lang="en-US" dirty="0" smtClean="0">
                <a:latin typeface="Meiryo" charset="-128"/>
                <a:ea typeface="Meiryo" charset="-128"/>
                <a:cs typeface="Meiryo" charset="-128"/>
              </a:rPr>
              <a:t> }</a:t>
            </a:r>
          </a:p>
        </p:txBody>
      </p:sp>
      <p:sp>
        <p:nvSpPr>
          <p:cNvPr id="8" name="雲 7"/>
          <p:cNvSpPr/>
          <p:nvPr/>
        </p:nvSpPr>
        <p:spPr>
          <a:xfrm>
            <a:off x="816302" y="4891424"/>
            <a:ext cx="1333949" cy="116225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円/楕円 10"/>
          <p:cNvSpPr/>
          <p:nvPr/>
        </p:nvSpPr>
        <p:spPr>
          <a:xfrm>
            <a:off x="3397406" y="4868113"/>
            <a:ext cx="288000" cy="288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392211" y="5310120"/>
            <a:ext cx="288000" cy="288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5400000">
            <a:off x="3286512" y="5666621"/>
            <a:ext cx="41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Meiryo" charset="-128"/>
                <a:ea typeface="Meiryo" charset="-128"/>
                <a:cs typeface="Meiryo" charset="-128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円/楕円 13"/>
              <p:cNvSpPr/>
              <p:nvPr/>
            </p:nvSpPr>
            <p:spPr>
              <a:xfrm>
                <a:off x="3389694" y="6037800"/>
                <a:ext cx="288000" cy="288000"/>
              </a:xfrm>
              <a:prstGeom prst="ellipse">
                <a:avLst/>
              </a:prstGeom>
              <a:solidFill>
                <a:srgbClr val="FF40FF"/>
              </a:solidFill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円/楕円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694" y="6037800"/>
                <a:ext cx="288000" cy="288000"/>
              </a:xfrm>
              <a:prstGeom prst="ellipse">
                <a:avLst/>
              </a:prstGeom>
              <a:blipFill rotWithShape="0">
                <a:blip r:embed="rId3"/>
                <a:stretch>
                  <a:fillRect l="-7843" b="-15385"/>
                </a:stretch>
              </a:blipFill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曲線コネクタ 20"/>
          <p:cNvCxnSpPr>
            <a:stCxn id="25" idx="0"/>
            <a:endCxn id="11" idx="2"/>
          </p:cNvCxnSpPr>
          <p:nvPr/>
        </p:nvCxnSpPr>
        <p:spPr>
          <a:xfrm rot="5400000" flipH="1" flipV="1">
            <a:off x="2415199" y="4224192"/>
            <a:ext cx="194285" cy="1770129"/>
          </a:xfrm>
          <a:prstGeom prst="curvedConnector2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1483277" y="5206398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1212692" y="5513306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曲線コネクタ 27"/>
          <p:cNvCxnSpPr>
            <a:stCxn id="27" idx="5"/>
            <a:endCxn id="14" idx="2"/>
          </p:cNvCxnSpPr>
          <p:nvPr/>
        </p:nvCxnSpPr>
        <p:spPr>
          <a:xfrm rot="16200000" flipH="1">
            <a:off x="2212769" y="5004874"/>
            <a:ext cx="422671" cy="1931179"/>
          </a:xfrm>
          <a:prstGeom prst="curvedConnector2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雲 30"/>
          <p:cNvSpPr/>
          <p:nvPr/>
        </p:nvSpPr>
        <p:spPr>
          <a:xfrm>
            <a:off x="4748470" y="4941170"/>
            <a:ext cx="1333949" cy="116225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円/楕円 31"/>
          <p:cNvSpPr/>
          <p:nvPr/>
        </p:nvSpPr>
        <p:spPr>
          <a:xfrm>
            <a:off x="5426203" y="5342207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5091070" y="5476989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曲線コネクタ 33"/>
          <p:cNvCxnSpPr>
            <a:stCxn id="11" idx="6"/>
            <a:endCxn id="33" idx="0"/>
          </p:cNvCxnSpPr>
          <p:nvPr/>
        </p:nvCxnSpPr>
        <p:spPr>
          <a:xfrm>
            <a:off x="3685406" y="5012113"/>
            <a:ext cx="1549664" cy="464876"/>
          </a:xfrm>
          <a:prstGeom prst="curvedConnector2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曲線コネクタ 36"/>
          <p:cNvCxnSpPr>
            <a:stCxn id="14" idx="6"/>
            <a:endCxn id="32" idx="4"/>
          </p:cNvCxnSpPr>
          <p:nvPr/>
        </p:nvCxnSpPr>
        <p:spPr>
          <a:xfrm flipV="1">
            <a:off x="3677694" y="5630207"/>
            <a:ext cx="1892509" cy="551593"/>
          </a:xfrm>
          <a:prstGeom prst="curvedConnector2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2440050" y="6297784"/>
            <a:ext cx="2202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Meiryo" charset="-128"/>
                <a:ea typeface="Meiryo" charset="-128"/>
                <a:cs typeface="Meiryo" charset="-128"/>
              </a:rPr>
              <a:t>Compromised node</a:t>
            </a:r>
            <a:endParaRPr lang="en-US" sz="160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994510" y="4703124"/>
            <a:ext cx="88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Meiryo" charset="-128"/>
                <a:ea typeface="Meiryo" charset="-128"/>
                <a:cs typeface="Meiryo" charset="-128"/>
              </a:rPr>
              <a:t>Path 1</a:t>
            </a:r>
            <a:endParaRPr lang="en-US" sz="160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40810" y="6176661"/>
            <a:ext cx="88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Path 2</a:t>
            </a:r>
            <a:endParaRPr lang="en-US" sz="1600" dirty="0">
              <a:latin typeface="Meiryo" charset="-128"/>
              <a:ea typeface="Meiryo" charset="-128"/>
              <a:cs typeface="Meiryo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6131674" y="5091340"/>
                <a:ext cx="28054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Meiryo" charset="-128"/>
                    <a:ea typeface="Meiryo" charset="-128"/>
                    <a:cs typeface="Meiryo" charset="-128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𝑘</m:t>
                    </m:r>
                  </m:oMath>
                </a14:m>
                <a:r>
                  <a:rPr lang="en-US" sz="1600" dirty="0" smtClean="0">
                    <a:latin typeface="Meiryo" charset="-128"/>
                    <a:ea typeface="Meiryo" charset="-128"/>
                    <a:cs typeface="Meiryo" charset="-128"/>
                  </a:rPr>
                  <a:t>-</a:t>
                </a:r>
                <a:r>
                  <a:rPr lang="en-US" sz="1600" dirty="0" err="1" smtClean="0">
                    <a:latin typeface="Meiryo" charset="-128"/>
                    <a:ea typeface="Meiryo" charset="-128"/>
                    <a:cs typeface="Meiryo" charset="-128"/>
                  </a:rPr>
                  <a:t>th</a:t>
                </a:r>
                <a:r>
                  <a:rPr lang="en-US" sz="1600" dirty="0" smtClean="0">
                    <a:latin typeface="Meiryo" charset="-128"/>
                    <a:ea typeface="Meiryo" charset="-128"/>
                    <a:cs typeface="Meiryo" charset="-128"/>
                  </a:rPr>
                  <a:t> onion router in path 1 must be one of the nodes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  <a:ea typeface="Meiryo" charset="-128"/>
                            <a:cs typeface="Meiryo" charset="-128"/>
                          </a:rPr>
                          <m:t>𝑘</m:t>
                        </m:r>
                      </m:sub>
                    </m:sSub>
                  </m:oMath>
                </a14:m>
                <a:endParaRPr lang="en-US" sz="1600" dirty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674" y="5091340"/>
                <a:ext cx="2805497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304" t="-1460" r="-3043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3773736" y="5105105"/>
                <a:ext cx="4981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charset="0"/>
                              <a:ea typeface="Meiryo" charset="-128"/>
                              <a:cs typeface="Meiryo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charset="0"/>
                              <a:ea typeface="Meiryo" charset="-128"/>
                              <a:cs typeface="Meiryo" charset="-128"/>
                            </a:rPr>
                            <m:t>𝑅</m:t>
                          </m:r>
                        </m:e>
                        <m:sub>
                          <m:r>
                            <a:rPr lang="en-US" altLang="ja-JP" i="1">
                              <a:latin typeface="Cambria Math" charset="0"/>
                              <a:ea typeface="Meiryo" charset="-128"/>
                              <a:cs typeface="Meiryo" charset="-128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36" y="5105105"/>
                <a:ext cx="49815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2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雲 8"/>
          <p:cNvSpPr/>
          <p:nvPr/>
        </p:nvSpPr>
        <p:spPr>
          <a:xfrm>
            <a:off x="3790020" y="4840939"/>
            <a:ext cx="1237130" cy="80725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Path </a:t>
            </a:r>
            <a:r>
              <a:rPr lang="en-US" altLang="ja-JP" dirty="0" smtClean="0"/>
              <a:t>Anonymity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4171" y="1621971"/>
                <a:ext cx="8763000" cy="276715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The maximal entropy of the system</a:t>
                </a:r>
              </a:p>
              <a:p>
                <a:pPr lvl="1"/>
                <a:r>
                  <a:rPr lang="en-US" sz="2000" dirty="0" smtClean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200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sz="200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charset="0"/>
                              </a:rPr>
                              <m:t>𝜂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possible paths,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𝑐</m:t>
                    </m:r>
                    <m:r>
                      <a:rPr lang="en-US" sz="2000" b="0" i="1" smtClean="0">
                        <a:latin typeface="Cambria Math" charset="0"/>
                      </a:rPr>
                      <m:t>=0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∀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path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𝜙</m:t>
                        </m:r>
                      </m:sub>
                      <m:sup/>
                      <m:e>
                        <m:f>
                          <m:fPr>
                            <m:ctrlPr>
                              <a:rPr lang="bg-BG" sz="2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𝜂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!</m:t>
                            </m:r>
                          </m:den>
                        </m:f>
                      </m:e>
                    </m:nary>
                    <m:func>
                      <m:func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g-BG" sz="20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𝜂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!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!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∀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charset="0"/>
                          </a:rPr>
                          <m:t>path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∈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𝜙</m:t>
                        </m:r>
                      </m:sub>
                      <m:sup/>
                      <m:e>
                        <m:f>
                          <m:fPr>
                            <m:ctrlPr>
                              <a:rPr lang="bg-BG" altLang="ja-JP" sz="2000" i="1">
                                <a:latin typeface="Cambria Math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ja-JP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𝜂</m:t>
                                </m:r>
                              </m:e>
                            </m:d>
                            <m:r>
                              <a:rPr lang="en-US" altLang="ja-JP" sz="2000" i="1">
                                <a:latin typeface="Cambria Math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altLang="ja-JP" sz="2000" i="1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000" dirty="0" smtClean="0"/>
                  <a:t> equals to 1, since every path in an anonymous set is identified with the same probability</a:t>
                </a:r>
              </a:p>
              <a:p>
                <a:endParaRPr lang="en-US" sz="2000" dirty="0" smtClean="0"/>
              </a:p>
              <a:p>
                <a:pPr lvl="1"/>
                <a:endParaRPr lang="en-US" sz="2000" dirty="0" smtClean="0"/>
              </a:p>
              <a:p>
                <a:pPr lvl="1"/>
                <a:endParaRPr lang="en-US" sz="20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71" y="1621971"/>
                <a:ext cx="8763000" cy="2767150"/>
              </a:xfrm>
              <a:blipFill rotWithShape="0">
                <a:blip r:embed="rId2"/>
                <a:stretch>
                  <a:fillRect l="-974" t="-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5" name="雲 4"/>
          <p:cNvSpPr/>
          <p:nvPr/>
        </p:nvSpPr>
        <p:spPr>
          <a:xfrm>
            <a:off x="1893346" y="4840941"/>
            <a:ext cx="1237130" cy="80725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046386" y="4921404"/>
                <a:ext cx="9310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Meiryo" charset="-128"/>
                          <a:cs typeface="Meiryo" charset="-128"/>
                        </a:rPr>
                        <m:t>𝑛</m:t>
                      </m:r>
                    </m:oMath>
                  </m:oMathPara>
                </a14:m>
                <a:endParaRPr lang="en-US" dirty="0" smtClean="0">
                  <a:latin typeface="Meiryo" charset="-128"/>
                  <a:ea typeface="Meiryo" charset="-128"/>
                  <a:cs typeface="Meiryo" charset="-128"/>
                </a:endParaRPr>
              </a:p>
              <a:p>
                <a:pPr algn="ctr"/>
                <a:r>
                  <a:rPr lang="en-US" dirty="0" smtClean="0">
                    <a:latin typeface="Meiryo" charset="-128"/>
                    <a:ea typeface="Meiryo" charset="-128"/>
                    <a:cs typeface="Meiryo" charset="-128"/>
                  </a:rPr>
                  <a:t>nodes</a:t>
                </a:r>
                <a:endParaRPr lang="en-US" dirty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86" y="4921404"/>
                <a:ext cx="931049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974" r="-1316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944981" y="4934524"/>
                <a:ext cx="9272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−1</m:t>
                    </m:r>
                  </m:oMath>
                </a14:m>
                <a:r>
                  <a:rPr lang="en-US" dirty="0" smtClean="0">
                    <a:latin typeface="Meiryo" charset="-128"/>
                    <a:ea typeface="Meiryo" charset="-128"/>
                    <a:cs typeface="Meiryo" charset="-128"/>
                  </a:rPr>
                  <a:t> nodes</a:t>
                </a:r>
                <a:endParaRPr lang="en-US" dirty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81" y="4934524"/>
                <a:ext cx="927208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316" r="-19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雲 9"/>
          <p:cNvSpPr/>
          <p:nvPr/>
        </p:nvSpPr>
        <p:spPr>
          <a:xfrm>
            <a:off x="6255313" y="4840939"/>
            <a:ext cx="1237130" cy="80725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410274" y="4934524"/>
                <a:ext cx="9272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𝜂</m:t>
                    </m:r>
                  </m:oMath>
                </a14:m>
                <a:r>
                  <a:rPr lang="en-US" dirty="0" smtClean="0">
                    <a:latin typeface="Meiryo" charset="-128"/>
                    <a:ea typeface="Meiryo" charset="-128"/>
                    <a:cs typeface="Meiryo" charset="-128"/>
                  </a:rPr>
                  <a:t> nodes</a:t>
                </a:r>
                <a:endParaRPr lang="en-US" dirty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74" y="4934524"/>
                <a:ext cx="927208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974" r="-1316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/>
          <p:cNvCxnSpPr>
            <a:stCxn id="5" idx="0"/>
            <a:endCxn id="9" idx="2"/>
          </p:cNvCxnSpPr>
          <p:nvPr/>
        </p:nvCxnSpPr>
        <p:spPr>
          <a:xfrm flipV="1">
            <a:off x="3129445" y="5244569"/>
            <a:ext cx="664412" cy="2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9" idx="0"/>
            <a:endCxn id="16" idx="1"/>
          </p:cNvCxnSpPr>
          <p:nvPr/>
        </p:nvCxnSpPr>
        <p:spPr>
          <a:xfrm>
            <a:off x="5026119" y="5244569"/>
            <a:ext cx="411866" cy="2362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437985" y="5062265"/>
            <a:ext cx="41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mtClean="0">
                <a:latin typeface="Meiryo" charset="-128"/>
                <a:ea typeface="Meiryo" charset="-128"/>
                <a:cs typeface="Meiryo" charset="-128"/>
              </a:rPr>
              <a:t>…</a:t>
            </a:r>
          </a:p>
        </p:txBody>
      </p:sp>
      <p:cxnSp>
        <p:nvCxnSpPr>
          <p:cNvPr id="19" name="直線矢印コネクタ 18"/>
          <p:cNvCxnSpPr>
            <a:stCxn id="16" idx="3"/>
            <a:endCxn id="10" idx="2"/>
          </p:cNvCxnSpPr>
          <p:nvPr/>
        </p:nvCxnSpPr>
        <p:spPr>
          <a:xfrm flipV="1">
            <a:off x="5856050" y="5244569"/>
            <a:ext cx="403100" cy="2362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140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Anonymity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sz="2400" dirty="0" smtClean="0"/>
                  <a:t>The entropy of the system</a:t>
                </a:r>
              </a:p>
              <a:p>
                <a:pPr lvl="1"/>
                <a:r>
                  <a:rPr lang="en-US" altLang="ja-JP" sz="2000" dirty="0"/>
                  <a:t>The joint probability that a node is selected as an onion router and is compromised: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i="1">
                            <a:latin typeface="Cambria Math" charset="0"/>
                          </a:rPr>
                          <m:t>𝑔</m:t>
                        </m:r>
                      </m:den>
                    </m:f>
                    <m:r>
                      <a:rPr lang="en-US" altLang="ja-JP" sz="2000" i="1"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charset="0"/>
                          </a:rPr>
                          <m:t>𝑐𝑔</m:t>
                        </m:r>
                      </m:num>
                      <m:den>
                        <m:r>
                          <a:rPr lang="en-US" altLang="ja-JP" sz="2000" i="1">
                            <a:latin typeface="Cambria Math" charset="0"/>
                          </a:rPr>
                          <m:t>𝑛</m:t>
                        </m:r>
                      </m:den>
                    </m:f>
                    <m:r>
                      <a:rPr lang="en-US" altLang="ja-JP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charset="0"/>
                          </a:rPr>
                          <m:t>𝑐</m:t>
                        </m:r>
                      </m:num>
                      <m:den>
                        <m:r>
                          <a:rPr lang="en-US" altLang="ja-JP" sz="2000" i="1">
                            <a:latin typeface="Cambria Math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altLang="ja-JP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charset="0"/>
                      </a:rPr>
                      <m:t>𝑌</m:t>
                    </m:r>
                  </m:oMath>
                </a14:m>
                <a:r>
                  <a:rPr lang="en-US" altLang="ja-JP" sz="2000" dirty="0"/>
                  <a:t> be the random variable that </a:t>
                </a:r>
                <a:r>
                  <a:rPr lang="en-US" altLang="ja-JP" sz="2000" dirty="0" smtClean="0"/>
                  <a:t>represents the number of compromised nodes on a path</a:t>
                </a:r>
              </a:p>
              <a:p>
                <a:pPr lvl="1"/>
                <a:r>
                  <a:rPr lang="en-US" sz="2000" dirty="0" smtClean="0"/>
                  <a:t>This follows the Binomial dist.: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s-IS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𝜂</m:t>
                        </m:r>
                      </m:sup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𝜂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𝑖</m:t>
                                </m:r>
                              </m:e>
                            </m:eqArr>
                          </m:e>
                        </m:d>
                      </m:e>
                    </m:nary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𝜂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The probability that an adversary can guess the next node</a:t>
                </a:r>
                <a:r>
                  <a:rPr lang="en-US" sz="1600" dirty="0" smtClean="0"/>
                  <a:t>:</a:t>
                </a:r>
              </a:p>
              <a:p>
                <a:pPr lvl="1"/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𝑔𝑢𝑒𝑠𝑠</m:t>
                        </m:r>
                      </m:sub>
                    </m:sSub>
                    <m:d>
                      <m:d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0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𝑔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𝑘</m:t>
                        </m:r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altLang="ja-JP" sz="2000" b="0" i="1" smtClean="0"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altLang="ja-JP" sz="2000" b="0" i="1" smtClean="0">
                                <a:latin typeface="Cambria Math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ja-JP" sz="20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𝑔</m:t>
                                </m:r>
                              </m:den>
                            </m:f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        </m:t>
                            </m:r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latin typeface="Cambria Math" charset="0"/>
                              </a:rPr>
                              <m:t>if</m:t>
                            </m:r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latin typeface="Cambria Math" charset="0"/>
                              </a:rPr>
                              <m:t>is</m:t>
                            </m:r>
                            <m:r>
                              <a:rPr lang="en-US" altLang="ja-JP" sz="2000" b="0" i="0" smtClean="0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latin typeface="Cambria Math" charset="0"/>
                              </a:rPr>
                              <m:t>compromised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ja-JP" sz="20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𝑘</m:t>
                                </m:r>
                              </m:den>
                            </m:f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   </m:t>
                            </m:r>
                            <m:r>
                              <a:rPr lang="en-US" altLang="ja-JP" sz="2000" b="0" i="0" smtClean="0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latin typeface="Cambria Math" charset="0"/>
                              </a:rPr>
                              <m:t>if</m:t>
                            </m:r>
                            <m:r>
                              <a:rPr lang="en-US" altLang="ja-JP" sz="2000" b="0" i="0" smtClean="0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latin typeface="Cambria Math" charset="0"/>
                              </a:rPr>
                              <m:t>otherwise</m:t>
                            </m:r>
                            <m:r>
                              <a:rPr lang="en-US" altLang="ja-JP" sz="2000" b="0" i="0" smtClean="0"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4" t="-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025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Preliminary and Related Works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Abstract Onion-Based Anonymous Routing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Analyses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Simulations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Conclusions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95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Path Anonymity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latin typeface="Cambria Math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charset="0"/>
                      </a:rPr>
                      <m:t>𝐸</m:t>
                    </m:r>
                    <m:r>
                      <a:rPr lang="en-US" altLang="ja-JP" sz="2400" b="0" i="1" smtClean="0">
                        <a:latin typeface="Cambria Math" charset="0"/>
                      </a:rPr>
                      <m:t>[</m:t>
                    </m:r>
                    <m:r>
                      <a:rPr lang="en-US" altLang="ja-JP" sz="2400" b="0" i="1" smtClean="0">
                        <a:latin typeface="Cambria Math" charset="0"/>
                      </a:rPr>
                      <m:t>𝑌</m:t>
                    </m:r>
                    <m:r>
                      <a:rPr lang="en-US" altLang="ja-JP" sz="2400" b="0" i="1" smtClean="0">
                        <a:latin typeface="Cambria Math" charset="0"/>
                      </a:rPr>
                      <m:t>]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The probability of successfully guessing path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altLang="ja-JP" sz="2000" b="0" i="1" smtClean="0">
                            <a:latin typeface="Cambria Math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ja-JP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𝐾</m:t>
                            </m:r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000" b="0" i="1" smtClean="0">
                            <a:latin typeface="Cambria Math" charset="0"/>
                          </a:rPr>
                          <m:t>!</m:t>
                        </m:r>
                      </m:num>
                      <m:den>
                        <m:r>
                          <a:rPr lang="en-US" altLang="ja-JP" sz="20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!</m:t>
                        </m:r>
                      </m:den>
                    </m:f>
                    <m:r>
                      <a:rPr lang="en-US" altLang="ja-JP" sz="2000" b="0" i="1" smtClean="0"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ja-JP" sz="20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ja-JP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endParaRPr lang="en-US" sz="2000" dirty="0" smtClean="0"/>
              </a:p>
              <a:p>
                <a:pPr lvl="1"/>
                <a:endParaRPr lang="en-US" sz="2000" dirty="0" smtClean="0"/>
              </a:p>
              <a:p>
                <a:pPr lvl="1"/>
                <a:endParaRPr lang="en-US" sz="2000" dirty="0" smtClean="0"/>
              </a:p>
              <a:p>
                <a:r>
                  <a:rPr lang="en-US" sz="2400" dirty="0" smtClean="0"/>
                  <a:t>The entropy of the system: </a:t>
                </a:r>
                <a:endParaRPr lang="en-US" altLang="ja-JP" sz="2400" b="0" i="1" dirty="0" smtClean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charset="0"/>
                      </a:rPr>
                      <m:t>𝐻</m:t>
                    </m:r>
                    <m:r>
                      <a:rPr lang="en-US" altLang="ja-JP" sz="2000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𝜙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altLang="ja-JP" sz="2000" b="0" i="1" smtClean="0">
                        <a:latin typeface="Cambria Math" charset="0"/>
                      </a:rPr>
                      <m:t>)</m:t>
                    </m:r>
                    <m:r>
                      <a:rPr lang="en-US" altLang="ja-JP" sz="2000" i="1">
                        <a:latin typeface="Cambria Math" charset="0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∀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charset="0"/>
                          </a:rPr>
                          <m:t>path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∈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𝜙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′</m:t>
                        </m:r>
                      </m:sub>
                      <m:sup/>
                      <m:e>
                        <m:f>
                          <m:fPr>
                            <m:ctrlPr>
                              <a:rPr lang="bg-BG" altLang="ja-JP" sz="2000" i="1">
                                <a:latin typeface="Cambria Math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ja-JP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𝜂</m:t>
                                </m:r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ja-JP" sz="2000" i="1">
                                <a:latin typeface="Cambria Math" charset="0"/>
                              </a:rPr>
                              <m:t>!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sz="20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ja-JP" sz="2000" i="1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!</m:t>
                            </m:r>
                          </m:den>
                        </m:f>
                      </m:e>
                    </m:nary>
                    <m:func>
                      <m:func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g-BG" altLang="ja-JP" sz="20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altLang="ja-JP" sz="20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000" i="1"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altLang="ja-JP" sz="2000" i="1"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altLang="ja-JP" sz="2000" i="1">
                                        <a:latin typeface="Cambria Math" charset="0"/>
                                      </a:rPr>
                                      <m:t>𝜂</m:t>
                                    </m:r>
                                    <m:r>
                                      <a:rPr lang="en-US" altLang="ja-JP" sz="20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ja-JP" sz="20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i="1">
                                            <a:latin typeface="Cambria Math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ja-JP" sz="2000" i="1">
                                            <a:latin typeface="Cambria Math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!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ja-JP" sz="20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000" i="1">
                                        <a:latin typeface="Cambria Math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altLang="ja-JP" sz="20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i="1">
                                            <a:latin typeface="Cambria Math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ja-JP" sz="2000" i="1">
                                            <a:latin typeface="Cambria Math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!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 smtClean="0"/>
              </a:p>
              <a:p>
                <a:r>
                  <a:rPr lang="en-US" sz="2400" dirty="0" smtClean="0"/>
                  <a:t>Path anonymity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charset="0"/>
                      </a:rPr>
                      <m:t>𝐷</m:t>
                    </m:r>
                    <m:r>
                      <a:rPr lang="en-US" altLang="ja-JP" sz="2400" i="1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altLang="ja-JP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charset="0"/>
                          </a:rPr>
                          <m:t>𝜙</m:t>
                        </m:r>
                      </m:e>
                      <m:sup>
                        <m:r>
                          <a:rPr lang="en-US" altLang="ja-JP" sz="24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altLang="ja-JP" sz="2400" i="1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charset="0"/>
                      </a:rPr>
                      <m:t>𝐷</m:t>
                    </m:r>
                    <m:d>
                      <m:d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ja-JP" sz="2000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ja-JP" sz="2000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ja-JP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en-US" altLang="ja-JP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altLang="ja-JP" sz="2000" b="0" i="1" smtClean="0">
                            <a:latin typeface="Cambria Math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ja-JP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𝜂</m:t>
                            </m:r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altLang="ja-JP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ja-JP" sz="2000" b="0" i="1" smtClean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000" b="0" i="0" smtClean="0">
                                    <a:latin typeface="Cambria Math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0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 −1</m:t>
                                </m:r>
                              </m:e>
                            </m:func>
                          </m:e>
                        </m:d>
                        <m:r>
                          <a:rPr lang="en-US" altLang="ja-JP" sz="2000" b="0" i="1" smtClea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altLang="ja-JP" sz="2000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latin typeface="Cambria Math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altLang="ja-JP" sz="2000" b="0" i="1" smtClean="0">
                            <a:latin typeface="Cambria Math" charset="0"/>
                          </a:rPr>
                          <m:t>𝜂</m:t>
                        </m:r>
                        <m:r>
                          <a:rPr lang="en-US" altLang="ja-JP" sz="2000" b="0" i="1" smtClean="0">
                            <a:latin typeface="Cambria Math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altLang="ja-JP" sz="2000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latin typeface="Cambria Math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altLang="ja-JP" sz="2000" b="0" i="1" smtClean="0">
                                <a:latin typeface="Cambria Math" charset="0"/>
                              </a:rPr>
                              <m:t>−1)</m:t>
                            </m:r>
                          </m:e>
                        </m:func>
                      </m:den>
                    </m:f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4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6" name="右中かっこ 5"/>
          <p:cNvSpPr/>
          <p:nvPr/>
        </p:nvSpPr>
        <p:spPr>
          <a:xfrm rot="5400000">
            <a:off x="1623879" y="2896870"/>
            <a:ext cx="613239" cy="960384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6777" y="3683682"/>
            <a:ext cx="4833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In the case that a node is NOT compromised</a:t>
            </a:r>
            <a:endParaRPr lang="en-US" sz="16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右中かっこ 7"/>
          <p:cNvSpPr/>
          <p:nvPr/>
        </p:nvSpPr>
        <p:spPr>
          <a:xfrm rot="5400000">
            <a:off x="2606739" y="2993473"/>
            <a:ext cx="296212" cy="475475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7107" y="3345128"/>
            <a:ext cx="4833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eiryo" charset="-128"/>
                <a:ea typeface="Meiryo" charset="-128"/>
                <a:cs typeface="Meiryo" charset="-128"/>
              </a:rPr>
              <a:t>In the case that a node is compromised</a:t>
            </a:r>
            <a:endParaRPr lang="en-US" sz="1600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2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Simulations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Comparisons between analysis and simulation</a:t>
                </a:r>
              </a:p>
              <a:p>
                <a:pPr lvl="1"/>
                <a:r>
                  <a:rPr lang="en-US" dirty="0" smtClean="0"/>
                  <a:t>Delivery rate, message overhead, traceable rate, and path anonymity</a:t>
                </a:r>
              </a:p>
              <a:p>
                <a:r>
                  <a:rPr lang="en-US" dirty="0" smtClean="0"/>
                  <a:t>Parameters</a:t>
                </a:r>
              </a:p>
              <a:p>
                <a:pPr lvl="1"/>
                <a:r>
                  <a:rPr lang="en-US" dirty="0" smtClean="0"/>
                  <a:t>Group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Num</a:t>
                </a:r>
                <a:r>
                  <a:rPr lang="en-US" dirty="0" smtClean="0"/>
                  <a:t> of onion routers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Num</a:t>
                </a:r>
                <a:r>
                  <a:rPr lang="en-US" dirty="0" smtClean="0"/>
                  <a:t> of copies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</m:oMath>
                </a14:m>
                <a:endParaRPr lang="en-US" altLang="ja-JP" dirty="0"/>
              </a:p>
              <a:p>
                <a:r>
                  <a:rPr lang="en-US" altLang="ja-JP" dirty="0"/>
                  <a:t>Two scenarios</a:t>
                </a:r>
              </a:p>
              <a:p>
                <a:pPr lvl="1"/>
                <a:r>
                  <a:rPr lang="en-US" altLang="ja-JP" dirty="0"/>
                  <a:t>Randomly generated graphs</a:t>
                </a:r>
              </a:p>
              <a:p>
                <a:pPr lvl="1"/>
                <a:r>
                  <a:rPr lang="en-US" altLang="ja-JP" dirty="0"/>
                  <a:t>Real traces with CRAWDAD dataset</a:t>
                </a:r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3" t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4789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with Random Graphs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171" y="1621971"/>
            <a:ext cx="8763000" cy="11427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contact graphs are randomly generated</a:t>
            </a:r>
          </a:p>
          <a:p>
            <a:r>
              <a:rPr lang="en-US" sz="2400" dirty="0" smtClean="0"/>
              <a:t>1000 simulations experiments are conducted</a:t>
            </a:r>
            <a:endParaRPr 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22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8352965"/>
                  </p:ext>
                </p:extLst>
              </p:nvPr>
            </p:nvGraphicFramePr>
            <p:xfrm>
              <a:off x="926760" y="3301104"/>
              <a:ext cx="717429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26294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Parameter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Value (default value)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The number of nodes,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charset="0"/>
                                  <a:ea typeface="Meiryo" charset="-128"/>
                                  <a:cs typeface="Meiryo" charset="-128"/>
                                </a:rPr>
                                <m:t>𝑛</m:t>
                              </m:r>
                            </m:oMath>
                          </a14:m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1000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The inter-contact time,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charset="0"/>
                                  <a:ea typeface="Meiryo" charset="-128"/>
                                  <a:cs typeface="Meiryo" charset="-128"/>
                                </a:rPr>
                                <m:t>𝜆</m:t>
                              </m:r>
                            </m:oMath>
                          </a14:m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0 to 360</a:t>
                          </a:r>
                          <a:r>
                            <a:rPr lang="en-US" baseline="0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 minutes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The group</a:t>
                          </a:r>
                          <a:r>
                            <a:rPr lang="en-US" baseline="0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 size,</a:t>
                          </a:r>
                          <a:r>
                            <a:rPr lang="en-US" altLang="ja-JP" b="0" dirty="0" smtClean="0">
                              <a:ea typeface="Meiryo" charset="-128"/>
                              <a:cs typeface="Meiryo" charset="-12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b="0" i="1" smtClean="0">
                                  <a:latin typeface="Cambria Math" charset="0"/>
                                  <a:ea typeface="Meiryo" charset="-128"/>
                                  <a:cs typeface="Meiryo" charset="-128"/>
                                </a:rPr>
                                <m:t>𝑔</m:t>
                              </m:r>
                            </m:oMath>
                          </a14:m>
                          <a:endParaRPr lang="en-US" altLang="ja-JP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1 –</a:t>
                          </a:r>
                          <a:r>
                            <a:rPr lang="en-US" baseline="0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 10 (5)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The number of onion</a:t>
                          </a:r>
                          <a:r>
                            <a:rPr lang="en-US" baseline="0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 routers,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  <a:ea typeface="Meiryo" charset="-128"/>
                                  <a:cs typeface="Meiryo" charset="-128"/>
                                </a:rPr>
                                <m:t>𝐾</m:t>
                              </m:r>
                            </m:oMath>
                          </a14:m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1</a:t>
                          </a:r>
                          <a:r>
                            <a:rPr lang="en-US" baseline="0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 – 10 (3)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The number of</a:t>
                          </a:r>
                          <a:r>
                            <a:rPr lang="en-US" baseline="0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 copies,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  <a:ea typeface="Meiryo" charset="-128"/>
                                  <a:cs typeface="Meiryo" charset="-128"/>
                                </a:rPr>
                                <m:t>𝐿</m:t>
                              </m:r>
                            </m:oMath>
                          </a14:m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1 - 5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The message</a:t>
                          </a:r>
                          <a:r>
                            <a:rPr lang="en-US" baseline="0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 deadline,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  <a:ea typeface="Meiryo" charset="-128"/>
                                  <a:cs typeface="Meiryo" charset="-128"/>
                                </a:rPr>
                                <m:t>𝑇</m:t>
                              </m:r>
                            </m:oMath>
                          </a14:m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60 to 1800 minutes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The % of compromised nodes,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charset="0"/>
                                  <a:ea typeface="Meiryo" charset="-128"/>
                                  <a:cs typeface="Meiryo" charset="-128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Meiryo" charset="-128"/>
                                  <a:cs typeface="Meiryo" charset="-128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Meiryo" charset="-128"/>
                                  <a:cs typeface="Meiryo" charset="-128"/>
                                </a:rPr>
                                <m:t>𝑛</m:t>
                              </m:r>
                            </m:oMath>
                          </a14:m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0% -</a:t>
                          </a:r>
                          <a:r>
                            <a:rPr lang="en-US" baseline="0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 50% (10%)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8352965"/>
                  </p:ext>
                </p:extLst>
              </p:nvPr>
            </p:nvGraphicFramePr>
            <p:xfrm>
              <a:off x="926760" y="3301104"/>
              <a:ext cx="717429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26294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Parameter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Value (default value)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95" t="-106557" r="-74151" b="-6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1000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95" t="-206557" r="-74151" b="-5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0 to 360</a:t>
                          </a:r>
                          <a:r>
                            <a:rPr lang="en-US" baseline="0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 minutes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95" t="-306557" r="-74151" b="-4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1 –</a:t>
                          </a:r>
                          <a:r>
                            <a:rPr lang="en-US" baseline="0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 10 (5)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95" t="-406557" r="-74151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1</a:t>
                          </a:r>
                          <a:r>
                            <a:rPr lang="en-US" baseline="0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 – 10 (3)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95" t="-506557" r="-74151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1 - 5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95" t="-606557" r="-74151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60 to 1800 minutes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95" t="-706557" r="-74151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0% -</a:t>
                          </a:r>
                          <a:r>
                            <a:rPr lang="en-US" baseline="0" dirty="0" smtClean="0">
                              <a:latin typeface="Meiryo" charset="-128"/>
                              <a:ea typeface="Meiryo" charset="-128"/>
                              <a:cs typeface="Meiryo" charset="-128"/>
                            </a:rPr>
                            <a:t> 50% (10%)</a:t>
                          </a:r>
                          <a:endParaRPr lang="en-US" dirty="0">
                            <a:latin typeface="Meiryo" charset="-128"/>
                            <a:ea typeface="Meiryo" charset="-128"/>
                            <a:cs typeface="Meiryo" charset="-128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タイトル 1"/>
          <p:cNvSpPr txBox="1">
            <a:spLocks/>
          </p:cNvSpPr>
          <p:nvPr/>
        </p:nvSpPr>
        <p:spPr>
          <a:xfrm>
            <a:off x="926760" y="2764715"/>
            <a:ext cx="7174294" cy="536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ctr"/>
            <a:r>
              <a:rPr lang="en-US" sz="2400" dirty="0" smtClean="0"/>
              <a:t>Table. Simulation parameters.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2183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Delivery Rate and Message Overhead</a:t>
            </a:r>
            <a:endParaRPr lang="en-US" sz="36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3860"/>
            <a:ext cx="4654063" cy="3253535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07" y="1483860"/>
            <a:ext cx="4627693" cy="3235101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839038" y="4743679"/>
            <a:ext cx="3357824" cy="584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ctr"/>
            <a:r>
              <a:rPr lang="en-US" sz="2400" dirty="0" smtClean="0"/>
              <a:t>Fig. Delivery rate</a:t>
            </a:r>
            <a:endParaRPr lang="en-US" sz="24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233303" y="4744951"/>
            <a:ext cx="3357824" cy="584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ctr"/>
            <a:r>
              <a:rPr lang="en-US" sz="2400" dirty="0" smtClean="0"/>
              <a:t>Fig. Message overhead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41291" y="5471782"/>
                <a:ext cx="8425542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charset="0"/>
                  <a:buChar char="•"/>
                </a:pPr>
                <a:r>
                  <a:rPr lang="en-US" sz="2000" dirty="0" smtClean="0">
                    <a:latin typeface="Meiryo" charset="-128"/>
                    <a:ea typeface="Meiryo" charset="-128"/>
                    <a:cs typeface="Meiryo" charset="-128"/>
                  </a:rPr>
                  <a:t>The delivery rate increases as the value of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sz="2000" dirty="0" smtClean="0">
                    <a:latin typeface="Meiryo" charset="-128"/>
                    <a:ea typeface="Meiryo" charset="-128"/>
                    <a:cs typeface="Meiryo" charset="-128"/>
                  </a:rPr>
                  <a:t> increases</a:t>
                </a:r>
              </a:p>
              <a:p>
                <a:pPr marL="285750" indent="-285750">
                  <a:spcBef>
                    <a:spcPts val="600"/>
                  </a:spcBef>
                  <a:buFont typeface="Arial" charset="0"/>
                  <a:buChar char="•"/>
                </a:pPr>
                <a:r>
                  <a:rPr lang="en-US" sz="2000" dirty="0" smtClean="0">
                    <a:latin typeface="Meiryo" charset="-128"/>
                    <a:ea typeface="Meiryo" charset="-128"/>
                    <a:cs typeface="Meiryo" charset="-128"/>
                  </a:rPr>
                  <a:t>The # of </a:t>
                </a:r>
                <a:r>
                  <a:rPr lang="en-US" sz="2000" dirty="0" err="1" smtClean="0">
                    <a:latin typeface="Meiryo" charset="-128"/>
                    <a:ea typeface="Meiryo" charset="-128"/>
                    <a:cs typeface="Meiryo" charset="-128"/>
                  </a:rPr>
                  <a:t>msg</a:t>
                </a:r>
                <a:r>
                  <a:rPr lang="en-US" sz="2000" dirty="0" smtClean="0">
                    <a:latin typeface="Meiryo" charset="-128"/>
                    <a:ea typeface="Meiryo" charset="-128"/>
                    <a:cs typeface="Meiryo" charset="-128"/>
                  </a:rPr>
                  <a:t> forwarding increases, as the value of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sz="2000" dirty="0" smtClean="0">
                    <a:latin typeface="Meiryo" charset="-128"/>
                    <a:ea typeface="Meiryo" charset="-128"/>
                    <a:cs typeface="Meiryo" charset="-128"/>
                  </a:rPr>
                  <a:t> increases</a:t>
                </a:r>
                <a:endParaRPr lang="en-US" sz="2000" dirty="0"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91" y="5471782"/>
                <a:ext cx="8425542" cy="784830"/>
              </a:xfrm>
              <a:prstGeom prst="rect">
                <a:avLst/>
              </a:prstGeom>
              <a:blipFill rotWithShape="0">
                <a:blip r:embed="rId5"/>
                <a:stretch>
                  <a:fillRect l="-651" t="-5469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9328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Traceable Rate and Anonymity</a:t>
            </a:r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1483860"/>
            <a:ext cx="4608845" cy="3221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11630" y="5322615"/>
                <a:ext cx="819443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charset="0"/>
                  <a:buChar char="•"/>
                </a:pPr>
                <a:r>
                  <a:rPr lang="en-US" sz="2000" dirty="0" smtClean="0">
                    <a:latin typeface="Meiryo" charset="-128"/>
                    <a:ea typeface="Meiryo" charset="-128"/>
                    <a:cs typeface="Meiryo" charset="-128"/>
                  </a:rPr>
                  <a:t>Note: the traceable rate is independent from 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𝐿</m:t>
                    </m:r>
                  </m:oMath>
                </a14:m>
                <a:endParaRPr lang="en-US" sz="2000" dirty="0" smtClean="0">
                  <a:latin typeface="Meiryo" charset="-128"/>
                  <a:ea typeface="Meiryo" charset="-128"/>
                  <a:cs typeface="Meiryo" charset="-128"/>
                </a:endParaRPr>
              </a:p>
              <a:p>
                <a:pPr marL="285750" indent="-285750">
                  <a:spcBef>
                    <a:spcPts val="600"/>
                  </a:spcBef>
                  <a:buFont typeface="Arial" charset="0"/>
                  <a:buChar char="•"/>
                </a:pPr>
                <a:r>
                  <a:rPr lang="en-US" sz="2000" dirty="0" smtClean="0">
                    <a:latin typeface="Meiryo" charset="-128"/>
                    <a:ea typeface="Meiryo" charset="-128"/>
                    <a:cs typeface="Meiryo" charset="-128"/>
                  </a:rPr>
                  <a:t>The traceable rate decreases, as the onion length increases</a:t>
                </a:r>
              </a:p>
              <a:p>
                <a:pPr marL="285750" indent="-285750">
                  <a:spcBef>
                    <a:spcPts val="600"/>
                  </a:spcBef>
                  <a:buFont typeface="Arial" charset="0"/>
                  <a:buChar char="•"/>
                </a:pPr>
                <a:r>
                  <a:rPr lang="en-US" sz="2000" dirty="0" smtClean="0">
                    <a:latin typeface="Meiryo" charset="-128"/>
                    <a:ea typeface="Meiryo" charset="-128"/>
                    <a:cs typeface="Meiryo" charset="-128"/>
                  </a:rPr>
                  <a:t>The path anonymity decreases, as 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Meiryo" charset="-128"/>
                        <a:cs typeface="Meiryo" charset="-128"/>
                      </a:rPr>
                      <m:t>𝐿</m:t>
                    </m:r>
                  </m:oMath>
                </a14:m>
                <a:r>
                  <a:rPr lang="en-US" sz="2000" dirty="0" smtClean="0">
                    <a:latin typeface="Meiryo" charset="-128"/>
                    <a:ea typeface="Meiryo" charset="-128"/>
                    <a:cs typeface="Meiryo" charset="-128"/>
                  </a:rPr>
                  <a:t> increases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30" y="5322615"/>
                <a:ext cx="8194430" cy="1169551"/>
              </a:xfrm>
              <a:prstGeom prst="rect">
                <a:avLst/>
              </a:prstGeom>
              <a:blipFill rotWithShape="0">
                <a:blip r:embed="rId3"/>
                <a:stretch>
                  <a:fillRect l="-670" t="-364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/>
          <p:cNvSpPr txBox="1">
            <a:spLocks/>
          </p:cNvSpPr>
          <p:nvPr/>
        </p:nvSpPr>
        <p:spPr>
          <a:xfrm>
            <a:off x="139002" y="4732686"/>
            <a:ext cx="4267199" cy="568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ctr"/>
            <a:r>
              <a:rPr lang="en-US" sz="2400" dirty="0" smtClean="0"/>
              <a:t>Fig. Traceable rate</a:t>
            </a:r>
            <a:endParaRPr 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11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99" y="1483860"/>
            <a:ext cx="4633691" cy="3239293"/>
          </a:xfr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4642915" y="4754529"/>
            <a:ext cx="4267199" cy="568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ctr"/>
            <a:r>
              <a:rPr lang="en-US" sz="2400" dirty="0" smtClean="0"/>
              <a:t>Fig. Path Anonymity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388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Real Traces</a:t>
            </a:r>
            <a:endParaRPr 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10" y="1435545"/>
            <a:ext cx="4655490" cy="3254532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347"/>
            <a:ext cx="4665785" cy="326173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53014" y="6056253"/>
            <a:ext cx="842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Meiryo" charset="-128"/>
                <a:ea typeface="Meiryo" charset="-128"/>
                <a:cs typeface="Meiryo" charset="-128"/>
              </a:rPr>
              <a:t>There exist on and off-business hours</a:t>
            </a:r>
            <a:endParaRPr lang="en-US" sz="20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98586" y="4787057"/>
            <a:ext cx="4267199" cy="1019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ctr"/>
            <a:r>
              <a:rPr lang="en-US" sz="2000" dirty="0" smtClean="0"/>
              <a:t>Fig. the delivery rate</a:t>
            </a:r>
          </a:p>
          <a:p>
            <a:pPr algn="ctr"/>
            <a:r>
              <a:rPr lang="en-US" sz="2000" dirty="0" smtClean="0"/>
              <a:t>Cambridge traces (a small and dense network with 12 </a:t>
            </a:r>
            <a:r>
              <a:rPr lang="en-US" sz="2000" dirty="0" err="1" smtClean="0"/>
              <a:t>iMotes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876801" y="4836385"/>
            <a:ext cx="4267199" cy="1019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ctr"/>
            <a:r>
              <a:rPr lang="en-US" sz="2000" dirty="0" smtClean="0"/>
              <a:t>Fig. the delivery rate</a:t>
            </a:r>
          </a:p>
          <a:p>
            <a:pPr algn="ctr"/>
            <a:r>
              <a:rPr lang="en-US" sz="2000" dirty="0" smtClean="0"/>
              <a:t>Infocom’15 traces (a medium size network with 41 </a:t>
            </a:r>
            <a:r>
              <a:rPr lang="en-US" sz="2000" dirty="0" err="1" smtClean="0"/>
              <a:t>iMotes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3525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Conclusions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emphasize the theoretical aspects of onion-based anonymous routing in DTNs</a:t>
            </a:r>
          </a:p>
          <a:p>
            <a:pPr lvl="1"/>
            <a:r>
              <a:rPr lang="en-US" dirty="0" smtClean="0"/>
              <a:t>An abstract of onion-based anonymous routing protocols</a:t>
            </a:r>
          </a:p>
          <a:p>
            <a:pPr lvl="1"/>
            <a:r>
              <a:rPr lang="en-US" dirty="0" smtClean="0"/>
              <a:t>The analysis of the delivery rate, message overhead, traceable rate, and path anonymity</a:t>
            </a:r>
          </a:p>
          <a:p>
            <a:pPr lvl="1"/>
            <a:r>
              <a:rPr lang="en-US" dirty="0" smtClean="0"/>
              <a:t>The analyses provide the closed-form solutions to approximate the simulation results</a:t>
            </a:r>
          </a:p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1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58838" y="2743200"/>
            <a:ext cx="310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Meiryo" charset="-128"/>
                <a:ea typeface="Meiryo" charset="-128"/>
                <a:cs typeface="Meiryo" charset="-128"/>
              </a:rPr>
              <a:t>Thank you</a:t>
            </a:r>
            <a:endParaRPr lang="en-US" sz="400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1295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Three parameters,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Group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 smtClean="0"/>
                  <a:t> : determined by the administrator</a:t>
                </a:r>
              </a:p>
              <a:p>
                <a:pPr lvl="1"/>
                <a:r>
                  <a:rPr lang="en-US" dirty="0" smtClean="0"/>
                  <a:t>The onion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dirty="0" smtClean="0"/>
                  <a:t>: flexible setting is not possible</a:t>
                </a:r>
              </a:p>
              <a:p>
                <a:pPr lvl="1"/>
                <a:r>
                  <a:rPr lang="en-US" dirty="0" smtClean="0"/>
                  <a:t>The number of copies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 smtClean="0"/>
                  <a:t> : tunable by each message transmission</a:t>
                </a:r>
              </a:p>
              <a:p>
                <a:r>
                  <a:rPr lang="en-US" dirty="0" smtClean="0"/>
                  <a:t>Rule of thumb</a:t>
                </a:r>
              </a:p>
              <a:p>
                <a:pPr lvl="1"/>
                <a:r>
                  <a:rPr lang="en-US" dirty="0" smtClean="0"/>
                  <a:t>Larger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 smtClean="0"/>
                  <a:t> improve delivery rate, but reduces path anonymity</a:t>
                </a:r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3" t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331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4171" y="1621971"/>
                <a:ext cx="8763000" cy="271213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Delay tolerant networks (DTNs)</a:t>
                </a:r>
              </a:p>
              <a:p>
                <a:pPr lvl="1"/>
                <a:r>
                  <a:rPr lang="en-US" sz="2000" dirty="0" smtClean="0"/>
                  <a:t>Intermittently disconnected,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store-and-carry</a:t>
                </a:r>
                <a:r>
                  <a:rPr lang="en-US" sz="2000" dirty="0" smtClean="0"/>
                  <a:t> forwarding</a:t>
                </a:r>
              </a:p>
              <a:p>
                <a:r>
                  <a:rPr lang="en-US" altLang="ja-JP" sz="2400" dirty="0"/>
                  <a:t>The network model of a DTN</a:t>
                </a:r>
              </a:p>
              <a:p>
                <a:pPr lvl="1"/>
                <a:r>
                  <a:rPr lang="en-US" altLang="ja-JP" sz="2000" dirty="0"/>
                  <a:t>A graph representation is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contact-based</a:t>
                </a:r>
              </a:p>
              <a:p>
                <a:pPr lvl="1"/>
                <a:r>
                  <a:rPr lang="en-US" altLang="ja-JP" sz="2000" dirty="0"/>
                  <a:t>The link weight between two nodes is defined by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contact frequency</a:t>
                </a:r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𝑖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,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71" y="1621971"/>
                <a:ext cx="8763000" cy="2712131"/>
              </a:xfrm>
              <a:blipFill rotWithShape="0">
                <a:blip r:embed="rId2"/>
                <a:stretch>
                  <a:fillRect l="-974" t="-3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3</a:t>
            </a:fld>
            <a:endParaRPr lang="ja-JP" altLang="en-US"/>
          </a:p>
        </p:txBody>
      </p:sp>
      <p:grpSp>
        <p:nvGrpSpPr>
          <p:cNvPr id="10" name="図形グループ 9"/>
          <p:cNvGrpSpPr/>
          <p:nvPr/>
        </p:nvGrpSpPr>
        <p:grpSpPr>
          <a:xfrm>
            <a:off x="2355004" y="4423935"/>
            <a:ext cx="4883345" cy="1828801"/>
            <a:chOff x="2537884" y="4173416"/>
            <a:chExt cx="4883345" cy="1828801"/>
          </a:xfrm>
        </p:grpSpPr>
        <p:sp>
          <p:nvSpPr>
            <p:cNvPr id="11" name="円/楕円 10"/>
            <p:cNvSpPr/>
            <p:nvPr/>
          </p:nvSpPr>
          <p:spPr>
            <a:xfrm>
              <a:off x="4267200" y="5568463"/>
              <a:ext cx="433754" cy="433754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5323951" y="4800601"/>
              <a:ext cx="433754" cy="433754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4267200" y="4173416"/>
              <a:ext cx="433754" cy="433754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3223845" y="4835770"/>
              <a:ext cx="433754" cy="433754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745794" y="4800601"/>
              <a:ext cx="433754" cy="433754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直線コネクタ 15"/>
            <p:cNvCxnSpPr>
              <a:stCxn id="16" idx="7"/>
              <a:endCxn id="15" idx="2"/>
            </p:cNvCxnSpPr>
            <p:nvPr/>
          </p:nvCxnSpPr>
          <p:spPr>
            <a:xfrm flipV="1">
              <a:off x="3594077" y="4390293"/>
              <a:ext cx="673123" cy="508999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stCxn id="16" idx="5"/>
              <a:endCxn id="13" idx="2"/>
            </p:cNvCxnSpPr>
            <p:nvPr/>
          </p:nvCxnSpPr>
          <p:spPr>
            <a:xfrm>
              <a:off x="3594077" y="5206002"/>
              <a:ext cx="673123" cy="57933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stCxn id="15" idx="6"/>
              <a:endCxn id="14" idx="1"/>
            </p:cNvCxnSpPr>
            <p:nvPr/>
          </p:nvCxnSpPr>
          <p:spPr>
            <a:xfrm>
              <a:off x="4700954" y="4390293"/>
              <a:ext cx="686519" cy="47383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>
              <a:stCxn id="14" idx="3"/>
              <a:endCxn id="13" idx="6"/>
            </p:cNvCxnSpPr>
            <p:nvPr/>
          </p:nvCxnSpPr>
          <p:spPr>
            <a:xfrm flipH="1">
              <a:off x="4700954" y="5170833"/>
              <a:ext cx="686519" cy="614507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>
              <a:stCxn id="17" idx="2"/>
              <a:endCxn id="14" idx="6"/>
            </p:cNvCxnSpPr>
            <p:nvPr/>
          </p:nvCxnSpPr>
          <p:spPr>
            <a:xfrm flipH="1">
              <a:off x="5757705" y="5017478"/>
              <a:ext cx="98808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正方形/長方形 20"/>
                <p:cNvSpPr/>
                <p:nvPr/>
              </p:nvSpPr>
              <p:spPr>
                <a:xfrm>
                  <a:off x="2676988" y="4245693"/>
                  <a:ext cx="1392754" cy="381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charset="0"/>
                              </a:rPr>
                              <m:t>1</m:t>
                            </m:r>
                            <m:r>
                              <a:rPr lang="en-US" altLang="ja-JP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charset="0"/>
                          </a:rPr>
                          <m:t>=1/80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正方形/長方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6988" y="4245693"/>
                  <a:ext cx="1392754" cy="3815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1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正方形/長方形 21"/>
                <p:cNvSpPr/>
                <p:nvPr/>
              </p:nvSpPr>
              <p:spPr>
                <a:xfrm>
                  <a:off x="2537884" y="5403825"/>
                  <a:ext cx="1392754" cy="381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charset="0"/>
                              </a:rPr>
                              <m:t>1</m:t>
                            </m:r>
                            <m:r>
                              <a:rPr lang="en-US" altLang="ja-JP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charset="0"/>
                          </a:rPr>
                          <m:t>=1/60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正方形/長方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7884" y="5403825"/>
                  <a:ext cx="1392754" cy="38151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正方形/長方形 22"/>
                <p:cNvSpPr/>
                <p:nvPr/>
              </p:nvSpPr>
              <p:spPr>
                <a:xfrm>
                  <a:off x="4858995" y="4187813"/>
                  <a:ext cx="1526315" cy="381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altLang="ja-JP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charset="0"/>
                          </a:rPr>
                          <m:t>=1/100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正方形/長方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8995" y="4187813"/>
                  <a:ext cx="1526315" cy="38151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正方形/長方形 23"/>
                <p:cNvSpPr/>
                <p:nvPr/>
              </p:nvSpPr>
              <p:spPr>
                <a:xfrm>
                  <a:off x="4909236" y="5448300"/>
                  <a:ext cx="1398075" cy="381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charset="0"/>
                              </a:rPr>
                              <m:t>3</m:t>
                            </m:r>
                            <m:r>
                              <a:rPr lang="en-US" altLang="ja-JP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charset="0"/>
                          </a:rPr>
                          <m:t>=1/70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正方形/長方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9236" y="5448300"/>
                  <a:ext cx="1398075" cy="38151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1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正方形/長方形 24"/>
                <p:cNvSpPr/>
                <p:nvPr/>
              </p:nvSpPr>
              <p:spPr>
                <a:xfrm>
                  <a:off x="5894914" y="4487009"/>
                  <a:ext cx="1526315" cy="381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charset="0"/>
                              </a:rPr>
                              <m:t>4</m:t>
                            </m:r>
                            <m:r>
                              <a:rPr lang="en-US" altLang="ja-JP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charset="0"/>
                          </a:rPr>
                          <m:t>=1/120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正方形/長方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914" y="4487009"/>
                  <a:ext cx="1526315" cy="38151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585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(Cont.)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171" y="1621970"/>
            <a:ext cx="8763000" cy="3638519"/>
          </a:xfrm>
        </p:spPr>
        <p:txBody>
          <a:bodyPr/>
          <a:lstStyle/>
          <a:p>
            <a:r>
              <a:rPr lang="en-US" dirty="0" smtClean="0"/>
              <a:t>Anonymous communications</a:t>
            </a:r>
          </a:p>
          <a:p>
            <a:pPr lvl="1"/>
            <a:r>
              <a:rPr lang="en-US" dirty="0" smtClean="0"/>
              <a:t>Protect the privacy of end hosts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revent from traffic analyses</a:t>
            </a:r>
          </a:p>
          <a:p>
            <a:pPr lvl="1"/>
            <a:r>
              <a:rPr lang="en-US" altLang="ja-JP" dirty="0"/>
              <a:t>Intermediate nodes never know where a packet comes from and goes </a:t>
            </a:r>
            <a:r>
              <a:rPr lang="en-US" altLang="ja-JP" dirty="0" smtClean="0"/>
              <a:t>to</a:t>
            </a:r>
          </a:p>
          <a:p>
            <a:r>
              <a:rPr lang="en-US" altLang="ja-JP" dirty="0" smtClean="0"/>
              <a:t>Applications</a:t>
            </a:r>
          </a:p>
          <a:p>
            <a:pPr lvl="1"/>
            <a:r>
              <a:rPr lang="en-US" altLang="ja-JP" dirty="0" smtClean="0"/>
              <a:t>Critical communications, e.g., battle fields</a:t>
            </a:r>
            <a:endParaRPr lang="en-US" altLang="ja-JP" dirty="0"/>
          </a:p>
          <a:p>
            <a:pPr lvl="1"/>
            <a:endParaRPr 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01" y="5843633"/>
            <a:ext cx="305356" cy="40568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692" y="5852956"/>
            <a:ext cx="305356" cy="40568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30" y="5332851"/>
            <a:ext cx="305356" cy="40568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9" y="5040069"/>
            <a:ext cx="740527" cy="41591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56" y="5799071"/>
            <a:ext cx="720704" cy="49481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11" y="5583286"/>
            <a:ext cx="323604" cy="539340"/>
          </a:xfrm>
          <a:prstGeom prst="rect">
            <a:avLst/>
          </a:prstGeom>
        </p:spPr>
      </p:pic>
      <p:cxnSp>
        <p:nvCxnSpPr>
          <p:cNvPr id="13" name="直線矢印コネクタ 12"/>
          <p:cNvCxnSpPr>
            <a:stCxn id="7" idx="1"/>
            <a:endCxn id="8" idx="3"/>
          </p:cNvCxnSpPr>
          <p:nvPr/>
        </p:nvCxnSpPr>
        <p:spPr>
          <a:xfrm flipH="1" flipV="1">
            <a:off x="3742386" y="5248025"/>
            <a:ext cx="563044" cy="28767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5" idx="1"/>
            <a:endCxn id="9" idx="3"/>
          </p:cNvCxnSpPr>
          <p:nvPr/>
        </p:nvCxnSpPr>
        <p:spPr>
          <a:xfrm flipH="1">
            <a:off x="5045860" y="6046477"/>
            <a:ext cx="51764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9" idx="1"/>
            <a:endCxn id="6" idx="3"/>
          </p:cNvCxnSpPr>
          <p:nvPr/>
        </p:nvCxnSpPr>
        <p:spPr>
          <a:xfrm flipH="1">
            <a:off x="4043048" y="6046477"/>
            <a:ext cx="282108" cy="9323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6" idx="1"/>
            <a:endCxn id="8" idx="2"/>
          </p:cNvCxnSpPr>
          <p:nvPr/>
        </p:nvCxnSpPr>
        <p:spPr>
          <a:xfrm flipH="1" flipV="1">
            <a:off x="3372123" y="5455981"/>
            <a:ext cx="365569" cy="599819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8" idx="1"/>
            <a:endCxn id="11" idx="3"/>
          </p:cNvCxnSpPr>
          <p:nvPr/>
        </p:nvCxnSpPr>
        <p:spPr>
          <a:xfrm flipH="1">
            <a:off x="2438815" y="5248025"/>
            <a:ext cx="563044" cy="604931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875877" y="6133632"/>
            <a:ext cx="708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Meiryo" charset="-128"/>
                <a:ea typeface="Meiryo" charset="-128"/>
                <a:cs typeface="Meiryo" charset="-128"/>
              </a:rPr>
              <a:t>Sink</a:t>
            </a:r>
            <a:endParaRPr lang="en-US" sz="160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2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Preliminary and Related Works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171" y="1446125"/>
            <a:ext cx="8763000" cy="1519815"/>
          </a:xfrm>
        </p:spPr>
        <p:txBody>
          <a:bodyPr/>
          <a:lstStyle/>
          <a:p>
            <a:r>
              <a:rPr lang="en-US" dirty="0" smtClean="0"/>
              <a:t>Onion Routing, e.g., Tor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Layered encryptions </a:t>
            </a:r>
            <a:r>
              <a:rPr lang="en-US" dirty="0" smtClean="0"/>
              <a:t>are applied to a message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424" y="5141519"/>
            <a:ext cx="5977801" cy="117732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259" y="2590802"/>
            <a:ext cx="5768966" cy="219614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00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171" y="1621971"/>
            <a:ext cx="8763000" cy="32942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anonymous routing protocols have been proposed for ad hoc networks</a:t>
            </a:r>
          </a:p>
          <a:p>
            <a:pPr lvl="1"/>
            <a:r>
              <a:rPr lang="en-US" sz="2000" dirty="0" smtClean="0"/>
              <a:t>Onion-based, zone-based, and so on</a:t>
            </a:r>
          </a:p>
          <a:p>
            <a:r>
              <a:rPr lang="en-US" sz="2400" dirty="0" smtClean="0"/>
              <a:t>But, only a few protocols have been designed for DTNs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.g., onion-based [1] and threshold-based</a:t>
            </a:r>
          </a:p>
          <a:p>
            <a:pPr lvl="1"/>
            <a:r>
              <a:rPr lang="en-US" sz="2000" dirty="0" smtClean="0"/>
              <a:t>No protocol with </a:t>
            </a:r>
            <a:r>
              <a:rPr lang="en-US" sz="2000" dirty="0" smtClean="0">
                <a:solidFill>
                  <a:srgbClr val="FF0000"/>
                </a:solidFill>
              </a:rPr>
              <a:t>multi-copy</a:t>
            </a:r>
            <a:r>
              <a:rPr lang="en-US" sz="2000" dirty="0" smtClean="0"/>
              <a:t> forwarding has been designed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No theoretical work </a:t>
            </a:r>
            <a:r>
              <a:rPr lang="en-US" sz="2000" dirty="0" smtClean="0"/>
              <a:t>has been done</a:t>
            </a:r>
            <a:endParaRPr 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9018" y="4855306"/>
            <a:ext cx="841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[1] C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. Shi, X. Luo, P.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Traynor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, M. H. Ammar, and E. W. Zegura, “ARDEN: Anonymous Networking in Delay Tolerant Networks,” Ad Hoc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Netw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., vol. 10, no. 6, pp. 918–930, 2012. </a:t>
            </a:r>
          </a:p>
        </p:txBody>
      </p:sp>
    </p:spTree>
    <p:extLst>
      <p:ext uri="{BB962C8B-B14F-4D97-AF65-F5344CB8AC3E}">
        <p14:creationId xmlns:p14="http://schemas.microsoft.com/office/powerpoint/2010/main" val="200728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Abstract Onion-Based Anonymous Routing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onion-based anonymous routing protocol</a:t>
            </a:r>
          </a:p>
          <a:p>
            <a:pPr lvl="1"/>
            <a:r>
              <a:rPr lang="en-US" dirty="0" smtClean="0"/>
              <a:t>Introduction of </a:t>
            </a:r>
            <a:r>
              <a:rPr lang="en-US" dirty="0" smtClean="0">
                <a:solidFill>
                  <a:srgbClr val="FF0000"/>
                </a:solidFill>
              </a:rPr>
              <a:t>onion groups</a:t>
            </a:r>
          </a:p>
          <a:p>
            <a:pPr lvl="2"/>
            <a:r>
              <a:rPr lang="en-US" dirty="0" smtClean="0"/>
              <a:t>A set of nodes consists of an onion group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Anycast-lilke</a:t>
            </a:r>
            <a:r>
              <a:rPr lang="en-US" dirty="0" smtClean="0"/>
              <a:t> forwarding</a:t>
            </a:r>
          </a:p>
          <a:p>
            <a:pPr lvl="1"/>
            <a:r>
              <a:rPr lang="en-US" dirty="0" smtClean="0"/>
              <a:t>Single-copy and </a:t>
            </a:r>
            <a:r>
              <a:rPr lang="en-US" dirty="0" smtClean="0">
                <a:solidFill>
                  <a:srgbClr val="FF0000"/>
                </a:solidFill>
              </a:rPr>
              <a:t>multi-copy</a:t>
            </a:r>
            <a:r>
              <a:rPr lang="en-US" dirty="0" smtClean="0"/>
              <a:t> forwarding</a:t>
            </a:r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328" y="4299841"/>
            <a:ext cx="4668686" cy="245678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13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Multi-Copy Forwarding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400" dirty="0" smtClean="0"/>
                  <a:t>System Initialization: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US" sz="2000" dirty="0" smtClean="0"/>
                  <a:t>The nodes in the system are divided into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charset="0"/>
                              </a:rPr>
                              <m:t>𝑔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groups,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sz="2000" dirty="0" smtClean="0"/>
                  <a:t> is the group size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US" sz="2000" dirty="0" smtClean="0"/>
                  <a:t>Public/private keys initializations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2400" dirty="0" smtClean="0"/>
                  <a:t>Input parameters: 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US" sz="2000" dirty="0" smtClean="0"/>
                  <a:t>The number of intermediate onion routers: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𝐾</m:t>
                    </m:r>
                  </m:oMath>
                </a14:m>
                <a:endParaRPr lang="en-US" sz="2000" dirty="0" smtClean="0"/>
              </a:p>
              <a:p>
                <a:pPr lvl="1">
                  <a:spcAft>
                    <a:spcPts val="0"/>
                  </a:spcAft>
                </a:pPr>
                <a:r>
                  <a:rPr lang="en-US" sz="2000" dirty="0" smtClean="0"/>
                  <a:t>The number of message copies: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𝐿</m:t>
                    </m:r>
                  </m:oMath>
                </a14:m>
                <a:endParaRPr lang="en-US" sz="2000" b="0" dirty="0" smtClean="0"/>
              </a:p>
              <a:p>
                <a:pPr lvl="1">
                  <a:spcAft>
                    <a:spcPts val="0"/>
                  </a:spcAft>
                </a:pPr>
                <a:r>
                  <a:rPr lang="en-US" sz="2000" dirty="0" smtClean="0"/>
                  <a:t>The message deadline: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𝑇</m:t>
                    </m:r>
                  </m:oMath>
                </a14:m>
                <a:endParaRPr lang="en-US" sz="2000" b="0" dirty="0" smtClean="0"/>
              </a:p>
              <a:p>
                <a:pPr>
                  <a:spcAft>
                    <a:spcPts val="0"/>
                  </a:spcAft>
                </a:pPr>
                <a:r>
                  <a:rPr lang="en-US" sz="2400" dirty="0" smtClean="0"/>
                  <a:t>Multi-Copy Forwarding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</a:rPr>
                      <m:t>𝑚</m:t>
                    </m:r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</a:rPr>
                      <m:t>𝐾</m:t>
                    </m:r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</a:rPr>
                      <m:t>𝐿</m:t>
                    </m:r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US" sz="2000" dirty="0"/>
                  <a:t>S</a:t>
                </a:r>
                <a:r>
                  <a:rPr lang="en-US" sz="2000" dirty="0" smtClean="0"/>
                  <a:t>elects a set of onion groups,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>
                  <a:spcAft>
                    <a:spcPts val="0"/>
                  </a:spcAft>
                </a:pPr>
                <a:r>
                  <a:rPr lang="en-US" sz="2000" dirty="0"/>
                  <a:t>G</a:t>
                </a:r>
                <a:r>
                  <a:rPr lang="en-US" sz="2000" dirty="0" smtClean="0"/>
                  <a:t>enerates an onion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US" sz="2000" dirty="0" smtClean="0"/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altLang="ja-JP" sz="2000" b="0" i="1" smtClean="0">
                        <a:latin typeface="Cambria Math" charset="0"/>
                      </a:rPr>
                      <m:t>.</m:t>
                    </m:r>
                    <m:r>
                      <a:rPr lang="en-US" altLang="ja-JP" sz="2000" b="0" i="1" smtClean="0">
                        <a:latin typeface="Cambria Math" charset="0"/>
                      </a:rPr>
                      <m:t>𝑡𝑖𝑐𝑘𝑒𝑡</m:t>
                    </m:r>
                    <m:r>
                      <a:rPr lang="en-US" altLang="ja-JP" sz="2000" b="0" i="1" smtClean="0">
                        <a:latin typeface="Cambria Math" charset="0"/>
                      </a:rPr>
                      <m:t>= </m:t>
                    </m:r>
                    <m:r>
                      <a:rPr lang="en-US" altLang="ja-JP" sz="2000" i="1">
                        <a:latin typeface="Cambria Math" charset="0"/>
                      </a:rPr>
                      <m:t>𝐿</m:t>
                    </m:r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4" t="-1707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663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Multi-Copy Forwarding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4171" y="1621971"/>
                <a:ext cx="8763000" cy="406882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does the following at contact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at the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dirty="0" err="1" smtClean="0"/>
                  <a:t>th</a:t>
                </a:r>
                <a:r>
                  <a:rPr lang="en-US" sz="2400" dirty="0" smtClean="0"/>
                  <a:t> hop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 establishes a secure link</a:t>
                </a:r>
              </a:p>
              <a:p>
                <a:pPr lvl="1"/>
                <a:r>
                  <a:rPr lang="en-US" altLang="ja-JP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altLang="ja-JP" sz="2000" b="0" i="1" smtClean="0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and Forward(.)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180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 sends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18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180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 decrements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18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altLang="ja-JP" sz="1800" b="0" i="0" smtClean="0">
                        <a:latin typeface="Cambria Math" charset="0"/>
                      </a:rPr>
                      <m:t>.</m:t>
                    </m:r>
                    <m:r>
                      <a:rPr lang="en-US" altLang="ja-JP" sz="1800" b="0" i="1" smtClean="0">
                        <a:latin typeface="Cambria Math" charset="0"/>
                      </a:rPr>
                      <m:t>𝑡𝑖𝑐𝑘𝑒𝑡</m:t>
                    </m:r>
                  </m:oMath>
                </a14:m>
                <a:r>
                  <a:rPr lang="en-US" sz="1800" dirty="0" smtClean="0"/>
                  <a:t> by 1</a:t>
                </a:r>
              </a:p>
              <a:p>
                <a:pPr lvl="2"/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18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altLang="ja-JP" sz="1800" b="0" i="1" smtClean="0">
                        <a:latin typeface="Cambria Math" charset="0"/>
                      </a:rPr>
                      <m:t>.</m:t>
                    </m:r>
                    <m:r>
                      <a:rPr lang="en-US" altLang="ja-JP" sz="1800" b="0" i="1" smtClean="0">
                        <a:latin typeface="Cambria Math" charset="0"/>
                      </a:rPr>
                      <m:t>𝑡𝑖𝑐𝑘𝑒𝑡</m:t>
                    </m:r>
                    <m:r>
                      <a:rPr lang="en-US" altLang="ja-JP" sz="18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1800" i="1" dirty="0" smtClean="0"/>
                  <a:t>, </a:t>
                </a:r>
                <a:r>
                  <a:rPr lang="en-US" sz="1800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180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i="1" dirty="0" smtClean="0"/>
                  <a:t> </a:t>
                </a:r>
                <a:r>
                  <a:rPr lang="en-US" sz="1800" dirty="0" smtClean="0"/>
                  <a:t>deletes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1800" i="1" dirty="0" smtClean="0"/>
                  <a:t> </a:t>
                </a:r>
                <a:r>
                  <a:rPr lang="en-US" sz="1800" dirty="0" smtClean="0"/>
                  <a:t>from the buffer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1800" b="0" dirty="0" smtClean="0"/>
                  <a:t>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altLang="ja-JP" sz="1800" b="0" i="1" smtClean="0">
                        <a:latin typeface="Cambria Math" charset="0"/>
                      </a:rPr>
                      <m:t>.</m:t>
                    </m:r>
                    <m:r>
                      <a:rPr lang="en-US" altLang="ja-JP" sz="1800" b="0" i="1" smtClean="0">
                        <a:latin typeface="Cambria Math" charset="0"/>
                      </a:rPr>
                      <m:t>𝑡𝑖𝑐𝑘𝑒𝑡</m:t>
                    </m:r>
                    <m:r>
                      <a:rPr lang="en-US" altLang="ja-JP" sz="1800" b="0" i="1" smtClean="0">
                        <a:latin typeface="Cambria Math" charset="0"/>
                      </a:rPr>
                      <m:t>=1</m:t>
                    </m:r>
                  </m:oMath>
                </a14:m>
                <a:endParaRPr lang="en-US" sz="1800" i="1" dirty="0" smtClean="0"/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 smtClean="0"/>
                  <a:t> receives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, routing succeeds</a:t>
                </a:r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is not delivered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 smtClean="0"/>
                  <a:t> within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, routing fails</a:t>
                </a: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71" y="1621971"/>
                <a:ext cx="8763000" cy="4068824"/>
              </a:xfrm>
              <a:blipFill rotWithShape="0">
                <a:blip r:embed="rId2"/>
                <a:stretch>
                  <a:fillRect l="-974" t="-1497" b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2E2-E2A2-D848-887B-B782CEC6A4A2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3035" y="5830645"/>
            <a:ext cx="7896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eiryo" charset="-128"/>
                <a:ea typeface="Meiryo" charset="-128"/>
                <a:cs typeface="Meiryo" charset="-128"/>
              </a:rPr>
              <a:t>Note: the definition of Forward(.) is left to application designers</a:t>
            </a:r>
          </a:p>
          <a:p>
            <a:r>
              <a:rPr lang="en-US" dirty="0" smtClean="0">
                <a:latin typeface="Meiryo" charset="-128"/>
                <a:ea typeface="Meiryo" charset="-128"/>
                <a:cs typeface="Meiryo" charset="-128"/>
              </a:rPr>
              <a:t>e.g., intermediate onion relays are allow to have one copy</a:t>
            </a:r>
            <a:endParaRPr lang="en-US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688924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6" id="{3E682CC9-B982-8B41-9DD8-DB4882DC487E}" vid="{CB5EBC09-95D8-F64F-9323-C22964710EE3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TMU_template_eng</Template>
  <TotalTime>4112</TotalTime>
  <Words>1063</Words>
  <Application>Microsoft Macintosh PowerPoint</Application>
  <PresentationFormat>画面に合わせる (4:3)</PresentationFormat>
  <Paragraphs>312</Paragraphs>
  <Slides>28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6" baseType="lpstr">
      <vt:lpstr>Calibri</vt:lpstr>
      <vt:lpstr>Calibri Light</vt:lpstr>
      <vt:lpstr>Cambria Math</vt:lpstr>
      <vt:lpstr>Meiryo</vt:lpstr>
      <vt:lpstr>ＭＳ Ｐゴシック</vt:lpstr>
      <vt:lpstr>Yu Gothic</vt:lpstr>
      <vt:lpstr>Arial</vt:lpstr>
      <vt:lpstr>ホワイト</vt:lpstr>
      <vt:lpstr>An Analysis of Onion-Based Anonymous Routing in Delay Tolerant Networks</vt:lpstr>
      <vt:lpstr>Outline</vt:lpstr>
      <vt:lpstr>1. Introduction</vt:lpstr>
      <vt:lpstr>Introduction (Cont.)</vt:lpstr>
      <vt:lpstr>2. Preliminary and Related Works</vt:lpstr>
      <vt:lpstr>Related Works</vt:lpstr>
      <vt:lpstr>3. Abstract Onion-Based Anonymous Routing</vt:lpstr>
      <vt:lpstr>Multi-Copy Forwarding</vt:lpstr>
      <vt:lpstr>Multi-Copy Forwarding (Cont.)</vt:lpstr>
      <vt:lpstr>4. Analyses</vt:lpstr>
      <vt:lpstr>Delivery Rate</vt:lpstr>
      <vt:lpstr>Delivery Rate (Cont.)</vt:lpstr>
      <vt:lpstr>Message Forwarding Cost</vt:lpstr>
      <vt:lpstr>The Traceable Rate</vt:lpstr>
      <vt:lpstr>The Traceable Rate (Cont.)</vt:lpstr>
      <vt:lpstr>The Traceable Rate (Cont.)</vt:lpstr>
      <vt:lpstr>Path Anonymity</vt:lpstr>
      <vt:lpstr>Path Anonymity (Cont.)</vt:lpstr>
      <vt:lpstr>Path Anonymity (Cont.)</vt:lpstr>
      <vt:lpstr>Path Anonymity (Cont.)</vt:lpstr>
      <vt:lpstr>5. Simulations</vt:lpstr>
      <vt:lpstr>Simulations with Random Graphs</vt:lpstr>
      <vt:lpstr>Delivery Rate and Message Overhead</vt:lpstr>
      <vt:lpstr>Traceable Rate and Anonymity</vt:lpstr>
      <vt:lpstr>Results with Real Traces</vt:lpstr>
      <vt:lpstr>6. Conclusions</vt:lpstr>
      <vt:lpstr>PowerPoint プレゼンテーション</vt:lpstr>
      <vt:lpstr>Observations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Analysis of Onion-Based Anonymous Routing in Delay Tolerant Networks</dc:title>
  <dc:creator>Microsoft Office ユーザー</dc:creator>
  <cp:lastModifiedBy>Microsoft Office ユーザー</cp:lastModifiedBy>
  <cp:revision>654</cp:revision>
  <dcterms:created xsi:type="dcterms:W3CDTF">2016-03-29T15:17:15Z</dcterms:created>
  <dcterms:modified xsi:type="dcterms:W3CDTF">2016-06-29T15:46:45Z</dcterms:modified>
</cp:coreProperties>
</file>