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9"/>
  </p:notesMasterIdLst>
  <p:handoutMasterIdLst>
    <p:handoutMasterId r:id="rId10"/>
  </p:handoutMasterIdLst>
  <p:sldIdLst>
    <p:sldId id="309" r:id="rId2"/>
    <p:sldId id="310" r:id="rId3"/>
    <p:sldId id="313" r:id="rId4"/>
    <p:sldId id="314" r:id="rId5"/>
    <p:sldId id="315" r:id="rId6"/>
    <p:sldId id="312" r:id="rId7"/>
    <p:sldId id="311" r:id="rId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Baber" initials="EB" lastIdx="1" clrIdx="0">
    <p:extLst>
      <p:ext uri="{19B8F6BF-5375-455C-9EA6-DF929625EA0E}">
        <p15:presenceInfo xmlns:p15="http://schemas.microsoft.com/office/powerpoint/2012/main" userId="98237a191b282979" providerId="Windows Live"/>
      </p:ext>
    </p:extLst>
  </p:cmAuthor>
  <p:cmAuthor id="2" name="wu" initials="w" lastIdx="1" clrIdx="1">
    <p:extLst>
      <p:ext uri="{19B8F6BF-5375-455C-9EA6-DF929625EA0E}">
        <p15:presenceInfo xmlns:p15="http://schemas.microsoft.com/office/powerpoint/2012/main" userId="w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6133"/>
  </p:normalViewPr>
  <p:slideViewPr>
    <p:cSldViewPr snapToGrid="0">
      <p:cViewPr varScale="1">
        <p:scale>
          <a:sx n="88" d="100"/>
          <a:sy n="88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8T01:43:38.582" idx="1">
    <p:pos x="1608" y="2313"/>
    <p:text>Why are you using so many colons? Unless it's a title, you need complete sentences on either side.</p:text>
    <p:extLst>
      <p:ext uri="{C676402C-5697-4E1C-873F-D02D1690AC5C}">
        <p15:threadingInfo xmlns:p15="http://schemas.microsoft.com/office/powerpoint/2012/main" timeZoneBias="240"/>
      </p:ext>
    </p:extLst>
  </p:cm>
  <p:cm authorId="2" dt="2016-08-01T17:44:17.38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2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48" cy="4181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1" y="8829676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8" y="8829676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3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48" cy="4181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018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48" cy="4181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Context-aware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social-aware. Compressed sensing with reduced number of sampling points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98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Smart-objects</a:t>
            </a:r>
            <a:r>
              <a:rPr lang="en-US" altLang="en-US" baseline="0" dirty="0" smtClean="0"/>
              <a:t> are human-carried or human-related devices.  Trust: friendship, ownership, and community. Social </a:t>
            </a:r>
            <a:r>
              <a:rPr lang="en-US" altLang="en-US" baseline="0" dirty="0" err="1" smtClean="0"/>
              <a:t>IoT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EB357D2-6799-4AE0-AD31-DA915148FEFE}" type="slidenum">
              <a:rPr lang="en-US" altLang="en-US" sz="11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15359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48" cy="4181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164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5267325" y="6657975"/>
            <a:ext cx="4029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9" tIns="46945" rIns="93889" bIns="46945" anchor="b"/>
          <a:lstStyle>
            <a:lvl1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91CFAEE-7BE9-4932-A7F5-E057D6E77448}" type="slidenum">
              <a:rPr lang="zh-CN" altLang="en-US">
                <a:solidFill>
                  <a:schemeClr val="tx1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5463"/>
            <a:ext cx="3503612" cy="26273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9" tIns="46945" rIns="93889" bIns="46945"/>
          <a:lstStyle/>
          <a:p>
            <a:r>
              <a:rPr lang="en-US" altLang="zh-CN" dirty="0" smtClean="0">
                <a:latin typeface="Arial" panose="020B0604020202020204" pitchFamily="34" charset="0"/>
                <a:ea typeface="MS PGothic" panose="020B0600070205080204" pitchFamily="34" charset="-128"/>
              </a:rPr>
              <a:t>5 billions people in urban</a:t>
            </a:r>
            <a:r>
              <a:rPr lang="en-US" altLang="zh-CN" baseline="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sitting (2030). Smart governance, mobility, utilities, building, and environment. European and China smart cities projects.</a:t>
            </a:r>
            <a:endParaRPr lang="zh-CN"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90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48" cy="4181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of Cloud Computing and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714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>
              <a:ea typeface="宋体" pitchFamily="2" charset="-122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 smtClean="0"/>
              <a:t>ICCCN'16 IoT Panel</a:t>
            </a: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59246-705C-4BDA-B8C8-74C3E78BDE4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8725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ICCCN'16 IoT Panel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7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29683" y="1639772"/>
            <a:ext cx="7772400" cy="1470023"/>
          </a:xfrm>
        </p:spPr>
        <p:txBody>
          <a:bodyPr/>
          <a:lstStyle/>
          <a:p>
            <a:pPr algn="r"/>
            <a:r>
              <a:rPr lang="en-US" dirty="0" smtClean="0">
                <a:latin typeface="Comic Sans MS" panose="030F0702030302020204" pitchFamily="66" charset="0"/>
              </a:rPr>
              <a:t>Emerging Research Challenges 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in the Era of </a:t>
            </a:r>
            <a:r>
              <a:rPr lang="en-US" dirty="0" err="1" smtClean="0">
                <a:latin typeface="Comic Sans MS" panose="030F0702030302020204" pitchFamily="66" charset="0"/>
              </a:rPr>
              <a:t>IoT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06137" y="3757874"/>
            <a:ext cx="6400799" cy="175260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Jie Wu</a:t>
            </a:r>
          </a:p>
          <a:p>
            <a:pPr algn="r"/>
            <a:r>
              <a:rPr lang="en-US" sz="2800" dirty="0" smtClean="0">
                <a:latin typeface="Comic Sans MS" panose="030F0702030302020204" pitchFamily="66" charset="0"/>
              </a:rPr>
              <a:t>Temple University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47" y="4771150"/>
            <a:ext cx="1857634" cy="92405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ICCCN'16 IoT Panel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err="1" smtClean="0">
                <a:latin typeface="Comic Sans MS" panose="030F0702030302020204" pitchFamily="66" charset="0"/>
              </a:rPr>
              <a:t>IoT</a:t>
            </a:r>
            <a:r>
              <a:rPr lang="en-US" sz="3200" dirty="0" smtClean="0">
                <a:latin typeface="Comic Sans MS" panose="030F0702030302020204" pitchFamily="66" charset="0"/>
              </a:rPr>
              <a:t> for Emergency Response 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89412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Infrastructure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 Erdogan </a:t>
            </a:r>
            <a:r>
              <a:rPr lang="en-US" sz="1800" dirty="0">
                <a:latin typeface="Comic Sans MS" panose="030F0702030302020204" pitchFamily="66" charset="0"/>
              </a:rPr>
              <a:t>used FaceTime to reach </a:t>
            </a:r>
            <a:r>
              <a:rPr lang="en-US" sz="1800" dirty="0" smtClean="0">
                <a:latin typeface="Comic Sans MS" panose="030F0702030302020204" pitchFamily="66" charset="0"/>
              </a:rPr>
              <a:t>out during </a:t>
            </a:r>
            <a:r>
              <a:rPr lang="en-US" sz="1800" dirty="0">
                <a:latin typeface="Comic Sans MS" panose="030F0702030302020204" pitchFamily="66" charset="0"/>
              </a:rPr>
              <a:t>military coup in </a:t>
            </a:r>
            <a:r>
              <a:rPr lang="en-US" sz="1800" dirty="0" smtClean="0">
                <a:latin typeface="Comic Sans MS" panose="030F0702030302020204" pitchFamily="66" charset="0"/>
              </a:rPr>
              <a:t>Turkey (July 2016)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 err="1" smtClean="0">
                <a:latin typeface="Comic Sans MS" panose="030F0702030302020204" pitchFamily="66" charset="0"/>
              </a:rPr>
              <a:t>Infrastructureless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6 </a:t>
            </a:r>
            <a:r>
              <a:rPr lang="en-US" sz="1800" dirty="0" smtClean="0">
                <a:latin typeface="Comic Sans MS" panose="030F0702030302020204" pitchFamily="66" charset="0"/>
              </a:rPr>
              <a:t>millions people without power for two weeks in South Florida (Nov. </a:t>
            </a:r>
            <a:r>
              <a:rPr lang="en-US" sz="1800" dirty="0" smtClean="0">
                <a:latin typeface="Comic Sans MS" panose="030F0702030302020204" pitchFamily="66" charset="0"/>
              </a:rPr>
              <a:t>2005, hurricane Wilma)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Evolution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of Smart-Phone Based Emergency Communications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Network (NSF project)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0258" y="4486616"/>
            <a:ext cx="4747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27" y="1535110"/>
            <a:ext cx="3269935" cy="1973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7" y="3701486"/>
            <a:ext cx="3416373" cy="1924557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ICCCN'16 IoT Panel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8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88720" y="277556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>
                <a:latin typeface="Comic Sans MS" panose="030F0702030302020204" pitchFamily="66" charset="0"/>
              </a:rPr>
              <a:t>Theoretical </a:t>
            </a:r>
            <a:r>
              <a:rPr lang="en-US" sz="3200" dirty="0" smtClean="0">
                <a:latin typeface="Comic Sans MS" panose="030F0702030302020204" pitchFamily="66" charset="0"/>
              </a:rPr>
              <a:t>Foundations: Autonomous </a:t>
            </a:r>
            <a:r>
              <a:rPr lang="en-US" sz="3200" dirty="0" err="1" smtClean="0">
                <a:latin typeface="Comic Sans MS" panose="030F0702030302020204" pitchFamily="66" charset="0"/>
              </a:rPr>
              <a:t>IoT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2559" y="1437686"/>
            <a:ext cx="4390168" cy="4529138"/>
          </a:xfrm>
        </p:spPr>
        <p:txBody>
          <a:bodyPr/>
          <a:lstStyle/>
          <a:p>
            <a:pPr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Approximate computing</a:t>
            </a:r>
          </a:p>
          <a:p>
            <a:pPr lvl="1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Energy- and accuracy-aware</a:t>
            </a:r>
          </a:p>
          <a:p>
            <a:pPr lvl="1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Online vs. offline</a:t>
            </a:r>
          </a:p>
          <a:p>
            <a:pPr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Local</a:t>
            </a:r>
            <a:r>
              <a:rPr lang="en-US" sz="1800" dirty="0" smtClean="0">
                <a:latin typeface="Comic Sans MS" panose="030F0702030302020204" pitchFamily="66" charset="0"/>
              </a:rPr>
              <a:t> vs. global algorithms</a:t>
            </a:r>
          </a:p>
          <a:p>
            <a:pPr lvl="1"/>
            <a:endParaRPr lang="en-US" sz="1800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Local algorithms</a:t>
            </a:r>
          </a:p>
          <a:p>
            <a:pPr lvl="1" indent="0">
              <a:lnSpc>
                <a:spcPct val="90000"/>
              </a:lnSpc>
              <a:buNone/>
            </a:pPr>
            <a:r>
              <a:rPr lang="en-US" altLang="zh-TW" sz="2000" dirty="0">
                <a:latin typeface="Comic Sans MS" panose="030F0702030302020204" pitchFamily="66" charset="0"/>
                <a:ea typeface="PMingLiU" panose="02020500000000000000" pitchFamily="18" charset="-120"/>
              </a:rPr>
              <a:t>Local interactions</a:t>
            </a:r>
            <a:r>
              <a:rPr lang="en-US" altLang="zh-TW" sz="1800" dirty="0">
                <a:latin typeface="Comic Sans MS" panose="030F0702030302020204" pitchFamily="66" charset="0"/>
                <a:ea typeface="PMingLiU" panose="02020500000000000000" pitchFamily="18" charset="-120"/>
              </a:rPr>
              <a:t> </a:t>
            </a:r>
            <a:r>
              <a:rPr lang="en-US" altLang="zh-TW" sz="18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with global  properties</a:t>
            </a:r>
            <a:endParaRPr lang="en-US" altLang="zh-TW" sz="1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lvl="1" indent="0">
              <a:lnSpc>
                <a:spcPct val="90000"/>
              </a:lnSpc>
              <a:buNone/>
            </a:pPr>
            <a:r>
              <a:rPr lang="en-US" altLang="zh-TW" sz="18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Minimizing state information</a:t>
            </a:r>
            <a:endParaRPr lang="en-US" altLang="zh-TW" sz="1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lvl="1" indent="0">
              <a:lnSpc>
                <a:spcPct val="90000"/>
              </a:lnSpc>
              <a:buNone/>
            </a:pPr>
            <a:r>
              <a:rPr lang="en-US" altLang="zh-TW" sz="18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Adaptive </a:t>
            </a:r>
            <a:r>
              <a:rPr lang="en-US" altLang="zh-TW" sz="1800" dirty="0">
                <a:latin typeface="Comic Sans MS" panose="030F0702030302020204" pitchFamily="66" charset="0"/>
                <a:ea typeface="PMingLiU" panose="02020500000000000000" pitchFamily="18" charset="-120"/>
              </a:rPr>
              <a:t>to </a:t>
            </a:r>
            <a:r>
              <a:rPr lang="en-US" altLang="zh-TW" sz="18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changes</a:t>
            </a:r>
            <a:endParaRPr lang="en-US" altLang="zh-TW" sz="1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lvl="1" indent="0">
              <a:lnSpc>
                <a:spcPct val="90000"/>
              </a:lnSpc>
              <a:buNone/>
            </a:pPr>
            <a:r>
              <a:rPr lang="en-US" altLang="zh-TW" sz="18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Implicit coordination</a:t>
            </a:r>
          </a:p>
          <a:p>
            <a:pPr lvl="1" indent="0">
              <a:lnSpc>
                <a:spcPct val="90000"/>
              </a:lnSpc>
              <a:buNone/>
            </a:pPr>
            <a:endParaRPr lang="en-US" altLang="zh-TW" sz="2300" dirty="0" smtClean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indent="0">
              <a:lnSpc>
                <a:spcPct val="90000"/>
              </a:lnSpc>
              <a:buNone/>
            </a:pPr>
            <a:r>
              <a:rPr lang="en-US" altLang="zh-TW" sz="2000" dirty="0" smtClean="0">
                <a:latin typeface="Comic Sans MS" panose="030F0702030302020204" pitchFamily="66" charset="0"/>
                <a:ea typeface="PMingLiU" panose="02020500000000000000" pitchFamily="18" charset="-120"/>
              </a:rPr>
              <a:t>What can be efficiently and locally computed?</a:t>
            </a:r>
            <a:endParaRPr lang="en-US" altLang="zh-TW" sz="20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08351" y="1444432"/>
            <a:ext cx="3868824" cy="4529138"/>
          </a:xfrm>
        </p:spPr>
        <p:txBody>
          <a:bodyPr/>
          <a:lstStyle/>
          <a:p>
            <a:pPr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e.g. Virtual backbone  coverage &amp; connectivity</a:t>
            </a:r>
          </a:p>
          <a:p>
            <a:pPr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Marking process</a:t>
            </a:r>
            <a:r>
              <a:rPr lang="en-US" sz="1800" dirty="0" smtClean="0">
                <a:latin typeface="Comic Sans MS" panose="030F0702030302020204" pitchFamily="66" charset="0"/>
              </a:rPr>
              <a:t>: A node is marked if it has two unconnected neighbors</a:t>
            </a:r>
          </a:p>
          <a:p>
            <a:pPr lvl="1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Good performance for geometric graphs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083134" y="3962848"/>
            <a:ext cx="3168119" cy="2606103"/>
            <a:chOff x="1766" y="1920"/>
            <a:chExt cx="2428" cy="2021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400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352" y="259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120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168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120" y="31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448" y="2688"/>
              <a:ext cx="7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3168" y="2064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2064" y="2112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2448" y="2064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448" y="2688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3168" y="2688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216" y="3264"/>
              <a:ext cx="6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2400" y="3264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336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235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3168" y="2688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379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 flipV="1">
              <a:off x="2064" y="2112"/>
              <a:ext cx="38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2016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1766" y="1994"/>
              <a:ext cx="215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800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017" y="3697"/>
              <a:ext cx="25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800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736" y="3168"/>
              <a:ext cx="235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017" y="2544"/>
              <a:ext cx="20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80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3312" y="2544"/>
              <a:ext cx="21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3552" y="1920"/>
              <a:ext cx="19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800"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3984" y="3168"/>
              <a:ext cx="21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800">
                  <a:latin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ICCCN'16 </a:t>
            </a:r>
            <a:r>
              <a:rPr lang="en-US" dirty="0" err="1" smtClean="0"/>
              <a:t>IoT</a:t>
            </a:r>
            <a:r>
              <a:rPr lang="en-US" dirty="0" smtClean="0"/>
              <a:t>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44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762000" y="563761"/>
            <a:ext cx="7411844" cy="856060"/>
          </a:xfrm>
        </p:spPr>
        <p:txBody>
          <a:bodyPr/>
          <a:lstStyle/>
          <a:p>
            <a:r>
              <a:rPr lang="en-US" altLang="en-US" sz="3200" dirty="0" smtClean="0">
                <a:latin typeface="Comic Sans MS" panose="030F0702030302020204" pitchFamily="66" charset="0"/>
              </a:rPr>
              <a:t>Human-in-the-loop: </a:t>
            </a:r>
            <a:r>
              <a:rPr lang="en-US" altLang="en-US" sz="3200" dirty="0" err="1" smtClean="0">
                <a:latin typeface="Comic Sans MS" panose="030F0702030302020204" pitchFamily="66" charset="0"/>
              </a:rPr>
              <a:t>Crowdsensing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4343400" y="1425179"/>
            <a:ext cx="4057650" cy="394335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000" dirty="0" smtClean="0">
                <a:latin typeface="Comic Sans MS" panose="030F0702030302020204" pitchFamily="66" charset="0"/>
              </a:rPr>
              <a:t>1997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(Chess)</a:t>
            </a:r>
            <a:endParaRPr lang="en-US" altLang="en-US" sz="1800" dirty="0">
              <a:latin typeface="Comic Sans MS" panose="030F0702030302020204" pitchFamily="66" charset="0"/>
            </a:endParaRPr>
          </a:p>
          <a:p>
            <a:pPr lvl="1">
              <a:spcBef>
                <a:spcPct val="20000"/>
              </a:spcBef>
            </a:pPr>
            <a:r>
              <a:rPr lang="en-US" altLang="en-US" sz="1600" dirty="0">
                <a:latin typeface="Comic Sans MS" panose="030F0702030302020204" pitchFamily="66" charset="0"/>
              </a:rPr>
              <a:t>Kasparov vs. Deep Blue</a:t>
            </a:r>
          </a:p>
          <a:p>
            <a:r>
              <a:rPr lang="en-US" altLang="en-US" sz="2000" dirty="0">
                <a:latin typeface="Comic Sans MS" panose="030F0702030302020204" pitchFamily="66" charset="0"/>
              </a:rPr>
              <a:t>1998</a:t>
            </a:r>
          </a:p>
          <a:p>
            <a:pPr lvl="1"/>
            <a:r>
              <a:rPr lang="en-US" altLang="en-US" sz="1600" dirty="0">
                <a:latin typeface="Comic Sans MS" panose="030F0702030302020204" pitchFamily="66" charset="0"/>
              </a:rPr>
              <a:t>Kasparov vs. </a:t>
            </a:r>
            <a:r>
              <a:rPr lang="en-US" altLang="en-US" sz="1600" dirty="0" err="1">
                <a:latin typeface="Comic Sans MS" panose="030F0702030302020204" pitchFamily="66" charset="0"/>
              </a:rPr>
              <a:t>Topalov</a:t>
            </a:r>
            <a:r>
              <a:rPr lang="en-US" altLang="en-US" sz="1600" dirty="0">
                <a:latin typeface="Comic Sans MS" panose="030F0702030302020204" pitchFamily="66" charset="0"/>
              </a:rPr>
              <a:t>:  4:0</a:t>
            </a:r>
          </a:p>
          <a:p>
            <a:pPr lvl="1"/>
            <a:r>
              <a:rPr lang="en-US" altLang="en-US" sz="1600" dirty="0">
                <a:latin typeface="Comic Sans MS" panose="030F0702030302020204" pitchFamily="66" charset="0"/>
              </a:rPr>
              <a:t>Kasparov + machine vs.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   </a:t>
            </a:r>
            <a:r>
              <a:rPr lang="en-US" altLang="en-US" sz="1600" dirty="0" err="1">
                <a:latin typeface="Comic Sans MS" panose="030F0702030302020204" pitchFamily="66" charset="0"/>
              </a:rPr>
              <a:t>Topalov</a:t>
            </a:r>
            <a:r>
              <a:rPr lang="en-US" altLang="en-US" sz="1600" dirty="0">
                <a:latin typeface="Comic Sans MS" panose="030F0702030302020204" pitchFamily="66" charset="0"/>
              </a:rPr>
              <a:t>  + machine:  3:3</a:t>
            </a:r>
          </a:p>
          <a:p>
            <a:r>
              <a:rPr lang="en-US" altLang="en-US" sz="2000">
                <a:latin typeface="Comic Sans MS" panose="030F0702030302020204" pitchFamily="66" charset="0"/>
              </a:rPr>
              <a:t>2005 </a:t>
            </a:r>
            <a:r>
              <a:rPr lang="en-US" altLang="en-US" sz="1800" smtClean="0">
                <a:latin typeface="Comic Sans MS" panose="030F0702030302020204" pitchFamily="66" charset="0"/>
              </a:rPr>
              <a:t>(Freestyle </a:t>
            </a:r>
            <a:r>
              <a:rPr lang="en-US" altLang="en-US" sz="1800" dirty="0">
                <a:latin typeface="Comic Sans MS" panose="030F0702030302020204" pitchFamily="66" charset="0"/>
              </a:rPr>
              <a:t>tournament)</a:t>
            </a:r>
          </a:p>
          <a:p>
            <a:pPr lvl="1"/>
            <a:r>
              <a:rPr lang="en-US" altLang="en-US" sz="1600" dirty="0">
                <a:latin typeface="Comic Sans MS" panose="030F0702030302020204" pitchFamily="66" charset="0"/>
              </a:rPr>
              <a:t>Grand-master (&gt;2,500)</a:t>
            </a:r>
          </a:p>
          <a:p>
            <a:pPr lvl="1"/>
            <a:r>
              <a:rPr lang="en-US" altLang="en-US" sz="1600" dirty="0">
                <a:latin typeface="Comic Sans MS" panose="030F0702030302020204" pitchFamily="66" charset="0"/>
              </a:rPr>
              <a:t>Machine (Hydra)</a:t>
            </a:r>
          </a:p>
          <a:p>
            <a:pPr lvl="1"/>
            <a:r>
              <a:rPr lang="en-US" altLang="en-US" sz="1600" dirty="0">
                <a:latin typeface="Comic Sans MS" panose="030F0702030302020204" pitchFamily="66" charset="0"/>
              </a:rPr>
              <a:t>Grand-master + machine</a:t>
            </a:r>
          </a:p>
          <a:p>
            <a:pPr lvl="1"/>
            <a:r>
              <a:rPr lang="en-US" altLang="en-US" sz="1600" dirty="0">
                <a:latin typeface="Comic Sans MS" panose="030F0702030302020204" pitchFamily="66" charset="0"/>
              </a:rPr>
              <a:t>Amateurs (&gt;1,500) + machine </a:t>
            </a:r>
            <a:r>
              <a:rPr lang="en-US" altLang="en-US" sz="2000" dirty="0">
                <a:latin typeface="Comic Sans MS" panose="030F0702030302020204" pitchFamily="66" charset="0"/>
              </a:rPr>
              <a:t>*</a:t>
            </a:r>
          </a:p>
          <a:p>
            <a:r>
              <a:rPr lang="en-US" altLang="en-US" sz="2000" dirty="0" smtClean="0">
                <a:latin typeface="Comic Sans MS" panose="030F0702030302020204" pitchFamily="66" charset="0"/>
              </a:rPr>
              <a:t>2016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(Go game)</a:t>
            </a:r>
            <a:endParaRPr lang="en-US" altLang="en-US" sz="1800" dirty="0">
              <a:latin typeface="Comic Sans MS" panose="030F0702030302020204" pitchFamily="66" charset="0"/>
            </a:endParaRPr>
          </a:p>
          <a:p>
            <a:pPr lvl="1"/>
            <a:r>
              <a:rPr lang="en-US" altLang="en-US" sz="1600" dirty="0" err="1">
                <a:latin typeface="Comic Sans MS" panose="030F0702030302020204" pitchFamily="66" charset="0"/>
              </a:rPr>
              <a:t>AlphaGo</a:t>
            </a:r>
            <a:r>
              <a:rPr lang="en-US" altLang="en-US" sz="1600" dirty="0">
                <a:latin typeface="Comic Sans MS" panose="030F0702030302020204" pitchFamily="66" charset="0"/>
              </a:rPr>
              <a:t> vs. Lee </a:t>
            </a:r>
            <a:r>
              <a:rPr lang="en-US" altLang="en-US" sz="1600" dirty="0" err="1">
                <a:latin typeface="Comic Sans MS" panose="030F0702030302020204" pitchFamily="66" charset="0"/>
              </a:rPr>
              <a:t>Sedol</a:t>
            </a:r>
            <a:r>
              <a:rPr lang="en-US" altLang="en-US" sz="1600" dirty="0">
                <a:latin typeface="Comic Sans MS" panose="030F0702030302020204" pitchFamily="66" charset="0"/>
              </a:rPr>
              <a:t>: 4:1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1500" dirty="0">
              <a:latin typeface="Comic Sans MS" panose="030F0702030302020204" pitchFamily="66" charset="0"/>
            </a:endParaRPr>
          </a:p>
          <a:p>
            <a:pPr lvl="1"/>
            <a:endParaRPr lang="en-US" altLang="en-US" sz="1125" dirty="0">
              <a:latin typeface="Comic Sans MS" panose="030F0702030302020204" pitchFamily="66" charset="0"/>
            </a:endParaRPr>
          </a:p>
        </p:txBody>
      </p:sp>
      <p:sp>
        <p:nvSpPr>
          <p:cNvPr id="15364" name="Content Placeholder 4"/>
          <p:cNvSpPr txBox="1">
            <a:spLocks/>
          </p:cNvSpPr>
          <p:nvPr/>
        </p:nvSpPr>
        <p:spPr bwMode="auto">
          <a:xfrm>
            <a:off x="144786" y="1525276"/>
            <a:ext cx="4605454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rgbClr val="000000"/>
                </a:solidFill>
                <a:latin typeface="Arial" charset="0"/>
              </a:defRPr>
            </a:lvl2pPr>
            <a:lvl3pPr>
              <a:defRPr sz="23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rgbClr val="CCCC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Comic Sans MS" panose="030F0702030302020204" pitchFamily="66" charset="0"/>
              </a:rPr>
              <a:t>Crowdsourcing: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crowdsensing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marL="685800" lvl="1">
              <a:spcBef>
                <a:spcPct val="20000"/>
              </a:spcBef>
              <a:buClr>
                <a:srgbClr val="CCCC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Comic Sans MS" pitchFamily="66" charset="0"/>
              </a:rPr>
              <a:t>Security, privacy, and trust</a:t>
            </a:r>
          </a:p>
          <a:p>
            <a:pPr marL="285750" indent="-285750">
              <a:spcBef>
                <a:spcPct val="20000"/>
              </a:spcBef>
              <a:buClr>
                <a:srgbClr val="CCCCFF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Clr>
                <a:srgbClr val="CCCC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Comic Sans MS" panose="030F0702030302020204" pitchFamily="66" charset="0"/>
              </a:rPr>
              <a:t>Things (Intelligent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IoT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</a:p>
          <a:p>
            <a:pPr marL="685800" lvl="1">
              <a:spcBef>
                <a:spcPct val="20000"/>
              </a:spcBef>
              <a:buClr>
                <a:srgbClr val="CCCC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Comic Sans MS" panose="030F0702030302020204" pitchFamily="66" charset="0"/>
              </a:rPr>
              <a:t>Smarter </a:t>
            </a:r>
            <a:r>
              <a:rPr lang="en-US" altLang="en-US" sz="1800" dirty="0">
                <a:latin typeface="Comic Sans MS" panose="030F0702030302020204" pitchFamily="66" charset="0"/>
              </a:rPr>
              <a:t>Than You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Think</a:t>
            </a:r>
          </a:p>
          <a:p>
            <a:pPr marL="0" indent="0">
              <a:spcBef>
                <a:spcPct val="20000"/>
              </a:spcBef>
              <a:buClr>
                <a:srgbClr val="CCCCFF"/>
              </a:buClr>
              <a:defRPr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285750" indent="-285750">
              <a:spcBef>
                <a:spcPct val="20000"/>
              </a:spcBef>
              <a:buClr>
                <a:srgbClr val="CCCC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70C0"/>
                </a:solidFill>
                <a:latin typeface="Comic Sans MS" pitchFamily="66" charset="0"/>
              </a:rPr>
              <a:t>Who </a:t>
            </a:r>
            <a:r>
              <a:rPr lang="en-US" altLang="en-US" sz="2000" dirty="0">
                <a:solidFill>
                  <a:srgbClr val="0070C0"/>
                </a:solidFill>
                <a:latin typeface="Comic Sans MS" pitchFamily="66" charset="0"/>
              </a:rPr>
              <a:t>is </a:t>
            </a:r>
            <a:r>
              <a:rPr lang="en-US" altLang="en-US" sz="2000" dirty="0" smtClean="0">
                <a:solidFill>
                  <a:srgbClr val="0070C0"/>
                </a:solidFill>
                <a:latin typeface="Comic Sans MS" pitchFamily="66" charset="0"/>
              </a:rPr>
              <a:t>smarter?</a:t>
            </a:r>
          </a:p>
          <a:p>
            <a:pPr marL="685800" lvl="1">
              <a:spcBef>
                <a:spcPct val="20000"/>
              </a:spcBef>
              <a:buClr>
                <a:srgbClr val="CCCC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70C0"/>
                </a:solidFill>
                <a:latin typeface="Comic Sans MS" pitchFamily="66" charset="0"/>
              </a:rPr>
              <a:t>Human, things, or a combination of both?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4724861"/>
            <a:ext cx="2648899" cy="16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ts val="506"/>
              </a:spcBef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025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ts val="431"/>
              </a:spcBef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1725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ts val="375"/>
              </a:spcBef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ts val="375"/>
              </a:spcBef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zh-CN" sz="750" dirty="0" smtClean="0"/>
              <a:t>ICCCN'16 </a:t>
            </a:r>
            <a:r>
              <a:rPr lang="en-GB" altLang="zh-CN" sz="750" dirty="0" err="1" smtClean="0"/>
              <a:t>IoT</a:t>
            </a:r>
            <a:r>
              <a:rPr lang="en-GB" altLang="zh-CN" sz="750" dirty="0" smtClean="0"/>
              <a:t> Panel</a:t>
            </a:r>
            <a:endParaRPr lang="en-GB" altLang="zh-CN" sz="750" dirty="0"/>
          </a:p>
        </p:txBody>
      </p:sp>
    </p:spTree>
    <p:extLst>
      <p:ext uri="{BB962C8B-B14F-4D97-AF65-F5344CB8AC3E}">
        <p14:creationId xmlns:p14="http://schemas.microsoft.com/office/powerpoint/2010/main" val="20383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 smtClean="0">
                <a:latin typeface="Comic Sans MS" panose="030F0702030302020204" pitchFamily="66" charset="0"/>
              </a:rPr>
              <a:t>Energy-Related Technology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6173" y="3048454"/>
            <a:ext cx="297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Energy from Wi-Fi signal</a:t>
            </a:r>
            <a:endParaRPr lang="en-US" sz="1800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147" y="5649272"/>
            <a:ext cx="266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Energy from TV tower</a:t>
            </a:r>
            <a:endParaRPr lang="en-US" sz="1800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912" y="3035217"/>
            <a:ext cx="297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Energy from RFID reader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203" y="2093599"/>
            <a:ext cx="893884" cy="793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60" y="1864916"/>
            <a:ext cx="928242" cy="113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023" y="1513907"/>
            <a:ext cx="2373135" cy="1582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165" y="3986959"/>
            <a:ext cx="2584394" cy="15828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109" y="4125665"/>
            <a:ext cx="1868965" cy="1436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6173" y="5690990"/>
            <a:ext cx="290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Energy from visible light</a:t>
            </a:r>
            <a:endParaRPr lang="en-US" sz="1800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409" y="3432254"/>
            <a:ext cx="403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chieving average accuracy of 97% </a:t>
            </a:r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for distances of up to 2.5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feet (outdoor) </a:t>
            </a:r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and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1.5 feet (NSDI’14)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7849" y="3439829"/>
            <a:ext cx="402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Achieving </a:t>
            </a:r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rates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of </a:t>
            </a:r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1 kbps and ranges of up to 2.1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meters (SIGCOMM’15)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754" y="6043446"/>
            <a:ext cx="441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Achieving </a:t>
            </a:r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rates of 1 kbps over distances of 2.5 feet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and 1.5 feet (SIGCOMM’13)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6173" y="6158181"/>
            <a:ext cx="33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600 </a:t>
            </a:r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bps is achieved at 2 </a:t>
            </a:r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meters (airXiv’16)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731" y="1403251"/>
            <a:ext cx="7791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  Wireless Energy Transfer &amp; Battery </a:t>
            </a:r>
            <a:r>
              <a:rPr lang="en-US" sz="2400" dirty="0">
                <a:latin typeface="Comic Sans MS" panose="030F0702030302020204" pitchFamily="66" charset="0"/>
              </a:rPr>
              <a:t>Free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3054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 txBox="1">
            <a:spLocks noGrp="1" noChangeArrowheads="1"/>
          </p:cNvSpPr>
          <p:nvPr/>
        </p:nvSpPr>
        <p:spPr bwMode="auto">
          <a:xfrm>
            <a:off x="38100" y="6505575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75"/>
              </a:spcBef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304800"/>
            <a:ext cx="8229600" cy="1143000"/>
          </a:xfrm>
        </p:spPr>
        <p:txBody>
          <a:bodyPr/>
          <a:lstStyle/>
          <a:p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Applications in US Ignite for Smart City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1398588"/>
            <a:ext cx="8289925" cy="453072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</a:t>
            </a:r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afety surveillance system on campus police</a:t>
            </a:r>
          </a:p>
          <a:p>
            <a:pPr>
              <a:lnSpc>
                <a:spcPct val="80000"/>
              </a:lnSpc>
            </a:pPr>
            <a:endParaRPr lang="en-US" altLang="zh-CN" sz="24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4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24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75"/>
              </a:spcBef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1000" smtClean="0">
                <a:solidFill>
                  <a:schemeClr val="tx1"/>
                </a:solidFill>
                <a:ea typeface="MS PGothic" panose="020B0600070205080204" pitchFamily="34" charset="-128"/>
              </a:rPr>
              <a:t>ICCCN'16 IoT Panel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479925" y="1811338"/>
            <a:ext cx="184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75"/>
              </a:spcBef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10247" name="Group 10"/>
          <p:cNvGrpSpPr>
            <a:grpSpLocks/>
          </p:cNvGrpSpPr>
          <p:nvPr/>
        </p:nvGrpSpPr>
        <p:grpSpPr bwMode="auto">
          <a:xfrm>
            <a:off x="1106114" y="1972599"/>
            <a:ext cx="3727450" cy="1886505"/>
            <a:chOff x="239483" y="1952741"/>
            <a:chExt cx="4332517" cy="2641293"/>
          </a:xfrm>
        </p:grpSpPr>
        <p:pic>
          <p:nvPicPr>
            <p:cNvPr id="1025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3" y="1952741"/>
              <a:ext cx="4332517" cy="264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Oval 9"/>
            <p:cNvSpPr>
              <a:spLocks noChangeArrowheads="1"/>
            </p:cNvSpPr>
            <p:nvPr/>
          </p:nvSpPr>
          <p:spPr bwMode="auto">
            <a:xfrm>
              <a:off x="727113" y="3139807"/>
              <a:ext cx="3371162" cy="126694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CCCCFF"/>
                </a:buClr>
                <a:buSzPct val="80000"/>
                <a:buFont typeface="Wingdings" panose="05000000000000000000" pitchFamily="2" charset="2"/>
                <a:buChar char="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75"/>
                </a:spcBef>
                <a:buClr>
                  <a:srgbClr val="CCCCFF"/>
                </a:buClr>
                <a:buSzPct val="70000"/>
                <a:buFont typeface="Wingdings" panose="05000000000000000000" pitchFamily="2" charset="2"/>
                <a:buChar char=""/>
                <a:defRPr sz="27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75"/>
                </a:spcBef>
                <a:buClr>
                  <a:srgbClr val="CCCCFF"/>
                </a:buClr>
                <a:buSzPct val="65000"/>
                <a:buFont typeface="Wingdings" panose="05000000000000000000" pitchFamily="2" charset="2"/>
                <a:buChar char=""/>
                <a:defRPr sz="23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CCCCFF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CCCCFF"/>
                </a:buClr>
                <a:buSzPct val="100000"/>
                <a:buFont typeface="Wingdings" panose="05000000000000000000" pitchFamily="2" charset="2"/>
                <a:buChar char="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anose="05000000000000000000" pitchFamily="2" charset="2"/>
                <a:buChar char="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anose="05000000000000000000" pitchFamily="2" charset="2"/>
                <a:buChar char="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anose="05000000000000000000" pitchFamily="2" charset="2"/>
                <a:buChar char="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anose="05000000000000000000" pitchFamily="2" charset="2"/>
                <a:buChar char="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0248" name="Rectangle 3"/>
          <p:cNvSpPr txBox="1">
            <a:spLocks noChangeArrowheads="1"/>
          </p:cNvSpPr>
          <p:nvPr/>
        </p:nvSpPr>
        <p:spPr bwMode="auto">
          <a:xfrm>
            <a:off x="5461583" y="2316104"/>
            <a:ext cx="3657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75"/>
              </a:spcBef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Key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features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Use 3D cameras (e.g. Kinect) for monitoring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Supercluster backend for video surveillance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 err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QoS</a:t>
            </a:r>
            <a:r>
              <a:rPr lang="en-US" altLang="zh-CN" sz="1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-based </a:t>
            </a:r>
            <a:r>
              <a:rPr lang="en-US" altLang="zh-CN" sz="1800" dirty="0" smtClean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rate adaptation </a:t>
            </a:r>
            <a:endParaRPr lang="en-US" altLang="zh-CN" sz="1800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Secure data transmission and data </a:t>
            </a:r>
            <a:r>
              <a:rPr lang="en-US" altLang="zh-CN" sz="18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sharing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Mobility-Enhanced Public Safety Surveillance System using 3D Cameras and High Speed Broadband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Networks (NSF project)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249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2" y="1811338"/>
            <a:ext cx="1411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66943" y="4211706"/>
            <a:ext cx="4645265" cy="1795394"/>
            <a:chOff x="1182688" y="3044825"/>
            <a:chExt cx="6602117" cy="3480939"/>
          </a:xfrm>
        </p:grpSpPr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1274763" y="3044825"/>
              <a:ext cx="6423025" cy="1699891"/>
              <a:chOff x="473728" y="3095741"/>
              <a:chExt cx="6422834" cy="1698650"/>
            </a:xfrm>
          </p:grpSpPr>
          <p:pic>
            <p:nvPicPr>
              <p:cNvPr id="48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0482" y="3300458"/>
                <a:ext cx="1418134" cy="956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474" y="3276699"/>
                <a:ext cx="988075" cy="995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0" name="Straight Arrow Connector 16"/>
              <p:cNvCxnSpPr>
                <a:cxnSpLocks noChangeShapeType="1"/>
              </p:cNvCxnSpPr>
              <p:nvPr/>
            </p:nvCxnSpPr>
            <p:spPr bwMode="auto">
              <a:xfrm flipV="1">
                <a:off x="1707618" y="3763225"/>
                <a:ext cx="1159775" cy="224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Arrow Connector 17"/>
              <p:cNvCxnSpPr>
                <a:cxnSpLocks noChangeShapeType="1"/>
              </p:cNvCxnSpPr>
              <p:nvPr/>
            </p:nvCxnSpPr>
            <p:spPr bwMode="auto">
              <a:xfrm flipV="1">
                <a:off x="4393898" y="3761369"/>
                <a:ext cx="1159775" cy="224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10"/>
              <p:cNvSpPr txBox="1">
                <a:spLocks noChangeArrowheads="1"/>
              </p:cNvSpPr>
              <p:nvPr/>
            </p:nvSpPr>
            <p:spPr bwMode="auto">
              <a:xfrm>
                <a:off x="709151" y="4198103"/>
                <a:ext cx="2684171" cy="596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Wingdings" panose="05000000000000000000" pitchFamily="2" charset="2"/>
                  <a:buChar char="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75"/>
                  </a:spcBef>
                  <a:buClr>
                    <a:srgbClr val="CCCCFF"/>
                  </a:buClr>
                  <a:buSzPct val="70000"/>
                  <a:buFont typeface="Wingdings" panose="05000000000000000000" pitchFamily="2" charset="2"/>
                  <a:buChar char="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75"/>
                  </a:spcBef>
                  <a:buClr>
                    <a:srgbClr val="CCCCFF"/>
                  </a:buClr>
                  <a:buSzPct val="65000"/>
                  <a:buFont typeface="Wingdings" panose="05000000000000000000" pitchFamily="2" charset="2"/>
                  <a:buChar char="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rPr>
                  <a:t>Adjust video quality  </a:t>
                </a:r>
              </a:p>
            </p:txBody>
          </p:sp>
          <p:sp>
            <p:nvSpPr>
              <p:cNvPr id="53" name="TextBox 10"/>
              <p:cNvSpPr txBox="1">
                <a:spLocks noChangeArrowheads="1"/>
              </p:cNvSpPr>
              <p:nvPr/>
            </p:nvSpPr>
            <p:spPr bwMode="auto">
              <a:xfrm>
                <a:off x="3393322" y="4198103"/>
                <a:ext cx="3264573" cy="596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Wingdings" panose="05000000000000000000" pitchFamily="2" charset="2"/>
                  <a:buChar char="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75"/>
                  </a:spcBef>
                  <a:buClr>
                    <a:srgbClr val="CCCCFF"/>
                  </a:buClr>
                  <a:buSzPct val="70000"/>
                  <a:buFont typeface="Wingdings" panose="05000000000000000000" pitchFamily="2" charset="2"/>
                  <a:buChar char="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75"/>
                  </a:spcBef>
                  <a:buClr>
                    <a:srgbClr val="CCCCFF"/>
                  </a:buClr>
                  <a:buSzPct val="65000"/>
                  <a:buFont typeface="Wingdings" panose="05000000000000000000" pitchFamily="2" charset="2"/>
                  <a:buChar char="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rPr>
                  <a:t>Adjust wireless quality</a:t>
                </a:r>
              </a:p>
            </p:txBody>
          </p:sp>
          <p:sp>
            <p:nvSpPr>
              <p:cNvPr id="54" name="Rounded Rectangle 20"/>
              <p:cNvSpPr>
                <a:spLocks noChangeArrowheads="1"/>
              </p:cNvSpPr>
              <p:nvPr/>
            </p:nvSpPr>
            <p:spPr bwMode="auto">
              <a:xfrm>
                <a:off x="473728" y="3095741"/>
                <a:ext cx="6422834" cy="1597446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Wingdings" panose="05000000000000000000" pitchFamily="2" charset="2"/>
                  <a:buChar char="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75"/>
                  </a:spcBef>
                  <a:buClr>
                    <a:srgbClr val="CCCCFF"/>
                  </a:buClr>
                  <a:buSzPct val="70000"/>
                  <a:buFont typeface="Wingdings" panose="05000000000000000000" pitchFamily="2" charset="2"/>
                  <a:buChar char="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75"/>
                  </a:spcBef>
                  <a:buClr>
                    <a:srgbClr val="CCCCFF"/>
                  </a:buClr>
                  <a:buSzPct val="65000"/>
                  <a:buFont typeface="Wingdings" panose="05000000000000000000" pitchFamily="2" charset="2"/>
                  <a:buChar char="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1182688" y="4879974"/>
              <a:ext cx="6602117" cy="1645790"/>
              <a:chOff x="593076" y="4880472"/>
              <a:chExt cx="6720289" cy="1760427"/>
            </a:xfrm>
          </p:grpSpPr>
          <p:pic>
            <p:nvPicPr>
              <p:cNvPr id="41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57" y="5215556"/>
                <a:ext cx="1418134" cy="956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2" name="Straight Arrow Connector 36"/>
              <p:cNvCxnSpPr>
                <a:cxnSpLocks noChangeShapeType="1"/>
              </p:cNvCxnSpPr>
              <p:nvPr/>
            </p:nvCxnSpPr>
            <p:spPr bwMode="auto">
              <a:xfrm flipV="1">
                <a:off x="2311709" y="5689340"/>
                <a:ext cx="1159775" cy="224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Arrow Connector 37"/>
              <p:cNvCxnSpPr>
                <a:cxnSpLocks noChangeShapeType="1"/>
              </p:cNvCxnSpPr>
              <p:nvPr/>
            </p:nvCxnSpPr>
            <p:spPr bwMode="auto">
              <a:xfrm flipV="1">
                <a:off x="4513247" y="5687484"/>
                <a:ext cx="1159775" cy="224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TextBox 10"/>
              <p:cNvSpPr txBox="1">
                <a:spLocks noChangeArrowheads="1"/>
              </p:cNvSpPr>
              <p:nvPr/>
            </p:nvSpPr>
            <p:spPr bwMode="auto">
              <a:xfrm>
                <a:off x="864457" y="5983300"/>
                <a:ext cx="2794281" cy="53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Wingdings" panose="05000000000000000000" pitchFamily="2" charset="2"/>
                  <a:buChar char="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75"/>
                  </a:spcBef>
                  <a:buClr>
                    <a:srgbClr val="CCCCFF"/>
                  </a:buClr>
                  <a:buSzPct val="70000"/>
                  <a:buFont typeface="Wingdings" panose="05000000000000000000" pitchFamily="2" charset="2"/>
                  <a:buChar char="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75"/>
                  </a:spcBef>
                  <a:buClr>
                    <a:srgbClr val="CCCCFF"/>
                  </a:buClr>
                  <a:buSzPct val="65000"/>
                  <a:buFont typeface="Wingdings" panose="05000000000000000000" pitchFamily="2" charset="2"/>
                  <a:buChar char="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rPr>
                  <a:t>On-board processing</a:t>
                </a:r>
              </a:p>
            </p:txBody>
          </p:sp>
          <p:sp>
            <p:nvSpPr>
              <p:cNvPr id="45" name="TextBox 10"/>
              <p:cNvSpPr txBox="1">
                <a:spLocks noChangeArrowheads="1"/>
              </p:cNvSpPr>
              <p:nvPr/>
            </p:nvSpPr>
            <p:spPr bwMode="auto">
              <a:xfrm>
                <a:off x="4513248" y="6110064"/>
                <a:ext cx="2800117" cy="530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Wingdings" panose="05000000000000000000" pitchFamily="2" charset="2"/>
                  <a:buChar char="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75"/>
                  </a:spcBef>
                  <a:buClr>
                    <a:srgbClr val="CCCCFF"/>
                  </a:buClr>
                  <a:buSzPct val="70000"/>
                  <a:buFont typeface="Wingdings" panose="05000000000000000000" pitchFamily="2" charset="2"/>
                  <a:buChar char="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75"/>
                  </a:spcBef>
                  <a:buClr>
                    <a:srgbClr val="CCCCFF"/>
                  </a:buClr>
                  <a:buSzPct val="65000"/>
                  <a:buFont typeface="Wingdings" panose="05000000000000000000" pitchFamily="2" charset="2"/>
                  <a:buChar char="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rPr>
                  <a:t>Remote processing</a:t>
                </a:r>
              </a:p>
            </p:txBody>
          </p:sp>
          <p:sp>
            <p:nvSpPr>
              <p:cNvPr id="46" name="Rounded Rectangle 40"/>
              <p:cNvSpPr>
                <a:spLocks noChangeArrowheads="1"/>
              </p:cNvSpPr>
              <p:nvPr/>
            </p:nvSpPr>
            <p:spPr bwMode="auto">
              <a:xfrm>
                <a:off x="593076" y="4880472"/>
                <a:ext cx="6622971" cy="1738830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Wingdings" panose="05000000000000000000" pitchFamily="2" charset="2"/>
                  <a:buChar char="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75"/>
                  </a:spcBef>
                  <a:buClr>
                    <a:srgbClr val="CCCCFF"/>
                  </a:buClr>
                  <a:buSzPct val="70000"/>
                  <a:buFont typeface="Wingdings" panose="05000000000000000000" pitchFamily="2" charset="2"/>
                  <a:buChar char=""/>
                  <a:defRPr sz="27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75"/>
                  </a:spcBef>
                  <a:buClr>
                    <a:srgbClr val="CCCCFF"/>
                  </a:buClr>
                  <a:buSzPct val="65000"/>
                  <a:buFont typeface="Wingdings" panose="05000000000000000000" pitchFamily="2" charset="2"/>
                  <a:buChar char=""/>
                  <a:defRPr sz="23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pic>
            <p:nvPicPr>
              <p:cNvPr id="47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825" y="4997221"/>
                <a:ext cx="1238326" cy="12383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013" y="5137150"/>
              <a:ext cx="1069975" cy="112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888" y="3211513"/>
              <a:ext cx="1030287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27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56479" y="271222"/>
            <a:ext cx="8361828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>
                <a:latin typeface="Comic Sans MS" panose="030F0702030302020204" pitchFamily="66" charset="0"/>
              </a:rPr>
              <a:t>Advanced Wireless Research Initiative 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45231" y="1286781"/>
            <a:ext cx="4037013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Exciting news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 $400M: next seven years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 FCC Spectrum Frontier: open up spectrum bands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 21 companies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Applications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Environmental </a:t>
            </a:r>
            <a:r>
              <a:rPr lang="en-US" sz="2000" dirty="0">
                <a:latin typeface="Comic Sans MS" panose="030F0702030302020204" pitchFamily="66" charset="0"/>
              </a:rPr>
              <a:t>sensing</a:t>
            </a:r>
          </a:p>
          <a:p>
            <a:r>
              <a:rPr lang="en-US" sz="2000" smtClean="0">
                <a:latin typeface="Comic Sans MS" panose="030F0702030302020204" pitchFamily="66" charset="0"/>
              </a:rPr>
              <a:t> Telemedicine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Autonomous </a:t>
            </a:r>
            <a:r>
              <a:rPr lang="en-US" sz="2000" dirty="0">
                <a:latin typeface="Comic Sans MS" panose="030F0702030302020204" pitchFamily="66" charset="0"/>
              </a:rPr>
              <a:t>vehicles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Immersive </a:t>
            </a:r>
            <a:r>
              <a:rPr lang="en-US" sz="2000" dirty="0">
                <a:latin typeface="Comic Sans MS" panose="030F0702030302020204" pitchFamily="66" charset="0"/>
              </a:rPr>
              <a:t>communications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…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23609" y="897360"/>
            <a:ext cx="4038597" cy="4529138"/>
          </a:xfrm>
        </p:spPr>
        <p:txBody>
          <a:bodyPr/>
          <a:lstStyle/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Future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 200B </a:t>
            </a:r>
            <a:r>
              <a:rPr lang="en-US" sz="1800" dirty="0">
                <a:latin typeface="Comic Sans MS" panose="030F0702030302020204" pitchFamily="66" charset="0"/>
              </a:rPr>
              <a:t>connected devices globally by 2020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 1000x improvements</a:t>
            </a:r>
          </a:p>
          <a:p>
            <a:endParaRPr lang="en-US" sz="1800" dirty="0"/>
          </a:p>
          <a:p>
            <a:pPr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Technologies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mmWave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 Dynamic spectrum sharing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 Network virtualization (SDN)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 Mobility-at-scale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…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51" y="64378"/>
            <a:ext cx="1529663" cy="103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2" y="5834516"/>
            <a:ext cx="839129" cy="83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81" y="5846515"/>
            <a:ext cx="1576735" cy="869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10" y="5889242"/>
            <a:ext cx="1142997" cy="69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31" y="5787643"/>
            <a:ext cx="1422440" cy="987158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ICCCN'16 IoT Panel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8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26082</TotalTime>
  <Words>535</Words>
  <Application>Microsoft Office PowerPoint</Application>
  <PresentationFormat>On-screen Show (4:3)</PresentationFormat>
  <Paragraphs>115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PGothic</vt:lpstr>
      <vt:lpstr>Noto Sans Symbols</vt:lpstr>
      <vt:lpstr>PMingLiU</vt:lpstr>
      <vt:lpstr>宋体</vt:lpstr>
      <vt:lpstr>Arial</vt:lpstr>
      <vt:lpstr>Comic Sans MS</vt:lpstr>
      <vt:lpstr>Times New Roman</vt:lpstr>
      <vt:lpstr>Wingdings</vt:lpstr>
      <vt:lpstr>Default Design</vt:lpstr>
      <vt:lpstr>Emerging Research Challenges  in the Era of IoT</vt:lpstr>
      <vt:lpstr>IoT for Emergency Response </vt:lpstr>
      <vt:lpstr>Theoretical Foundations: Autonomous IoT </vt:lpstr>
      <vt:lpstr>Human-in-the-loop: Crowdsensing</vt:lpstr>
      <vt:lpstr>Energy-Related Technology</vt:lpstr>
      <vt:lpstr>Applications in US Ignite for Smart City</vt:lpstr>
      <vt:lpstr>Advanced Wireless Research Initiative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wu</cp:lastModifiedBy>
  <cp:revision>317</cp:revision>
  <cp:lastPrinted>2016-06-13T13:59:53Z</cp:lastPrinted>
  <dcterms:modified xsi:type="dcterms:W3CDTF">2016-08-01T21:50:47Z</dcterms:modified>
</cp:coreProperties>
</file>