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256" r:id="rId2"/>
    <p:sldId id="259" r:id="rId3"/>
    <p:sldId id="257" r:id="rId4"/>
    <p:sldId id="258" r:id="rId5"/>
    <p:sldId id="283" r:id="rId6"/>
    <p:sldId id="284" r:id="rId7"/>
    <p:sldId id="285" r:id="rId8"/>
    <p:sldId id="286" r:id="rId9"/>
    <p:sldId id="287" r:id="rId10"/>
    <p:sldId id="289" r:id="rId11"/>
    <p:sldId id="288" r:id="rId12"/>
    <p:sldId id="290" r:id="rId13"/>
    <p:sldId id="291" r:id="rId14"/>
    <p:sldId id="292" r:id="rId15"/>
    <p:sldId id="280" r:id="rId16"/>
    <p:sldId id="282" r:id="rId17"/>
  </p:sldIdLst>
  <p:sldSz cx="9144000" cy="6858000" type="screen4x3"/>
  <p:notesSz cx="6934200" cy="9232900"/>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1011" autoAdjust="0"/>
  </p:normalViewPr>
  <p:slideViewPr>
    <p:cSldViewPr>
      <p:cViewPr>
        <p:scale>
          <a:sx n="90" d="100"/>
          <a:sy n="90" d="100"/>
        </p:scale>
        <p:origin x="-2072" y="-26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interSettings" Target="printerSettings/printerSettings1.bin"/><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notesMaster" Target="notesMasters/notesMaster1.xml"/><Relationship Id="rId19" Type="http://schemas.openxmlformats.org/officeDocument/2006/relationships/handoutMaster" Target="handoutMasters/handout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5138" cy="461963"/>
          </a:xfrm>
          <a:prstGeom prst="rect">
            <a:avLst/>
          </a:prstGeom>
        </p:spPr>
        <p:txBody>
          <a:bodyPr vert="horz" lIns="91440" tIns="45720" rIns="91440" bIns="45720" rtlCol="0"/>
          <a:lstStyle>
            <a:lvl1pPr algn="l">
              <a:defRPr sz="1200" smtClean="0">
                <a:cs typeface="Arial" pitchFamily="34" charset="0"/>
              </a:defRPr>
            </a:lvl1pPr>
          </a:lstStyle>
          <a:p>
            <a:pPr>
              <a:defRPr/>
            </a:pPr>
            <a:endParaRPr lang="en-US"/>
          </a:p>
        </p:txBody>
      </p:sp>
      <p:sp>
        <p:nvSpPr>
          <p:cNvPr id="3" name="Date Placeholder 2"/>
          <p:cNvSpPr>
            <a:spLocks noGrp="1"/>
          </p:cNvSpPr>
          <p:nvPr>
            <p:ph type="dt" sz="quarter" idx="1"/>
          </p:nvPr>
        </p:nvSpPr>
        <p:spPr>
          <a:xfrm>
            <a:off x="3927475" y="0"/>
            <a:ext cx="3005138" cy="461963"/>
          </a:xfrm>
          <a:prstGeom prst="rect">
            <a:avLst/>
          </a:prstGeom>
        </p:spPr>
        <p:txBody>
          <a:bodyPr vert="horz" lIns="91440" tIns="45720" rIns="91440" bIns="45720" rtlCol="0"/>
          <a:lstStyle>
            <a:lvl1pPr algn="r">
              <a:defRPr sz="1200" smtClean="0">
                <a:cs typeface="Arial" pitchFamily="34" charset="0"/>
              </a:defRPr>
            </a:lvl1pPr>
          </a:lstStyle>
          <a:p>
            <a:pPr>
              <a:defRPr/>
            </a:pPr>
            <a:fld id="{48D18614-9D9E-4493-8DF4-FF134D157611}" type="datetimeFigureOut">
              <a:rPr lang="en-US"/>
              <a:pPr>
                <a:defRPr/>
              </a:pPr>
              <a:t>12/11/14</a:t>
            </a:fld>
            <a:endParaRPr lang="en-US"/>
          </a:p>
        </p:txBody>
      </p:sp>
      <p:sp>
        <p:nvSpPr>
          <p:cNvPr id="4" name="Footer Placeholder 3"/>
          <p:cNvSpPr>
            <a:spLocks noGrp="1"/>
          </p:cNvSpPr>
          <p:nvPr>
            <p:ph type="ftr" sz="quarter" idx="2"/>
          </p:nvPr>
        </p:nvSpPr>
        <p:spPr>
          <a:xfrm>
            <a:off x="0" y="8769350"/>
            <a:ext cx="3005138" cy="461963"/>
          </a:xfrm>
          <a:prstGeom prst="rect">
            <a:avLst/>
          </a:prstGeom>
        </p:spPr>
        <p:txBody>
          <a:bodyPr vert="horz" lIns="91440" tIns="45720" rIns="91440" bIns="45720" rtlCol="0" anchor="b"/>
          <a:lstStyle>
            <a:lvl1pPr algn="l">
              <a:defRPr sz="1200" smtClean="0">
                <a:cs typeface="Arial" pitchFamily="34" charset="0"/>
              </a:defRPr>
            </a:lvl1pPr>
          </a:lstStyle>
          <a:p>
            <a:pPr>
              <a:defRPr/>
            </a:pPr>
            <a:endParaRPr lang="en-US"/>
          </a:p>
        </p:txBody>
      </p:sp>
      <p:sp>
        <p:nvSpPr>
          <p:cNvPr id="5" name="Slide Number Placeholder 4"/>
          <p:cNvSpPr>
            <a:spLocks noGrp="1"/>
          </p:cNvSpPr>
          <p:nvPr>
            <p:ph type="sldNum" sz="quarter" idx="3"/>
          </p:nvPr>
        </p:nvSpPr>
        <p:spPr>
          <a:xfrm>
            <a:off x="3927475" y="8769350"/>
            <a:ext cx="3005138" cy="461963"/>
          </a:xfrm>
          <a:prstGeom prst="rect">
            <a:avLst/>
          </a:prstGeom>
        </p:spPr>
        <p:txBody>
          <a:bodyPr vert="horz" lIns="91440" tIns="45720" rIns="91440" bIns="45720" rtlCol="0" anchor="b"/>
          <a:lstStyle>
            <a:lvl1pPr algn="r">
              <a:defRPr sz="1200" smtClean="0">
                <a:cs typeface="Arial" pitchFamily="34" charset="0"/>
              </a:defRPr>
            </a:lvl1pPr>
          </a:lstStyle>
          <a:p>
            <a:pPr>
              <a:defRPr/>
            </a:pPr>
            <a:fld id="{8A790789-6014-40F6-B053-8A6CC143C459}" type="slidenum">
              <a:rPr lang="en-US"/>
              <a:pPr>
                <a:defRPr/>
              </a:pPr>
              <a:t>‹#›</a:t>
            </a:fld>
            <a:endParaRPr lang="en-US"/>
          </a:p>
        </p:txBody>
      </p:sp>
    </p:spTree>
    <p:extLst>
      <p:ext uri="{BB962C8B-B14F-4D97-AF65-F5344CB8AC3E}">
        <p14:creationId xmlns:p14="http://schemas.microsoft.com/office/powerpoint/2010/main" val="31099319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5138" cy="461963"/>
          </a:xfrm>
          <a:prstGeom prst="rect">
            <a:avLst/>
          </a:prstGeom>
        </p:spPr>
        <p:txBody>
          <a:bodyPr vert="horz" wrap="square" lIns="92382" tIns="46191" rIns="92382" bIns="46191" numCol="1" anchor="t" anchorCtr="0" compatLnSpc="1">
            <a:prstTxWarp prst="textNoShape">
              <a:avLst/>
            </a:prstTxWarp>
          </a:bodyPr>
          <a:lstStyle>
            <a:lvl1pPr>
              <a:defRPr sz="1200" smtClean="0">
                <a:cs typeface="Arial" pitchFamily="34" charset="0"/>
              </a:defRPr>
            </a:lvl1pPr>
          </a:lstStyle>
          <a:p>
            <a:pPr>
              <a:defRPr/>
            </a:pPr>
            <a:endParaRPr lang="en-US" altLang="en-US"/>
          </a:p>
        </p:txBody>
      </p:sp>
      <p:sp>
        <p:nvSpPr>
          <p:cNvPr id="3" name="Date Placeholder 2"/>
          <p:cNvSpPr>
            <a:spLocks noGrp="1"/>
          </p:cNvSpPr>
          <p:nvPr>
            <p:ph type="dt" idx="1"/>
          </p:nvPr>
        </p:nvSpPr>
        <p:spPr>
          <a:xfrm>
            <a:off x="3927475" y="0"/>
            <a:ext cx="3005138" cy="461963"/>
          </a:xfrm>
          <a:prstGeom prst="rect">
            <a:avLst/>
          </a:prstGeom>
        </p:spPr>
        <p:txBody>
          <a:bodyPr vert="horz" wrap="square" lIns="92382" tIns="46191" rIns="92382" bIns="46191" numCol="1" anchor="t" anchorCtr="0" compatLnSpc="1">
            <a:prstTxWarp prst="textNoShape">
              <a:avLst/>
            </a:prstTxWarp>
          </a:bodyPr>
          <a:lstStyle>
            <a:lvl1pPr algn="r">
              <a:defRPr sz="1200" smtClean="0">
                <a:cs typeface="Arial" pitchFamily="34" charset="0"/>
              </a:defRPr>
            </a:lvl1pPr>
          </a:lstStyle>
          <a:p>
            <a:pPr>
              <a:defRPr/>
            </a:pPr>
            <a:fld id="{1273D247-D53A-43C1-88C3-4FFB2DF19040}" type="datetimeFigureOut">
              <a:rPr lang="en-US" altLang="en-US"/>
              <a:pPr>
                <a:defRPr/>
              </a:pPr>
              <a:t>12/11/14</a:t>
            </a:fld>
            <a:endParaRPr lang="en-US" altLang="en-US"/>
          </a:p>
        </p:txBody>
      </p:sp>
      <p:sp>
        <p:nvSpPr>
          <p:cNvPr id="4" name="Slide Image Placeholder 3"/>
          <p:cNvSpPr>
            <a:spLocks noGrp="1" noRot="1" noChangeAspect="1"/>
          </p:cNvSpPr>
          <p:nvPr>
            <p:ph type="sldImg" idx="2"/>
          </p:nvPr>
        </p:nvSpPr>
        <p:spPr>
          <a:xfrm>
            <a:off x="1158875" y="692150"/>
            <a:ext cx="4616450" cy="3462338"/>
          </a:xfrm>
          <a:prstGeom prst="rect">
            <a:avLst/>
          </a:prstGeom>
          <a:noFill/>
          <a:ln w="12700">
            <a:solidFill>
              <a:prstClr val="black"/>
            </a:solidFill>
          </a:ln>
        </p:spPr>
        <p:txBody>
          <a:bodyPr vert="horz" lIns="92382" tIns="46191" rIns="92382" bIns="46191" rtlCol="0" anchor="ctr"/>
          <a:lstStyle/>
          <a:p>
            <a:pPr lvl="0"/>
            <a:endParaRPr lang="en-US" noProof="0"/>
          </a:p>
        </p:txBody>
      </p:sp>
      <p:sp>
        <p:nvSpPr>
          <p:cNvPr id="5" name="Notes Placeholder 4"/>
          <p:cNvSpPr>
            <a:spLocks noGrp="1"/>
          </p:cNvSpPr>
          <p:nvPr>
            <p:ph type="body" sz="quarter" idx="3"/>
          </p:nvPr>
        </p:nvSpPr>
        <p:spPr>
          <a:xfrm>
            <a:off x="693738" y="4386263"/>
            <a:ext cx="5546725" cy="4154487"/>
          </a:xfrm>
          <a:prstGeom prst="rect">
            <a:avLst/>
          </a:prstGeom>
        </p:spPr>
        <p:txBody>
          <a:bodyPr vert="horz" lIns="92382" tIns="46191" rIns="92382" bIns="46191"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769350"/>
            <a:ext cx="3005138" cy="461963"/>
          </a:xfrm>
          <a:prstGeom prst="rect">
            <a:avLst/>
          </a:prstGeom>
        </p:spPr>
        <p:txBody>
          <a:bodyPr vert="horz" wrap="square" lIns="92382" tIns="46191" rIns="92382" bIns="46191" numCol="1" anchor="b" anchorCtr="0" compatLnSpc="1">
            <a:prstTxWarp prst="textNoShape">
              <a:avLst/>
            </a:prstTxWarp>
          </a:bodyPr>
          <a:lstStyle>
            <a:lvl1pPr>
              <a:defRPr sz="1200" smtClean="0">
                <a:cs typeface="Arial" pitchFamily="34" charset="0"/>
              </a:defRPr>
            </a:lvl1pPr>
          </a:lstStyle>
          <a:p>
            <a:pPr>
              <a:defRPr/>
            </a:pPr>
            <a:endParaRPr lang="en-US" altLang="en-US"/>
          </a:p>
        </p:txBody>
      </p:sp>
      <p:sp>
        <p:nvSpPr>
          <p:cNvPr id="7" name="Slide Number Placeholder 6"/>
          <p:cNvSpPr>
            <a:spLocks noGrp="1"/>
          </p:cNvSpPr>
          <p:nvPr>
            <p:ph type="sldNum" sz="quarter" idx="5"/>
          </p:nvPr>
        </p:nvSpPr>
        <p:spPr>
          <a:xfrm>
            <a:off x="3927475" y="8769350"/>
            <a:ext cx="3005138" cy="461963"/>
          </a:xfrm>
          <a:prstGeom prst="rect">
            <a:avLst/>
          </a:prstGeom>
        </p:spPr>
        <p:txBody>
          <a:bodyPr vert="horz" wrap="square" lIns="92382" tIns="46191" rIns="92382" bIns="46191" numCol="1" anchor="b" anchorCtr="0" compatLnSpc="1">
            <a:prstTxWarp prst="textNoShape">
              <a:avLst/>
            </a:prstTxWarp>
          </a:bodyPr>
          <a:lstStyle>
            <a:lvl1pPr algn="r">
              <a:defRPr sz="1200" smtClean="0">
                <a:cs typeface="Arial" pitchFamily="34" charset="0"/>
              </a:defRPr>
            </a:lvl1pPr>
          </a:lstStyle>
          <a:p>
            <a:pPr>
              <a:defRPr/>
            </a:pPr>
            <a:fld id="{24E237A4-4CB0-4E94-8E73-1DC9684790AE}" type="slidenum">
              <a:rPr lang="en-US" altLang="en-US"/>
              <a:pPr>
                <a:defRPr/>
              </a:pPr>
              <a:t>‹#›</a:t>
            </a:fld>
            <a:endParaRPr lang="en-US" altLang="en-US"/>
          </a:p>
        </p:txBody>
      </p:sp>
    </p:spTree>
    <p:extLst>
      <p:ext uri="{BB962C8B-B14F-4D97-AF65-F5344CB8AC3E}">
        <p14:creationId xmlns:p14="http://schemas.microsoft.com/office/powerpoint/2010/main" val="270747143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smtClean="0"/>
              <a:t>In these networks, mobile nodes exploit node mobility and opportunistic contacts for communication while coping with such intermittent connectivity, which enables eventual message delivery </a:t>
            </a:r>
            <a:r>
              <a:rPr lang="en-US" altLang="en-US" smtClean="0"/>
              <a:t>even if end-to-end </a:t>
            </a:r>
            <a:r>
              <a:rPr lang="en-US" altLang="en-US" dirty="0" smtClean="0"/>
              <a:t>paths never exist.</a:t>
            </a:r>
          </a:p>
        </p:txBody>
      </p:sp>
      <p:sp>
        <p:nvSpPr>
          <p:cNvPr id="71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fld id="{444D28F3-9079-4133-B9F0-6A0FA2FEE6D5}" type="slidenum">
              <a:rPr lang="en-US" altLang="en-US"/>
              <a:pPr eaLnBrk="1" hangingPunct="1"/>
              <a:t>3</a:t>
            </a:fld>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In the </a:t>
            </a:r>
            <a:r>
              <a:rPr lang="en-US" sz="1200" b="0" i="1" u="none" strike="noStrike" kern="1200" baseline="0" dirty="0" smtClean="0">
                <a:solidFill>
                  <a:schemeClr val="tx1"/>
                </a:solidFill>
                <a:latin typeface="+mn-lt"/>
                <a:ea typeface="+mn-ea"/>
                <a:cs typeface="+mn-cs"/>
              </a:rPr>
              <a:t>self </a:t>
            </a:r>
            <a:r>
              <a:rPr lang="en-US" sz="1200" b="0" i="0" u="none" strike="noStrike" kern="1200" baseline="0" dirty="0" smtClean="0">
                <a:solidFill>
                  <a:schemeClr val="tx1"/>
                </a:solidFill>
                <a:latin typeface="+mn-lt"/>
                <a:ea typeface="+mn-ea"/>
                <a:cs typeface="+mn-cs"/>
              </a:rPr>
              <a:t>component, the mobile nodes will cache its most frequently accessed data items. </a:t>
            </a:r>
          </a:p>
          <a:p>
            <a:r>
              <a:rPr lang="en-US" sz="1200" b="0" i="0" u="none" strike="noStrike" kern="1200" baseline="0" dirty="0" smtClean="0">
                <a:solidFill>
                  <a:schemeClr val="tx1"/>
                </a:solidFill>
                <a:latin typeface="+mn-lt"/>
                <a:ea typeface="+mn-ea"/>
                <a:cs typeface="+mn-cs"/>
              </a:rPr>
              <a:t>The mobile nodes with higher contact frequency are considered as friends to the cache nodes.</a:t>
            </a:r>
          </a:p>
          <a:p>
            <a:r>
              <a:rPr lang="en-US" sz="1200" b="0" i="0" u="none" strike="noStrike" kern="1200" baseline="0" dirty="0" smtClean="0">
                <a:solidFill>
                  <a:schemeClr val="tx1"/>
                </a:solidFill>
                <a:latin typeface="+mn-lt"/>
                <a:ea typeface="+mn-ea"/>
                <a:cs typeface="+mn-cs"/>
              </a:rPr>
              <a:t>The cache nodes will help the friends to store the friends’ most frequently accessed data items in its </a:t>
            </a:r>
            <a:r>
              <a:rPr lang="en-US" sz="1200" b="0" i="1" u="none" strike="noStrike" kern="1200" baseline="0" dirty="0" smtClean="0">
                <a:solidFill>
                  <a:schemeClr val="tx1"/>
                </a:solidFill>
                <a:latin typeface="+mn-lt"/>
                <a:ea typeface="+mn-ea"/>
                <a:cs typeface="+mn-cs"/>
              </a:rPr>
              <a:t>friends </a:t>
            </a:r>
            <a:r>
              <a:rPr lang="en-US" sz="1200" b="0" i="0" u="none" strike="noStrike" kern="1200" baseline="0" dirty="0" smtClean="0">
                <a:solidFill>
                  <a:schemeClr val="tx1"/>
                </a:solidFill>
                <a:latin typeface="+mn-lt"/>
                <a:ea typeface="+mn-ea"/>
                <a:cs typeface="+mn-cs"/>
              </a:rPr>
              <a:t>component. </a:t>
            </a:r>
          </a:p>
          <a:p>
            <a:r>
              <a:rPr lang="en-US" sz="1200" b="0" i="0" u="none" strike="noStrike" kern="1200" baseline="0" dirty="0" smtClean="0">
                <a:solidFill>
                  <a:schemeClr val="tx1"/>
                </a:solidFill>
                <a:latin typeface="+mn-lt"/>
                <a:ea typeface="+mn-ea"/>
                <a:cs typeface="+mn-cs"/>
              </a:rPr>
              <a:t>Finally, each mobile node randomly selects a subset of the remaining data items into its </a:t>
            </a:r>
            <a:r>
              <a:rPr lang="en-US" sz="1200" b="0" i="1" u="none" strike="noStrike" kern="1200" baseline="0" dirty="0" smtClean="0">
                <a:solidFill>
                  <a:schemeClr val="tx1"/>
                </a:solidFill>
                <a:latin typeface="+mn-lt"/>
                <a:ea typeface="+mn-ea"/>
                <a:cs typeface="+mn-cs"/>
              </a:rPr>
              <a:t>strangers </a:t>
            </a:r>
            <a:r>
              <a:rPr lang="en-US" sz="1200" b="0" i="0" u="none" strike="noStrike" kern="1200" baseline="0" dirty="0" smtClean="0">
                <a:solidFill>
                  <a:schemeClr val="tx1"/>
                </a:solidFill>
                <a:latin typeface="+mn-lt"/>
                <a:ea typeface="+mn-ea"/>
                <a:cs typeface="+mn-cs"/>
              </a:rPr>
              <a:t>component.</a:t>
            </a:r>
            <a:endParaRPr lang="en-US" dirty="0"/>
          </a:p>
        </p:txBody>
      </p:sp>
      <p:sp>
        <p:nvSpPr>
          <p:cNvPr id="4" name="Slide Number Placeholder 3"/>
          <p:cNvSpPr>
            <a:spLocks noGrp="1"/>
          </p:cNvSpPr>
          <p:nvPr>
            <p:ph type="sldNum" sz="quarter" idx="10"/>
          </p:nvPr>
        </p:nvSpPr>
        <p:spPr/>
        <p:txBody>
          <a:bodyPr/>
          <a:lstStyle/>
          <a:p>
            <a:pPr>
              <a:defRPr/>
            </a:pPr>
            <a:fld id="{24E237A4-4CB0-4E94-8E73-1DC9684790AE}" type="slidenum">
              <a:rPr lang="en-US" altLang="en-US" smtClean="0"/>
              <a:pPr>
                <a:defRPr/>
              </a:pPr>
              <a:t>7</a:t>
            </a:fld>
            <a:endParaRPr lang="en-US" altLang="en-US"/>
          </a:p>
        </p:txBody>
      </p:sp>
    </p:spTree>
    <p:extLst>
      <p:ext uri="{BB962C8B-B14F-4D97-AF65-F5344CB8AC3E}">
        <p14:creationId xmlns:p14="http://schemas.microsoft.com/office/powerpoint/2010/main" val="12581070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61646778-7844-429E-9B95-FCF62B68E0E6}" type="datetimeFigureOut">
              <a:rPr lang="en-US" altLang="en-US"/>
              <a:pPr>
                <a:defRPr/>
              </a:pPr>
              <a:t>12/11/14</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pPr>
              <a:defRPr/>
            </a:pPr>
            <a:fld id="{234A5F66-F690-4847-8C8F-9441A2F83687}" type="slidenum">
              <a:rPr lang="en-US" altLang="en-US"/>
              <a:pPr>
                <a:defRPr/>
              </a:pPr>
              <a:t>‹#›</a:t>
            </a:fld>
            <a:endParaRPr lang="en-US" altLang="en-US"/>
          </a:p>
        </p:txBody>
      </p:sp>
    </p:spTree>
    <p:extLst>
      <p:ext uri="{BB962C8B-B14F-4D97-AF65-F5344CB8AC3E}">
        <p14:creationId xmlns:p14="http://schemas.microsoft.com/office/powerpoint/2010/main" val="40635549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E0A8D3D2-3D83-441D-8C1D-9220DD1007E2}" type="datetimeFigureOut">
              <a:rPr lang="en-US" altLang="en-US"/>
              <a:pPr>
                <a:defRPr/>
              </a:pPr>
              <a:t>12/11/14</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pPr>
              <a:defRPr/>
            </a:pPr>
            <a:fld id="{4CDB824F-C812-4BE4-9A72-2B71CE2E19B6}" type="slidenum">
              <a:rPr lang="en-US" altLang="en-US"/>
              <a:pPr>
                <a:defRPr/>
              </a:pPr>
              <a:t>‹#›</a:t>
            </a:fld>
            <a:endParaRPr lang="en-US" altLang="en-US"/>
          </a:p>
        </p:txBody>
      </p:sp>
    </p:spTree>
    <p:extLst>
      <p:ext uri="{BB962C8B-B14F-4D97-AF65-F5344CB8AC3E}">
        <p14:creationId xmlns:p14="http://schemas.microsoft.com/office/powerpoint/2010/main" val="39754455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92CFF864-1ACB-4243-B182-54A5AC0A072A}" type="datetimeFigureOut">
              <a:rPr lang="en-US" altLang="en-US"/>
              <a:pPr>
                <a:defRPr/>
              </a:pPr>
              <a:t>12/11/14</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pPr>
              <a:defRPr/>
            </a:pPr>
            <a:fld id="{1E97F958-165F-495A-94C6-53FA9C606C23}" type="slidenum">
              <a:rPr lang="en-US" altLang="en-US"/>
              <a:pPr>
                <a:defRPr/>
              </a:pPr>
              <a:t>‹#›</a:t>
            </a:fld>
            <a:endParaRPr lang="en-US" altLang="en-US"/>
          </a:p>
        </p:txBody>
      </p:sp>
    </p:spTree>
    <p:extLst>
      <p:ext uri="{BB962C8B-B14F-4D97-AF65-F5344CB8AC3E}">
        <p14:creationId xmlns:p14="http://schemas.microsoft.com/office/powerpoint/2010/main" val="34778081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317DF1E8-46CD-44EC-B4A0-2C0CC89EF07A}" type="datetimeFigureOut">
              <a:rPr lang="en-US" altLang="en-US"/>
              <a:pPr>
                <a:defRPr/>
              </a:pPr>
              <a:t>12/11/14</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pPr>
              <a:defRPr/>
            </a:pPr>
            <a:fld id="{1AD55F1A-79B3-4C65-B2CC-1EAB63CBC0CC}" type="slidenum">
              <a:rPr lang="en-US" altLang="en-US"/>
              <a:pPr>
                <a:defRPr/>
              </a:pPr>
              <a:t>‹#›</a:t>
            </a:fld>
            <a:endParaRPr lang="en-US" altLang="en-US"/>
          </a:p>
        </p:txBody>
      </p:sp>
    </p:spTree>
    <p:extLst>
      <p:ext uri="{BB962C8B-B14F-4D97-AF65-F5344CB8AC3E}">
        <p14:creationId xmlns:p14="http://schemas.microsoft.com/office/powerpoint/2010/main" val="2469574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7CE18439-C802-4E71-A848-49A7866D7CB0}" type="datetimeFigureOut">
              <a:rPr lang="en-US" altLang="en-US"/>
              <a:pPr>
                <a:defRPr/>
              </a:pPr>
              <a:t>12/11/14</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pPr>
              <a:defRPr/>
            </a:pPr>
            <a:fld id="{B532D6AC-531F-4F7E-AC8A-5B1AD513CBD4}" type="slidenum">
              <a:rPr lang="en-US" altLang="en-US"/>
              <a:pPr>
                <a:defRPr/>
              </a:pPr>
              <a:t>‹#›</a:t>
            </a:fld>
            <a:endParaRPr lang="en-US" altLang="en-US"/>
          </a:p>
        </p:txBody>
      </p:sp>
    </p:spTree>
    <p:extLst>
      <p:ext uri="{BB962C8B-B14F-4D97-AF65-F5344CB8AC3E}">
        <p14:creationId xmlns:p14="http://schemas.microsoft.com/office/powerpoint/2010/main" val="11542549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E4A3C579-899B-4A3B-9362-3AD306BD5663}" type="datetimeFigureOut">
              <a:rPr lang="en-US" altLang="en-US"/>
              <a:pPr>
                <a:defRPr/>
              </a:pPr>
              <a:t>12/11/14</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ltLang="en-US"/>
          </a:p>
        </p:txBody>
      </p:sp>
      <p:sp>
        <p:nvSpPr>
          <p:cNvPr id="7" name="Slide Number Placeholder 5"/>
          <p:cNvSpPr>
            <a:spLocks noGrp="1"/>
          </p:cNvSpPr>
          <p:nvPr>
            <p:ph type="sldNum" sz="quarter" idx="12"/>
          </p:nvPr>
        </p:nvSpPr>
        <p:spPr/>
        <p:txBody>
          <a:bodyPr/>
          <a:lstStyle>
            <a:lvl1pPr>
              <a:defRPr/>
            </a:lvl1pPr>
          </a:lstStyle>
          <a:p>
            <a:pPr>
              <a:defRPr/>
            </a:pPr>
            <a:fld id="{B44E86C5-99B1-48E7-AB74-2D95C4C4A46E}" type="slidenum">
              <a:rPr lang="en-US" altLang="en-US"/>
              <a:pPr>
                <a:defRPr/>
              </a:pPr>
              <a:t>‹#›</a:t>
            </a:fld>
            <a:endParaRPr lang="en-US" altLang="en-US"/>
          </a:p>
        </p:txBody>
      </p:sp>
    </p:spTree>
    <p:extLst>
      <p:ext uri="{BB962C8B-B14F-4D97-AF65-F5344CB8AC3E}">
        <p14:creationId xmlns:p14="http://schemas.microsoft.com/office/powerpoint/2010/main" val="17780240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3EA74128-8EA4-4E34-A9DC-AF15B35A1302}" type="datetimeFigureOut">
              <a:rPr lang="en-US" altLang="en-US"/>
              <a:pPr>
                <a:defRPr/>
              </a:pPr>
              <a:t>12/11/14</a:t>
            </a:fld>
            <a:endParaRPr lang="en-US" altLang="en-US"/>
          </a:p>
        </p:txBody>
      </p:sp>
      <p:sp>
        <p:nvSpPr>
          <p:cNvPr id="8" name="Footer Placeholder 4"/>
          <p:cNvSpPr>
            <a:spLocks noGrp="1"/>
          </p:cNvSpPr>
          <p:nvPr>
            <p:ph type="ftr" sz="quarter" idx="11"/>
          </p:nvPr>
        </p:nvSpPr>
        <p:spPr/>
        <p:txBody>
          <a:bodyPr/>
          <a:lstStyle>
            <a:lvl1pPr>
              <a:defRPr/>
            </a:lvl1pPr>
          </a:lstStyle>
          <a:p>
            <a:pPr>
              <a:defRPr/>
            </a:pPr>
            <a:endParaRPr lang="en-US" altLang="en-US"/>
          </a:p>
        </p:txBody>
      </p:sp>
      <p:sp>
        <p:nvSpPr>
          <p:cNvPr id="9" name="Slide Number Placeholder 5"/>
          <p:cNvSpPr>
            <a:spLocks noGrp="1"/>
          </p:cNvSpPr>
          <p:nvPr>
            <p:ph type="sldNum" sz="quarter" idx="12"/>
          </p:nvPr>
        </p:nvSpPr>
        <p:spPr/>
        <p:txBody>
          <a:bodyPr/>
          <a:lstStyle>
            <a:lvl1pPr>
              <a:defRPr/>
            </a:lvl1pPr>
          </a:lstStyle>
          <a:p>
            <a:pPr>
              <a:defRPr/>
            </a:pPr>
            <a:fld id="{98071028-83BD-4773-A692-58B2504E3B81}" type="slidenum">
              <a:rPr lang="en-US" altLang="en-US"/>
              <a:pPr>
                <a:defRPr/>
              </a:pPr>
              <a:t>‹#›</a:t>
            </a:fld>
            <a:endParaRPr lang="en-US" altLang="en-US"/>
          </a:p>
        </p:txBody>
      </p:sp>
    </p:spTree>
    <p:extLst>
      <p:ext uri="{BB962C8B-B14F-4D97-AF65-F5344CB8AC3E}">
        <p14:creationId xmlns:p14="http://schemas.microsoft.com/office/powerpoint/2010/main" val="17985513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831EBF50-DAF9-43F1-917E-F770FC9FB942}" type="datetimeFigureOut">
              <a:rPr lang="en-US" altLang="en-US"/>
              <a:pPr>
                <a:defRPr/>
              </a:pPr>
              <a:t>12/11/14</a:t>
            </a:fld>
            <a:endParaRPr lang="en-US" altLang="en-US"/>
          </a:p>
        </p:txBody>
      </p:sp>
      <p:sp>
        <p:nvSpPr>
          <p:cNvPr id="4" name="Footer Placeholder 4"/>
          <p:cNvSpPr>
            <a:spLocks noGrp="1"/>
          </p:cNvSpPr>
          <p:nvPr>
            <p:ph type="ftr" sz="quarter" idx="11"/>
          </p:nvPr>
        </p:nvSpPr>
        <p:spPr/>
        <p:txBody>
          <a:bodyPr/>
          <a:lstStyle>
            <a:lvl1pPr>
              <a:defRPr/>
            </a:lvl1pPr>
          </a:lstStyle>
          <a:p>
            <a:pPr>
              <a:defRPr/>
            </a:pPr>
            <a:endParaRPr lang="en-US" altLang="en-US"/>
          </a:p>
        </p:txBody>
      </p:sp>
      <p:sp>
        <p:nvSpPr>
          <p:cNvPr id="5" name="Slide Number Placeholder 5"/>
          <p:cNvSpPr>
            <a:spLocks noGrp="1"/>
          </p:cNvSpPr>
          <p:nvPr>
            <p:ph type="sldNum" sz="quarter" idx="12"/>
          </p:nvPr>
        </p:nvSpPr>
        <p:spPr/>
        <p:txBody>
          <a:bodyPr/>
          <a:lstStyle>
            <a:lvl1pPr>
              <a:defRPr/>
            </a:lvl1pPr>
          </a:lstStyle>
          <a:p>
            <a:pPr>
              <a:defRPr/>
            </a:pPr>
            <a:fld id="{E337634F-52F1-4451-A903-5CBC8E25E544}" type="slidenum">
              <a:rPr lang="en-US" altLang="en-US"/>
              <a:pPr>
                <a:defRPr/>
              </a:pPr>
              <a:t>‹#›</a:t>
            </a:fld>
            <a:endParaRPr lang="en-US" altLang="en-US"/>
          </a:p>
        </p:txBody>
      </p:sp>
    </p:spTree>
    <p:extLst>
      <p:ext uri="{BB962C8B-B14F-4D97-AF65-F5344CB8AC3E}">
        <p14:creationId xmlns:p14="http://schemas.microsoft.com/office/powerpoint/2010/main" val="30982269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D0D276F3-8AE8-4CA8-82A9-FE60F6885A06}" type="datetimeFigureOut">
              <a:rPr lang="en-US" altLang="en-US"/>
              <a:pPr>
                <a:defRPr/>
              </a:pPr>
              <a:t>12/11/14</a:t>
            </a:fld>
            <a:endParaRPr lang="en-US" altLang="en-US"/>
          </a:p>
        </p:txBody>
      </p:sp>
      <p:sp>
        <p:nvSpPr>
          <p:cNvPr id="3" name="Footer Placeholder 4"/>
          <p:cNvSpPr>
            <a:spLocks noGrp="1"/>
          </p:cNvSpPr>
          <p:nvPr>
            <p:ph type="ftr" sz="quarter" idx="11"/>
          </p:nvPr>
        </p:nvSpPr>
        <p:spPr/>
        <p:txBody>
          <a:bodyPr/>
          <a:lstStyle>
            <a:lvl1pPr>
              <a:defRPr/>
            </a:lvl1pPr>
          </a:lstStyle>
          <a:p>
            <a:pPr>
              <a:defRPr/>
            </a:pPr>
            <a:endParaRPr lang="en-US" altLang="en-US"/>
          </a:p>
        </p:txBody>
      </p:sp>
      <p:sp>
        <p:nvSpPr>
          <p:cNvPr id="4" name="Slide Number Placeholder 5"/>
          <p:cNvSpPr>
            <a:spLocks noGrp="1"/>
          </p:cNvSpPr>
          <p:nvPr>
            <p:ph type="sldNum" sz="quarter" idx="12"/>
          </p:nvPr>
        </p:nvSpPr>
        <p:spPr/>
        <p:txBody>
          <a:bodyPr/>
          <a:lstStyle>
            <a:lvl1pPr>
              <a:defRPr/>
            </a:lvl1pPr>
          </a:lstStyle>
          <a:p>
            <a:pPr>
              <a:defRPr/>
            </a:pPr>
            <a:fld id="{63E8CCE8-14FA-40FD-A7BA-982CBFAA352A}" type="slidenum">
              <a:rPr lang="en-US" altLang="en-US"/>
              <a:pPr>
                <a:defRPr/>
              </a:pPr>
              <a:t>‹#›</a:t>
            </a:fld>
            <a:endParaRPr lang="en-US" altLang="en-US"/>
          </a:p>
        </p:txBody>
      </p:sp>
    </p:spTree>
    <p:extLst>
      <p:ext uri="{BB962C8B-B14F-4D97-AF65-F5344CB8AC3E}">
        <p14:creationId xmlns:p14="http://schemas.microsoft.com/office/powerpoint/2010/main" val="14051550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682A00FA-FFA3-43AE-99FD-6909E25D2F0E}" type="datetimeFigureOut">
              <a:rPr lang="en-US" altLang="en-US"/>
              <a:pPr>
                <a:defRPr/>
              </a:pPr>
              <a:t>12/11/14</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ltLang="en-US"/>
          </a:p>
        </p:txBody>
      </p:sp>
      <p:sp>
        <p:nvSpPr>
          <p:cNvPr id="7" name="Slide Number Placeholder 5"/>
          <p:cNvSpPr>
            <a:spLocks noGrp="1"/>
          </p:cNvSpPr>
          <p:nvPr>
            <p:ph type="sldNum" sz="quarter" idx="12"/>
          </p:nvPr>
        </p:nvSpPr>
        <p:spPr/>
        <p:txBody>
          <a:bodyPr/>
          <a:lstStyle>
            <a:lvl1pPr>
              <a:defRPr/>
            </a:lvl1pPr>
          </a:lstStyle>
          <a:p>
            <a:pPr>
              <a:defRPr/>
            </a:pPr>
            <a:fld id="{70F64D37-EEBB-4DA5-BF6D-334F7D0D42BB}" type="slidenum">
              <a:rPr lang="en-US" altLang="en-US"/>
              <a:pPr>
                <a:defRPr/>
              </a:pPr>
              <a:t>‹#›</a:t>
            </a:fld>
            <a:endParaRPr lang="en-US" altLang="en-US"/>
          </a:p>
        </p:txBody>
      </p:sp>
    </p:spTree>
    <p:extLst>
      <p:ext uri="{BB962C8B-B14F-4D97-AF65-F5344CB8AC3E}">
        <p14:creationId xmlns:p14="http://schemas.microsoft.com/office/powerpoint/2010/main" val="4744914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288053D6-3EB7-4B2A-8092-3D608CD0933E}" type="datetimeFigureOut">
              <a:rPr lang="en-US" altLang="en-US"/>
              <a:pPr>
                <a:defRPr/>
              </a:pPr>
              <a:t>12/11/14</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ltLang="en-US"/>
          </a:p>
        </p:txBody>
      </p:sp>
      <p:sp>
        <p:nvSpPr>
          <p:cNvPr id="7" name="Slide Number Placeholder 5"/>
          <p:cNvSpPr>
            <a:spLocks noGrp="1"/>
          </p:cNvSpPr>
          <p:nvPr>
            <p:ph type="sldNum" sz="quarter" idx="12"/>
          </p:nvPr>
        </p:nvSpPr>
        <p:spPr/>
        <p:txBody>
          <a:bodyPr/>
          <a:lstStyle>
            <a:lvl1pPr>
              <a:defRPr/>
            </a:lvl1pPr>
          </a:lstStyle>
          <a:p>
            <a:pPr>
              <a:defRPr/>
            </a:pPr>
            <a:fld id="{FBFAEAC0-49B0-4CB7-8FE1-EFF7137A21A6}" type="slidenum">
              <a:rPr lang="en-US" altLang="en-US"/>
              <a:pPr>
                <a:defRPr/>
              </a:pPr>
              <a:t>‹#›</a:t>
            </a:fld>
            <a:endParaRPr lang="en-US" altLang="en-US"/>
          </a:p>
        </p:txBody>
      </p:sp>
    </p:spTree>
    <p:extLst>
      <p:ext uri="{BB962C8B-B14F-4D97-AF65-F5344CB8AC3E}">
        <p14:creationId xmlns:p14="http://schemas.microsoft.com/office/powerpoint/2010/main" val="9676364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smtClean="0">
                <a:solidFill>
                  <a:srgbClr val="898989"/>
                </a:solidFill>
                <a:cs typeface="Arial" pitchFamily="34" charset="0"/>
              </a:defRPr>
            </a:lvl1pPr>
          </a:lstStyle>
          <a:p>
            <a:pPr>
              <a:defRPr/>
            </a:pPr>
            <a:fld id="{D1DF9CB4-2BF1-4439-AFE6-6516FFF8236C}" type="datetimeFigureOut">
              <a:rPr lang="en-US" altLang="en-US"/>
              <a:pPr>
                <a:defRPr/>
              </a:pPr>
              <a:t>12/11/14</a:t>
            </a:fld>
            <a:endParaRPr lang="en-US" alt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smtClean="0">
                <a:solidFill>
                  <a:srgbClr val="898989"/>
                </a:solidFill>
                <a:cs typeface="Arial" pitchFamily="34" charset="0"/>
              </a:defRPr>
            </a:lvl1pPr>
          </a:lstStyle>
          <a:p>
            <a:pPr>
              <a:defRPr/>
            </a:pPr>
            <a:endParaRPr lang="en-US" alt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smtClean="0">
                <a:solidFill>
                  <a:srgbClr val="898989"/>
                </a:solidFill>
                <a:cs typeface="Arial" pitchFamily="34" charset="0"/>
              </a:defRPr>
            </a:lvl1pPr>
          </a:lstStyle>
          <a:p>
            <a:pPr>
              <a:defRPr/>
            </a:pPr>
            <a:fld id="{D0F4A248-E701-41A6-9561-597A3F5B0931}"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4" Type="http://schemas.openxmlformats.org/officeDocument/2006/relationships/image" Target="../media/image3.jpeg"/><Relationship Id="rId5" Type="http://schemas.openxmlformats.org/officeDocument/2006/relationships/image" Target="../media/image4.jpeg"/><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5.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a:xfrm>
            <a:off x="76200" y="228600"/>
            <a:ext cx="9067800" cy="1470025"/>
          </a:xfrm>
        </p:spPr>
        <p:txBody>
          <a:bodyPr/>
          <a:lstStyle/>
          <a:p>
            <a:r>
              <a:rPr lang="en-US" altLang="en-US" sz="3000" dirty="0" smtClean="0">
                <a:solidFill>
                  <a:schemeClr val="accent1"/>
                </a:solidFill>
                <a:latin typeface="Arial Black" pitchFamily="34" charset="0"/>
              </a:rPr>
              <a:t/>
            </a:r>
            <a:br>
              <a:rPr lang="en-US" altLang="en-US" sz="3000" dirty="0" smtClean="0">
                <a:solidFill>
                  <a:schemeClr val="accent1"/>
                </a:solidFill>
                <a:latin typeface="Arial Black" pitchFamily="34" charset="0"/>
              </a:rPr>
            </a:br>
            <a:r>
              <a:rPr lang="en-US" sz="3200" dirty="0">
                <a:solidFill>
                  <a:schemeClr val="accent1"/>
                </a:solidFill>
                <a:latin typeface="Arial Black" pitchFamily="34" charset="0"/>
              </a:rPr>
              <a:t>Hierarchical Cooperative Caching in </a:t>
            </a:r>
            <a:r>
              <a:rPr lang="en-US" sz="3200" dirty="0" smtClean="0">
                <a:solidFill>
                  <a:schemeClr val="accent1"/>
                </a:solidFill>
                <a:latin typeface="Arial Black" pitchFamily="34" charset="0"/>
              </a:rPr>
              <a:t>Mobile Opportunistic </a:t>
            </a:r>
            <a:r>
              <a:rPr lang="en-US" sz="3200" dirty="0">
                <a:solidFill>
                  <a:schemeClr val="accent1"/>
                </a:solidFill>
                <a:latin typeface="Arial Black" pitchFamily="34" charset="0"/>
              </a:rPr>
              <a:t>Social Networks</a:t>
            </a:r>
            <a:endParaRPr lang="en-US" altLang="en-US" sz="3200" dirty="0">
              <a:solidFill>
                <a:schemeClr val="accent1"/>
              </a:solidFill>
              <a:latin typeface="Arial Black" pitchFamily="34" charset="0"/>
            </a:endParaRPr>
          </a:p>
        </p:txBody>
      </p:sp>
      <p:sp>
        <p:nvSpPr>
          <p:cNvPr id="3" name="Subtitle 2"/>
          <p:cNvSpPr>
            <a:spLocks noGrp="1"/>
          </p:cNvSpPr>
          <p:nvPr>
            <p:ph type="subTitle" idx="1"/>
          </p:nvPr>
        </p:nvSpPr>
        <p:spPr>
          <a:xfrm>
            <a:off x="1295400" y="2209800"/>
            <a:ext cx="6400800" cy="3200400"/>
          </a:xfrm>
        </p:spPr>
        <p:txBody>
          <a:bodyPr rtlCol="0">
            <a:normAutofit/>
          </a:bodyPr>
          <a:lstStyle/>
          <a:p>
            <a:pPr eaLnBrk="1" fontAlgn="auto" hangingPunct="1">
              <a:spcAft>
                <a:spcPts val="0"/>
              </a:spcAft>
              <a:buFont typeface="Arial" pitchFamily="34" charset="0"/>
              <a:buNone/>
              <a:defRPr/>
            </a:pPr>
            <a:r>
              <a:rPr lang="en-US" sz="3000" b="1" dirty="0" err="1" smtClean="0">
                <a:solidFill>
                  <a:schemeClr val="accent1"/>
                </a:solidFill>
                <a:latin typeface="Arial" pitchFamily="34" charset="0"/>
                <a:cs typeface="Arial" pitchFamily="34" charset="0"/>
              </a:rPr>
              <a:t>Yunsheng</a:t>
            </a:r>
            <a:r>
              <a:rPr lang="en-US" sz="3000" b="1" dirty="0" smtClean="0">
                <a:solidFill>
                  <a:schemeClr val="accent1"/>
                </a:solidFill>
                <a:latin typeface="Arial" pitchFamily="34" charset="0"/>
                <a:cs typeface="Arial" pitchFamily="34" charset="0"/>
              </a:rPr>
              <a:t> Wang</a:t>
            </a:r>
          </a:p>
          <a:p>
            <a:pPr eaLnBrk="1" fontAlgn="auto" hangingPunct="1">
              <a:spcAft>
                <a:spcPts val="0"/>
              </a:spcAft>
              <a:buFont typeface="Arial" pitchFamily="34" charset="0"/>
              <a:buNone/>
              <a:defRPr/>
            </a:pPr>
            <a:r>
              <a:rPr lang="en-US" sz="2400" b="1" dirty="0">
                <a:solidFill>
                  <a:schemeClr val="tx2">
                    <a:lumMod val="40000"/>
                    <a:lumOff val="60000"/>
                  </a:schemeClr>
                </a:solidFill>
                <a:latin typeface="Arial" pitchFamily="34" charset="0"/>
                <a:cs typeface="Arial" pitchFamily="34" charset="0"/>
              </a:rPr>
              <a:t>Kettering </a:t>
            </a:r>
            <a:r>
              <a:rPr lang="en-US" sz="2400" b="1" dirty="0" smtClean="0">
                <a:solidFill>
                  <a:schemeClr val="tx2">
                    <a:lumMod val="40000"/>
                    <a:lumOff val="60000"/>
                  </a:schemeClr>
                </a:solidFill>
                <a:latin typeface="Arial" pitchFamily="34" charset="0"/>
                <a:cs typeface="Arial" pitchFamily="34" charset="0"/>
              </a:rPr>
              <a:t>University</a:t>
            </a:r>
          </a:p>
          <a:p>
            <a:pPr eaLnBrk="1" fontAlgn="auto" hangingPunct="1">
              <a:spcAft>
                <a:spcPts val="0"/>
              </a:spcAft>
              <a:buFont typeface="Arial" pitchFamily="34" charset="0"/>
              <a:buNone/>
              <a:defRPr/>
            </a:pPr>
            <a:r>
              <a:rPr lang="en-US" sz="2600" b="1" dirty="0" err="1" smtClean="0">
                <a:solidFill>
                  <a:schemeClr val="tx1">
                    <a:lumMod val="65000"/>
                    <a:lumOff val="35000"/>
                  </a:schemeClr>
                </a:solidFill>
                <a:latin typeface="Arial" pitchFamily="34" charset="0"/>
                <a:cs typeface="Arial" pitchFamily="34" charset="0"/>
              </a:rPr>
              <a:t>Jie</a:t>
            </a:r>
            <a:r>
              <a:rPr lang="en-US" sz="2600" b="1" dirty="0" smtClean="0">
                <a:solidFill>
                  <a:schemeClr val="tx1">
                    <a:lumMod val="65000"/>
                    <a:lumOff val="35000"/>
                  </a:schemeClr>
                </a:solidFill>
                <a:latin typeface="Arial" pitchFamily="34" charset="0"/>
                <a:cs typeface="Arial" pitchFamily="34" charset="0"/>
              </a:rPr>
              <a:t> Wu</a:t>
            </a:r>
          </a:p>
          <a:p>
            <a:pPr eaLnBrk="1" fontAlgn="auto" hangingPunct="1">
              <a:spcAft>
                <a:spcPts val="0"/>
              </a:spcAft>
              <a:buFont typeface="Arial" pitchFamily="34" charset="0"/>
              <a:buNone/>
              <a:defRPr/>
            </a:pPr>
            <a:r>
              <a:rPr lang="en-US" sz="2400" b="1" dirty="0" smtClean="0">
                <a:solidFill>
                  <a:schemeClr val="tx1">
                    <a:lumMod val="65000"/>
                    <a:lumOff val="35000"/>
                  </a:schemeClr>
                </a:solidFill>
                <a:latin typeface="Arial" pitchFamily="34" charset="0"/>
                <a:cs typeface="Arial" pitchFamily="34" charset="0"/>
              </a:rPr>
              <a:t>Temple University</a:t>
            </a:r>
          </a:p>
          <a:p>
            <a:pPr eaLnBrk="1" fontAlgn="auto" hangingPunct="1">
              <a:spcAft>
                <a:spcPts val="0"/>
              </a:spcAft>
              <a:buFont typeface="Arial" pitchFamily="34" charset="0"/>
              <a:buNone/>
              <a:defRPr/>
            </a:pPr>
            <a:r>
              <a:rPr lang="en-US" sz="2600" b="1" dirty="0" err="1" smtClean="0">
                <a:solidFill>
                  <a:schemeClr val="tx1">
                    <a:lumMod val="65000"/>
                    <a:lumOff val="35000"/>
                  </a:schemeClr>
                </a:solidFill>
                <a:latin typeface="Arial" pitchFamily="34" charset="0"/>
                <a:cs typeface="Arial" pitchFamily="34" charset="0"/>
              </a:rPr>
              <a:t>Mingjun</a:t>
            </a:r>
            <a:r>
              <a:rPr lang="en-US" sz="2600" b="1" dirty="0" smtClean="0">
                <a:solidFill>
                  <a:schemeClr val="tx1">
                    <a:lumMod val="65000"/>
                    <a:lumOff val="35000"/>
                  </a:schemeClr>
                </a:solidFill>
                <a:latin typeface="Arial" pitchFamily="34" charset="0"/>
                <a:cs typeface="Arial" pitchFamily="34" charset="0"/>
              </a:rPr>
              <a:t> Xiao</a:t>
            </a:r>
          </a:p>
          <a:p>
            <a:pPr eaLnBrk="1" fontAlgn="auto" hangingPunct="1">
              <a:spcAft>
                <a:spcPts val="0"/>
              </a:spcAft>
              <a:buFont typeface="Arial" pitchFamily="34" charset="0"/>
              <a:buNone/>
              <a:defRPr/>
            </a:pPr>
            <a:r>
              <a:rPr lang="en-US" sz="2400" b="1" dirty="0">
                <a:solidFill>
                  <a:schemeClr val="tx1">
                    <a:lumMod val="65000"/>
                    <a:lumOff val="35000"/>
                  </a:schemeClr>
                </a:solidFill>
                <a:latin typeface="Arial" pitchFamily="34" charset="0"/>
                <a:cs typeface="Arial" pitchFamily="34" charset="0"/>
              </a:rPr>
              <a:t>University of Science and Tech. of </a:t>
            </a:r>
            <a:r>
              <a:rPr lang="en-US" sz="2400" b="1" dirty="0" smtClean="0">
                <a:solidFill>
                  <a:schemeClr val="tx1">
                    <a:lumMod val="65000"/>
                    <a:lumOff val="35000"/>
                  </a:schemeClr>
                </a:solidFill>
                <a:latin typeface="Arial" pitchFamily="34" charset="0"/>
                <a:cs typeface="Arial" pitchFamily="34" charset="0"/>
              </a:rPr>
              <a:t>China</a:t>
            </a:r>
          </a:p>
        </p:txBody>
      </p:sp>
      <p:sp>
        <p:nvSpPr>
          <p:cNvPr id="4" name="TextBox 3"/>
          <p:cNvSpPr txBox="1"/>
          <p:nvPr/>
        </p:nvSpPr>
        <p:spPr>
          <a:xfrm>
            <a:off x="76200" y="6629400"/>
            <a:ext cx="3429000" cy="215900"/>
          </a:xfrm>
          <a:prstGeom prst="rect">
            <a:avLst/>
          </a:prstGeom>
          <a:noFill/>
        </p:spPr>
        <p:txBody>
          <a:bodyPr>
            <a:spAutoFit/>
          </a:bodyPr>
          <a:lstStyle/>
          <a:p>
            <a:pPr fontAlgn="auto">
              <a:spcBef>
                <a:spcPts val="0"/>
              </a:spcBef>
              <a:spcAft>
                <a:spcPts val="0"/>
              </a:spcAft>
              <a:defRPr/>
            </a:pPr>
            <a:r>
              <a:rPr lang="en-US" sz="800" dirty="0">
                <a:solidFill>
                  <a:schemeClr val="bg1">
                    <a:lumMod val="50000"/>
                  </a:schemeClr>
                </a:solidFill>
                <a:latin typeface="+mn-lt"/>
                <a:cs typeface="+mn-cs"/>
              </a:rPr>
              <a:t>© </a:t>
            </a:r>
            <a:r>
              <a:rPr lang="en-US" sz="800" dirty="0" smtClean="0">
                <a:solidFill>
                  <a:schemeClr val="bg1">
                    <a:lumMod val="50000"/>
                  </a:schemeClr>
                </a:solidFill>
                <a:latin typeface="+mn-lt"/>
                <a:cs typeface="+mn-cs"/>
              </a:rPr>
              <a:t>2014 </a:t>
            </a:r>
            <a:r>
              <a:rPr lang="en-US" sz="800" dirty="0">
                <a:solidFill>
                  <a:schemeClr val="bg1">
                    <a:lumMod val="50000"/>
                  </a:schemeClr>
                </a:solidFill>
                <a:latin typeface="+mn-lt"/>
                <a:cs typeface="+mn-cs"/>
              </a:rPr>
              <a:t>Kettering University</a:t>
            </a:r>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solidFill>
                  <a:srgbClr val="0070C0"/>
                </a:solidFill>
                <a:latin typeface="Arial Black" pitchFamily="34" charset="0"/>
              </a:rPr>
              <a:t>Simulation</a:t>
            </a:r>
          </a:p>
        </p:txBody>
      </p:sp>
      <p:sp>
        <p:nvSpPr>
          <p:cNvPr id="3" name="Content Placeholder 2"/>
          <p:cNvSpPr>
            <a:spLocks noGrp="1"/>
          </p:cNvSpPr>
          <p:nvPr>
            <p:ph idx="1"/>
          </p:nvPr>
        </p:nvSpPr>
        <p:spPr/>
        <p:txBody>
          <a:bodyPr/>
          <a:lstStyle/>
          <a:p>
            <a:pPr>
              <a:defRPr/>
            </a:pPr>
            <a:r>
              <a:rPr lang="en-US" sz="2800" b="1" dirty="0">
                <a:solidFill>
                  <a:schemeClr val="tx2">
                    <a:lumMod val="60000"/>
                    <a:lumOff val="40000"/>
                  </a:schemeClr>
                </a:solidFill>
              </a:rPr>
              <a:t>Comparison Caching </a:t>
            </a:r>
            <a:r>
              <a:rPr lang="en-US" sz="2800" b="1" dirty="0" smtClean="0">
                <a:solidFill>
                  <a:schemeClr val="tx2">
                    <a:lumMod val="60000"/>
                    <a:lumOff val="40000"/>
                  </a:schemeClr>
                </a:solidFill>
              </a:rPr>
              <a:t>Mechanisms:</a:t>
            </a:r>
            <a:endParaRPr lang="en-US" sz="2800" b="1" dirty="0">
              <a:solidFill>
                <a:schemeClr val="tx2">
                  <a:lumMod val="60000"/>
                  <a:lumOff val="40000"/>
                </a:schemeClr>
              </a:solidFill>
            </a:endParaRPr>
          </a:p>
          <a:p>
            <a:pPr lvl="1"/>
            <a:r>
              <a:rPr lang="en-US" sz="2200" b="1" dirty="0">
                <a:solidFill>
                  <a:srgbClr val="FF0000"/>
                </a:solidFill>
              </a:rPr>
              <a:t>Random Cache</a:t>
            </a:r>
          </a:p>
          <a:p>
            <a:pPr lvl="1"/>
            <a:r>
              <a:rPr lang="en-US" sz="2200" b="1" dirty="0">
                <a:solidFill>
                  <a:srgbClr val="FF0000"/>
                </a:solidFill>
              </a:rPr>
              <a:t>Selfish Cache</a:t>
            </a:r>
            <a:r>
              <a:rPr lang="en-US" sz="2200" dirty="0">
                <a:solidFill>
                  <a:schemeClr val="tx2">
                    <a:lumMod val="60000"/>
                    <a:lumOff val="40000"/>
                  </a:schemeClr>
                </a:solidFill>
              </a:rPr>
              <a:t>, which is similar as </a:t>
            </a:r>
            <a:r>
              <a:rPr lang="en-US" sz="2200" dirty="0" err="1">
                <a:solidFill>
                  <a:schemeClr val="tx2">
                    <a:lumMod val="60000"/>
                    <a:lumOff val="40000"/>
                  </a:schemeClr>
                </a:solidFill>
              </a:rPr>
              <a:t>CacheData</a:t>
            </a:r>
            <a:r>
              <a:rPr lang="en-US" sz="2200" dirty="0">
                <a:solidFill>
                  <a:schemeClr val="tx2">
                    <a:lumMod val="60000"/>
                    <a:lumOff val="40000"/>
                  </a:schemeClr>
                </a:solidFill>
              </a:rPr>
              <a:t> </a:t>
            </a:r>
            <a:r>
              <a:rPr lang="en-US" sz="2200" dirty="0" smtClean="0">
                <a:solidFill>
                  <a:schemeClr val="tx2">
                    <a:lumMod val="60000"/>
                    <a:lumOff val="40000"/>
                  </a:schemeClr>
                </a:solidFill>
              </a:rPr>
              <a:t>[2] </a:t>
            </a:r>
            <a:r>
              <a:rPr lang="en-US" sz="2200" dirty="0">
                <a:solidFill>
                  <a:schemeClr val="tx2">
                    <a:lumMod val="60000"/>
                    <a:lumOff val="40000"/>
                  </a:schemeClr>
                </a:solidFill>
              </a:rPr>
              <a:t>in mobile ad-hoc networks. The mobile nodes cache the pass-by data items, according to their popularity in its own point of view.</a:t>
            </a:r>
          </a:p>
          <a:p>
            <a:pPr lvl="1"/>
            <a:r>
              <a:rPr lang="en-US" sz="2200" b="1" dirty="0">
                <a:solidFill>
                  <a:srgbClr val="FF0000"/>
                </a:solidFill>
              </a:rPr>
              <a:t>Unselfish Cache</a:t>
            </a:r>
            <a:r>
              <a:rPr lang="en-US" sz="2200" dirty="0">
                <a:solidFill>
                  <a:schemeClr val="tx2">
                    <a:lumMod val="60000"/>
                    <a:lumOff val="40000"/>
                  </a:schemeClr>
                </a:solidFill>
              </a:rPr>
              <a:t>, in which every mobile node only caches the data items for other nodes, according to their knowledge about the data items’ request frequency of their encountered </a:t>
            </a:r>
            <a:r>
              <a:rPr lang="en-US" sz="2200" dirty="0" smtClean="0">
                <a:solidFill>
                  <a:schemeClr val="tx2">
                    <a:lumMod val="60000"/>
                    <a:lumOff val="40000"/>
                  </a:schemeClr>
                </a:solidFill>
              </a:rPr>
              <a:t>nodes.</a:t>
            </a:r>
          </a:p>
          <a:p>
            <a:pPr lvl="1"/>
            <a:endParaRPr lang="en-US" sz="2200" b="1" dirty="0">
              <a:solidFill>
                <a:schemeClr val="tx2">
                  <a:lumMod val="60000"/>
                  <a:lumOff val="40000"/>
                </a:schemeClr>
              </a:solidFill>
            </a:endParaRPr>
          </a:p>
          <a:p>
            <a:pPr marL="457200" lvl="1" indent="0">
              <a:buNone/>
            </a:pPr>
            <a:r>
              <a:rPr lang="en-US" sz="1800" dirty="0" smtClean="0"/>
              <a:t>[2] L</a:t>
            </a:r>
            <a:r>
              <a:rPr lang="en-US" sz="1800" dirty="0"/>
              <a:t>. Yin and G. Cao, “Supporting cooperative caching in ad hoc networks</a:t>
            </a:r>
            <a:r>
              <a:rPr lang="en-US" sz="1800" dirty="0" smtClean="0"/>
              <a:t>,” </a:t>
            </a:r>
            <a:r>
              <a:rPr lang="en-US" sz="1800" i="1" dirty="0" smtClean="0"/>
              <a:t>IEEE </a:t>
            </a:r>
            <a:r>
              <a:rPr lang="en-US" sz="1800" i="1" dirty="0"/>
              <a:t>Trans. on Mobile Computing</a:t>
            </a:r>
            <a:r>
              <a:rPr lang="en-US" sz="1800" dirty="0"/>
              <a:t>, vol. 5, no. 1, Jan. 2006.</a:t>
            </a:r>
            <a:endParaRPr lang="en-US" sz="1800" b="1" dirty="0">
              <a:solidFill>
                <a:schemeClr val="tx2">
                  <a:lumMod val="60000"/>
                  <a:lumOff val="40000"/>
                </a:schemeClr>
              </a:solidFill>
            </a:endParaRPr>
          </a:p>
        </p:txBody>
      </p:sp>
    </p:spTree>
    <p:extLst>
      <p:ext uri="{BB962C8B-B14F-4D97-AF65-F5344CB8AC3E}">
        <p14:creationId xmlns:p14="http://schemas.microsoft.com/office/powerpoint/2010/main" val="31110596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solidFill>
                  <a:srgbClr val="0070C0"/>
                </a:solidFill>
                <a:latin typeface="Arial Black" pitchFamily="34" charset="0"/>
              </a:rPr>
              <a:t>Evaluation Metrics</a:t>
            </a:r>
          </a:p>
        </p:txBody>
      </p:sp>
      <p:sp>
        <p:nvSpPr>
          <p:cNvPr id="3" name="Content Placeholder 2"/>
          <p:cNvSpPr>
            <a:spLocks noGrp="1"/>
          </p:cNvSpPr>
          <p:nvPr>
            <p:ph idx="1"/>
          </p:nvPr>
        </p:nvSpPr>
        <p:spPr/>
        <p:txBody>
          <a:bodyPr/>
          <a:lstStyle/>
          <a:p>
            <a:r>
              <a:rPr lang="en-US" sz="2800" b="1" i="1" dirty="0">
                <a:solidFill>
                  <a:srgbClr val="FF0000"/>
                </a:solidFill>
              </a:rPr>
              <a:t>Data access delay</a:t>
            </a:r>
            <a:r>
              <a:rPr lang="en-US" sz="2800" dirty="0">
                <a:solidFill>
                  <a:schemeClr val="tx2">
                    <a:lumMod val="60000"/>
                    <a:lumOff val="40000"/>
                  </a:schemeClr>
                </a:solidFill>
              </a:rPr>
              <a:t>: the average delay for receiving the request data item.</a:t>
            </a:r>
          </a:p>
          <a:p>
            <a:r>
              <a:rPr lang="en-US" sz="2800" b="1" i="1" dirty="0">
                <a:solidFill>
                  <a:srgbClr val="FF0000"/>
                </a:solidFill>
              </a:rPr>
              <a:t>Successful ratio</a:t>
            </a:r>
            <a:r>
              <a:rPr lang="en-US" sz="2800" dirty="0">
                <a:solidFill>
                  <a:schemeClr val="tx2">
                    <a:lumMod val="60000"/>
                    <a:lumOff val="40000"/>
                  </a:schemeClr>
                </a:solidFill>
              </a:rPr>
              <a:t>: the ratio of queries being satisfied with the requested data item within the deadline.</a:t>
            </a:r>
          </a:p>
          <a:p>
            <a:r>
              <a:rPr lang="en-US" sz="2800" b="1" i="1" dirty="0">
                <a:solidFill>
                  <a:srgbClr val="FF0000"/>
                </a:solidFill>
              </a:rPr>
              <a:t>Overhead</a:t>
            </a:r>
            <a:r>
              <a:rPr lang="en-US" sz="2800" dirty="0">
                <a:solidFill>
                  <a:schemeClr val="tx2">
                    <a:lumMod val="60000"/>
                    <a:lumOff val="40000"/>
                  </a:schemeClr>
                </a:solidFill>
              </a:rPr>
              <a:t>: the average number of data copies being cached in the whole network.</a:t>
            </a:r>
          </a:p>
        </p:txBody>
      </p:sp>
    </p:spTree>
    <p:extLst>
      <p:ext uri="{BB962C8B-B14F-4D97-AF65-F5344CB8AC3E}">
        <p14:creationId xmlns:p14="http://schemas.microsoft.com/office/powerpoint/2010/main" val="23195235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solidFill>
                  <a:srgbClr val="0070C0"/>
                </a:solidFill>
                <a:latin typeface="Arial Black" pitchFamily="34" charset="0"/>
              </a:rPr>
              <a:t>Simulation </a:t>
            </a:r>
            <a:r>
              <a:rPr lang="en-US" sz="4000" dirty="0" smtClean="0">
                <a:solidFill>
                  <a:srgbClr val="0070C0"/>
                </a:solidFill>
                <a:latin typeface="Arial Black" pitchFamily="34" charset="0"/>
              </a:rPr>
              <a:t>Results 1</a:t>
            </a:r>
            <a:endParaRPr lang="en-US" sz="4000" dirty="0">
              <a:solidFill>
                <a:srgbClr val="0070C0"/>
              </a:solidFill>
              <a:latin typeface="Arial Black" pitchFamily="34" charset="0"/>
            </a:endParaRPr>
          </a:p>
        </p:txBody>
      </p:sp>
      <p:sp>
        <p:nvSpPr>
          <p:cNvPr id="3" name="Content Placeholder 2"/>
          <p:cNvSpPr>
            <a:spLocks noGrp="1"/>
          </p:cNvSpPr>
          <p:nvPr>
            <p:ph idx="1"/>
          </p:nvPr>
        </p:nvSpPr>
        <p:spPr>
          <a:xfrm>
            <a:off x="457200" y="4800600"/>
            <a:ext cx="8229600" cy="1325563"/>
          </a:xfrm>
        </p:spPr>
        <p:txBody>
          <a:bodyPr/>
          <a:lstStyle/>
          <a:p>
            <a:pPr marL="0" indent="0">
              <a:buNone/>
            </a:pPr>
            <a:r>
              <a:rPr lang="en-US" b="1" dirty="0">
                <a:solidFill>
                  <a:schemeClr val="tx2">
                    <a:lumMod val="60000"/>
                    <a:lumOff val="40000"/>
                  </a:schemeClr>
                </a:solidFill>
              </a:rPr>
              <a:t>Comparison of the performance with different varying data request frequency.</a:t>
            </a: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1828800"/>
            <a:ext cx="8994944" cy="2743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1996033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solidFill>
                  <a:srgbClr val="0070C0"/>
                </a:solidFill>
                <a:latin typeface="Arial Black" pitchFamily="34" charset="0"/>
              </a:rPr>
              <a:t>Simulation </a:t>
            </a:r>
            <a:r>
              <a:rPr lang="en-US" sz="4000" dirty="0" smtClean="0">
                <a:solidFill>
                  <a:srgbClr val="0070C0"/>
                </a:solidFill>
                <a:latin typeface="Arial Black" pitchFamily="34" charset="0"/>
              </a:rPr>
              <a:t>Results 2</a:t>
            </a:r>
            <a:endParaRPr lang="en-US" sz="4000" dirty="0">
              <a:solidFill>
                <a:srgbClr val="0070C0"/>
              </a:solidFill>
              <a:latin typeface="Arial Black" pitchFamily="34" charset="0"/>
            </a:endParaRPr>
          </a:p>
        </p:txBody>
      </p:sp>
      <p:sp>
        <p:nvSpPr>
          <p:cNvPr id="3" name="Content Placeholder 2"/>
          <p:cNvSpPr>
            <a:spLocks noGrp="1"/>
          </p:cNvSpPr>
          <p:nvPr>
            <p:ph idx="1"/>
          </p:nvPr>
        </p:nvSpPr>
        <p:spPr>
          <a:xfrm>
            <a:off x="457200" y="4800600"/>
            <a:ext cx="8229600" cy="1325563"/>
          </a:xfrm>
        </p:spPr>
        <p:txBody>
          <a:bodyPr/>
          <a:lstStyle/>
          <a:p>
            <a:pPr marL="0" indent="0">
              <a:buNone/>
            </a:pPr>
            <a:r>
              <a:rPr lang="en-US" b="1" dirty="0" smtClean="0">
                <a:solidFill>
                  <a:schemeClr val="tx2">
                    <a:lumMod val="60000"/>
                    <a:lumOff val="40000"/>
                  </a:schemeClr>
                </a:solidFill>
              </a:rPr>
              <a:t>Comparison </a:t>
            </a:r>
            <a:r>
              <a:rPr lang="en-US" b="1" dirty="0">
                <a:solidFill>
                  <a:schemeClr val="tx2">
                    <a:lumMod val="60000"/>
                    <a:lumOff val="40000"/>
                  </a:schemeClr>
                </a:solidFill>
              </a:rPr>
              <a:t>of the performance with different buffer sizes.</a:t>
            </a: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676400"/>
            <a:ext cx="9126583" cy="2743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3138177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solidFill>
                  <a:srgbClr val="0070C0"/>
                </a:solidFill>
                <a:latin typeface="Arial Black" pitchFamily="34" charset="0"/>
              </a:rPr>
              <a:t>Simulation </a:t>
            </a:r>
            <a:r>
              <a:rPr lang="en-US" sz="4000" dirty="0" smtClean="0">
                <a:solidFill>
                  <a:srgbClr val="0070C0"/>
                </a:solidFill>
                <a:latin typeface="Arial Black" pitchFamily="34" charset="0"/>
              </a:rPr>
              <a:t>Results 3</a:t>
            </a:r>
            <a:endParaRPr lang="en-US" sz="4000" dirty="0">
              <a:solidFill>
                <a:srgbClr val="0070C0"/>
              </a:solidFill>
              <a:latin typeface="Arial Black" pitchFamily="34" charset="0"/>
            </a:endParaRPr>
          </a:p>
        </p:txBody>
      </p:sp>
      <p:sp>
        <p:nvSpPr>
          <p:cNvPr id="3" name="Content Placeholder 2"/>
          <p:cNvSpPr>
            <a:spLocks noGrp="1"/>
          </p:cNvSpPr>
          <p:nvPr>
            <p:ph idx="1"/>
          </p:nvPr>
        </p:nvSpPr>
        <p:spPr>
          <a:xfrm>
            <a:off x="457200" y="4800600"/>
            <a:ext cx="8229600" cy="1325563"/>
          </a:xfrm>
        </p:spPr>
        <p:txBody>
          <a:bodyPr/>
          <a:lstStyle/>
          <a:p>
            <a:pPr marL="0" indent="0">
              <a:buNone/>
            </a:pPr>
            <a:r>
              <a:rPr lang="en-US" b="1" dirty="0">
                <a:solidFill>
                  <a:schemeClr val="tx2">
                    <a:lumMod val="60000"/>
                    <a:lumOff val="40000"/>
                  </a:schemeClr>
                </a:solidFill>
              </a:rPr>
              <a:t>Comparison of the performance with different sizes of each key component.</a:t>
            </a: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797050"/>
            <a:ext cx="9121444" cy="27749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9949742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solidFill>
                  <a:srgbClr val="0070C0"/>
                </a:solidFill>
                <a:latin typeface="Arial Black" pitchFamily="34" charset="0"/>
              </a:rPr>
              <a:t>Conclusion</a:t>
            </a:r>
          </a:p>
        </p:txBody>
      </p:sp>
      <p:sp>
        <p:nvSpPr>
          <p:cNvPr id="3" name="Content Placeholder 2"/>
          <p:cNvSpPr>
            <a:spLocks noGrp="1"/>
          </p:cNvSpPr>
          <p:nvPr>
            <p:ph idx="1"/>
          </p:nvPr>
        </p:nvSpPr>
        <p:spPr/>
        <p:txBody>
          <a:bodyPr/>
          <a:lstStyle/>
          <a:p>
            <a:pPr>
              <a:buFont typeface="Arial" pitchFamily="34" charset="0"/>
              <a:buChar char="•"/>
              <a:defRPr/>
            </a:pPr>
            <a:r>
              <a:rPr lang="en-US" altLang="en-US" sz="3000" b="1" dirty="0">
                <a:solidFill>
                  <a:schemeClr val="tx2">
                    <a:lumMod val="60000"/>
                    <a:lumOff val="40000"/>
                  </a:schemeClr>
                </a:solidFill>
              </a:rPr>
              <a:t>Mobile Opportunistic Social Networks</a:t>
            </a:r>
          </a:p>
          <a:p>
            <a:pPr>
              <a:buFont typeface="Arial" pitchFamily="34" charset="0"/>
              <a:buChar char="•"/>
              <a:defRPr/>
            </a:pPr>
            <a:r>
              <a:rPr lang="en-US" altLang="en-US" sz="3000" b="1" dirty="0">
                <a:solidFill>
                  <a:schemeClr val="tx2">
                    <a:lumMod val="60000"/>
                    <a:lumOff val="40000"/>
                  </a:schemeClr>
                </a:solidFill>
              </a:rPr>
              <a:t>Cooperative Caching</a:t>
            </a:r>
          </a:p>
          <a:p>
            <a:pPr>
              <a:buFont typeface="Arial" pitchFamily="34" charset="0"/>
              <a:buChar char="•"/>
              <a:defRPr/>
            </a:pPr>
            <a:r>
              <a:rPr lang="en-US" sz="3000" b="1" dirty="0">
                <a:solidFill>
                  <a:schemeClr val="tx2">
                    <a:lumMod val="60000"/>
                    <a:lumOff val="40000"/>
                  </a:schemeClr>
                </a:solidFill>
              </a:rPr>
              <a:t>Hierarchical Cooperative </a:t>
            </a:r>
            <a:r>
              <a:rPr lang="en-US" sz="3000" b="1" dirty="0" smtClean="0">
                <a:solidFill>
                  <a:schemeClr val="tx2">
                    <a:lumMod val="60000"/>
                    <a:lumOff val="40000"/>
                  </a:schemeClr>
                </a:solidFill>
              </a:rPr>
              <a:t>Caching</a:t>
            </a:r>
          </a:p>
          <a:p>
            <a:pPr lvl="1">
              <a:buFont typeface="Arial" pitchFamily="34" charset="0"/>
              <a:buChar char="•"/>
              <a:defRPr/>
            </a:pPr>
            <a:r>
              <a:rPr lang="en-US" sz="2600" b="1" dirty="0" smtClean="0">
                <a:solidFill>
                  <a:schemeClr val="tx2">
                    <a:lumMod val="60000"/>
                    <a:lumOff val="40000"/>
                  </a:schemeClr>
                </a:solidFill>
              </a:rPr>
              <a:t>Self</a:t>
            </a:r>
          </a:p>
          <a:p>
            <a:pPr lvl="1">
              <a:buFont typeface="Arial" pitchFamily="34" charset="0"/>
              <a:buChar char="•"/>
              <a:defRPr/>
            </a:pPr>
            <a:r>
              <a:rPr lang="en-US" sz="2600" b="1" dirty="0" smtClean="0">
                <a:solidFill>
                  <a:schemeClr val="tx2">
                    <a:lumMod val="60000"/>
                    <a:lumOff val="40000"/>
                  </a:schemeClr>
                </a:solidFill>
              </a:rPr>
              <a:t>Friends</a:t>
            </a:r>
          </a:p>
          <a:p>
            <a:pPr lvl="1">
              <a:buFont typeface="Arial" pitchFamily="34" charset="0"/>
              <a:buChar char="•"/>
              <a:defRPr/>
            </a:pPr>
            <a:r>
              <a:rPr lang="en-US" sz="2600" b="1" dirty="0" smtClean="0">
                <a:solidFill>
                  <a:schemeClr val="tx2">
                    <a:lumMod val="60000"/>
                    <a:lumOff val="40000"/>
                  </a:schemeClr>
                </a:solidFill>
              </a:rPr>
              <a:t>Strangers</a:t>
            </a:r>
            <a:endParaRPr lang="en-US" sz="2600" b="1" dirty="0">
              <a:solidFill>
                <a:schemeClr val="tx2">
                  <a:lumMod val="60000"/>
                  <a:lumOff val="40000"/>
                </a:schemeClr>
              </a:solidFill>
            </a:endParaRPr>
          </a:p>
          <a:p>
            <a:pPr>
              <a:buFont typeface="Arial" pitchFamily="34" charset="0"/>
              <a:buChar char="•"/>
              <a:defRPr/>
            </a:pPr>
            <a:r>
              <a:rPr lang="en-US" altLang="en-US" sz="3000" b="1" dirty="0">
                <a:solidFill>
                  <a:schemeClr val="tx2">
                    <a:lumMod val="60000"/>
                    <a:lumOff val="40000"/>
                  </a:schemeClr>
                </a:solidFill>
              </a:rPr>
              <a:t>Simulation </a:t>
            </a:r>
            <a:r>
              <a:rPr lang="en-US" altLang="en-US" sz="3000" b="1" dirty="0" smtClean="0">
                <a:solidFill>
                  <a:schemeClr val="tx2">
                    <a:lumMod val="60000"/>
                    <a:lumOff val="40000"/>
                  </a:schemeClr>
                </a:solidFill>
              </a:rPr>
              <a:t>Results</a:t>
            </a:r>
            <a:endParaRPr lang="en-US" altLang="en-US" sz="3000" b="1" dirty="0">
              <a:solidFill>
                <a:schemeClr val="tx2">
                  <a:lumMod val="60000"/>
                  <a:lumOff val="40000"/>
                </a:schemeClr>
              </a:solidFill>
            </a:endParaRPr>
          </a:p>
        </p:txBody>
      </p:sp>
    </p:spTree>
    <p:extLst>
      <p:ext uri="{BB962C8B-B14F-4D97-AF65-F5344CB8AC3E}">
        <p14:creationId xmlns:p14="http://schemas.microsoft.com/office/powerpoint/2010/main" val="8808680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ctr">
              <a:buNone/>
            </a:pPr>
            <a:endParaRPr lang="en-US" dirty="0" smtClean="0">
              <a:solidFill>
                <a:srgbClr val="0070C0"/>
              </a:solidFill>
              <a:latin typeface="Arial Black" pitchFamily="34" charset="0"/>
            </a:endParaRPr>
          </a:p>
          <a:p>
            <a:pPr marL="0" indent="0" algn="ctr">
              <a:buNone/>
            </a:pPr>
            <a:r>
              <a:rPr lang="en-US" sz="4000" dirty="0" smtClean="0">
                <a:solidFill>
                  <a:srgbClr val="0070C0"/>
                </a:solidFill>
                <a:latin typeface="Arial Black" pitchFamily="34" charset="0"/>
              </a:rPr>
              <a:t>Thank You</a:t>
            </a:r>
            <a:endParaRPr lang="en-US" sz="4000" dirty="0"/>
          </a:p>
        </p:txBody>
      </p:sp>
    </p:spTree>
    <p:extLst>
      <p:ext uri="{BB962C8B-B14F-4D97-AF65-F5344CB8AC3E}">
        <p14:creationId xmlns:p14="http://schemas.microsoft.com/office/powerpoint/2010/main" val="37748671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pPr eaLnBrk="1" hangingPunct="1"/>
            <a:r>
              <a:rPr lang="en-US" altLang="en-US" sz="4000" dirty="0">
                <a:solidFill>
                  <a:srgbClr val="0070C0"/>
                </a:solidFill>
                <a:latin typeface="Arial Black" pitchFamily="34" charset="0"/>
              </a:rPr>
              <a:t>Outline</a:t>
            </a:r>
          </a:p>
        </p:txBody>
      </p:sp>
      <p:sp>
        <p:nvSpPr>
          <p:cNvPr id="3075" name="Content Placeholder 2"/>
          <p:cNvSpPr>
            <a:spLocks noGrp="1"/>
          </p:cNvSpPr>
          <p:nvPr>
            <p:ph idx="1"/>
          </p:nvPr>
        </p:nvSpPr>
        <p:spPr/>
        <p:txBody>
          <a:bodyPr/>
          <a:lstStyle/>
          <a:p>
            <a:pPr>
              <a:buFont typeface="Arial" pitchFamily="34" charset="0"/>
              <a:buChar char="•"/>
              <a:defRPr/>
            </a:pPr>
            <a:r>
              <a:rPr lang="en-US" altLang="en-US" sz="3000" b="1" dirty="0">
                <a:solidFill>
                  <a:schemeClr val="tx2">
                    <a:lumMod val="60000"/>
                    <a:lumOff val="40000"/>
                  </a:schemeClr>
                </a:solidFill>
              </a:rPr>
              <a:t>Mobile Opportunistic Social Networks</a:t>
            </a:r>
          </a:p>
          <a:p>
            <a:pPr>
              <a:buFont typeface="Arial" pitchFamily="34" charset="0"/>
              <a:buChar char="•"/>
              <a:defRPr/>
            </a:pPr>
            <a:r>
              <a:rPr lang="en-US" altLang="en-US" sz="3000" b="1" dirty="0">
                <a:solidFill>
                  <a:schemeClr val="tx2">
                    <a:lumMod val="60000"/>
                    <a:lumOff val="40000"/>
                  </a:schemeClr>
                </a:solidFill>
              </a:rPr>
              <a:t>Cooperative Caching</a:t>
            </a:r>
          </a:p>
          <a:p>
            <a:pPr>
              <a:buFont typeface="Arial" pitchFamily="34" charset="0"/>
              <a:buChar char="•"/>
              <a:defRPr/>
            </a:pPr>
            <a:r>
              <a:rPr lang="en-US" sz="3000" b="1" dirty="0">
                <a:solidFill>
                  <a:schemeClr val="tx2">
                    <a:lumMod val="60000"/>
                    <a:lumOff val="40000"/>
                  </a:schemeClr>
                </a:solidFill>
              </a:rPr>
              <a:t>Hierarchical Cooperative Caching</a:t>
            </a:r>
          </a:p>
          <a:p>
            <a:pPr>
              <a:buFont typeface="Arial" pitchFamily="34" charset="0"/>
              <a:buChar char="•"/>
              <a:defRPr/>
            </a:pPr>
            <a:r>
              <a:rPr lang="en-US" altLang="en-US" sz="3000" b="1" dirty="0" smtClean="0">
                <a:solidFill>
                  <a:schemeClr val="tx2">
                    <a:lumMod val="60000"/>
                    <a:lumOff val="40000"/>
                  </a:schemeClr>
                </a:solidFill>
              </a:rPr>
              <a:t>Simulation </a:t>
            </a:r>
            <a:r>
              <a:rPr lang="en-US" altLang="en-US" sz="3000" b="1" dirty="0">
                <a:solidFill>
                  <a:schemeClr val="tx2">
                    <a:lumMod val="60000"/>
                    <a:lumOff val="40000"/>
                  </a:schemeClr>
                </a:solidFill>
              </a:rPr>
              <a:t>Results</a:t>
            </a:r>
          </a:p>
          <a:p>
            <a:pPr>
              <a:buFont typeface="Arial" pitchFamily="34" charset="0"/>
              <a:buChar char="•"/>
              <a:defRPr/>
            </a:pPr>
            <a:r>
              <a:rPr lang="en-US" altLang="en-US" sz="3000" b="1" dirty="0">
                <a:solidFill>
                  <a:schemeClr val="tx2">
                    <a:lumMod val="60000"/>
                    <a:lumOff val="40000"/>
                  </a:schemeClr>
                </a:solidFill>
              </a:rPr>
              <a:t>Conclusion</a:t>
            </a:r>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en-US" altLang="en-US" sz="4000" dirty="0" smtClean="0">
                <a:solidFill>
                  <a:srgbClr val="0070C0"/>
                </a:solidFill>
                <a:latin typeface="Arial Black" pitchFamily="34" charset="0"/>
              </a:rPr>
              <a:t>Mobile Opportunistic Social Networks</a:t>
            </a:r>
          </a:p>
        </p:txBody>
      </p:sp>
      <p:sp>
        <p:nvSpPr>
          <p:cNvPr id="4099" name="Content Placeholder 2"/>
          <p:cNvSpPr>
            <a:spLocks noGrp="1"/>
          </p:cNvSpPr>
          <p:nvPr>
            <p:ph idx="1"/>
          </p:nvPr>
        </p:nvSpPr>
        <p:spPr/>
        <p:txBody>
          <a:bodyPr/>
          <a:lstStyle/>
          <a:p>
            <a:pPr>
              <a:buFont typeface="Arial" pitchFamily="34" charset="0"/>
              <a:buChar char="•"/>
              <a:defRPr/>
            </a:pPr>
            <a:r>
              <a:rPr lang="en-US" sz="3000" b="1" i="1" dirty="0" smtClean="0">
                <a:solidFill>
                  <a:schemeClr val="tx2">
                    <a:lumMod val="60000"/>
                    <a:lumOff val="40000"/>
                  </a:schemeClr>
                </a:solidFill>
              </a:rPr>
              <a:t>Mobile Opportunistic Social </a:t>
            </a:r>
            <a:r>
              <a:rPr lang="en-US" sz="3000" b="1" i="1" dirty="0">
                <a:solidFill>
                  <a:schemeClr val="tx2">
                    <a:lumMod val="60000"/>
                    <a:lumOff val="40000"/>
                  </a:schemeClr>
                </a:solidFill>
              </a:rPr>
              <a:t>Networks </a:t>
            </a:r>
            <a:r>
              <a:rPr lang="en-US" sz="3000" b="1" dirty="0">
                <a:solidFill>
                  <a:schemeClr val="tx2">
                    <a:lumMod val="60000"/>
                    <a:lumOff val="40000"/>
                  </a:schemeClr>
                </a:solidFill>
              </a:rPr>
              <a:t>(MOSNs</a:t>
            </a:r>
            <a:r>
              <a:rPr lang="en-US" sz="3000" b="1" dirty="0" smtClean="0">
                <a:solidFill>
                  <a:schemeClr val="tx2">
                    <a:lumMod val="60000"/>
                    <a:lumOff val="40000"/>
                  </a:schemeClr>
                </a:solidFill>
              </a:rPr>
              <a:t>)</a:t>
            </a:r>
          </a:p>
          <a:p>
            <a:pPr lvl="1">
              <a:buFont typeface="Arial" pitchFamily="34" charset="0"/>
              <a:buChar char="•"/>
              <a:defRPr/>
            </a:pPr>
            <a:r>
              <a:rPr lang="en-US" altLang="en-US" sz="2600" b="1" dirty="0">
                <a:solidFill>
                  <a:schemeClr val="tx2">
                    <a:lumMod val="60000"/>
                    <a:lumOff val="40000"/>
                  </a:schemeClr>
                </a:solidFill>
              </a:rPr>
              <a:t>Opportunistic </a:t>
            </a:r>
            <a:r>
              <a:rPr lang="en-US" altLang="en-US" sz="2600" b="1" dirty="0" smtClean="0">
                <a:solidFill>
                  <a:schemeClr val="tx2">
                    <a:lumMod val="60000"/>
                    <a:lumOff val="40000"/>
                  </a:schemeClr>
                </a:solidFill>
              </a:rPr>
              <a:t>contacts (Mobile)</a:t>
            </a:r>
            <a:endParaRPr lang="en-US" altLang="en-US" sz="2600" b="1" dirty="0">
              <a:solidFill>
                <a:schemeClr val="tx2">
                  <a:lumMod val="60000"/>
                  <a:lumOff val="40000"/>
                </a:schemeClr>
              </a:solidFill>
            </a:endParaRPr>
          </a:p>
          <a:p>
            <a:pPr lvl="1">
              <a:buFont typeface="Arial" pitchFamily="34" charset="0"/>
              <a:buChar char="•"/>
              <a:defRPr/>
            </a:pPr>
            <a:r>
              <a:rPr lang="en-US" altLang="en-US" sz="2600" b="1" dirty="0" smtClean="0">
                <a:solidFill>
                  <a:schemeClr val="tx2">
                    <a:lumMod val="60000"/>
                    <a:lumOff val="40000"/>
                  </a:schemeClr>
                </a:solidFill>
              </a:rPr>
              <a:t>Intermittent </a:t>
            </a:r>
            <a:r>
              <a:rPr lang="en-US" altLang="en-US" sz="2600" b="1" dirty="0">
                <a:solidFill>
                  <a:schemeClr val="tx2">
                    <a:lumMod val="60000"/>
                    <a:lumOff val="40000"/>
                  </a:schemeClr>
                </a:solidFill>
              </a:rPr>
              <a:t>connectivity</a:t>
            </a:r>
          </a:p>
          <a:p>
            <a:pPr lvl="1">
              <a:buFont typeface="Arial" pitchFamily="34" charset="0"/>
              <a:buChar char="•"/>
              <a:defRPr/>
            </a:pPr>
            <a:r>
              <a:rPr lang="en-US" altLang="en-US" sz="2600" b="1" dirty="0" smtClean="0">
                <a:solidFill>
                  <a:schemeClr val="tx2">
                    <a:lumMod val="60000"/>
                    <a:lumOff val="40000"/>
                  </a:schemeClr>
                </a:solidFill>
              </a:rPr>
              <a:t>Instantaneous </a:t>
            </a:r>
            <a:r>
              <a:rPr lang="en-US" altLang="en-US" sz="2600" b="1" dirty="0">
                <a:solidFill>
                  <a:schemeClr val="tx2">
                    <a:lumMod val="60000"/>
                    <a:lumOff val="40000"/>
                  </a:schemeClr>
                </a:solidFill>
              </a:rPr>
              <a:t>end-to-end paths may not </a:t>
            </a:r>
            <a:r>
              <a:rPr lang="en-US" altLang="en-US" sz="2600" b="1" dirty="0" smtClean="0">
                <a:solidFill>
                  <a:schemeClr val="tx2">
                    <a:lumMod val="60000"/>
                    <a:lumOff val="40000"/>
                  </a:schemeClr>
                </a:solidFill>
              </a:rPr>
              <a:t>exist</a:t>
            </a:r>
            <a:endParaRPr lang="en-US" altLang="en-US" sz="2600" b="1" dirty="0">
              <a:solidFill>
                <a:schemeClr val="tx2">
                  <a:lumMod val="60000"/>
                  <a:lumOff val="40000"/>
                </a:schemeClr>
              </a:solidFill>
            </a:endParaRPr>
          </a:p>
        </p:txBody>
      </p:sp>
      <p:pic>
        <p:nvPicPr>
          <p:cNvPr id="4102" name="Picture 8" descr="http://4.bp.blogspot.com/-QaQE_0vcmaY/Uo8yyr4n0BI/AAAAAAAAB-0/UtHWm_-vOX0/s1600/social_networking.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6600" y="3886200"/>
            <a:ext cx="2286000" cy="2319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3" name="Picture 10" descr="http://cacm.acm.org/system/assets/0001/0765/021913_Onbile_Mobile-Social-Networking.large.jpg?1361381711&amp;13613817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05550" y="3733800"/>
            <a:ext cx="2381250" cy="2381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4" name="Picture 12" descr="http://capgemini.ft.com/partners/capgemini-FT/cacheDirectory/inDepth/35.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7200" y="3829050"/>
            <a:ext cx="2286000"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eaLnBrk="1" hangingPunct="1"/>
            <a:r>
              <a:rPr lang="en-US" altLang="en-US" dirty="0" smtClean="0">
                <a:solidFill>
                  <a:srgbClr val="0070C0"/>
                </a:solidFill>
                <a:latin typeface="Arial Black" pitchFamily="34" charset="0"/>
              </a:rPr>
              <a:t>Challenges</a:t>
            </a:r>
          </a:p>
        </p:txBody>
      </p:sp>
      <p:sp>
        <p:nvSpPr>
          <p:cNvPr id="5123" name="Content Placeholder 2"/>
          <p:cNvSpPr>
            <a:spLocks noGrp="1"/>
          </p:cNvSpPr>
          <p:nvPr>
            <p:ph idx="1"/>
          </p:nvPr>
        </p:nvSpPr>
        <p:spPr/>
        <p:txBody>
          <a:bodyPr/>
          <a:lstStyle/>
          <a:p>
            <a:pPr lvl="1"/>
            <a:r>
              <a:rPr lang="en-US" b="1" dirty="0" smtClean="0">
                <a:solidFill>
                  <a:srgbClr val="FF0000"/>
                </a:solidFill>
              </a:rPr>
              <a:t>Short </a:t>
            </a:r>
            <a:r>
              <a:rPr lang="en-US" b="1" dirty="0">
                <a:solidFill>
                  <a:srgbClr val="FF0000"/>
                </a:solidFill>
              </a:rPr>
              <a:t>contact duration</a:t>
            </a:r>
          </a:p>
          <a:p>
            <a:pPr lvl="1"/>
            <a:r>
              <a:rPr lang="en-US" b="1" dirty="0">
                <a:solidFill>
                  <a:srgbClr val="FF0000"/>
                </a:solidFill>
              </a:rPr>
              <a:t>Limited </a:t>
            </a:r>
            <a:r>
              <a:rPr lang="en-US" b="1" dirty="0" smtClean="0">
                <a:solidFill>
                  <a:srgbClr val="FF0000"/>
                </a:solidFill>
              </a:rPr>
              <a:t>bandwidth</a:t>
            </a:r>
          </a:p>
          <a:p>
            <a:r>
              <a:rPr lang="en-US" b="1" dirty="0" smtClean="0">
                <a:solidFill>
                  <a:schemeClr val="tx2">
                    <a:lumMod val="60000"/>
                    <a:lumOff val="40000"/>
                  </a:schemeClr>
                </a:solidFill>
              </a:rPr>
              <a:t>A </a:t>
            </a:r>
            <a:r>
              <a:rPr lang="en-US" b="1" dirty="0">
                <a:solidFill>
                  <a:schemeClr val="tx2">
                    <a:lumMod val="60000"/>
                    <a:lumOff val="40000"/>
                  </a:schemeClr>
                </a:solidFill>
              </a:rPr>
              <a:t>small amount of data can be transferred during each contact</a:t>
            </a:r>
            <a:r>
              <a:rPr lang="en-US" b="1" dirty="0" smtClean="0">
                <a:solidFill>
                  <a:schemeClr val="tx2">
                    <a:lumMod val="60000"/>
                    <a:lumOff val="40000"/>
                  </a:schemeClr>
                </a:solidFill>
              </a:rPr>
              <a:t>.</a:t>
            </a:r>
          </a:p>
          <a:p>
            <a:pPr lvl="1"/>
            <a:r>
              <a:rPr lang="en-US" b="1" dirty="0">
                <a:solidFill>
                  <a:srgbClr val="FF0000"/>
                </a:solidFill>
              </a:rPr>
              <a:t>Slow development of the battery technology</a:t>
            </a:r>
          </a:p>
          <a:p>
            <a:pPr lvl="1"/>
            <a:r>
              <a:rPr lang="en-US" b="1" dirty="0">
                <a:solidFill>
                  <a:srgbClr val="FF0000"/>
                </a:solidFill>
              </a:rPr>
              <a:t>Limited cache space of the mobile devices</a:t>
            </a:r>
          </a:p>
          <a:p>
            <a:r>
              <a:rPr lang="en-US" b="1" dirty="0">
                <a:solidFill>
                  <a:schemeClr val="tx2">
                    <a:lumMod val="60000"/>
                    <a:lumOff val="40000"/>
                  </a:schemeClr>
                </a:solidFill>
              </a:rPr>
              <a:t>Impossible for message flooding between the mobile devices.</a:t>
            </a:r>
          </a:p>
          <a:p>
            <a:endParaRPr lang="en-US" b="1" dirty="0">
              <a:solidFill>
                <a:schemeClr val="tx2">
                  <a:lumMod val="60000"/>
                  <a:lumOff val="40000"/>
                </a:schemeClr>
              </a:solidFill>
            </a:endParaRPr>
          </a:p>
          <a:p>
            <a:endParaRPr lang="en-US" b="1" dirty="0" smtClean="0">
              <a:solidFill>
                <a:schemeClr val="tx2">
                  <a:lumMod val="60000"/>
                  <a:lumOff val="40000"/>
                </a:schemeClr>
              </a:solidFill>
            </a:endParaRPr>
          </a:p>
        </p:txBody>
      </p:sp>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4000" dirty="0">
                <a:solidFill>
                  <a:srgbClr val="0070C0"/>
                </a:solidFill>
                <a:latin typeface="Arial Black" pitchFamily="34" charset="0"/>
              </a:rPr>
              <a:t>Cooperative Caching</a:t>
            </a:r>
            <a:endParaRPr lang="en-US" sz="4000" dirty="0">
              <a:solidFill>
                <a:srgbClr val="0070C0"/>
              </a:solidFill>
              <a:latin typeface="Arial Black" pitchFamily="34" charset="0"/>
            </a:endParaRPr>
          </a:p>
        </p:txBody>
      </p:sp>
      <p:sp>
        <p:nvSpPr>
          <p:cNvPr id="3" name="Content Placeholder 2"/>
          <p:cNvSpPr>
            <a:spLocks noGrp="1"/>
          </p:cNvSpPr>
          <p:nvPr>
            <p:ph idx="1"/>
          </p:nvPr>
        </p:nvSpPr>
        <p:spPr/>
        <p:txBody>
          <a:bodyPr/>
          <a:lstStyle/>
          <a:p>
            <a:r>
              <a:rPr lang="en-US" b="1" dirty="0">
                <a:solidFill>
                  <a:schemeClr val="tx2">
                    <a:lumMod val="60000"/>
                    <a:lumOff val="40000"/>
                  </a:schemeClr>
                </a:solidFill>
              </a:rPr>
              <a:t>Mobile users may cache data items in a cooperative way to improve the efficiency of data access</a:t>
            </a:r>
            <a:r>
              <a:rPr lang="en-US" b="1" dirty="0" smtClean="0">
                <a:solidFill>
                  <a:schemeClr val="tx2">
                    <a:lumMod val="60000"/>
                    <a:lumOff val="40000"/>
                  </a:schemeClr>
                </a:solidFill>
              </a:rPr>
              <a:t>.</a:t>
            </a:r>
          </a:p>
          <a:p>
            <a:pPr lvl="1"/>
            <a:r>
              <a:rPr lang="en-US" b="1" dirty="0">
                <a:solidFill>
                  <a:schemeClr val="tx2">
                    <a:lumMod val="60000"/>
                    <a:lumOff val="40000"/>
                  </a:schemeClr>
                </a:solidFill>
              </a:rPr>
              <a:t>Data sources transfer some data copies to some nodes called </a:t>
            </a:r>
            <a:r>
              <a:rPr lang="en-US" b="1" i="1" dirty="0">
                <a:solidFill>
                  <a:srgbClr val="FF0000"/>
                </a:solidFill>
              </a:rPr>
              <a:t>cache nodes</a:t>
            </a:r>
            <a:r>
              <a:rPr lang="en-US" b="1" dirty="0">
                <a:solidFill>
                  <a:schemeClr val="tx2">
                    <a:lumMod val="60000"/>
                    <a:lumOff val="40000"/>
                  </a:schemeClr>
                </a:solidFill>
              </a:rPr>
              <a:t>. </a:t>
            </a:r>
          </a:p>
          <a:p>
            <a:pPr lvl="1"/>
            <a:r>
              <a:rPr lang="en-US" b="1" dirty="0">
                <a:solidFill>
                  <a:schemeClr val="tx2">
                    <a:lumMod val="60000"/>
                    <a:lumOff val="40000"/>
                  </a:schemeClr>
                </a:solidFill>
              </a:rPr>
              <a:t>Each cache node selects a subset of all the data items to cache, due to its limited storage. </a:t>
            </a:r>
          </a:p>
          <a:p>
            <a:pPr lvl="1"/>
            <a:r>
              <a:rPr lang="en-US" b="1" dirty="0">
                <a:solidFill>
                  <a:schemeClr val="tx2">
                    <a:lumMod val="60000"/>
                    <a:lumOff val="40000"/>
                  </a:schemeClr>
                </a:solidFill>
              </a:rPr>
              <a:t>Other nodes can access data items from cache nodes instead of data sources.</a:t>
            </a:r>
          </a:p>
        </p:txBody>
      </p:sp>
    </p:spTree>
    <p:extLst>
      <p:ext uri="{BB962C8B-B14F-4D97-AF65-F5344CB8AC3E}">
        <p14:creationId xmlns:p14="http://schemas.microsoft.com/office/powerpoint/2010/main" val="21922567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US" sz="4000" dirty="0">
                <a:solidFill>
                  <a:srgbClr val="0070C0"/>
                </a:solidFill>
                <a:latin typeface="Arial Black" pitchFamily="34" charset="0"/>
              </a:rPr>
              <a:t>Motivation</a:t>
            </a:r>
          </a:p>
        </p:txBody>
      </p:sp>
      <p:sp>
        <p:nvSpPr>
          <p:cNvPr id="3" name="Content Placeholder 2"/>
          <p:cNvSpPr>
            <a:spLocks noGrp="1"/>
          </p:cNvSpPr>
          <p:nvPr>
            <p:ph idx="1"/>
          </p:nvPr>
        </p:nvSpPr>
        <p:spPr>
          <a:xfrm>
            <a:off x="457200" y="1219200"/>
            <a:ext cx="8229600" cy="4906963"/>
          </a:xfrm>
        </p:spPr>
        <p:txBody>
          <a:bodyPr/>
          <a:lstStyle/>
          <a:p>
            <a:r>
              <a:rPr lang="en-US" sz="3000" b="1" dirty="0">
                <a:solidFill>
                  <a:schemeClr val="tx2">
                    <a:lumMod val="60000"/>
                    <a:lumOff val="40000"/>
                  </a:schemeClr>
                </a:solidFill>
              </a:rPr>
              <a:t>The individuals with higher contact frequency may have similar </a:t>
            </a:r>
            <a:r>
              <a:rPr lang="en-US" sz="3000" b="1" dirty="0" smtClean="0">
                <a:solidFill>
                  <a:schemeClr val="tx2">
                    <a:lumMod val="60000"/>
                    <a:lumOff val="40000"/>
                  </a:schemeClr>
                </a:solidFill>
              </a:rPr>
              <a:t>interests [1], </a:t>
            </a:r>
            <a:r>
              <a:rPr lang="en-US" sz="3000" b="1" dirty="0">
                <a:solidFill>
                  <a:schemeClr val="tx2">
                    <a:lumMod val="60000"/>
                    <a:lumOff val="40000"/>
                  </a:schemeClr>
                </a:solidFill>
              </a:rPr>
              <a:t>which means </a:t>
            </a:r>
            <a:r>
              <a:rPr lang="en-US" sz="3000" b="1" dirty="0" smtClean="0">
                <a:solidFill>
                  <a:schemeClr val="tx2">
                    <a:lumMod val="60000"/>
                    <a:lumOff val="40000"/>
                  </a:schemeClr>
                </a:solidFill>
              </a:rPr>
              <a:t>they </a:t>
            </a:r>
            <a:r>
              <a:rPr lang="en-US" sz="3000" b="1" dirty="0">
                <a:solidFill>
                  <a:schemeClr val="tx2">
                    <a:lumMod val="60000"/>
                    <a:lumOff val="40000"/>
                  </a:schemeClr>
                </a:solidFill>
              </a:rPr>
              <a:t>have similar high-frequency access data items.</a:t>
            </a:r>
          </a:p>
          <a:p>
            <a:r>
              <a:rPr lang="en-US" sz="3000" b="1" dirty="0" smtClean="0">
                <a:solidFill>
                  <a:schemeClr val="tx2">
                    <a:lumMod val="60000"/>
                    <a:lumOff val="40000"/>
                  </a:schemeClr>
                </a:solidFill>
              </a:rPr>
              <a:t>Designing </a:t>
            </a:r>
            <a:r>
              <a:rPr lang="en-US" sz="3000" b="1" dirty="0">
                <a:solidFill>
                  <a:schemeClr val="tx2">
                    <a:lumMod val="60000"/>
                    <a:lumOff val="40000"/>
                  </a:schemeClr>
                </a:solidFill>
              </a:rPr>
              <a:t>an efficient cooperative caching strategy, by considering the </a:t>
            </a:r>
            <a:r>
              <a:rPr lang="en-US" sz="3000" b="1" i="1" dirty="0">
                <a:solidFill>
                  <a:srgbClr val="FF0000"/>
                </a:solidFill>
              </a:rPr>
              <a:t>social relationship</a:t>
            </a:r>
            <a:r>
              <a:rPr lang="en-US" sz="3000" b="1" dirty="0">
                <a:solidFill>
                  <a:schemeClr val="tx2">
                    <a:lumMod val="60000"/>
                    <a:lumOff val="40000"/>
                  </a:schemeClr>
                </a:solidFill>
              </a:rPr>
              <a:t> between the mobile users, can improve the performance dramatically</a:t>
            </a:r>
            <a:r>
              <a:rPr lang="en-US" sz="3000" b="1" dirty="0" smtClean="0">
                <a:solidFill>
                  <a:schemeClr val="tx2">
                    <a:lumMod val="60000"/>
                    <a:lumOff val="40000"/>
                  </a:schemeClr>
                </a:solidFill>
              </a:rPr>
              <a:t>.</a:t>
            </a:r>
          </a:p>
          <a:p>
            <a:endParaRPr lang="en-US" sz="3000" b="1" dirty="0" smtClean="0">
              <a:solidFill>
                <a:schemeClr val="tx2">
                  <a:lumMod val="60000"/>
                  <a:lumOff val="40000"/>
                </a:schemeClr>
              </a:solidFill>
            </a:endParaRPr>
          </a:p>
          <a:p>
            <a:pPr marL="0" indent="0">
              <a:buNone/>
            </a:pPr>
            <a:r>
              <a:rPr lang="en-US" sz="2000" dirty="0" smtClean="0"/>
              <a:t>[</a:t>
            </a:r>
            <a:r>
              <a:rPr lang="en-US" sz="2000" dirty="0" smtClean="0"/>
              <a:t>1] J</a:t>
            </a:r>
            <a:r>
              <a:rPr lang="en-US" sz="2000" dirty="0"/>
              <a:t>. J. Brown and P. H. </a:t>
            </a:r>
            <a:r>
              <a:rPr lang="en-US" sz="2000" dirty="0" err="1"/>
              <a:t>Reingen</a:t>
            </a:r>
            <a:r>
              <a:rPr lang="en-US" sz="2000" dirty="0"/>
              <a:t>, “Social ties and word-of-mouth </a:t>
            </a:r>
            <a:r>
              <a:rPr lang="en-US" sz="2000" dirty="0" smtClean="0"/>
              <a:t>referral behavior</a:t>
            </a:r>
            <a:r>
              <a:rPr lang="en-US" sz="2000" dirty="0"/>
              <a:t>,” </a:t>
            </a:r>
            <a:r>
              <a:rPr lang="en-US" sz="2000" i="1" dirty="0"/>
              <a:t>Journal of Consumer Research</a:t>
            </a:r>
            <a:r>
              <a:rPr lang="en-US" sz="2000" dirty="0"/>
              <a:t>, vol. 14, no. 3, 1987.</a:t>
            </a:r>
            <a:endParaRPr lang="en-US" sz="2000" b="1" dirty="0">
              <a:solidFill>
                <a:schemeClr val="tx2">
                  <a:lumMod val="60000"/>
                  <a:lumOff val="40000"/>
                </a:schemeClr>
              </a:solidFill>
            </a:endParaRPr>
          </a:p>
        </p:txBody>
      </p:sp>
    </p:spTree>
    <p:extLst>
      <p:ext uri="{BB962C8B-B14F-4D97-AF65-F5344CB8AC3E}">
        <p14:creationId xmlns:p14="http://schemas.microsoft.com/office/powerpoint/2010/main" val="314107001"/>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274638"/>
            <a:ext cx="8991600" cy="1143000"/>
          </a:xfrm>
        </p:spPr>
        <p:txBody>
          <a:bodyPr/>
          <a:lstStyle/>
          <a:p>
            <a:r>
              <a:rPr lang="en-US" sz="3600" dirty="0">
                <a:solidFill>
                  <a:srgbClr val="0070C0"/>
                </a:solidFill>
                <a:latin typeface="Arial Black" pitchFamily="34" charset="0"/>
              </a:rPr>
              <a:t>Hierarchical Cooperative Caching</a:t>
            </a:r>
          </a:p>
        </p:txBody>
      </p:sp>
      <p:pic>
        <p:nvPicPr>
          <p:cNvPr id="1027" name="Picture 3"/>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762000" y="1828800"/>
            <a:ext cx="7346515" cy="2057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692324751"/>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solidFill>
                  <a:srgbClr val="0070C0"/>
                </a:solidFill>
                <a:latin typeface="Arial Black" pitchFamily="34" charset="0"/>
              </a:rPr>
              <a:t>Data Item Placement</a:t>
            </a:r>
          </a:p>
        </p:txBody>
      </p:sp>
      <p:sp>
        <p:nvSpPr>
          <p:cNvPr id="3" name="Content Placeholder 2"/>
          <p:cNvSpPr>
            <a:spLocks noGrp="1"/>
          </p:cNvSpPr>
          <p:nvPr>
            <p:ph idx="1"/>
          </p:nvPr>
        </p:nvSpPr>
        <p:spPr/>
        <p:txBody>
          <a:bodyPr/>
          <a:lstStyle/>
          <a:p>
            <a:r>
              <a:rPr lang="en-US" sz="2400" b="1" dirty="0">
                <a:solidFill>
                  <a:schemeClr val="tx2">
                    <a:lumMod val="60000"/>
                    <a:lumOff val="40000"/>
                  </a:schemeClr>
                </a:solidFill>
              </a:rPr>
              <a:t>In the </a:t>
            </a:r>
            <a:r>
              <a:rPr lang="en-US" sz="2400" b="1" i="1" dirty="0">
                <a:solidFill>
                  <a:srgbClr val="FF0000"/>
                </a:solidFill>
              </a:rPr>
              <a:t>self</a:t>
            </a:r>
            <a:r>
              <a:rPr lang="en-US" sz="2400" b="1" dirty="0">
                <a:solidFill>
                  <a:schemeClr val="tx2">
                    <a:lumMod val="60000"/>
                    <a:lumOff val="40000"/>
                  </a:schemeClr>
                </a:solidFill>
              </a:rPr>
              <a:t> component, each mobile node caches the most frequently accessed data items, so that it can access these data items with the minimum delay.</a:t>
            </a:r>
          </a:p>
          <a:p>
            <a:r>
              <a:rPr lang="en-US" sz="2400" b="1" dirty="0">
                <a:solidFill>
                  <a:schemeClr val="tx2">
                    <a:lumMod val="60000"/>
                    <a:lumOff val="40000"/>
                  </a:schemeClr>
                </a:solidFill>
              </a:rPr>
              <a:t>In the </a:t>
            </a:r>
            <a:r>
              <a:rPr lang="en-US" sz="2400" b="1" i="1" dirty="0">
                <a:solidFill>
                  <a:srgbClr val="FF0000"/>
                </a:solidFill>
              </a:rPr>
              <a:t>friends</a:t>
            </a:r>
            <a:r>
              <a:rPr lang="en-US" sz="2400" b="1" dirty="0">
                <a:solidFill>
                  <a:schemeClr val="tx2">
                    <a:lumMod val="60000"/>
                    <a:lumOff val="40000"/>
                  </a:schemeClr>
                </a:solidFill>
              </a:rPr>
              <a:t> component, each node will store the most frequently accessed data items from its friends’ point of view, so that its friends can access these items from this cached node with short delay. </a:t>
            </a:r>
          </a:p>
          <a:p>
            <a:r>
              <a:rPr lang="en-US" sz="2400" b="1" dirty="0">
                <a:solidFill>
                  <a:schemeClr val="tx2">
                    <a:lumMod val="60000"/>
                    <a:lumOff val="40000"/>
                  </a:schemeClr>
                </a:solidFill>
              </a:rPr>
              <a:t>In the </a:t>
            </a:r>
            <a:r>
              <a:rPr lang="en-US" sz="2400" b="1" i="1" dirty="0">
                <a:solidFill>
                  <a:srgbClr val="FF0000"/>
                </a:solidFill>
              </a:rPr>
              <a:t>strangers</a:t>
            </a:r>
            <a:r>
              <a:rPr lang="en-US" sz="2400" b="1" dirty="0">
                <a:solidFill>
                  <a:schemeClr val="tx2">
                    <a:lumMod val="60000"/>
                    <a:lumOff val="40000"/>
                  </a:schemeClr>
                </a:solidFill>
              </a:rPr>
              <a:t> component, each mobile node randomly selects data items from the remaining ones to cache.</a:t>
            </a:r>
          </a:p>
        </p:txBody>
      </p:sp>
    </p:spTree>
    <p:extLst>
      <p:ext uri="{BB962C8B-B14F-4D97-AF65-F5344CB8AC3E}">
        <p14:creationId xmlns:p14="http://schemas.microsoft.com/office/powerpoint/2010/main" val="1749150022"/>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solidFill>
                  <a:srgbClr val="0070C0"/>
                </a:solidFill>
                <a:latin typeface="Arial Black" pitchFamily="34" charset="0"/>
              </a:rPr>
              <a:t>Cache </a:t>
            </a:r>
            <a:r>
              <a:rPr lang="en-US" sz="4000" dirty="0">
                <a:solidFill>
                  <a:srgbClr val="0070C0"/>
                </a:solidFill>
                <a:latin typeface="Arial Black" pitchFamily="34" charset="0"/>
              </a:rPr>
              <a:t>Replacement</a:t>
            </a:r>
          </a:p>
        </p:txBody>
      </p:sp>
      <p:sp>
        <p:nvSpPr>
          <p:cNvPr id="3" name="Content Placeholder 2"/>
          <p:cNvSpPr>
            <a:spLocks noGrp="1"/>
          </p:cNvSpPr>
          <p:nvPr>
            <p:ph idx="1"/>
          </p:nvPr>
        </p:nvSpPr>
        <p:spPr/>
        <p:txBody>
          <a:bodyPr/>
          <a:lstStyle/>
          <a:p>
            <a:r>
              <a:rPr lang="en-US" sz="2800" b="1" dirty="0">
                <a:solidFill>
                  <a:schemeClr val="tx2">
                    <a:lumMod val="60000"/>
                    <a:lumOff val="40000"/>
                  </a:schemeClr>
                </a:solidFill>
              </a:rPr>
              <a:t>Dynamically adjustment</a:t>
            </a:r>
          </a:p>
          <a:p>
            <a:r>
              <a:rPr lang="en-US" sz="2800" b="1" dirty="0">
                <a:solidFill>
                  <a:schemeClr val="tx2">
                    <a:lumMod val="60000"/>
                    <a:lumOff val="40000"/>
                  </a:schemeClr>
                </a:solidFill>
              </a:rPr>
              <a:t>When the buffer is full, after the new data item is received: </a:t>
            </a:r>
          </a:p>
          <a:p>
            <a:pPr marL="914400" lvl="1" indent="-457200">
              <a:buFont typeface="+mj-lt"/>
              <a:buAutoNum type="arabicPeriod"/>
            </a:pPr>
            <a:r>
              <a:rPr lang="en-US" sz="2200" b="1" dirty="0">
                <a:solidFill>
                  <a:schemeClr val="tx2">
                    <a:lumMod val="60000"/>
                    <a:lumOff val="40000"/>
                  </a:schemeClr>
                </a:solidFill>
              </a:rPr>
              <a:t>If it is the most frequently accessed data item for itself, it will compare the access frequency with the data items in the self component and replace the lowest one. </a:t>
            </a:r>
          </a:p>
          <a:p>
            <a:pPr marL="914400" lvl="1" indent="-457200">
              <a:buFont typeface="+mj-lt"/>
              <a:buAutoNum type="arabicPeriod"/>
            </a:pPr>
            <a:r>
              <a:rPr lang="en-US" sz="2200" b="1" dirty="0">
                <a:solidFill>
                  <a:schemeClr val="tx2">
                    <a:lumMod val="60000"/>
                    <a:lumOff val="40000"/>
                  </a:schemeClr>
                </a:solidFill>
              </a:rPr>
              <a:t>If this received data item belongs to the friends component, it will replace the data item in its friends component by comparing its access frequency to the friend nodes. </a:t>
            </a:r>
          </a:p>
          <a:p>
            <a:pPr marL="914400" lvl="1" indent="-457200">
              <a:buFont typeface="+mj-lt"/>
              <a:buAutoNum type="arabicPeriod"/>
            </a:pPr>
            <a:r>
              <a:rPr lang="en-US" sz="2200" b="1" dirty="0">
                <a:solidFill>
                  <a:schemeClr val="tx2">
                    <a:lumMod val="60000"/>
                    <a:lumOff val="40000"/>
                  </a:schemeClr>
                </a:solidFill>
              </a:rPr>
              <a:t>If the data item belongs to the strangers component, it randomly replaces one data item in the strangers component.</a:t>
            </a:r>
          </a:p>
        </p:txBody>
      </p:sp>
    </p:spTree>
    <p:extLst>
      <p:ext uri="{BB962C8B-B14F-4D97-AF65-F5344CB8AC3E}">
        <p14:creationId xmlns:p14="http://schemas.microsoft.com/office/powerpoint/2010/main" val="2107758801"/>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3239</TotalTime>
  <Words>798</Words>
  <Application>Microsoft Macintosh PowerPoint</Application>
  <PresentationFormat>On-screen Show (4:3)</PresentationFormat>
  <Paragraphs>81</Paragraphs>
  <Slides>16</Slides>
  <Notes>2</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 Hierarchical Cooperative Caching in Mobile Opportunistic Social Networks</vt:lpstr>
      <vt:lpstr>Outline</vt:lpstr>
      <vt:lpstr>Mobile Opportunistic Social Networks</vt:lpstr>
      <vt:lpstr>Challenges</vt:lpstr>
      <vt:lpstr>Cooperative Caching</vt:lpstr>
      <vt:lpstr>Motivation</vt:lpstr>
      <vt:lpstr>Hierarchical Cooperative Caching</vt:lpstr>
      <vt:lpstr>Data Item Placement</vt:lpstr>
      <vt:lpstr>Cache Replacement</vt:lpstr>
      <vt:lpstr>Simulation</vt:lpstr>
      <vt:lpstr>Evaluation Metrics</vt:lpstr>
      <vt:lpstr>Simulation Results 1</vt:lpstr>
      <vt:lpstr>Simulation Results 2</vt:lpstr>
      <vt:lpstr>Simulation Results 3</vt:lpstr>
      <vt:lpstr>Conclusion</vt:lpstr>
      <vt:lpstr>PowerPoint Presentation</vt:lpstr>
    </vt:vector>
  </TitlesOfParts>
  <Company>Kettering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Kimberly Bone</dc:creator>
  <cp:lastModifiedBy>Yunsheng Wang</cp:lastModifiedBy>
  <cp:revision>38</cp:revision>
  <cp:lastPrinted>2012-07-25T19:57:26Z</cp:lastPrinted>
  <dcterms:created xsi:type="dcterms:W3CDTF">2012-07-25T19:03:00Z</dcterms:created>
  <dcterms:modified xsi:type="dcterms:W3CDTF">2014-12-11T16:46:38Z</dcterms:modified>
</cp:coreProperties>
</file>