
<file path=[Content_Types].xml><?xml version="1.0" encoding="utf-8"?>
<Types xmlns="http://schemas.openxmlformats.org/package/2006/content-types">
  <Default Extension="jpeg" ContentType="image/jpeg"/>
  <Default Extension="JPG" ContentType="image/.jpg"/>
  <Default Extension="png" ContentType="image/png"/>
  <Default Extension="wdp" ContentType="image/vnd.ms-photo"/>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autoCompressPictures="0">
  <p:sldMasterIdLst>
    <p:sldMasterId id="2147483648" r:id="rId1"/>
  </p:sldMasterIdLst>
  <p:notesMasterIdLst>
    <p:notesMasterId r:id="rId4"/>
  </p:notesMasterIdLst>
  <p:handoutMasterIdLst>
    <p:handoutMasterId r:id="rId27"/>
  </p:handoutMasterIdLst>
  <p:sldIdLst>
    <p:sldId id="256" r:id="rId3"/>
    <p:sldId id="257" r:id="rId5"/>
    <p:sldId id="258" r:id="rId6"/>
    <p:sldId id="259" r:id="rId7"/>
    <p:sldId id="279" r:id="rId8"/>
    <p:sldId id="260" r:id="rId9"/>
    <p:sldId id="261" r:id="rId10"/>
    <p:sldId id="262" r:id="rId11"/>
    <p:sldId id="263" r:id="rId12"/>
    <p:sldId id="266" r:id="rId13"/>
    <p:sldId id="280" r:id="rId14"/>
    <p:sldId id="268" r:id="rId15"/>
    <p:sldId id="269" r:id="rId16"/>
    <p:sldId id="270" r:id="rId17"/>
    <p:sldId id="271" r:id="rId18"/>
    <p:sldId id="272" r:id="rId19"/>
    <p:sldId id="273" r:id="rId20"/>
    <p:sldId id="274" r:id="rId21"/>
    <p:sldId id="281" r:id="rId22"/>
    <p:sldId id="275" r:id="rId23"/>
    <p:sldId id="276" r:id="rId24"/>
    <p:sldId id="277" r:id="rId25"/>
    <p:sldId id="278" r:id="rId26"/>
  </p:sldIdLst>
  <p:sldSz cx="12192635"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05" userDrawn="1">
          <p15:clr>
            <a:srgbClr val="A4A3A4"/>
          </p15:clr>
        </p15:guide>
        <p15:guide id="2" pos="287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showGuides="1">
      <p:cViewPr varScale="1">
        <p:scale>
          <a:sx n="124" d="100"/>
          <a:sy n="124" d="100"/>
        </p:scale>
        <p:origin x="-1512" y="-112"/>
      </p:cViewPr>
      <p:guideLst>
        <p:guide orient="horz" pos="2205"/>
        <p:guide pos="2878"/>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0" Type="http://schemas.openxmlformats.org/officeDocument/2006/relationships/tableStyles" Target="tableStyles.xml"/><Relationship Id="rId3" Type="http://schemas.openxmlformats.org/officeDocument/2006/relationships/slide" Target="slides/slide1.xml"/><Relationship Id="rId29" Type="http://schemas.openxmlformats.org/officeDocument/2006/relationships/viewProps" Target="viewProps.xml"/><Relationship Id="rId28" Type="http://schemas.openxmlformats.org/officeDocument/2006/relationships/presProps" Target="presProps.xml"/><Relationship Id="rId27" Type="http://schemas.openxmlformats.org/officeDocument/2006/relationships/handoutMaster" Target="handoutMasters/handoutMaster1.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530" y="1143000"/>
            <a:ext cx="548694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en-US" altLang="zh-CN"/>
              <a:t>Good afternoon everyone. Today I will introduce our work, "KV Cache Reuse for Elastic LLM Inference on Edge Devices. </a:t>
            </a:r>
            <a:r>
              <a:rPr lang="en-US" altLang="zh-CN">
                <a:sym typeface="+mn-ea"/>
              </a:rPr>
              <a:t>"</a:t>
            </a:r>
            <a:endParaRPr lang="en-US" altLang="zh-CN"/>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en-US" altLang="zh-CN"/>
              <a:t>This slide presents the recomputation rule.</a:t>
            </a:r>
            <a:endParaRPr lang="en-US" altLang="zh-CN"/>
          </a:p>
          <a:p>
            <a:endParaRPr lang="en-US" altLang="zh-CN"/>
          </a:p>
          <a:p>
            <a:r>
              <a:rPr lang="en-US" altLang="zh-CN"/>
              <a:t>Before defining the rule, we conduct a more comprehensive study of what happens if a lower-precision model recomputes KV cache generated by a higher-precision model. The four line graphs shows that, as the recomputation ratio increases, performance consistently drops. This means that if we use a lower-precision model to overwrite high-precision KV values, we may actually make the cache worse.</a:t>
            </a:r>
            <a:endParaRPr lang="en-US" altLang="zh-CN"/>
          </a:p>
          <a:p>
            <a:endParaRPr lang="en-US" altLang="zh-CN"/>
          </a:p>
          <a:p>
            <a:r>
              <a:rPr lang="en-US" altLang="zh-CN"/>
              <a:t>This motivates a simple rule as the formula shows. In words, we fully reuse KV from higher-precision models, and we selectively recompute KV from lower-precision models. This simple rule prevents unnecessary and harmful recomputation.</a:t>
            </a:r>
            <a:endParaRPr lang="en-US" altLang="zh-CN"/>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en-US" altLang="zh-CN"/>
              <a:t>After applying the recomputation rule, we get a candidate token set. Now the question is: which candidate </a:t>
            </a:r>
            <a:r>
              <a:rPr lang="en-US" altLang="zh-CN"/>
              <a:t>tokens should we recompute?</a:t>
            </a:r>
            <a:endParaRPr lang="en-US" altLang="zh-CN"/>
          </a:p>
          <a:p>
            <a:endParaRPr lang="en-US" altLang="zh-CN"/>
          </a:p>
          <a:p>
            <a:r>
              <a:rPr lang="en-US" altLang="zh-CN"/>
              <a:t>A straightforward idea is to use existing selective recomputation methods, but they are designed for a different scenario.  Therefore, we evaluate them in our scenario by measuring output deviation from the full 8-bit model. As the box plot shows, full reuse has the largest deviation. CacheBlend and prefix recomputation reduce it, but the gap remains large.</a:t>
            </a:r>
            <a:endParaRPr lang="en-US" altLang="zh-CN"/>
          </a:p>
          <a:p>
            <a:endParaRPr lang="en-US" altLang="zh-CN"/>
          </a:p>
          <a:p>
            <a:r>
              <a:rPr lang="en-US" altLang="zh-CN"/>
              <a:t>So instead of relying solely on local KV deviation, like existing methods do, the most logical approach is to estimate how each token's deviation affects the model output. The first step is estimating its impact on subsequent tokens.</a:t>
            </a:r>
            <a:endParaRPr lang="en-US" altLang="zh-CN"/>
          </a:p>
          <a:p>
            <a:endParaRPr lang="en-US" altLang="zh-CN"/>
          </a:p>
          <a:p>
            <a:r>
              <a:rPr lang="en-US" altLang="zh-CN"/>
              <a:t>The equation at the bottom is a first-order Taylor approximation. It estimates how a token's KV deviation influences the output at another token position. After computing this influence, we take the L-two norm to turn them into scalar values for easy comparison. The advantage is that it avoids two full inference rounds so that we can estimate the influence efficiently.</a:t>
            </a:r>
            <a:endParaRPr lang="en-US" altLang="zh-CN"/>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en-US" altLang="zh-CN"/>
              <a:t>The previous slide estimates pairwise influence between two tokens. But in Transformer, influence is not only direct. It can propagate through multiple subsequent tokens. The diagram on this slide illustrates this. The blue nodes are cached tokens, red nodes are query tokens. The arrows show influence propagation. For example, token t-one can directly affect t-four, but it also affect t-two and t-two affects t-four. So if we only look at direct influence, we may underestimate the importance of earlier tokens.</a:t>
            </a:r>
            <a:endParaRPr lang="en-US" altLang="zh-CN"/>
          </a:p>
          <a:p>
            <a:endParaRPr lang="en-US" altLang="zh-CN"/>
          </a:p>
          <a:p>
            <a:r>
              <a:rPr lang="en-US" altLang="zh-CN"/>
              <a:t>Therefore, we combines all influence paths to estimate each prior token’s impact on later tokens.</a:t>
            </a:r>
            <a:endParaRPr lang="en-US" altLang="zh-CN"/>
          </a:p>
          <a:p>
            <a:endParaRPr lang="en-US" altLang="zh-CN"/>
          </a:p>
          <a:p>
            <a:r>
              <a:rPr lang="en-US" altLang="zh-CN"/>
              <a:t>Another important issue is that output tokens are not available during prefill. To handle this, we use the output </a:t>
            </a:r>
            <a:r>
              <a:rPr lang="en-US" altLang="zh-CN"/>
              <a:t>tokens at the positions of the last few query tokens as a proxy for the final output.</a:t>
            </a:r>
            <a:endParaRPr lang="en-US" altLang="zh-CN"/>
          </a:p>
          <a:p>
            <a:endParaRPr lang="en-US" altLang="zh-CN"/>
          </a:p>
          <a:p>
            <a:r>
              <a:rPr lang="en-US" altLang="zh-CN"/>
              <a:t>The equation at the bottom shows the final priority computation. We add KV deviation to consider the error of the token itself </a:t>
            </a:r>
            <a:endParaRPr lang="en-US" altLang="zh-CN"/>
          </a:p>
          <a:p>
            <a:endParaRPr lang="en-US" altLang="zh-CN"/>
          </a:p>
          <a:p>
            <a:r>
              <a:rPr lang="en-US" altLang="zh-CN"/>
              <a:t>So a token receives high priority only when it has a large KV deviation and this deviation strongly influences future or output-related tokens.</a:t>
            </a:r>
            <a:endParaRPr lang="en-US" altLang="zh-CN"/>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en-US" altLang="zh-CN"/>
              <a:t>This slide summarizes the workflow of ElastKV.There are four steps. </a:t>
            </a:r>
            <a:endParaRPr lang="en-US" altLang="zh-CN"/>
          </a:p>
          <a:p>
            <a:endParaRPr lang="en-US" altLang="zh-CN"/>
          </a:p>
          <a:p>
            <a:r>
              <a:rPr lang="en-US" altLang="zh-CN"/>
              <a:t>First, we apply the recomputation rule and obtain the candidate set.</a:t>
            </a:r>
            <a:endParaRPr lang="en-US" altLang="zh-CN"/>
          </a:p>
          <a:p>
            <a:r>
              <a:rPr lang="en-US" altLang="zh-CN"/>
              <a:t>Second, we estimate the priority vector at a shallow layer, using Taylor approximation and influence-path propagation.</a:t>
            </a:r>
            <a:endParaRPr lang="en-US" altLang="zh-CN"/>
          </a:p>
          <a:p>
            <a:r>
              <a:rPr lang="en-US" altLang="zh-CN"/>
              <a:t>Third, we select the top r-percent tokens from the candidate set according to their priority scores. </a:t>
            </a:r>
            <a:endParaRPr lang="en-US" altLang="zh-CN"/>
          </a:p>
          <a:p>
            <a:r>
              <a:rPr lang="en-US" altLang="zh-CN"/>
              <a:t>Fourth, we recompute only the selected tokens and reuse the rest, as illustrated by the diagrams on the right</a:t>
            </a:r>
            <a:r>
              <a:rPr lang="zh-CN" altLang="en-US"/>
              <a:t>（</a:t>
            </a:r>
            <a:r>
              <a:rPr lang="en-US" altLang="zh-CN"/>
              <a:t> comparing full computation with selective KV recomputation.</a:t>
            </a:r>
            <a:r>
              <a:rPr lang="zh-CN" altLang="en-US"/>
              <a:t>）</a:t>
            </a:r>
            <a:endParaRPr lang="en-US" altLang="zh-CN"/>
          </a:p>
          <a:p>
            <a:endParaRPr lang="en-US" altLang="zh-CN"/>
          </a:p>
          <a:p>
            <a:r>
              <a:rPr lang="en-US" altLang="zh-CN"/>
              <a:t>At the bottom, the Spearman correlation plots show that token importance is stable across adjacent layers. Therefore, we fix the selected token set across later layers </a:t>
            </a:r>
            <a:r>
              <a:rPr lang="zh-CN" altLang="en-US"/>
              <a:t>（</a:t>
            </a:r>
            <a:r>
              <a:rPr lang="en-US" altLang="zh-CN"/>
              <a:t>instead of reselecting tokens at every layer</a:t>
            </a:r>
            <a:r>
              <a:rPr lang="zh-CN" altLang="en-US"/>
              <a:t>）</a:t>
            </a:r>
            <a:r>
              <a:rPr lang="en-US" altLang="zh-CN"/>
              <a:t>. This further reduces overhead.</a:t>
            </a:r>
            <a:endParaRPr lang="en-US" altLang="zh-CN"/>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en-US" altLang="zh-CN"/>
              <a:t>To make ElastKV practical, we introduce two optimizations.</a:t>
            </a:r>
            <a:endParaRPr lang="en-US" altLang="zh-CN"/>
          </a:p>
          <a:p>
            <a:endParaRPr lang="en-US" altLang="zh-CN"/>
          </a:p>
          <a:p>
            <a:r>
              <a:rPr lang="en-US" altLang="zh-CN"/>
              <a:t>The first is Taylor simplification. The original Taylor approximation consists of two terms. The bar chart and box plots shows that the first term is much larger than the second term in most cases. Moreover, the second term requires significantly more computation than the first term. Therefore, we retain only the first term.</a:t>
            </a:r>
            <a:endParaRPr lang="en-US" altLang="zh-CN"/>
          </a:p>
          <a:p>
            <a:endParaRPr lang="en-US" altLang="zh-CN"/>
          </a:p>
          <a:p>
            <a:r>
              <a:rPr lang="en-US" altLang="zh-CN"/>
              <a:t>The second optimization is memory-efficient L-two norm. In the default procedure, L-two norm over the attention head dimension is needed finally, which requires storing the entire high-dimensional intermediate tensor. For a seven-B model, this intermediate tensor requires two hundred fifty-six GigaBytes of memory, which is unacceptable. To avoid this, we swap the order: compute the L-two norm first, then apply the attention weight.  This does not change the result.</a:t>
            </a:r>
            <a:endParaRPr lang="en-US" altLang="zh-CN"/>
          </a:p>
          <a:p>
            <a:endParaRPr lang="en-US" altLang="zh-CN"/>
          </a:p>
          <a:p>
            <a:r>
              <a:rPr lang="en-US" altLang="zh-CN"/>
              <a:t>Additionally, if we want to use both the first and second Taylor terms, there is a cross-product term that we can’t get because we compute L-two norm first. Fortunately, the two terms are nearly orthogonal, so we can omit the cross-product term.</a:t>
            </a:r>
            <a:endParaRPr lang="en-US" altLang="zh-CN"/>
          </a:p>
          <a:p>
            <a:endParaRPr lang="en-US" altLang="zh-CN"/>
          </a:p>
          <a:p>
            <a:r>
              <a:rPr lang="en-US" altLang="zh-CN"/>
              <a:t>These optimizations make our method deployable.</a:t>
            </a:r>
            <a:endParaRPr lang="en-US" altLang="zh-CN"/>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en-US" altLang="zh-CN"/>
              <a:t>Next, I will present the experiments.</a:t>
            </a:r>
            <a:endParaRPr lang="en-US" altLang="zh-CN"/>
          </a:p>
          <a:p>
            <a:endParaRPr lang="en-US" altLang="zh-CN"/>
          </a:p>
          <a:p>
            <a:r>
              <a:rPr lang="en-US" altLang="zh-CN"/>
              <a:t>(14.5-15</a:t>
            </a:r>
            <a:r>
              <a:rPr lang="en-US" altLang="zh-CN"/>
              <a:t>min)</a:t>
            </a:r>
            <a:endParaRPr lang="en-US" altLang="zh-CN"/>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en-US" altLang="zh-CN"/>
              <a:t>This slide shows our experiment setup. We evaluate four models of varying sizes. For hardware, we use one server and two edge devices. For datasets, we cover both short-context and long-context tasks. We compare ElastKV with four baselines. For quantization, we use K-means quantization that supports multiple precision levels.</a:t>
            </a:r>
            <a:endParaRPr lang="en-US" altLang="zh-CN"/>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en-US" altLang="zh-CN"/>
              <a:t>In the main experiment, we only focus on the three-bit to eight-bit setting. The model processes the first half of the context in three-bit, then switches to eight-bit for the second half. This simulates a real scenario where the model switches precision levels. Other settings will be shown later.</a:t>
            </a:r>
            <a:endParaRPr lang="en-US" altLang="zh-CN"/>
          </a:p>
          <a:p>
            <a:endParaRPr lang="en-US" altLang="zh-CN"/>
          </a:p>
          <a:p>
            <a:r>
              <a:rPr lang="en-US" altLang="zh-CN"/>
              <a:t>Across all settings, ElastKV achieves quality comparable to full recomputation while being about three times faster.</a:t>
            </a:r>
            <a:endParaRPr lang="en-US" altLang="zh-CN"/>
          </a:p>
          <a:p>
            <a:endParaRPr lang="en-US" altLang="zh-CN"/>
          </a:p>
          <a:p>
            <a:r>
              <a:rPr lang="en-US" altLang="zh-CN"/>
              <a:t>The bottom right explains why ElastKV works. ElastKV leaves only a small set of high-priority tokens.</a:t>
            </a:r>
            <a:endParaRPr lang="en-US" altLang="zh-CN"/>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en-US" altLang="zh-CN"/>
              <a:t>Now we evaluate a more general setting. The prefix is split into multiple chunks, each processed by a model with a different precision. The x-axis shows precision sequences.</a:t>
            </a:r>
            <a:endParaRPr lang="en-US" altLang="zh-CN"/>
          </a:p>
          <a:p>
            <a:endParaRPr lang="en-US" altLang="zh-CN"/>
          </a:p>
          <a:p>
            <a:r>
              <a:rPr lang="en-US" altLang="zh-CN"/>
              <a:t>The bar charts show that ElastKV achieves the best performance in general.</a:t>
            </a:r>
            <a:endParaRPr lang="en-US" altLang="zh-CN"/>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en-US" altLang="zh-CN"/>
              <a:t>This slide shows the trade-off between recomputation ratio, time-to-first-token, and model quality. We evaluate each method across a range of recomputation ratios and </a:t>
            </a:r>
            <a:r>
              <a:rPr lang="en-US" altLang="zh-CN">
                <a:sym typeface="+mn-ea"/>
              </a:rPr>
              <a:t>time-to-first-token</a:t>
            </a:r>
            <a:r>
              <a:rPr lang="en-US" altLang="zh-CN"/>
              <a:t> values,</a:t>
            </a:r>
            <a:endParaRPr lang="en-US" altLang="zh-CN"/>
          </a:p>
          <a:p>
            <a:endParaRPr lang="en-US" altLang="zh-CN"/>
          </a:p>
          <a:p>
            <a:r>
              <a:rPr lang="en-US" altLang="zh-CN"/>
              <a:t>At practical recomputation ratios, ElastKV consistently outperforms the baselines. This confirms that ElastKV  is more effective in our scenario.</a:t>
            </a:r>
            <a:endParaRPr lang="en-US" altLang="zh-C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en-US" altLang="zh-CN">
                <a:sym typeface="+mn-ea"/>
              </a:rPr>
              <a:t>Here is the outline of my talk. I'll first introduce the background and motivation, then present our design called ElastKV, discuss practical deployment improvements, show evaluation</a:t>
            </a:r>
            <a:r>
              <a:rPr lang="en-US" altLang="zh-CN">
                <a:effectLst/>
                <a:latin typeface="Times New Roman" panose="02020603050405020304" pitchFamily="18" charset="0"/>
                <a:ea typeface="等线" panose="02010600030101010101" pitchFamily="2" charset="-122"/>
                <a:sym typeface="+mn-ea"/>
              </a:rPr>
              <a:t> that demonstrates the effectiveness of our method, and finally our conclusion.</a:t>
            </a:r>
            <a:r>
              <a:rPr lang="zh-CN" altLang="zh-CN">
                <a:effectLst/>
                <a:sym typeface="+mn-ea"/>
              </a:rPr>
              <a:t> </a:t>
            </a:r>
            <a:endParaRPr kumimoji="1" lang="zh-CN" altLang="en-US"/>
          </a:p>
          <a:p>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en-US" altLang="zh-CN"/>
              <a:t>This slide verifies each component's contribution.</a:t>
            </a:r>
            <a:endParaRPr lang="en-US" altLang="zh-CN"/>
          </a:p>
          <a:p>
            <a:endParaRPr lang="en-US" altLang="zh-CN"/>
          </a:p>
          <a:p>
            <a:r>
              <a:rPr lang="en-US" altLang="zh-CN"/>
              <a:t>The top part compares two design choices. Removing influence paths causes a clear performance drop. Adding the second Taylor term brings little to no improvement(, which supports our design).</a:t>
            </a:r>
            <a:endParaRPr lang="en-US" altLang="zh-CN"/>
          </a:p>
          <a:p>
            <a:endParaRPr lang="en-US" altLang="zh-CN"/>
          </a:p>
          <a:p>
            <a:r>
              <a:rPr lang="en-US" altLang="zh-CN"/>
              <a:t>The bottom part shows that,  without recomputation rule, performance degrades (because low-precision models can overwrite high-precision KV entries)</a:t>
            </a:r>
            <a:endParaRPr lang="en-US" altLang="zh-CN"/>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en-US" altLang="zh-CN"/>
              <a:t>17.5-18min</a:t>
            </a:r>
            <a:endParaRPr lang="en-US" altLang="zh-CN"/>
          </a:p>
          <a:p>
            <a:r>
              <a:rPr lang="en-US" altLang="zh-CN"/>
              <a:t>Let me draw a few conclusions.</a:t>
            </a:r>
            <a:endParaRPr lang="en-US" altLang="zh-CN"/>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en-US" altLang="zh-CN"/>
              <a:t>To summarize, ElastKV enables mixed-precision KV cache reuse on edge devices. It introduces a recomputation rule and a token priority estimation( that combines local deviation with influence propagation). Results show less than two-percent accuracy loss and about three-times speedup. Overall, ElastKV makes on-device LLM serving practical under dynamic constraints.</a:t>
            </a:r>
            <a:endParaRPr lang="en-US" altLang="zh-CN"/>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en-US" altLang="zh-CN">
                <a:effectLst/>
                <a:latin typeface="Times New Roman" panose="02020603050405020304" pitchFamily="18" charset="0"/>
                <a:ea typeface="等线" panose="02010600030101010101" pitchFamily="2" charset="-122"/>
                <a:sym typeface="+mn-ea"/>
              </a:rPr>
              <a:t>Thank you for your attention. I am now happy to answer any questions.</a:t>
            </a:r>
            <a:r>
              <a:rPr lang="zh-CN" altLang="zh-CN">
                <a:effectLst/>
                <a:sym typeface="+mn-ea"/>
              </a:rPr>
              <a:t> </a:t>
            </a:r>
            <a:endParaRPr lang="zh-CN" altLang="zh-CN">
              <a:effectLst/>
              <a:sym typeface="+mn-ea"/>
            </a:endParaRPr>
          </a:p>
          <a:p>
            <a:endParaRPr lang="zh-CN" altLang="en-US"/>
          </a:p>
          <a:p>
            <a:r>
              <a:rPr lang="en-US" altLang="zh-CN"/>
              <a:t>During the prefill stage, the output tokens are not available, so we must estimate. In transformer, the model produces output at every input position. The output at a token position can be seen as the first token of model’s output after seeing the input prefix up to that token. Longer prefix contains more complete question, so output at last position represents output better. That’s why we use the last few tokens in query as a proxy.</a:t>
            </a:r>
            <a:endParaRPr lang="en-US" altLang="zh-CN"/>
          </a:p>
          <a:p>
            <a:endParaRPr lang="en-US" altLang="zh-CN"/>
          </a:p>
          <a:p>
            <a:r>
              <a:rPr lang="en-US" altLang="zh-CN"/>
              <a:t>Thank you for the question.</a:t>
            </a:r>
            <a:endParaRPr lang="en-US" altLang="zh-CN"/>
          </a:p>
          <a:p>
            <a:r>
              <a:rPr lang="en-US" altLang="zh-CN"/>
              <a:t>There are many methods for model lightweighting. I will first explain why we use quantization rather than pruning. Pruning can change the KV dimension, making KV reuse difficult.</a:t>
            </a:r>
            <a:endParaRPr lang="en-US" altLang="zh-CN"/>
          </a:p>
          <a:p>
            <a:r>
              <a:rPr lang="en-US" altLang="zh-CN"/>
              <a:t>As for quantization, on edge devices, the quantization method should support low-overhead switching. The quantization method we use is adopted from AnyprecisionLLM, whose storage design supports efficient switching across different bit-widths.</a:t>
            </a:r>
            <a:endParaRPr lang="en-US" altLang="zh-CN"/>
          </a:p>
          <a:p>
            <a:r>
              <a:rPr lang="en-US" altLang="zh-CN"/>
              <a:t>Additionally, our method relies on estimating the output deviation caused by KV deviation, rather than assuming a particular quantization error distribution.</a:t>
            </a:r>
            <a:endParaRPr lang="en-US" altLang="zh-CN"/>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kumimoji="1" lang="en-US" altLang="zh-CN">
                <a:sym typeface="+mn-ea"/>
              </a:rPr>
              <a:t>The</a:t>
            </a:r>
            <a:r>
              <a:rPr kumimoji="1" lang="zh-CN" altLang="en-US">
                <a:sym typeface="+mn-ea"/>
              </a:rPr>
              <a:t> </a:t>
            </a:r>
            <a:r>
              <a:rPr kumimoji="1" lang="en-US" altLang="zh-CN">
                <a:sym typeface="+mn-ea"/>
              </a:rPr>
              <a:t>first</a:t>
            </a:r>
            <a:r>
              <a:rPr kumimoji="1" lang="zh-CN" altLang="en-US">
                <a:sym typeface="+mn-ea"/>
              </a:rPr>
              <a:t> </a:t>
            </a:r>
            <a:r>
              <a:rPr kumimoji="1" lang="en-US" altLang="zh-CN">
                <a:sym typeface="+mn-ea"/>
              </a:rPr>
              <a:t>part</a:t>
            </a:r>
            <a:r>
              <a:rPr kumimoji="1" lang="zh-CN" altLang="en-US">
                <a:sym typeface="+mn-ea"/>
              </a:rPr>
              <a:t> </a:t>
            </a:r>
            <a:r>
              <a:rPr kumimoji="1" lang="en-US" altLang="zh-CN">
                <a:sym typeface="+mn-ea"/>
              </a:rPr>
              <a:t>is</a:t>
            </a:r>
            <a:r>
              <a:rPr kumimoji="1" lang="zh-CN" altLang="en-US">
                <a:sym typeface="+mn-ea"/>
              </a:rPr>
              <a:t> </a:t>
            </a:r>
            <a:r>
              <a:rPr kumimoji="1" lang="en-US" altLang="zh-CN">
                <a:sym typeface="+mn-ea"/>
              </a:rPr>
              <a:t>Background</a:t>
            </a:r>
            <a:r>
              <a:rPr kumimoji="1" lang="zh-CN" altLang="en-US">
                <a:sym typeface="+mn-ea"/>
              </a:rPr>
              <a:t> </a:t>
            </a:r>
            <a:r>
              <a:rPr kumimoji="1" lang="en-US" altLang="zh-CN">
                <a:sym typeface="+mn-ea"/>
              </a:rPr>
              <a:t>and</a:t>
            </a:r>
            <a:r>
              <a:rPr kumimoji="1" lang="zh-CN" altLang="en-US">
                <a:sym typeface="+mn-ea"/>
              </a:rPr>
              <a:t> </a:t>
            </a:r>
            <a:r>
              <a:rPr kumimoji="1" lang="en-US" altLang="zh-CN">
                <a:sym typeface="+mn-ea"/>
              </a:rPr>
              <a:t>Motivation.</a:t>
            </a:r>
            <a:endParaRPr kumimoji="1" lang="zh-CN" altLang="en-US"/>
          </a:p>
          <a:p>
            <a:endParaRPr lang="en-US" altLang="zh-CN"/>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en-US" altLang="zh-CN"/>
              <a:t>Large language models are attracting growing interest for deployment on edge devices due to privacy and personalization requirements. A</a:t>
            </a:r>
            <a:r>
              <a:rPr lang="en-US" altLang="zh-CN"/>
              <a:t>t the top, we show an example, to answer the question well, the model may need both personalized data and general knowledge. </a:t>
            </a:r>
            <a:endParaRPr lang="en-US" altLang="zh-CN"/>
          </a:p>
          <a:p>
            <a:r>
              <a:rPr lang="en-US" altLang="zh-CN"/>
              <a:t>Due to resource constraints, LLM deployed on edge devices requires efficient inference techniques. </a:t>
            </a:r>
            <a:r>
              <a:rPr lang="en-US" altLang="zh-CN">
                <a:sym typeface="+mn-ea"/>
              </a:rPr>
              <a:t>Prefix KV caching is an</a:t>
            </a:r>
            <a:r>
              <a:rPr lang="en-US" altLang="zh-CN"/>
              <a:t> example. </a:t>
            </a:r>
            <a:endParaRPr lang="en-US" altLang="zh-CN"/>
          </a:p>
          <a:p>
            <a:r>
              <a:rPr lang="en-US" altLang="zh-CN"/>
              <a:t>KV cache stores intermediate computation states to avoid redundant computation during autoregressive generation. Prefix caching reuse KV pairs from common prefixes across different requests. At the bottom, we show two examples: KV cache can be reused in multi-turn question answering tasks and across different queries if there exists common prefix such as system prompt and rules created by user. </a:t>
            </a:r>
            <a:endParaRPr lang="en-US" altLang="zh-CN"/>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en-US" altLang="zh-CN"/>
              <a:t>However, edge devices often experience fluctuating resources. For example, when the user opens a new application, the available resources for the LLM service may drop from high to low.</a:t>
            </a:r>
            <a:endParaRPr lang="en-US" altLang="zh-CN"/>
          </a:p>
          <a:p>
            <a:endParaRPr lang="en-US" altLang="zh-CN"/>
          </a:p>
          <a:p>
            <a:r>
              <a:rPr lang="en-US" altLang="zh-CN"/>
              <a:t>This makes elastic inference essential. The lower part of the slide shows the idea. We have a model of different sizes. When resources are low, the system may run a smaller model, such as a four-bit model. When resources are abundant, it can use an eight-bit model for better accuracy. This enables adaptive on-device deployment under changing resources.</a:t>
            </a:r>
            <a:endParaRPr lang="en-US" altLang="zh-CN"/>
          </a:p>
          <a:p>
            <a:endParaRPr lang="en-US" altLang="zh-CN"/>
          </a:p>
          <a:p>
            <a:r>
              <a:rPr lang="en-US" altLang="zh-CN"/>
              <a:t>But now we have a key challenge: How can we support KV cache reuse in elastic LLM inference? In other words, if the model switches between different precisions, can we still safely reuse old KV values?</a:t>
            </a:r>
            <a:endParaRPr lang="en-US" altLang="zh-CN"/>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en-US" altLang="zh-CN"/>
              <a:t>As noted earlier, prior KV values may come from different precision models.</a:t>
            </a:r>
            <a:endParaRPr lang="en-US" altLang="zh-CN"/>
          </a:p>
          <a:p>
            <a:endParaRPr lang="en-US" altLang="zh-CN"/>
          </a:p>
          <a:p>
            <a:r>
              <a:rPr lang="en-US" altLang="zh-CN"/>
              <a:t>The bottom shows a math problem example. When an eight-bit model reuses KV generated by itself at eight-bit precision, it gives the right answer. But when the same eight-bit model reuses KV generated by the three-bit model, it gives the wrong answer.</a:t>
            </a:r>
            <a:endParaRPr lang="en-US" altLang="zh-CN"/>
          </a:p>
          <a:p>
            <a:endParaRPr lang="en-US" altLang="zh-CN"/>
          </a:p>
          <a:p>
            <a:r>
              <a:rPr lang="en-US" altLang="zh-CN"/>
              <a:t>So the direct reuse of old KV cache may lead to incorrect output. </a:t>
            </a:r>
            <a:endParaRPr lang="en-US" altLang="zh-CN"/>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en-US" altLang="zh-CN"/>
              <a:t>We further test this on four datasets. For each input, we split the prompt into two halves. One model processes the first half, while another model reuses the cache to process the second half and give the output. We evaluate all four combinations of three-bit and eight-bit. The results show that cache from three-bit model degrades the performance of eight-bit model, while cache from eight-bit model improves the performance of three-bit model. This suggests that not all cross-precision KV reuse is harmful. </a:t>
            </a:r>
            <a:endParaRPr lang="en-US" altLang="zh-CN"/>
          </a:p>
          <a:p>
            <a:endParaRPr lang="en-US" altLang="zh-CN"/>
          </a:p>
          <a:p>
            <a:r>
              <a:rPr lang="en-US" altLang="zh-CN">
                <a:sym typeface="+mn-ea"/>
              </a:rPr>
              <a:t>Can we reuse KV without recomputing all tokens? </a:t>
            </a:r>
            <a:r>
              <a:rPr lang="en-US" altLang="zh-CN"/>
              <a:t>The second observation is shown by the attention heatmap at the bottom right. Only a small number of token positions receive high attention. This means not all tokens are equally important for the final output.</a:t>
            </a:r>
            <a:endParaRPr lang="en-US" altLang="zh-CN"/>
          </a:p>
          <a:p>
            <a:endParaRPr lang="en-US" altLang="zh-CN"/>
          </a:p>
          <a:p>
            <a:r>
              <a:rPr lang="en-US" altLang="zh-CN"/>
              <a:t>B</a:t>
            </a:r>
            <a:r>
              <a:rPr lang="en-US" altLang="zh-CN"/>
              <a:t>ased on the observation, we get the opportunity: selective recomputation may be enough to correct most harmful KV deviations, we only need to identify and recompute the KV values of the most important tokens.</a:t>
            </a:r>
            <a:endParaRPr lang="en-US" altLang="zh-CN"/>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en-US" altLang="zh-CN"/>
              <a:t>Designing efficient </a:t>
            </a:r>
            <a:r>
              <a:rPr lang="en-US" altLang="zh-CN">
                <a:sym typeface="+mn-ea"/>
              </a:rPr>
              <a:t>and </a:t>
            </a:r>
            <a:r>
              <a:rPr lang="en-US" altLang="zh-CN"/>
              <a:t>elastic LLM services for edge devices faces three key challenges.</a:t>
            </a:r>
            <a:endParaRPr lang="en-US" altLang="zh-CN"/>
          </a:p>
          <a:p>
            <a:endParaRPr lang="en-US" altLang="zh-CN"/>
          </a:p>
          <a:p>
            <a:r>
              <a:rPr lang="en-US" altLang="zh-CN"/>
              <a:t>First, the reliability of recomputing is unclear. Recomputing without proper guidance can result in unnecessary overhead and accuracy loss. Thus, a principled recomputation rule is crucial.</a:t>
            </a:r>
            <a:endParaRPr lang="en-US" altLang="zh-CN"/>
          </a:p>
          <a:p>
            <a:endParaRPr lang="en-US" altLang="zh-CN"/>
          </a:p>
          <a:p>
            <a:r>
              <a:rPr lang="en-US" altLang="zh-CN"/>
              <a:t>Second, existing KV recomputation methods mainly focus on position encoding or cross-attention issues. Our setting is different: cached chunks may be produced by different precision versions of the same model. Therefore, the main challenge is the numerical KV deviation caused by mixed-precision models. To select tokens effectively, we need to estimate how each token’s KV deviation affects the final output.</a:t>
            </a:r>
            <a:endParaRPr lang="en-US" altLang="zh-CN"/>
          </a:p>
          <a:p>
            <a:endParaRPr lang="en-US" altLang="zh-CN"/>
          </a:p>
          <a:p>
            <a:r>
              <a:rPr lang="en-US" altLang="zh-CN"/>
              <a:t>Third, this estimation must be lightweight. </a:t>
            </a:r>
            <a:r>
              <a:rPr lang="en-US" altLang="zh-CN">
                <a:sym typeface="+mn-ea"/>
              </a:rPr>
              <a:t>A very accurate estimation may require two inference rounds, which is impractical for edge device.</a:t>
            </a:r>
            <a:r>
              <a:rPr lang="en-US" altLang="zh-CN"/>
              <a:t>, so the overhead must be carefully controlled.</a:t>
            </a:r>
            <a:endParaRPr lang="en-US" altLang="zh-CN"/>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en-US" altLang="zh-CN"/>
              <a:t>(7-8min)</a:t>
            </a:r>
            <a:endParaRPr lang="en-US" altLang="zh-CN"/>
          </a:p>
          <a:p>
            <a:r>
              <a:rPr lang="en-US" altLang="zh-CN"/>
              <a:t>Now I will introduce our design. The design has three main components.</a:t>
            </a:r>
            <a:endParaRPr lang="en-US" altLang="zh-CN"/>
          </a:p>
          <a:p>
            <a:endParaRPr lang="en-US" altLang="zh-CN"/>
          </a:p>
          <a:p>
            <a:r>
              <a:rPr lang="en-US" altLang="zh-CN"/>
              <a:t>First, we define a recomputation rule to decide which cached KV entries are safe to reuse and which ones should be considered for recomputation.</a:t>
            </a:r>
            <a:endParaRPr lang="en-US" altLang="zh-CN"/>
          </a:p>
          <a:p>
            <a:endParaRPr lang="en-US" altLang="zh-CN"/>
          </a:p>
          <a:p>
            <a:r>
              <a:rPr lang="en-US" altLang="zh-CN"/>
              <a:t>Second, we estimate token priority by considering both local KV deviation and influence on later tokens.</a:t>
            </a:r>
            <a:endParaRPr lang="en-US" altLang="zh-CN"/>
          </a:p>
          <a:p>
            <a:endParaRPr lang="en-US" altLang="zh-CN"/>
          </a:p>
          <a:p>
            <a:r>
              <a:rPr lang="en-US" altLang="zh-CN"/>
              <a:t>Third, we perform selective KV recomputation: only the selected tokens are recomputed, while the remaining KV cache is reused.</a:t>
            </a:r>
            <a:endParaRPr lang="en-US" altLang="zh-C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903" y="2130425"/>
            <a:ext cx="777357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807" y="3886200"/>
            <a:ext cx="6401764"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30398" y="274638"/>
            <a:ext cx="205771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69" y="274638"/>
            <a:ext cx="6020706"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422" y="4406900"/>
            <a:ext cx="777357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422" y="2906713"/>
            <a:ext cx="777357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5BCAD085-E8A6-8845-BD4E-CB4CCA059FC4}"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69" y="1600200"/>
            <a:ext cx="4039208"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900" y="1600200"/>
            <a:ext cx="4039208"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69" y="1535113"/>
            <a:ext cx="4040796"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69" y="2174875"/>
            <a:ext cx="4040796"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724" y="1535113"/>
            <a:ext cx="4042384"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724" y="2174875"/>
            <a:ext cx="4042384"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9485347" y="208280"/>
            <a:ext cx="2133921" cy="365125"/>
          </a:xfrm>
        </p:spPr>
        <p:txBody>
          <a:bodyPr/>
          <a:lstStyle>
            <a:lvl1pPr>
              <a:defRPr sz="1400"/>
            </a:lvl1pPr>
          </a:lstStyle>
          <a:p>
            <a:fld id="{C1FF6DA9-008F-8B48-92A6-B652298478BF}" type="slidenum">
              <a:rPr lang="en-US" smtClean="0"/>
            </a:fld>
            <a:endParaRPr lang="en-US"/>
          </a:p>
        </p:txBody>
      </p:sp>
    </p:spTree>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69" y="273050"/>
            <a:ext cx="3008766"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588" y="273050"/>
            <a:ext cx="511252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69" y="1435100"/>
            <a:ext cx="300876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5BCAD085-E8A6-8845-BD4E-CB4CCA059FC4}"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558" y="4800600"/>
            <a:ext cx="5487226"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558" y="612775"/>
            <a:ext cx="5487226"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558" y="5367338"/>
            <a:ext cx="5487226"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5BCAD085-E8A6-8845-BD4E-CB4CCA059FC4}"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hf hdr="0" ftr="0" dt="0"/>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69" y="274638"/>
            <a:ext cx="8230839"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69" y="1600200"/>
            <a:ext cx="8230839"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69" y="6356350"/>
            <a:ext cx="2133921"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fld>
            <a:endParaRPr lang="en-US"/>
          </a:p>
        </p:txBody>
      </p:sp>
      <p:sp>
        <p:nvSpPr>
          <p:cNvPr id="5" name="Footer Placeholder 4"/>
          <p:cNvSpPr>
            <a:spLocks noGrp="1"/>
          </p:cNvSpPr>
          <p:nvPr>
            <p:ph type="ftr" sz="quarter" idx="3"/>
          </p:nvPr>
        </p:nvSpPr>
        <p:spPr>
          <a:xfrm>
            <a:off x="3124670" y="6356350"/>
            <a:ext cx="2896036"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4187" y="6356350"/>
            <a:ext cx="2133921"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panose="020B0604020202020204"/>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panose="020B0604020202020204"/>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panose="020B0604020202020204"/>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7.xml"/><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image" Target="../media/image16.png"/></Relationships>
</file>

<file path=ppt/slides/_rels/slide11.xml.rels><?xml version="1.0" encoding="UTF-8" standalone="yes"?>
<Relationships xmlns="http://schemas.openxmlformats.org/package/2006/relationships"><Relationship Id="rId4" Type="http://schemas.openxmlformats.org/officeDocument/2006/relationships/notesSlide" Target="../notesSlides/notesSlide11.xml"/><Relationship Id="rId3" Type="http://schemas.openxmlformats.org/officeDocument/2006/relationships/slideLayout" Target="../slideLayouts/slideLayout7.xml"/><Relationship Id="rId2" Type="http://schemas.openxmlformats.org/officeDocument/2006/relationships/image" Target="../media/image18.png"/><Relationship Id="rId1" Type="http://schemas.openxmlformats.org/officeDocument/2006/relationships/image" Target="../media/image17.png"/></Relationships>
</file>

<file path=ppt/slides/_rels/slide12.xml.rels><?xml version="1.0" encoding="UTF-8" standalone="yes"?>
<Relationships xmlns="http://schemas.openxmlformats.org/package/2006/relationships"><Relationship Id="rId4" Type="http://schemas.openxmlformats.org/officeDocument/2006/relationships/notesSlide" Target="../notesSlides/notesSlide12.xml"/><Relationship Id="rId3" Type="http://schemas.openxmlformats.org/officeDocument/2006/relationships/slideLayout" Target="../slideLayouts/slideLayout7.xml"/><Relationship Id="rId2" Type="http://schemas.openxmlformats.org/officeDocument/2006/relationships/image" Target="../media/image20.png"/><Relationship Id="rId1" Type="http://schemas.openxmlformats.org/officeDocument/2006/relationships/image" Target="../media/image19.png"/></Relationships>
</file>

<file path=ppt/slides/_rels/slide13.xml.rels><?xml version="1.0" encoding="UTF-8" standalone="yes"?>
<Relationships xmlns="http://schemas.openxmlformats.org/package/2006/relationships"><Relationship Id="rId4" Type="http://schemas.openxmlformats.org/officeDocument/2006/relationships/notesSlide" Target="../notesSlides/notesSlide13.xml"/><Relationship Id="rId3" Type="http://schemas.openxmlformats.org/officeDocument/2006/relationships/slideLayout" Target="../slideLayouts/slideLayout7.xml"/><Relationship Id="rId2" Type="http://schemas.openxmlformats.org/officeDocument/2006/relationships/image" Target="../media/image22.png"/><Relationship Id="rId1" Type="http://schemas.openxmlformats.org/officeDocument/2006/relationships/image" Target="../media/image21.png"/></Relationships>
</file>

<file path=ppt/slides/_rels/slide14.xml.rels><?xml version="1.0" encoding="UTF-8" standalone="yes"?>
<Relationships xmlns="http://schemas.openxmlformats.org/package/2006/relationships"><Relationship Id="rId7" Type="http://schemas.openxmlformats.org/officeDocument/2006/relationships/notesSlide" Target="../notesSlides/notesSlide14.xml"/><Relationship Id="rId6"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26.png"/><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image" Target="../media/image23.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4" Type="http://schemas.openxmlformats.org/officeDocument/2006/relationships/notesSlide" Target="../notesSlides/notesSlide17.xml"/><Relationship Id="rId3" Type="http://schemas.openxmlformats.org/officeDocument/2006/relationships/slideLayout" Target="../slideLayouts/slideLayout7.xml"/><Relationship Id="rId2" Type="http://schemas.openxmlformats.org/officeDocument/2006/relationships/image" Target="../media/image28.png"/><Relationship Id="rId1" Type="http://schemas.openxmlformats.org/officeDocument/2006/relationships/image" Target="../media/image27.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7.xml"/><Relationship Id="rId1" Type="http://schemas.openxmlformats.org/officeDocument/2006/relationships/image" Target="../media/image29.png"/></Relationships>
</file>

<file path=ppt/slides/_rels/slide19.xml.rels><?xml version="1.0" encoding="UTF-8" standalone="yes"?>
<Relationships xmlns="http://schemas.openxmlformats.org/package/2006/relationships"><Relationship Id="rId4" Type="http://schemas.openxmlformats.org/officeDocument/2006/relationships/notesSlide" Target="../notesSlides/notesSlide19.xml"/><Relationship Id="rId3" Type="http://schemas.openxmlformats.org/officeDocument/2006/relationships/slideLayout" Target="../slideLayouts/slideLayout7.xml"/><Relationship Id="rId2" Type="http://schemas.openxmlformats.org/officeDocument/2006/relationships/image" Target="../media/image31.png"/><Relationship Id="rId1" Type="http://schemas.openxmlformats.org/officeDocument/2006/relationships/image" Target="../media/image30.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4" Type="http://schemas.openxmlformats.org/officeDocument/2006/relationships/notesSlide" Target="../notesSlides/notesSlide20.xml"/><Relationship Id="rId3" Type="http://schemas.openxmlformats.org/officeDocument/2006/relationships/slideLayout" Target="../slideLayouts/slideLayout7.xml"/><Relationship Id="rId2" Type="http://schemas.openxmlformats.org/officeDocument/2006/relationships/image" Target="../media/image33.png"/><Relationship Id="rId1" Type="http://schemas.openxmlformats.org/officeDocument/2006/relationships/image" Target="../media/image32.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9" Type="http://schemas.openxmlformats.org/officeDocument/2006/relationships/notesSlide" Target="../notesSlides/notesSlide4.xml"/><Relationship Id="rId8" Type="http://schemas.openxmlformats.org/officeDocument/2006/relationships/slideLayout" Target="../slideLayouts/slideLayout7.xml"/><Relationship Id="rId7" Type="http://schemas.openxmlformats.org/officeDocument/2006/relationships/image" Target="../media/image10.png"/><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 Id="rId3" Type="http://schemas.openxmlformats.org/officeDocument/2006/relationships/image" Target="../media/image6.jpeg"/><Relationship Id="rId2" Type="http://schemas.microsoft.com/office/2007/relationships/hdphoto" Target="../media/image5.wdp"/><Relationship Id="rId1" Type="http://schemas.openxmlformats.org/officeDocument/2006/relationships/image" Target="../media/image4.png"/></Relationships>
</file>

<file path=ppt/slides/_rels/slide5.xml.rels><?xml version="1.0" encoding="UTF-8" standalone="yes"?>
<Relationships xmlns="http://schemas.openxmlformats.org/package/2006/relationships"><Relationship Id="rId4" Type="http://schemas.openxmlformats.org/officeDocument/2006/relationships/notesSlide" Target="../notesSlides/notesSlide5.xml"/><Relationship Id="rId3" Type="http://schemas.openxmlformats.org/officeDocument/2006/relationships/slideLayout" Target="../slideLayouts/slideLayout7.xml"/><Relationship Id="rId2" Type="http://schemas.openxmlformats.org/officeDocument/2006/relationships/image" Target="../media/image12.png"/><Relationship Id="rId1"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image" Target="../media/image13.png"/></Relationships>
</file>

<file path=ppt/slides/_rels/slide7.xml.rels><?xml version="1.0" encoding="UTF-8" standalone="yes"?>
<Relationships xmlns="http://schemas.openxmlformats.org/package/2006/relationships"><Relationship Id="rId4" Type="http://schemas.openxmlformats.org/officeDocument/2006/relationships/notesSlide" Target="../notesSlides/notesSlide7.xml"/><Relationship Id="rId3" Type="http://schemas.openxmlformats.org/officeDocument/2006/relationships/slideLayout" Target="../slideLayouts/slideLayout7.xml"/><Relationship Id="rId2" Type="http://schemas.openxmlformats.org/officeDocument/2006/relationships/image" Target="../media/image15.png"/><Relationship Id="rId1" Type="http://schemas.openxmlformats.org/officeDocument/2006/relationships/image" Target="../media/image14.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TextBox 1"/>
          <p:cNvSpPr txBox="1"/>
          <p:nvPr/>
        </p:nvSpPr>
        <p:spPr>
          <a:xfrm>
            <a:off x="915318" y="1259840"/>
            <a:ext cx="10332720" cy="1287780"/>
          </a:xfrm>
          <a:prstGeom prst="rect">
            <a:avLst/>
          </a:prstGeom>
          <a:noFill/>
        </p:spPr>
        <p:txBody>
          <a:bodyPr wrap="square">
            <a:noAutofit/>
          </a:bodyPr>
          <a:lstStyle/>
          <a:p>
            <a:pPr algn="ctr">
              <a:defRPr sz="4000" b="1">
                <a:solidFill>
                  <a:srgbClr val="2D2D2D"/>
                </a:solidFill>
              </a:defRPr>
            </a:pPr>
            <a:r>
              <a:t>KV Cache Reuse for Elastic LLM Inference</a:t>
            </a:r>
            <a:br/>
            <a:r>
              <a:t>on Edge Devices</a:t>
            </a:r>
          </a:p>
        </p:txBody>
      </p:sp>
      <p:sp>
        <p:nvSpPr>
          <p:cNvPr id="3" name="TextBox 2"/>
          <p:cNvSpPr txBox="1"/>
          <p:nvPr/>
        </p:nvSpPr>
        <p:spPr>
          <a:xfrm>
            <a:off x="915318" y="3214370"/>
            <a:ext cx="10332720" cy="573405"/>
          </a:xfrm>
          <a:prstGeom prst="rect">
            <a:avLst/>
          </a:prstGeom>
          <a:noFill/>
        </p:spPr>
        <p:txBody>
          <a:bodyPr wrap="square">
            <a:noAutofit/>
          </a:bodyPr>
          <a:lstStyle/>
          <a:p>
            <a:pPr algn="ctr">
              <a:defRPr sz="2200" b="0">
                <a:solidFill>
                  <a:srgbClr val="1A56DB"/>
                </a:solidFill>
              </a:defRPr>
            </a:pPr>
            <a:r>
              <a:rPr sz="2400">
                <a:solidFill>
                  <a:schemeClr val="tx1"/>
                </a:solidFill>
              </a:rPr>
              <a:t>Peishuo Wang, Zhenzhe Zheng, Xiaoyao Huang</a:t>
            </a:r>
            <a:r>
              <a:rPr lang="en-US" altLang="zh-CN" sz="2400" baseline="30000" dirty="0">
                <a:solidFill>
                  <a:schemeClr val="tx1"/>
                </a:solidFill>
                <a:latin typeface="Times New Roman" panose="02020603050405020304" pitchFamily="18" charset="0"/>
                <a:cs typeface="Times New Roman" panose="02020603050405020304" pitchFamily="18" charset="0"/>
                <a:sym typeface="+mn-ea"/>
              </a:rPr>
              <a:t>†</a:t>
            </a:r>
            <a:r>
              <a:rPr sz="2400">
                <a:solidFill>
                  <a:schemeClr val="tx1"/>
                </a:solidFill>
              </a:rPr>
              <a:t>, Jie Wu</a:t>
            </a:r>
            <a:r>
              <a:rPr lang="en-US" altLang="zh-CN" sz="2400" baseline="30000" dirty="0">
                <a:solidFill>
                  <a:schemeClr val="tx1"/>
                </a:solidFill>
                <a:latin typeface="Times New Roman" panose="02020603050405020304" pitchFamily="18" charset="0"/>
                <a:cs typeface="Times New Roman" panose="02020603050405020304" pitchFamily="18" charset="0"/>
                <a:sym typeface="+mn-ea"/>
              </a:rPr>
              <a:t>†*</a:t>
            </a:r>
            <a:r>
              <a:rPr sz="2400">
                <a:solidFill>
                  <a:schemeClr val="tx1"/>
                </a:solidFill>
              </a:rPr>
              <a:t>, Fan Wu, Guihai Chen</a:t>
            </a:r>
            <a:endParaRPr sz="2400">
              <a:solidFill>
                <a:schemeClr val="tx1"/>
              </a:solidFill>
            </a:endParaRPr>
          </a:p>
        </p:txBody>
      </p:sp>
      <p:sp>
        <p:nvSpPr>
          <p:cNvPr id="4" name="TextBox 3"/>
          <p:cNvSpPr txBox="1"/>
          <p:nvPr/>
        </p:nvSpPr>
        <p:spPr>
          <a:xfrm>
            <a:off x="915000" y="3876675"/>
            <a:ext cx="10332720" cy="398780"/>
          </a:xfrm>
          <a:prstGeom prst="rect">
            <a:avLst/>
          </a:prstGeom>
          <a:noFill/>
        </p:spPr>
        <p:txBody>
          <a:bodyPr wrap="square">
            <a:spAutoFit/>
          </a:bodyPr>
          <a:lstStyle/>
          <a:p>
            <a:pPr algn="ctr">
              <a:defRPr sz="1800" b="0">
                <a:solidFill>
                  <a:srgbClr val="666666"/>
                </a:solidFill>
              </a:defRPr>
            </a:pPr>
            <a:r>
              <a:rPr sz="2000">
                <a:solidFill>
                  <a:schemeClr val="tx1"/>
                </a:solidFill>
              </a:rPr>
              <a:t>Shanghai Jiao Tong University &amp; </a:t>
            </a:r>
            <a:r>
              <a:rPr lang="en-US" altLang="zh-CN" sz="2000" baseline="30000" dirty="0">
                <a:solidFill>
                  <a:schemeClr val="tx1"/>
                </a:solidFill>
                <a:latin typeface="Times New Roman" panose="02020603050405020304" pitchFamily="18" charset="0"/>
                <a:cs typeface="Times New Roman" panose="02020603050405020304" pitchFamily="18" charset="0"/>
                <a:sym typeface="+mn-ea"/>
              </a:rPr>
              <a:t>†</a:t>
            </a:r>
            <a:r>
              <a:rPr sz="2000">
                <a:solidFill>
                  <a:schemeClr val="tx1"/>
                </a:solidFill>
              </a:rPr>
              <a:t>China Telecom &amp; </a:t>
            </a:r>
            <a:r>
              <a:rPr lang="zh-CN" altLang="en-US" sz="2000" baseline="30000" dirty="0">
                <a:solidFill>
                  <a:schemeClr val="tx1"/>
                </a:solidFill>
                <a:latin typeface="Times New Roman" panose="02020603050405020304" pitchFamily="18" charset="0"/>
                <a:cs typeface="Times New Roman" panose="02020603050405020304" pitchFamily="18" charset="0"/>
                <a:sym typeface="+mn-ea"/>
              </a:rPr>
              <a:t>*</a:t>
            </a:r>
            <a:r>
              <a:rPr sz="2000">
                <a:solidFill>
                  <a:schemeClr val="tx1"/>
                </a:solidFill>
              </a:rPr>
              <a:t>Temple University</a:t>
            </a:r>
            <a:endParaRPr sz="2000">
              <a:solidFill>
                <a:schemeClr val="tx1"/>
              </a:solidFill>
            </a:endParaRPr>
          </a:p>
        </p:txBody>
      </p:sp>
      <p:sp>
        <p:nvSpPr>
          <p:cNvPr id="5" name="TextBox 4"/>
          <p:cNvSpPr txBox="1"/>
          <p:nvPr/>
        </p:nvSpPr>
        <p:spPr>
          <a:xfrm>
            <a:off x="563210" y="6298565"/>
            <a:ext cx="4269740" cy="398780"/>
          </a:xfrm>
          <a:prstGeom prst="rect">
            <a:avLst/>
          </a:prstGeom>
          <a:noFill/>
        </p:spPr>
        <p:txBody>
          <a:bodyPr wrap="square">
            <a:spAutoFit/>
          </a:bodyPr>
          <a:lstStyle/>
          <a:p>
            <a:pPr algn="ctr">
              <a:defRPr sz="2000" b="0">
                <a:solidFill>
                  <a:srgbClr val="999999"/>
                </a:solidFill>
              </a:defRPr>
            </a:pPr>
            <a:r>
              <a:rPr b="1">
                <a:solidFill>
                  <a:schemeClr val="tx1"/>
                </a:solidFill>
              </a:rPr>
              <a:t>IEEE ICDCS 2026</a:t>
            </a:r>
            <a:r>
              <a:rPr lang="en-US" b="1">
                <a:solidFill>
                  <a:schemeClr val="tx1"/>
                </a:solidFill>
              </a:rPr>
              <a:t>, </a:t>
            </a:r>
            <a:r>
              <a:rPr lang="en-US" altLang="zh-CN" b="1">
                <a:solidFill>
                  <a:schemeClr val="tx1"/>
                </a:solidFill>
              </a:rPr>
              <a:t>Seoul, South Korea</a:t>
            </a:r>
            <a:endParaRPr lang="en-US" altLang="zh-CN" b="1">
              <a:solidFill>
                <a:schemeClr val="tx1"/>
              </a:solidFill>
            </a:endParaRPr>
          </a:p>
        </p:txBody>
      </p:sp>
      <p:pic>
        <p:nvPicPr>
          <p:cNvPr id="6" name="图片 5" descr="SJTU"/>
          <p:cNvPicPr>
            <a:picLocks noChangeAspect="1"/>
          </p:cNvPicPr>
          <p:nvPr/>
        </p:nvPicPr>
        <p:blipFill>
          <a:blip r:embed="rId1"/>
          <a:stretch>
            <a:fillRect/>
          </a:stretch>
        </p:blipFill>
        <p:spPr>
          <a:xfrm>
            <a:off x="8434353" y="5639435"/>
            <a:ext cx="1103630" cy="1103630"/>
          </a:xfrm>
          <a:prstGeom prst="rect">
            <a:avLst/>
          </a:prstGeom>
        </p:spPr>
      </p:pic>
      <p:sp>
        <p:nvSpPr>
          <p:cNvPr id="7" name="TextBox 3"/>
          <p:cNvSpPr txBox="1"/>
          <p:nvPr/>
        </p:nvSpPr>
        <p:spPr>
          <a:xfrm>
            <a:off x="930240" y="4648835"/>
            <a:ext cx="10332720" cy="398780"/>
          </a:xfrm>
          <a:prstGeom prst="rect">
            <a:avLst/>
          </a:prstGeom>
          <a:noFill/>
        </p:spPr>
        <p:txBody>
          <a:bodyPr wrap="square">
            <a:spAutoFit/>
          </a:bodyPr>
          <a:lstStyle/>
          <a:p>
            <a:pPr algn="ctr">
              <a:defRPr sz="1800" b="0">
                <a:solidFill>
                  <a:srgbClr val="666666"/>
                </a:solidFill>
              </a:defRPr>
            </a:pPr>
            <a:r>
              <a:rPr lang="en-US" sz="2000">
                <a:solidFill>
                  <a:schemeClr val="tx1"/>
                </a:solidFill>
              </a:rPr>
              <a:t>2026-6-22</a:t>
            </a:r>
            <a:endParaRPr lang="en-US" sz="2000">
              <a:solidFill>
                <a:schemeClr val="tx1"/>
              </a:solidFill>
            </a:endParaRPr>
          </a:p>
        </p:txBody>
      </p:sp>
      <p:cxnSp>
        <p:nvCxnSpPr>
          <p:cNvPr id="10" name="直接连接符 9"/>
          <p:cNvCxnSpPr/>
          <p:nvPr/>
        </p:nvCxnSpPr>
        <p:spPr>
          <a:xfrm>
            <a:off x="563528" y="984250"/>
            <a:ext cx="11058525" cy="0"/>
          </a:xfrm>
          <a:prstGeom prst="line">
            <a:avLst/>
          </a:prstGeom>
          <a:ln>
            <a:solidFill>
              <a:schemeClr val="tx1">
                <a:alpha val="73000"/>
              </a:schemeClr>
            </a:solidFill>
          </a:ln>
          <a:effectLst/>
        </p:spPr>
        <p:style>
          <a:lnRef idx="2">
            <a:schemeClr val="accent1"/>
          </a:lnRef>
          <a:fillRef idx="0">
            <a:schemeClr val="accent1"/>
          </a:fillRef>
          <a:effectRef idx="1">
            <a:schemeClr val="accent1"/>
          </a:effectRef>
          <a:fontRef idx="minor">
            <a:schemeClr val="tx1"/>
          </a:fontRef>
        </p:style>
      </p:cxnSp>
      <p:cxnSp>
        <p:nvCxnSpPr>
          <p:cNvPr id="11" name="直接连接符 10"/>
          <p:cNvCxnSpPr/>
          <p:nvPr/>
        </p:nvCxnSpPr>
        <p:spPr>
          <a:xfrm>
            <a:off x="563528" y="2684780"/>
            <a:ext cx="11058525" cy="0"/>
          </a:xfrm>
          <a:prstGeom prst="line">
            <a:avLst/>
          </a:prstGeom>
          <a:ln>
            <a:solidFill>
              <a:schemeClr val="tx1">
                <a:alpha val="73000"/>
              </a:schemeClr>
            </a:solidFill>
          </a:ln>
          <a:effectLst/>
        </p:spPr>
        <p:style>
          <a:lnRef idx="2">
            <a:schemeClr val="accent1"/>
          </a:lnRef>
          <a:fillRef idx="0">
            <a:schemeClr val="accent1"/>
          </a:fillRef>
          <a:effectRef idx="1">
            <a:schemeClr val="accent1"/>
          </a:effectRef>
          <a:fontRef idx="minor">
            <a:schemeClr val="tx1"/>
          </a:fontRef>
        </p:style>
      </p:cxnSp>
      <p:pic>
        <p:nvPicPr>
          <p:cNvPr id="13" name="图片 12" descr="TU"/>
          <p:cNvPicPr>
            <a:picLocks noChangeAspect="1"/>
          </p:cNvPicPr>
          <p:nvPr/>
        </p:nvPicPr>
        <p:blipFill>
          <a:blip r:embed="rId2"/>
          <a:srcRect l="34986" t="11044" r="35198" b="9386"/>
          <a:stretch>
            <a:fillRect/>
          </a:stretch>
        </p:blipFill>
        <p:spPr>
          <a:xfrm>
            <a:off x="10801633" y="5622290"/>
            <a:ext cx="833120" cy="1112520"/>
          </a:xfrm>
          <a:prstGeom prst="rect">
            <a:avLst/>
          </a:prstGeom>
        </p:spPr>
      </p:pic>
      <p:pic>
        <p:nvPicPr>
          <p:cNvPr id="16" name="图片 15" descr="ct2"/>
          <p:cNvPicPr>
            <a:picLocks noChangeAspect="1"/>
          </p:cNvPicPr>
          <p:nvPr/>
        </p:nvPicPr>
        <p:blipFill>
          <a:blip r:embed="rId3"/>
          <a:srcRect l="11272" t="13083" r="10457" b="12359"/>
          <a:stretch>
            <a:fillRect/>
          </a:stretch>
        </p:blipFill>
        <p:spPr>
          <a:xfrm>
            <a:off x="9626248" y="5636895"/>
            <a:ext cx="1099820" cy="104838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TextBox 1"/>
          <p:cNvSpPr txBox="1"/>
          <p:nvPr/>
        </p:nvSpPr>
        <p:spPr>
          <a:xfrm>
            <a:off x="634648" y="288290"/>
            <a:ext cx="10058400" cy="553085"/>
          </a:xfrm>
          <a:prstGeom prst="rect">
            <a:avLst/>
          </a:prstGeom>
          <a:noFill/>
        </p:spPr>
        <p:txBody>
          <a:bodyPr wrap="square">
            <a:spAutoFit/>
          </a:bodyPr>
          <a:lstStyle/>
          <a:p>
            <a:pPr algn="l">
              <a:buClrTx/>
              <a:buSzTx/>
              <a:buFontTx/>
              <a:defRPr sz="3000" b="1">
                <a:solidFill>
                  <a:srgbClr val="1A56DB"/>
                </a:solidFill>
              </a:defRPr>
            </a:pPr>
            <a:r>
              <a:rPr>
                <a:solidFill>
                  <a:schemeClr val="tx1"/>
                </a:solidFill>
              </a:rPr>
              <a:t>Design: </a:t>
            </a:r>
            <a:r>
              <a:rPr lang="en-US">
                <a:solidFill>
                  <a:schemeClr val="tx1"/>
                </a:solidFill>
              </a:rPr>
              <a:t>Insights and </a:t>
            </a:r>
            <a:r>
              <a:rPr>
                <a:solidFill>
                  <a:schemeClr val="tx1"/>
                </a:solidFill>
              </a:rPr>
              <a:t>Recomputation Rule</a:t>
            </a:r>
            <a:endParaRPr>
              <a:solidFill>
                <a:schemeClr val="tx1"/>
              </a:solidFill>
            </a:endParaRPr>
          </a:p>
        </p:txBody>
      </p:sp>
      <p:sp>
        <p:nvSpPr>
          <p:cNvPr id="4" name="TextBox 3"/>
          <p:cNvSpPr txBox="1"/>
          <p:nvPr/>
        </p:nvSpPr>
        <p:spPr>
          <a:xfrm>
            <a:off x="634648" y="1083945"/>
            <a:ext cx="10008235" cy="5472430"/>
          </a:xfrm>
          <a:prstGeom prst="rect">
            <a:avLst/>
          </a:prstGeom>
          <a:noFill/>
        </p:spPr>
        <p:txBody>
          <a:bodyPr wrap="square">
            <a:spAutoFit/>
          </a:bodyPr>
          <a:lstStyle/>
          <a:p>
            <a:pPr algn="l">
              <a:defRPr sz="2000" b="1">
                <a:solidFill>
                  <a:srgbClr val="2D2D2D"/>
                </a:solidFill>
              </a:defRPr>
            </a:pPr>
            <a:r>
              <a:rPr lang="en-US" altLang="zh-CN"/>
              <a:t>Impact of Recomputing KV from Higher-bit Models:</a:t>
            </a:r>
            <a:endParaRPr lang="en-US" altLang="zh-CN"/>
          </a:p>
          <a:p>
            <a:pPr algn="l">
              <a:spcBef>
                <a:spcPts val="600"/>
              </a:spcBef>
              <a:defRPr sz="1900" b="0">
                <a:solidFill>
                  <a:srgbClr val="2D2D2D"/>
                </a:solidFill>
              </a:defRPr>
            </a:pPr>
            <a:r>
              <a:t>Recomputing KV from higher-precision with lower-precision</a:t>
            </a:r>
            <a:r>
              <a:rPr lang="en-US"/>
              <a:t> model</a:t>
            </a:r>
            <a:r>
              <a:t> degrades performance.</a:t>
            </a:r>
          </a:p>
          <a:p>
            <a:pPr algn="l">
              <a:spcBef>
                <a:spcPts val="600"/>
              </a:spcBef>
              <a:defRPr sz="1000" b="0">
                <a:solidFill>
                  <a:srgbClr val="2D2D2D"/>
                </a:solidFill>
              </a:defRPr>
            </a:pPr>
          </a:p>
          <a:p>
            <a:pPr algn="l">
              <a:spcBef>
                <a:spcPts val="600"/>
              </a:spcBef>
              <a:defRPr sz="1000" b="0">
                <a:solidFill>
                  <a:srgbClr val="2D2D2D"/>
                </a:solidFill>
              </a:defRPr>
            </a:pPr>
          </a:p>
          <a:p>
            <a:pPr algn="l">
              <a:spcBef>
                <a:spcPts val="600"/>
              </a:spcBef>
              <a:defRPr sz="1000" b="0">
                <a:solidFill>
                  <a:srgbClr val="2D2D2D"/>
                </a:solidFill>
              </a:defRPr>
            </a:pPr>
          </a:p>
          <a:p>
            <a:pPr algn="l">
              <a:spcBef>
                <a:spcPts val="600"/>
              </a:spcBef>
              <a:defRPr sz="1000" b="0">
                <a:solidFill>
                  <a:srgbClr val="2D2D2D"/>
                </a:solidFill>
              </a:defRPr>
            </a:pPr>
          </a:p>
          <a:p>
            <a:pPr algn="l">
              <a:spcBef>
                <a:spcPts val="600"/>
              </a:spcBef>
              <a:defRPr sz="1000" b="0">
                <a:solidFill>
                  <a:srgbClr val="2D2D2D"/>
                </a:solidFill>
              </a:defRPr>
            </a:pPr>
          </a:p>
          <a:p>
            <a:pPr algn="l">
              <a:spcBef>
                <a:spcPts val="600"/>
              </a:spcBef>
              <a:defRPr sz="1000" b="0">
                <a:solidFill>
                  <a:srgbClr val="2D2D2D"/>
                </a:solidFill>
              </a:defRPr>
            </a:pPr>
          </a:p>
          <a:p>
            <a:pPr algn="l">
              <a:spcBef>
                <a:spcPts val="600"/>
              </a:spcBef>
              <a:defRPr sz="1000" b="0">
                <a:solidFill>
                  <a:srgbClr val="2D2D2D"/>
                </a:solidFill>
              </a:defRPr>
            </a:pPr>
          </a:p>
          <a:p>
            <a:pPr algn="l">
              <a:spcBef>
                <a:spcPts val="600"/>
              </a:spcBef>
              <a:defRPr sz="1000" b="0">
                <a:solidFill>
                  <a:srgbClr val="2D2D2D"/>
                </a:solidFill>
              </a:defRPr>
            </a:pPr>
          </a:p>
          <a:p>
            <a:pPr algn="l">
              <a:spcBef>
                <a:spcPts val="600"/>
              </a:spcBef>
              <a:defRPr sz="1000" b="0">
                <a:solidFill>
                  <a:srgbClr val="2D2D2D"/>
                </a:solidFill>
              </a:defRPr>
            </a:pPr>
          </a:p>
          <a:p>
            <a:pPr algn="l">
              <a:spcBef>
                <a:spcPts val="600"/>
              </a:spcBef>
              <a:defRPr sz="1000" b="0">
                <a:solidFill>
                  <a:srgbClr val="2D2D2D"/>
                </a:solidFill>
              </a:defRPr>
            </a:pPr>
          </a:p>
          <a:p>
            <a:pPr algn="l">
              <a:spcBef>
                <a:spcPts val="600"/>
              </a:spcBef>
              <a:defRPr sz="1000" b="0">
                <a:solidFill>
                  <a:srgbClr val="2D2D2D"/>
                </a:solidFill>
              </a:defRPr>
            </a:pPr>
          </a:p>
          <a:p>
            <a:pPr algn="l">
              <a:spcBef>
                <a:spcPts val="600"/>
              </a:spcBef>
              <a:defRPr sz="1000" b="0">
                <a:solidFill>
                  <a:srgbClr val="2D2D2D"/>
                </a:solidFill>
              </a:defRPr>
            </a:pPr>
          </a:p>
          <a:p>
            <a:pPr algn="l">
              <a:spcBef>
                <a:spcPts val="600"/>
              </a:spcBef>
              <a:defRPr sz="1000" b="0">
                <a:solidFill>
                  <a:srgbClr val="2D2D2D"/>
                </a:solidFill>
              </a:defRPr>
            </a:pPr>
          </a:p>
          <a:p>
            <a:pPr algn="l">
              <a:spcBef>
                <a:spcPts val="600"/>
              </a:spcBef>
              <a:buClrTx/>
              <a:buSzTx/>
              <a:buFontTx/>
            </a:pPr>
            <a:r>
              <a:rPr lang="en-US" altLang="en-GB" sz="2400" b="1" dirty="0">
                <a:solidFill>
                  <a:schemeClr val="accent1">
                    <a:lumMod val="75000"/>
                  </a:schemeClr>
                </a:solidFill>
                <a:effectLst/>
                <a:latin typeface="Times New Roman" panose="02020603050405020304" pitchFamily="18" charset="0"/>
                <a:cs typeface="Times New Roman" panose="02020603050405020304" pitchFamily="18" charset="0"/>
              </a:rPr>
              <a:t>Rule: R(Bt, bt)_i = 1 if bt &gt; Bt,i</a:t>
            </a:r>
            <a:endParaRPr lang="en-US" altLang="en-GB" sz="2400" b="1" dirty="0">
              <a:solidFill>
                <a:schemeClr val="accent1">
                  <a:lumMod val="75000"/>
                </a:schemeClr>
              </a:solidFill>
              <a:effectLst/>
              <a:latin typeface="Times New Roman" panose="02020603050405020304" pitchFamily="18" charset="0"/>
              <a:cs typeface="Times New Roman" panose="02020603050405020304" pitchFamily="18" charset="0"/>
            </a:endParaRPr>
          </a:p>
          <a:p>
            <a:pPr algn="l">
              <a:spcBef>
                <a:spcPts val="600"/>
              </a:spcBef>
              <a:defRPr sz="1700" b="0">
                <a:solidFill>
                  <a:srgbClr val="666666"/>
                </a:solidFill>
              </a:defRPr>
            </a:pPr>
            <a:r>
              <a:rPr>
                <a:solidFill>
                  <a:schemeClr val="tx1"/>
                </a:solidFill>
              </a:rPr>
              <a:t>(only recompute when current model is higher precision)</a:t>
            </a:r>
            <a:endParaRPr>
              <a:solidFill>
                <a:schemeClr val="tx1"/>
              </a:solidFill>
            </a:endParaRPr>
          </a:p>
          <a:p>
            <a:pPr algn="l">
              <a:spcBef>
                <a:spcPts val="600"/>
              </a:spcBef>
              <a:defRPr sz="1000" b="0">
                <a:solidFill>
                  <a:srgbClr val="2D2D2D"/>
                </a:solidFill>
              </a:defRPr>
            </a:pPr>
          </a:p>
          <a:p>
            <a:pPr marL="342900" indent="-342900">
              <a:spcBef>
                <a:spcPts val="400"/>
              </a:spcBef>
              <a:buFont typeface="Arial" panose="020B0604020202020204" pitchFamily="34" charset="0"/>
              <a:buChar char="•"/>
              <a:defRPr sz="1900">
                <a:solidFill>
                  <a:srgbClr val="2D2D2D"/>
                </a:solidFill>
              </a:defRPr>
            </a:pPr>
            <a:r>
              <a:t>Fully reuse KV from higher-precision models</a:t>
            </a:r>
          </a:p>
          <a:p>
            <a:pPr marL="342900" indent="-342900">
              <a:spcBef>
                <a:spcPts val="400"/>
              </a:spcBef>
              <a:buFont typeface="Arial" panose="020B0604020202020204" pitchFamily="34" charset="0"/>
              <a:buChar char="•"/>
              <a:defRPr sz="1900">
                <a:solidFill>
                  <a:srgbClr val="2D2D2D"/>
                </a:solidFill>
              </a:defRPr>
            </a:pPr>
            <a:r>
              <a:t>Selectively recompute KV from lower-precision models</a:t>
            </a:r>
          </a:p>
        </p:txBody>
      </p:sp>
      <p:pic>
        <p:nvPicPr>
          <p:cNvPr id="5" name="Picture 4" descr="f4.png"/>
          <p:cNvPicPr>
            <a:picLocks noChangeAspect="1"/>
          </p:cNvPicPr>
          <p:nvPr/>
        </p:nvPicPr>
        <p:blipFill>
          <a:blip r:embed="rId1"/>
          <a:stretch>
            <a:fillRect/>
          </a:stretch>
        </p:blipFill>
        <p:spPr>
          <a:xfrm>
            <a:off x="1901473" y="1857375"/>
            <a:ext cx="7474585" cy="2491740"/>
          </a:xfrm>
          <a:prstGeom prst="rect">
            <a:avLst/>
          </a:prstGeom>
        </p:spPr>
      </p:pic>
      <p:cxnSp>
        <p:nvCxnSpPr>
          <p:cNvPr id="9" name="直线连接符 4"/>
          <p:cNvCxnSpPr/>
          <p:nvPr/>
        </p:nvCxnSpPr>
        <p:spPr>
          <a:xfrm>
            <a:off x="634794" y="841572"/>
            <a:ext cx="1092424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 name="灯片编号占位符 2"/>
          <p:cNvSpPr>
            <a:spLocks noGrp="1"/>
          </p:cNvSpPr>
          <p:nvPr>
            <p:ph type="sldNum" sz="quarter" idx="12"/>
          </p:nvPr>
        </p:nvSpPr>
        <p:spPr/>
        <p:txBody>
          <a:bodyPr/>
          <a:p>
            <a:fld id="{C1FF6DA9-008F-8B48-92A6-B652298478BF}" type="slidenum">
              <a:rPr lang="en-US" smtClean="0"/>
            </a:fld>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TextBox 1"/>
          <p:cNvSpPr txBox="1"/>
          <p:nvPr/>
        </p:nvSpPr>
        <p:spPr>
          <a:xfrm>
            <a:off x="634648" y="288290"/>
            <a:ext cx="10058400" cy="553085"/>
          </a:xfrm>
          <a:prstGeom prst="rect">
            <a:avLst/>
          </a:prstGeom>
          <a:noFill/>
        </p:spPr>
        <p:txBody>
          <a:bodyPr wrap="square">
            <a:spAutoFit/>
          </a:bodyPr>
          <a:lstStyle/>
          <a:p>
            <a:pPr algn="l">
              <a:buClrTx/>
              <a:buSzTx/>
              <a:buFontTx/>
              <a:defRPr sz="3000" b="1">
                <a:solidFill>
                  <a:srgbClr val="1A56DB"/>
                </a:solidFill>
              </a:defRPr>
            </a:pPr>
            <a:r>
              <a:rPr>
                <a:solidFill>
                  <a:schemeClr val="tx1"/>
                </a:solidFill>
              </a:rPr>
              <a:t>Design: Token Priority Estimation - </a:t>
            </a:r>
            <a:r>
              <a:rPr>
                <a:solidFill>
                  <a:schemeClr val="tx1"/>
                </a:solidFill>
                <a:sym typeface="+mn-ea"/>
              </a:rPr>
              <a:t>Taylor approximation</a:t>
            </a:r>
            <a:endParaRPr>
              <a:solidFill>
                <a:schemeClr val="tx1"/>
              </a:solidFill>
            </a:endParaRPr>
          </a:p>
        </p:txBody>
      </p:sp>
      <p:sp>
        <p:nvSpPr>
          <p:cNvPr id="4" name="TextBox 3"/>
          <p:cNvSpPr txBox="1"/>
          <p:nvPr/>
        </p:nvSpPr>
        <p:spPr>
          <a:xfrm>
            <a:off x="732438" y="4248785"/>
            <a:ext cx="10515600" cy="2384425"/>
          </a:xfrm>
          <a:prstGeom prst="rect">
            <a:avLst/>
          </a:prstGeom>
          <a:noFill/>
        </p:spPr>
        <p:txBody>
          <a:bodyPr wrap="square">
            <a:spAutoFit/>
          </a:bodyPr>
          <a:lstStyle/>
          <a:p>
            <a:pPr algn="l">
              <a:defRPr sz="2000" b="0">
                <a:solidFill>
                  <a:srgbClr val="2D2D2D"/>
                </a:solidFill>
              </a:defRPr>
            </a:pPr>
            <a:r>
              <a:rPr lang="en-US" altLang="zh-CN" b="1"/>
              <a:t>Estimate the impact of each token’s KV deviation on subsequent tokens:</a:t>
            </a:r>
            <a:endParaRPr lang="en-US" altLang="zh-CN" b="1"/>
          </a:p>
          <a:p>
            <a:pPr marL="342900" indent="-342900" algn="l">
              <a:buFont typeface="Arial" panose="020B0604020202020204" pitchFamily="34" charset="0"/>
              <a:buChar char="•"/>
              <a:defRPr sz="2000" b="0">
                <a:solidFill>
                  <a:srgbClr val="2D2D2D"/>
                </a:solidFill>
              </a:defRPr>
            </a:pPr>
            <a:r>
              <a:rPr lang="en-US" altLang="zh-CN"/>
              <a:t> We </a:t>
            </a:r>
            <a:r>
              <a:t>us</a:t>
            </a:r>
            <a:r>
              <a:rPr lang="en-US"/>
              <a:t>e</a:t>
            </a:r>
            <a:r>
              <a:t> first-order Taylor expansion:</a:t>
            </a:r>
          </a:p>
          <a:p>
            <a:pPr algn="l">
              <a:spcBef>
                <a:spcPts val="600"/>
              </a:spcBef>
              <a:defRPr sz="800" b="0">
                <a:solidFill>
                  <a:srgbClr val="2D2D2D"/>
                </a:solidFill>
              </a:defRPr>
            </a:pPr>
          </a:p>
          <a:p>
            <a:pPr algn="l">
              <a:spcBef>
                <a:spcPts val="600"/>
              </a:spcBef>
              <a:defRPr sz="1000" b="0">
                <a:solidFill>
                  <a:srgbClr val="2D2D2D"/>
                </a:solidFill>
              </a:defRPr>
            </a:pPr>
          </a:p>
          <a:p>
            <a:pPr algn="l">
              <a:spcBef>
                <a:spcPts val="600"/>
              </a:spcBef>
              <a:defRPr sz="1000" b="0">
                <a:solidFill>
                  <a:srgbClr val="2D2D2D"/>
                </a:solidFill>
              </a:defRPr>
            </a:pPr>
          </a:p>
          <a:p>
            <a:pPr algn="ctr">
              <a:spcBef>
                <a:spcPts val="400"/>
              </a:spcBef>
              <a:buClrTx/>
              <a:buSzTx/>
              <a:buFontTx/>
            </a:pPr>
            <a:r>
              <a:rPr lang="en-US" altLang="en-GB" b="1" dirty="0">
                <a:solidFill>
                  <a:schemeClr val="accent1">
                    <a:lumMod val="75000"/>
                  </a:schemeClr>
                </a:solidFill>
                <a:effectLst/>
                <a:latin typeface="Times New Roman" panose="02020603050405020304" pitchFamily="18" charset="0"/>
                <a:cs typeface="Times New Roman" panose="02020603050405020304" pitchFamily="18" charset="0"/>
              </a:rPr>
              <a:t>(I_ij: influence of token j's KV deviation on output at position i)</a:t>
            </a:r>
            <a:endParaRPr lang="en-US" altLang="en-GB" b="1" dirty="0">
              <a:solidFill>
                <a:schemeClr val="accent1">
                  <a:lumMod val="75000"/>
                </a:schemeClr>
              </a:solidFill>
              <a:effectLst/>
              <a:latin typeface="Times New Roman" panose="02020603050405020304" pitchFamily="18" charset="0"/>
              <a:cs typeface="Times New Roman" panose="02020603050405020304" pitchFamily="18" charset="0"/>
            </a:endParaRPr>
          </a:p>
          <a:p>
            <a:pPr indent="457200">
              <a:spcBef>
                <a:spcPts val="400"/>
              </a:spcBef>
              <a:defRPr sz="1900">
                <a:solidFill>
                  <a:srgbClr val="2D2D2D"/>
                </a:solidFill>
              </a:defRPr>
            </a:pPr>
            <a:r>
              <a:rPr lang="en-US"/>
              <a:t>Then we compute the </a:t>
            </a:r>
            <a:r>
              <a:rPr lang="en-US" b="1"/>
              <a:t>L2 norm</a:t>
            </a:r>
            <a:r>
              <a:rPr lang="en-US"/>
              <a:t> to get scalar values for easier comparison.</a:t>
            </a:r>
            <a:endParaRPr lang="en-US"/>
          </a:p>
          <a:p>
            <a:pPr marL="342900" indent="-342900">
              <a:spcBef>
                <a:spcPts val="400"/>
              </a:spcBef>
              <a:buFont typeface="Arial" panose="020B0604020202020204" pitchFamily="34" charset="0"/>
              <a:buChar char="•"/>
              <a:defRPr sz="1900">
                <a:solidFill>
                  <a:srgbClr val="2D2D2D"/>
                </a:solidFill>
              </a:defRPr>
            </a:pPr>
            <a:r>
              <a:rPr>
                <a:sym typeface="+mn-ea"/>
              </a:rPr>
              <a:t>Avoids the need for two inference rounds</a:t>
            </a:r>
            <a:endParaRPr>
              <a:sym typeface="+mn-ea"/>
            </a:endParaRPr>
          </a:p>
        </p:txBody>
      </p:sp>
      <p:pic>
        <p:nvPicPr>
          <p:cNvPr id="5" name="Picture 4" descr="f5.png"/>
          <p:cNvPicPr>
            <a:picLocks noChangeAspect="1"/>
          </p:cNvPicPr>
          <p:nvPr/>
        </p:nvPicPr>
        <p:blipFill>
          <a:blip r:embed="rId1"/>
          <a:stretch>
            <a:fillRect/>
          </a:stretch>
        </p:blipFill>
        <p:spPr>
          <a:xfrm>
            <a:off x="3215288" y="2050415"/>
            <a:ext cx="5784215" cy="2103120"/>
          </a:xfrm>
          <a:prstGeom prst="rect">
            <a:avLst/>
          </a:prstGeom>
        </p:spPr>
      </p:pic>
      <p:cxnSp>
        <p:nvCxnSpPr>
          <p:cNvPr id="9" name="直线连接符 4"/>
          <p:cNvCxnSpPr/>
          <p:nvPr/>
        </p:nvCxnSpPr>
        <p:spPr>
          <a:xfrm>
            <a:off x="634794" y="841572"/>
            <a:ext cx="1092424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图片 7"/>
          <p:cNvPicPr>
            <a:picLocks noChangeAspect="1"/>
          </p:cNvPicPr>
          <p:nvPr/>
        </p:nvPicPr>
        <p:blipFill>
          <a:blip r:embed="rId2"/>
          <a:stretch>
            <a:fillRect/>
          </a:stretch>
        </p:blipFill>
        <p:spPr>
          <a:xfrm>
            <a:off x="3054633" y="4900295"/>
            <a:ext cx="6106795" cy="753745"/>
          </a:xfrm>
          <a:prstGeom prst="rect">
            <a:avLst/>
          </a:prstGeom>
        </p:spPr>
      </p:pic>
      <p:sp>
        <p:nvSpPr>
          <p:cNvPr id="10" name="TextBox 3"/>
          <p:cNvSpPr txBox="1"/>
          <p:nvPr/>
        </p:nvSpPr>
        <p:spPr>
          <a:xfrm>
            <a:off x="634648" y="941070"/>
            <a:ext cx="10946130" cy="1060450"/>
          </a:xfrm>
          <a:prstGeom prst="rect">
            <a:avLst/>
          </a:prstGeom>
          <a:noFill/>
        </p:spPr>
        <p:txBody>
          <a:bodyPr wrap="square">
            <a:spAutoFit/>
          </a:bodyPr>
          <a:lstStyle/>
          <a:p>
            <a:pPr algn="l">
              <a:defRPr sz="2000" b="1">
                <a:solidFill>
                  <a:srgbClr val="2D2D2D"/>
                </a:solidFill>
              </a:defRPr>
            </a:pPr>
            <a:r>
              <a:rPr lang="en-US" altLang="zh-CN"/>
              <a:t>Drawbacks of Prior Work:</a:t>
            </a:r>
            <a:endParaRPr lang="en-US" altLang="zh-CN"/>
          </a:p>
          <a:p>
            <a:pPr indent="457200" algn="l">
              <a:spcBef>
                <a:spcPts val="600"/>
              </a:spcBef>
              <a:defRPr sz="1900" b="0">
                <a:solidFill>
                  <a:srgbClr val="2D2D2D"/>
                </a:solidFill>
              </a:defRPr>
            </a:pPr>
            <a:r>
              <a:rPr lang="en-US"/>
              <a:t>KV delta </a:t>
            </a:r>
            <a:r>
              <a:rPr>
                <a:sym typeface="+mn-ea"/>
              </a:rPr>
              <a:t>degrades</a:t>
            </a:r>
            <a:r>
              <a:rPr lang="en-US">
                <a:sym typeface="+mn-ea"/>
              </a:rPr>
              <a:t> model</a:t>
            </a:r>
            <a:r>
              <a:rPr>
                <a:sym typeface="+mn-ea"/>
              </a:rPr>
              <a:t> performance.</a:t>
            </a:r>
            <a:r>
              <a:rPr lang="en-US">
                <a:sym typeface="+mn-ea"/>
              </a:rPr>
              <a:t> E</a:t>
            </a:r>
            <a:r>
              <a:rPr lang="en-US" altLang="zh-CN">
                <a:sym typeface="+mn-ea"/>
              </a:rPr>
              <a:t>xisting methods fail to sufficiently reduce it as they only considered repairing position encoding error and cross attention error.</a:t>
            </a:r>
            <a:endParaRPr lang="en-US" altLang="zh-CN">
              <a:sym typeface="+mn-ea"/>
            </a:endParaRPr>
          </a:p>
        </p:txBody>
      </p:sp>
      <p:sp>
        <p:nvSpPr>
          <p:cNvPr id="3" name="灯片编号占位符 2"/>
          <p:cNvSpPr>
            <a:spLocks noGrp="1"/>
          </p:cNvSpPr>
          <p:nvPr>
            <p:ph type="sldNum" sz="quarter" idx="12"/>
          </p:nvPr>
        </p:nvSpPr>
        <p:spPr/>
        <p:txBody>
          <a:bodyPr/>
          <a:p>
            <a:fld id="{C1FF6DA9-008F-8B48-92A6-B652298478BF}" type="slidenum">
              <a:rPr lang="en-US" smtClean="0"/>
            </a:fld>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TextBox 1"/>
          <p:cNvSpPr txBox="1"/>
          <p:nvPr/>
        </p:nvSpPr>
        <p:spPr>
          <a:xfrm>
            <a:off x="634648" y="288290"/>
            <a:ext cx="10058400" cy="553085"/>
          </a:xfrm>
          <a:prstGeom prst="rect">
            <a:avLst/>
          </a:prstGeom>
          <a:noFill/>
        </p:spPr>
        <p:txBody>
          <a:bodyPr wrap="square">
            <a:spAutoFit/>
          </a:bodyPr>
          <a:lstStyle/>
          <a:p>
            <a:pPr algn="l">
              <a:buClrTx/>
              <a:buSzTx/>
              <a:buFontTx/>
              <a:defRPr sz="3000" b="1">
                <a:solidFill>
                  <a:srgbClr val="1A56DB"/>
                </a:solidFill>
              </a:defRPr>
            </a:pPr>
            <a:r>
              <a:rPr>
                <a:solidFill>
                  <a:schemeClr val="tx1"/>
                </a:solidFill>
              </a:rPr>
              <a:t>Design: </a:t>
            </a:r>
            <a:r>
              <a:rPr>
                <a:solidFill>
                  <a:schemeClr val="tx1"/>
                </a:solidFill>
                <a:sym typeface="+mn-ea"/>
              </a:rPr>
              <a:t>Token Priority Estimation - </a:t>
            </a:r>
            <a:r>
              <a:rPr>
                <a:solidFill>
                  <a:schemeClr val="tx1"/>
                </a:solidFill>
              </a:rPr>
              <a:t>Influence Path Propagation</a:t>
            </a:r>
            <a:endParaRPr>
              <a:solidFill>
                <a:schemeClr val="tx1"/>
              </a:solidFill>
            </a:endParaRPr>
          </a:p>
        </p:txBody>
      </p:sp>
      <p:sp>
        <p:nvSpPr>
          <p:cNvPr id="4" name="TextBox 3"/>
          <p:cNvSpPr txBox="1"/>
          <p:nvPr/>
        </p:nvSpPr>
        <p:spPr>
          <a:xfrm>
            <a:off x="732438" y="1167765"/>
            <a:ext cx="9771380" cy="3148330"/>
          </a:xfrm>
          <a:prstGeom prst="rect">
            <a:avLst/>
          </a:prstGeom>
          <a:noFill/>
        </p:spPr>
        <p:txBody>
          <a:bodyPr wrap="square">
            <a:spAutoFit/>
          </a:bodyPr>
          <a:lstStyle/>
          <a:p>
            <a:pPr algn="l">
              <a:defRPr sz="2000" b="0">
                <a:solidFill>
                  <a:srgbClr val="2D2D2D"/>
                </a:solidFill>
              </a:defRPr>
            </a:pPr>
            <a:r>
              <a:rPr b="1"/>
              <a:t>Estimate impact through all paths:</a:t>
            </a:r>
            <a:endParaRPr b="1"/>
          </a:p>
          <a:p>
            <a:pPr marL="342900" indent="-342900">
              <a:spcBef>
                <a:spcPts val="400"/>
              </a:spcBef>
              <a:buFont typeface="Arial" panose="020B0604020202020204" pitchFamily="34" charset="0"/>
              <a:buChar char="•"/>
              <a:defRPr sz="1900">
                <a:solidFill>
                  <a:srgbClr val="2D2D2D"/>
                </a:solidFill>
              </a:defRPr>
            </a:pPr>
            <a:r>
              <a:rPr lang="en-US"/>
              <a:t> KV </a:t>
            </a:r>
            <a:r>
              <a:rPr lang="en-US">
                <a:sym typeface="+mn-ea"/>
              </a:rPr>
              <a:t>delta has</a:t>
            </a:r>
            <a:r>
              <a:rPr lang="en-US"/>
              <a:t> </a:t>
            </a:r>
            <a:r>
              <a:rPr b="1"/>
              <a:t>cascading influence</a:t>
            </a:r>
            <a:r>
              <a:rPr lang="en-US"/>
              <a:t> on subsequent tokens</a:t>
            </a:r>
            <a:endParaRPr lang="en-US"/>
          </a:p>
          <a:p>
            <a:pPr>
              <a:spcBef>
                <a:spcPts val="400"/>
              </a:spcBef>
              <a:defRPr sz="1900">
                <a:solidFill>
                  <a:srgbClr val="2D2D2D"/>
                </a:solidFill>
              </a:defRPr>
            </a:pPr>
            <a:endParaRPr lang="en-US"/>
          </a:p>
          <a:p>
            <a:pPr>
              <a:spcBef>
                <a:spcPts val="400"/>
              </a:spcBef>
              <a:defRPr sz="1900">
                <a:solidFill>
                  <a:srgbClr val="2D2D2D"/>
                </a:solidFill>
              </a:defRPr>
            </a:pPr>
            <a:endParaRPr lang="en-US"/>
          </a:p>
          <a:p>
            <a:pPr>
              <a:spcBef>
                <a:spcPts val="400"/>
              </a:spcBef>
              <a:defRPr sz="1900">
                <a:solidFill>
                  <a:srgbClr val="2D2D2D"/>
                </a:solidFill>
              </a:defRPr>
            </a:pPr>
            <a:endParaRPr lang="en-US"/>
          </a:p>
          <a:p>
            <a:pPr>
              <a:spcBef>
                <a:spcPts val="400"/>
              </a:spcBef>
              <a:defRPr sz="1900">
                <a:solidFill>
                  <a:srgbClr val="2D2D2D"/>
                </a:solidFill>
              </a:defRPr>
            </a:pPr>
            <a:endParaRPr lang="en-US"/>
          </a:p>
          <a:p>
            <a:pPr>
              <a:spcBef>
                <a:spcPts val="400"/>
              </a:spcBef>
              <a:defRPr sz="1900">
                <a:solidFill>
                  <a:srgbClr val="2D2D2D"/>
                </a:solidFill>
              </a:defRPr>
            </a:pPr>
            <a:endParaRPr lang="en-US"/>
          </a:p>
          <a:p>
            <a:pPr>
              <a:spcBef>
                <a:spcPts val="400"/>
              </a:spcBef>
              <a:defRPr sz="1900">
                <a:solidFill>
                  <a:srgbClr val="2D2D2D"/>
                </a:solidFill>
              </a:defRPr>
            </a:pPr>
            <a:endParaRPr lang="en-US"/>
          </a:p>
          <a:p>
            <a:pPr indent="457200">
              <a:spcBef>
                <a:spcPts val="400"/>
              </a:spcBef>
              <a:defRPr sz="1900">
                <a:solidFill>
                  <a:srgbClr val="2D2D2D"/>
                </a:solidFill>
              </a:defRPr>
            </a:pPr>
            <a:r>
              <a:rPr lang="en-US" altLang="zh-CN"/>
              <a:t>We combine all influence paths to get more precise impact on subsequent tokens.</a:t>
            </a:r>
            <a:endParaRPr lang="en-US" altLang="zh-CN"/>
          </a:p>
        </p:txBody>
      </p:sp>
      <p:pic>
        <p:nvPicPr>
          <p:cNvPr id="5" name="Picture 4" descr="f9.png"/>
          <p:cNvPicPr>
            <a:picLocks noChangeAspect="1"/>
          </p:cNvPicPr>
          <p:nvPr/>
        </p:nvPicPr>
        <p:blipFill>
          <a:blip r:embed="rId1"/>
          <a:stretch>
            <a:fillRect/>
          </a:stretch>
        </p:blipFill>
        <p:spPr>
          <a:xfrm>
            <a:off x="3445158" y="1964690"/>
            <a:ext cx="5303520" cy="1698417"/>
          </a:xfrm>
          <a:prstGeom prst="rect">
            <a:avLst/>
          </a:prstGeom>
        </p:spPr>
      </p:pic>
      <p:cxnSp>
        <p:nvCxnSpPr>
          <p:cNvPr id="9" name="直线连接符 4"/>
          <p:cNvCxnSpPr/>
          <p:nvPr/>
        </p:nvCxnSpPr>
        <p:spPr>
          <a:xfrm>
            <a:off x="634794" y="841572"/>
            <a:ext cx="1092424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0" name="图片 9"/>
          <p:cNvPicPr>
            <a:picLocks noChangeAspect="1"/>
          </p:cNvPicPr>
          <p:nvPr/>
        </p:nvPicPr>
        <p:blipFill>
          <a:blip r:embed="rId2"/>
          <a:stretch>
            <a:fillRect/>
          </a:stretch>
        </p:blipFill>
        <p:spPr>
          <a:xfrm>
            <a:off x="3586763" y="5194300"/>
            <a:ext cx="5019675" cy="1295400"/>
          </a:xfrm>
          <a:prstGeom prst="rect">
            <a:avLst/>
          </a:prstGeom>
        </p:spPr>
      </p:pic>
      <p:sp>
        <p:nvSpPr>
          <p:cNvPr id="11" name="TextBox 3"/>
          <p:cNvSpPr txBox="1"/>
          <p:nvPr/>
        </p:nvSpPr>
        <p:spPr>
          <a:xfrm>
            <a:off x="732438" y="4441825"/>
            <a:ext cx="9771380" cy="727075"/>
          </a:xfrm>
          <a:prstGeom prst="rect">
            <a:avLst/>
          </a:prstGeom>
          <a:noFill/>
        </p:spPr>
        <p:txBody>
          <a:bodyPr wrap="square">
            <a:spAutoFit/>
          </a:bodyPr>
          <a:lstStyle/>
          <a:p>
            <a:pPr marL="342900" indent="-342900">
              <a:spcBef>
                <a:spcPts val="400"/>
              </a:spcBef>
              <a:buFont typeface="Arial" panose="020B0604020202020204" pitchFamily="34" charset="0"/>
              <a:buChar char="•"/>
              <a:defRPr sz="1900">
                <a:solidFill>
                  <a:srgbClr val="2D2D2D"/>
                </a:solidFill>
              </a:defRPr>
            </a:pPr>
            <a:r>
              <a:rPr lang="en-US"/>
              <a:t> </a:t>
            </a:r>
            <a:r>
              <a:rPr lang="en-US" altLang="zh-CN">
                <a:sym typeface="+mn-ea"/>
              </a:rPr>
              <a:t>Estimat</a:t>
            </a:r>
            <a:r>
              <a:rPr lang="en-US" altLang="zh-CN"/>
              <a:t>ing the impact of each prior token </a:t>
            </a:r>
            <a:r>
              <a:rPr lang="en-US" altLang="zh-CN" b="1"/>
              <a:t>on the final output</a:t>
            </a:r>
            <a:endParaRPr lang="en-US" altLang="zh-CN" b="1"/>
          </a:p>
          <a:p>
            <a:pPr indent="457200">
              <a:spcBef>
                <a:spcPts val="400"/>
              </a:spcBef>
              <a:buFont typeface="Arial" panose="020B0604020202020204" pitchFamily="34" charset="0"/>
              <a:buNone/>
              <a:defRPr sz="1900">
                <a:solidFill>
                  <a:srgbClr val="2D2D2D"/>
                </a:solidFill>
              </a:defRPr>
            </a:pPr>
            <a:r>
              <a:rPr lang="en-US" altLang="zh-CN"/>
              <a:t>We estimate it by estimating their influence on each token within the query(user input).</a:t>
            </a:r>
            <a:endParaRPr lang="en-US" altLang="zh-CN"/>
          </a:p>
        </p:txBody>
      </p:sp>
      <p:sp>
        <p:nvSpPr>
          <p:cNvPr id="3" name="灯片编号占位符 2"/>
          <p:cNvSpPr>
            <a:spLocks noGrp="1"/>
          </p:cNvSpPr>
          <p:nvPr>
            <p:ph type="sldNum" sz="quarter" idx="12"/>
          </p:nvPr>
        </p:nvSpPr>
        <p:spPr/>
        <p:txBody>
          <a:bodyPr/>
          <a:p>
            <a:fld id="{C1FF6DA9-008F-8B48-92A6-B652298478BF}" type="slidenum">
              <a:rPr lang="en-US" smtClean="0"/>
            </a:fld>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TextBox 1"/>
          <p:cNvSpPr txBox="1"/>
          <p:nvPr/>
        </p:nvSpPr>
        <p:spPr>
          <a:xfrm>
            <a:off x="634648" y="288290"/>
            <a:ext cx="10058400" cy="553085"/>
          </a:xfrm>
          <a:prstGeom prst="rect">
            <a:avLst/>
          </a:prstGeom>
          <a:noFill/>
        </p:spPr>
        <p:txBody>
          <a:bodyPr wrap="square">
            <a:spAutoFit/>
          </a:bodyPr>
          <a:lstStyle/>
          <a:p>
            <a:pPr algn="l">
              <a:buClrTx/>
              <a:buSzTx/>
              <a:buFontTx/>
              <a:defRPr sz="3000" b="1">
                <a:solidFill>
                  <a:srgbClr val="1A56DB"/>
                </a:solidFill>
              </a:defRPr>
            </a:pPr>
            <a:r>
              <a:rPr>
                <a:solidFill>
                  <a:schemeClr val="tx1"/>
                </a:solidFill>
              </a:rPr>
              <a:t>Design: Selective KV Recomputation Workflow</a:t>
            </a:r>
            <a:endParaRPr>
              <a:solidFill>
                <a:schemeClr val="tx1"/>
              </a:solidFill>
            </a:endParaRPr>
          </a:p>
        </p:txBody>
      </p:sp>
      <p:sp>
        <p:nvSpPr>
          <p:cNvPr id="4" name="TextBox 3"/>
          <p:cNvSpPr txBox="1"/>
          <p:nvPr/>
        </p:nvSpPr>
        <p:spPr>
          <a:xfrm>
            <a:off x="634648" y="1371600"/>
            <a:ext cx="5716270" cy="4092575"/>
          </a:xfrm>
          <a:prstGeom prst="rect">
            <a:avLst/>
          </a:prstGeom>
          <a:noFill/>
        </p:spPr>
        <p:txBody>
          <a:bodyPr wrap="square">
            <a:spAutoFit/>
          </a:bodyPr>
          <a:lstStyle/>
          <a:p>
            <a:pPr algn="l">
              <a:defRPr sz="1900" b="1">
                <a:solidFill>
                  <a:srgbClr val="2D2D2D"/>
                </a:solidFill>
              </a:defRPr>
            </a:pPr>
            <a:r>
              <a:t>Step 1: Apply recomputation rule → candidate set Ct</a:t>
            </a:r>
          </a:p>
          <a:p>
            <a:pPr algn="l">
              <a:spcBef>
                <a:spcPts val="1400"/>
              </a:spcBef>
              <a:defRPr sz="1900" b="1">
                <a:solidFill>
                  <a:srgbClr val="2D2D2D"/>
                </a:solidFill>
              </a:defRPr>
            </a:pPr>
            <a:r>
              <a:t>Step 2: Estimate priority At at</a:t>
            </a:r>
            <a:r>
              <a:rPr lang="en-US"/>
              <a:t> shallow</a:t>
            </a:r>
            <a:r>
              <a:t> layer</a:t>
            </a:r>
          </a:p>
          <a:p>
            <a:pPr algn="l">
              <a:spcBef>
                <a:spcPts val="600"/>
              </a:spcBef>
              <a:defRPr sz="1700" b="0">
                <a:solidFill>
                  <a:srgbClr val="666666"/>
                </a:solidFill>
              </a:defRPr>
            </a:pPr>
            <a:r>
              <a:t>       (Taylor + influence paths)</a:t>
            </a:r>
          </a:p>
          <a:p>
            <a:pPr algn="l">
              <a:spcBef>
                <a:spcPts val="1400"/>
              </a:spcBef>
              <a:defRPr sz="1900" b="1">
                <a:solidFill>
                  <a:srgbClr val="2D2D2D"/>
                </a:solidFill>
              </a:defRPr>
            </a:pPr>
            <a:r>
              <a:t>Step 3: Select top r% tokens from Ct by priority</a:t>
            </a:r>
          </a:p>
          <a:p>
            <a:pPr algn="l">
              <a:spcBef>
                <a:spcPts val="1400"/>
              </a:spcBef>
              <a:defRPr sz="1900" b="1">
                <a:solidFill>
                  <a:srgbClr val="2D2D2D"/>
                </a:solidFill>
              </a:defRPr>
            </a:pPr>
            <a:r>
              <a:t>Step 4: Recompute KV for selected, reuse the rest</a:t>
            </a:r>
          </a:p>
          <a:p>
            <a:pPr algn="l">
              <a:spcBef>
                <a:spcPts val="600"/>
              </a:spcBef>
              <a:defRPr sz="1000" b="0">
                <a:solidFill>
                  <a:srgbClr val="2D2D2D"/>
                </a:solidFill>
              </a:defRPr>
            </a:pPr>
          </a:p>
          <a:p>
            <a:pPr algn="l">
              <a:spcBef>
                <a:spcPts val="600"/>
              </a:spcBef>
              <a:defRPr sz="1000" b="0">
                <a:solidFill>
                  <a:srgbClr val="2D2D2D"/>
                </a:solidFill>
              </a:defRPr>
            </a:pPr>
          </a:p>
          <a:p>
            <a:pPr algn="l">
              <a:spcBef>
                <a:spcPts val="600"/>
              </a:spcBef>
              <a:defRPr sz="1000" b="0">
                <a:solidFill>
                  <a:srgbClr val="2D2D2D"/>
                </a:solidFill>
              </a:defRPr>
            </a:pPr>
          </a:p>
          <a:p>
            <a:pPr algn="l">
              <a:spcBef>
                <a:spcPts val="600"/>
              </a:spcBef>
              <a:defRPr sz="1000" b="0">
                <a:solidFill>
                  <a:srgbClr val="2D2D2D"/>
                </a:solidFill>
              </a:defRPr>
            </a:pPr>
          </a:p>
          <a:p>
            <a:pPr algn="l">
              <a:spcBef>
                <a:spcPts val="600"/>
              </a:spcBef>
              <a:defRPr sz="1000" b="0">
                <a:solidFill>
                  <a:srgbClr val="2D2D2D"/>
                </a:solidFill>
              </a:defRPr>
            </a:pPr>
          </a:p>
          <a:p>
            <a:pPr algn="l">
              <a:spcBef>
                <a:spcPts val="600"/>
              </a:spcBef>
              <a:defRPr sz="1000" b="0">
                <a:solidFill>
                  <a:srgbClr val="2D2D2D"/>
                </a:solidFill>
              </a:defRPr>
            </a:pPr>
          </a:p>
          <a:p>
            <a:pPr algn="l">
              <a:spcBef>
                <a:spcPts val="600"/>
              </a:spcBef>
              <a:defRPr sz="1000" b="0">
                <a:solidFill>
                  <a:srgbClr val="2D2D2D"/>
                </a:solidFill>
              </a:defRPr>
            </a:pPr>
          </a:p>
          <a:p>
            <a:pPr algn="l">
              <a:spcBef>
                <a:spcPts val="600"/>
              </a:spcBef>
              <a:defRPr sz="1700" b="0">
                <a:solidFill>
                  <a:srgbClr val="666666"/>
                </a:solidFill>
              </a:defRPr>
            </a:pPr>
            <a:r>
              <a:rPr>
                <a:solidFill>
                  <a:schemeClr val="tx1"/>
                </a:solidFill>
              </a:rPr>
              <a:t>Token selection fixed across layers (Spearman &gt; 0.92)</a:t>
            </a:r>
            <a:endParaRPr>
              <a:solidFill>
                <a:schemeClr val="tx1"/>
              </a:solidFill>
            </a:endParaRPr>
          </a:p>
        </p:txBody>
      </p:sp>
      <p:pic>
        <p:nvPicPr>
          <p:cNvPr id="5" name="Picture 4" descr="f6.png"/>
          <p:cNvPicPr>
            <a:picLocks noChangeAspect="1"/>
          </p:cNvPicPr>
          <p:nvPr/>
        </p:nvPicPr>
        <p:blipFill>
          <a:blip r:embed="rId1"/>
          <a:stretch>
            <a:fillRect/>
          </a:stretch>
        </p:blipFill>
        <p:spPr>
          <a:xfrm>
            <a:off x="6016273" y="1188720"/>
            <a:ext cx="5760720" cy="3004878"/>
          </a:xfrm>
          <a:prstGeom prst="rect">
            <a:avLst/>
          </a:prstGeom>
        </p:spPr>
      </p:pic>
      <p:cxnSp>
        <p:nvCxnSpPr>
          <p:cNvPr id="9" name="直线连接符 4"/>
          <p:cNvCxnSpPr/>
          <p:nvPr/>
        </p:nvCxnSpPr>
        <p:spPr>
          <a:xfrm>
            <a:off x="634794" y="841572"/>
            <a:ext cx="1092424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Picture 5" descr="f8.png"/>
          <p:cNvPicPr>
            <a:picLocks noChangeAspect="1"/>
          </p:cNvPicPr>
          <p:nvPr/>
        </p:nvPicPr>
        <p:blipFill>
          <a:blip r:embed="rId2"/>
          <a:stretch>
            <a:fillRect/>
          </a:stretch>
        </p:blipFill>
        <p:spPr>
          <a:xfrm>
            <a:off x="6132478" y="4476115"/>
            <a:ext cx="5303520" cy="1988820"/>
          </a:xfrm>
          <a:prstGeom prst="rect">
            <a:avLst/>
          </a:prstGeom>
        </p:spPr>
      </p:pic>
      <p:sp>
        <p:nvSpPr>
          <p:cNvPr id="3" name="灯片编号占位符 2"/>
          <p:cNvSpPr>
            <a:spLocks noGrp="1"/>
          </p:cNvSpPr>
          <p:nvPr>
            <p:ph type="sldNum" sz="quarter" idx="12"/>
          </p:nvPr>
        </p:nvSpPr>
        <p:spPr/>
        <p:txBody>
          <a:bodyPr/>
          <a:p>
            <a:fld id="{C1FF6DA9-008F-8B48-92A6-B652298478BF}" type="slidenum">
              <a:rPr lang="en-US" smtClean="0"/>
            </a:fld>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TextBox 1"/>
          <p:cNvSpPr txBox="1"/>
          <p:nvPr/>
        </p:nvSpPr>
        <p:spPr>
          <a:xfrm>
            <a:off x="634648" y="288290"/>
            <a:ext cx="10058400" cy="553085"/>
          </a:xfrm>
          <a:prstGeom prst="rect">
            <a:avLst/>
          </a:prstGeom>
          <a:noFill/>
        </p:spPr>
        <p:txBody>
          <a:bodyPr wrap="square">
            <a:spAutoFit/>
          </a:bodyPr>
          <a:lstStyle/>
          <a:p>
            <a:pPr algn="l">
              <a:buClrTx/>
              <a:buSzTx/>
              <a:buFontTx/>
              <a:defRPr sz="3000" b="1">
                <a:solidFill>
                  <a:srgbClr val="1A56DB"/>
                </a:solidFill>
              </a:defRPr>
            </a:pPr>
            <a:r>
              <a:rPr>
                <a:solidFill>
                  <a:schemeClr val="tx1"/>
                </a:solidFill>
              </a:rPr>
              <a:t>Improvements for Practical Deployment</a:t>
            </a:r>
            <a:endParaRPr>
              <a:solidFill>
                <a:schemeClr val="tx1"/>
              </a:solidFill>
            </a:endParaRPr>
          </a:p>
        </p:txBody>
      </p:sp>
      <p:sp>
        <p:nvSpPr>
          <p:cNvPr id="4" name="TextBox 3"/>
          <p:cNvSpPr txBox="1"/>
          <p:nvPr/>
        </p:nvSpPr>
        <p:spPr>
          <a:xfrm>
            <a:off x="774348" y="975995"/>
            <a:ext cx="7593330" cy="5097780"/>
          </a:xfrm>
          <a:prstGeom prst="rect">
            <a:avLst/>
          </a:prstGeom>
          <a:noFill/>
        </p:spPr>
        <p:txBody>
          <a:bodyPr wrap="square">
            <a:spAutoFit/>
          </a:bodyPr>
          <a:lstStyle/>
          <a:p>
            <a:pPr algn="l">
              <a:spcBef>
                <a:spcPts val="400"/>
              </a:spcBef>
              <a:buClrTx/>
              <a:buSzTx/>
              <a:buFontTx/>
              <a:defRPr sz="2000">
                <a:solidFill>
                  <a:srgbClr val="2D2D2D"/>
                </a:solidFill>
              </a:defRPr>
            </a:pPr>
            <a:r>
              <a:rPr b="1">
                <a:solidFill>
                  <a:schemeClr val="tx1"/>
                </a:solidFill>
              </a:rPr>
              <a:t>Taylor Simplification:</a:t>
            </a:r>
            <a:endParaRPr b="1">
              <a:solidFill>
                <a:schemeClr val="tx1"/>
              </a:solidFill>
            </a:endParaRPr>
          </a:p>
          <a:p>
            <a:pPr marL="285750" indent="-285750" algn="l">
              <a:spcBef>
                <a:spcPts val="600"/>
              </a:spcBef>
              <a:buFont typeface="Arial" panose="020B0604020202020204" pitchFamily="34" charset="0"/>
              <a:buChar char="•"/>
              <a:defRPr sz="1800" b="0">
                <a:solidFill>
                  <a:srgbClr val="666666"/>
                </a:solidFill>
              </a:defRPr>
            </a:pPr>
            <a:r>
              <a:t>  </a:t>
            </a:r>
            <a:r>
              <a:rPr>
                <a:solidFill>
                  <a:schemeClr val="tx1"/>
                </a:solidFill>
              </a:rPr>
              <a:t>First term dominates → </a:t>
            </a:r>
            <a:r>
              <a:rPr lang="en-US">
                <a:solidFill>
                  <a:schemeClr val="tx1"/>
                </a:solidFill>
              </a:rPr>
              <a:t>R</a:t>
            </a:r>
            <a:r>
              <a:rPr>
                <a:solidFill>
                  <a:schemeClr val="tx1"/>
                </a:solidFill>
              </a:rPr>
              <a:t>etain</a:t>
            </a:r>
            <a:r>
              <a:rPr lang="en-US">
                <a:solidFill>
                  <a:schemeClr val="tx1"/>
                </a:solidFill>
              </a:rPr>
              <a:t> term1</a:t>
            </a:r>
            <a:r>
              <a:rPr>
                <a:solidFill>
                  <a:schemeClr val="tx1"/>
                </a:solidFill>
              </a:rPr>
              <a:t> only </a:t>
            </a:r>
            <a:endParaRPr>
              <a:solidFill>
                <a:schemeClr val="tx1"/>
              </a:solidFill>
            </a:endParaRPr>
          </a:p>
          <a:p>
            <a:pPr>
              <a:spcBef>
                <a:spcPts val="400"/>
              </a:spcBef>
              <a:defRPr sz="2000">
                <a:solidFill>
                  <a:srgbClr val="2D2D2D"/>
                </a:solidFill>
              </a:defRPr>
            </a:pPr>
          </a:p>
          <a:p>
            <a:pPr>
              <a:spcBef>
                <a:spcPts val="400"/>
              </a:spcBef>
              <a:defRPr sz="2000">
                <a:solidFill>
                  <a:srgbClr val="2D2D2D"/>
                </a:solidFill>
              </a:defRPr>
            </a:pPr>
          </a:p>
          <a:p>
            <a:pPr>
              <a:spcBef>
                <a:spcPts val="400"/>
              </a:spcBef>
              <a:defRPr sz="2000">
                <a:solidFill>
                  <a:srgbClr val="2D2D2D"/>
                </a:solidFill>
              </a:defRPr>
            </a:pPr>
          </a:p>
          <a:p>
            <a:pPr>
              <a:spcBef>
                <a:spcPts val="400"/>
              </a:spcBef>
              <a:defRPr sz="2000">
                <a:solidFill>
                  <a:srgbClr val="2D2D2D"/>
                </a:solidFill>
              </a:defRPr>
            </a:pPr>
          </a:p>
          <a:p>
            <a:pPr>
              <a:spcBef>
                <a:spcPts val="400"/>
              </a:spcBef>
              <a:defRPr sz="2000">
                <a:solidFill>
                  <a:srgbClr val="2D2D2D"/>
                </a:solidFill>
              </a:defRPr>
            </a:pPr>
            <a:r>
              <a:rPr b="1">
                <a:solidFill>
                  <a:schemeClr val="tx1"/>
                </a:solidFill>
              </a:rPr>
              <a:t>Memory-Efficient L2 Norm:</a:t>
            </a:r>
            <a:endParaRPr b="1">
              <a:solidFill>
                <a:schemeClr val="tx1"/>
              </a:solidFill>
            </a:endParaRPr>
          </a:p>
          <a:p>
            <a:pPr marL="285750" indent="-285750" algn="l">
              <a:spcBef>
                <a:spcPts val="600"/>
              </a:spcBef>
              <a:buFont typeface="Arial" panose="020B0604020202020204" pitchFamily="34" charset="0"/>
              <a:buChar char="•"/>
              <a:defRPr sz="1800" b="0">
                <a:solidFill>
                  <a:srgbClr val="666666"/>
                </a:solidFill>
              </a:defRPr>
            </a:pPr>
            <a:r>
              <a:rPr lang="en-US">
                <a:solidFill>
                  <a:schemeClr val="tx1"/>
                </a:solidFill>
              </a:rPr>
              <a:t> </a:t>
            </a:r>
            <a:r>
              <a:rPr>
                <a:solidFill>
                  <a:schemeClr val="tx1"/>
                </a:solidFill>
              </a:rPr>
              <a:t>precompute </a:t>
            </a:r>
            <a:r>
              <a:rPr lang="en-US">
                <a:solidFill>
                  <a:schemeClr val="tx1"/>
                </a:solidFill>
              </a:rPr>
              <a:t>L2 </a:t>
            </a:r>
            <a:r>
              <a:rPr>
                <a:solidFill>
                  <a:schemeClr val="tx1"/>
                </a:solidFill>
              </a:rPr>
              <a:t>norm to avoid 256GB tensor</a:t>
            </a:r>
            <a:r>
              <a:rPr lang="en-US">
                <a:solidFill>
                  <a:schemeClr val="tx1"/>
                </a:solidFill>
              </a:rPr>
              <a:t> (for 7B model)</a:t>
            </a:r>
            <a:endParaRPr>
              <a:solidFill>
                <a:schemeClr val="tx1"/>
              </a:solidFill>
            </a:endParaRPr>
          </a:p>
          <a:p>
            <a:pPr algn="l">
              <a:spcBef>
                <a:spcPts val="600"/>
              </a:spcBef>
              <a:defRPr sz="1000" b="0">
                <a:solidFill>
                  <a:srgbClr val="2D2D2D"/>
                </a:solidFill>
              </a:defRPr>
            </a:pPr>
          </a:p>
          <a:p>
            <a:pPr algn="l">
              <a:spcBef>
                <a:spcPts val="600"/>
              </a:spcBef>
              <a:defRPr sz="1000" b="0">
                <a:solidFill>
                  <a:srgbClr val="2D2D2D"/>
                </a:solidFill>
              </a:defRPr>
            </a:pPr>
          </a:p>
          <a:p>
            <a:pPr algn="l">
              <a:spcBef>
                <a:spcPts val="600"/>
              </a:spcBef>
              <a:defRPr sz="1000" b="0">
                <a:solidFill>
                  <a:srgbClr val="2D2D2D"/>
                </a:solidFill>
              </a:defRPr>
            </a:pPr>
          </a:p>
          <a:p>
            <a:pPr algn="l">
              <a:spcBef>
                <a:spcPts val="600"/>
              </a:spcBef>
              <a:defRPr sz="1000" b="0">
                <a:solidFill>
                  <a:srgbClr val="2D2D2D"/>
                </a:solidFill>
              </a:defRPr>
            </a:pPr>
          </a:p>
          <a:p>
            <a:pPr algn="l">
              <a:spcBef>
                <a:spcPts val="600"/>
              </a:spcBef>
              <a:defRPr sz="1000" b="0">
                <a:solidFill>
                  <a:srgbClr val="2D2D2D"/>
                </a:solidFill>
              </a:defRPr>
            </a:pPr>
          </a:p>
          <a:p>
            <a:pPr marL="342900" indent="-342900">
              <a:spcBef>
                <a:spcPts val="400"/>
              </a:spcBef>
              <a:buFont typeface="Arial" panose="020B0604020202020204" pitchFamily="34" charset="0"/>
              <a:buChar char="•"/>
              <a:defRPr sz="1900">
                <a:solidFill>
                  <a:srgbClr val="2D2D2D"/>
                </a:solidFill>
              </a:defRPr>
            </a:pPr>
            <a:r>
              <a:rPr lang="en-US"/>
              <a:t> If use both terms, we omit </a:t>
            </a:r>
            <a:r>
              <a:rPr>
                <a:solidFill>
                  <a:schemeClr val="tx1"/>
                </a:solidFill>
                <a:sym typeface="+mn-ea"/>
              </a:rPr>
              <a:t>cross-product term</a:t>
            </a:r>
            <a:endParaRPr>
              <a:solidFill>
                <a:schemeClr val="tx1"/>
              </a:solidFill>
              <a:sym typeface="+mn-ea"/>
            </a:endParaRPr>
          </a:p>
          <a:p>
            <a:pPr indent="457200">
              <a:spcBef>
                <a:spcPts val="400"/>
              </a:spcBef>
              <a:defRPr sz="1900">
                <a:solidFill>
                  <a:srgbClr val="2D2D2D"/>
                </a:solidFill>
              </a:defRPr>
            </a:pPr>
            <a:r>
              <a:rPr lang="en-US"/>
              <a:t>Reason : n</a:t>
            </a:r>
            <a:r>
              <a:t>ear-orthogonality (cos ≈ -0.009)</a:t>
            </a:r>
          </a:p>
          <a:p>
            <a:pPr algn="l">
              <a:spcBef>
                <a:spcPts val="600"/>
              </a:spcBef>
              <a:defRPr sz="1800" b="0">
                <a:solidFill>
                  <a:srgbClr val="666666"/>
                </a:solidFill>
              </a:defRPr>
            </a:pPr>
            <a:endParaRPr>
              <a:solidFill>
                <a:schemeClr val="tx1"/>
              </a:solidFill>
            </a:endParaRPr>
          </a:p>
        </p:txBody>
      </p:sp>
      <p:pic>
        <p:nvPicPr>
          <p:cNvPr id="5" name="Picture 4" descr="f10.png"/>
          <p:cNvPicPr>
            <a:picLocks noChangeAspect="1"/>
          </p:cNvPicPr>
          <p:nvPr/>
        </p:nvPicPr>
        <p:blipFill>
          <a:blip r:embed="rId1"/>
          <a:stretch>
            <a:fillRect/>
          </a:stretch>
        </p:blipFill>
        <p:spPr>
          <a:xfrm>
            <a:off x="6244238" y="934085"/>
            <a:ext cx="5252085" cy="2100580"/>
          </a:xfrm>
          <a:prstGeom prst="rect">
            <a:avLst/>
          </a:prstGeom>
        </p:spPr>
      </p:pic>
      <p:cxnSp>
        <p:nvCxnSpPr>
          <p:cNvPr id="9" name="直线连接符 4"/>
          <p:cNvCxnSpPr/>
          <p:nvPr/>
        </p:nvCxnSpPr>
        <p:spPr>
          <a:xfrm>
            <a:off x="634794" y="841572"/>
            <a:ext cx="1092424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图片 7"/>
          <p:cNvPicPr>
            <a:picLocks noChangeAspect="1"/>
          </p:cNvPicPr>
          <p:nvPr/>
        </p:nvPicPr>
        <p:blipFill>
          <a:blip r:embed="rId2"/>
          <a:stretch>
            <a:fillRect/>
          </a:stretch>
        </p:blipFill>
        <p:spPr>
          <a:xfrm>
            <a:off x="2610133" y="2708275"/>
            <a:ext cx="1666875" cy="417195"/>
          </a:xfrm>
          <a:prstGeom prst="rect">
            <a:avLst/>
          </a:prstGeom>
        </p:spPr>
      </p:pic>
      <p:pic>
        <p:nvPicPr>
          <p:cNvPr id="10" name="图片 9"/>
          <p:cNvPicPr>
            <a:picLocks noChangeAspect="1"/>
          </p:cNvPicPr>
          <p:nvPr/>
        </p:nvPicPr>
        <p:blipFill>
          <a:blip r:embed="rId3"/>
          <a:stretch>
            <a:fillRect/>
          </a:stretch>
        </p:blipFill>
        <p:spPr>
          <a:xfrm>
            <a:off x="3230528" y="4073525"/>
            <a:ext cx="4977765" cy="881380"/>
          </a:xfrm>
          <a:prstGeom prst="rect">
            <a:avLst/>
          </a:prstGeom>
        </p:spPr>
      </p:pic>
      <p:grpSp>
        <p:nvGrpSpPr>
          <p:cNvPr id="14" name="组合 13"/>
          <p:cNvGrpSpPr/>
          <p:nvPr/>
        </p:nvGrpSpPr>
        <p:grpSpPr>
          <a:xfrm>
            <a:off x="3071143" y="5817870"/>
            <a:ext cx="5296535" cy="948055"/>
            <a:chOff x="9751" y="8051"/>
            <a:chExt cx="8341" cy="1493"/>
          </a:xfrm>
        </p:grpSpPr>
        <p:pic>
          <p:nvPicPr>
            <p:cNvPr id="11" name="图片 10"/>
            <p:cNvPicPr>
              <a:picLocks noChangeAspect="1"/>
            </p:cNvPicPr>
            <p:nvPr/>
          </p:nvPicPr>
          <p:blipFill>
            <a:blip r:embed="rId4"/>
            <a:stretch>
              <a:fillRect/>
            </a:stretch>
          </p:blipFill>
          <p:spPr>
            <a:xfrm>
              <a:off x="9751" y="8051"/>
              <a:ext cx="8341" cy="913"/>
            </a:xfrm>
            <a:prstGeom prst="rect">
              <a:avLst/>
            </a:prstGeom>
          </p:spPr>
        </p:pic>
        <p:sp>
          <p:nvSpPr>
            <p:cNvPr id="12" name="文本框 11"/>
            <p:cNvSpPr txBox="1"/>
            <p:nvPr/>
          </p:nvSpPr>
          <p:spPr>
            <a:xfrm>
              <a:off x="15948" y="8964"/>
              <a:ext cx="1239" cy="580"/>
            </a:xfrm>
            <a:prstGeom prst="rect">
              <a:avLst/>
            </a:prstGeom>
            <a:noFill/>
          </p:spPr>
          <p:txBody>
            <a:bodyPr wrap="square" rtlCol="0">
              <a:spAutoFit/>
            </a:bodyPr>
            <a:p>
              <a:r>
                <a:rPr lang="en-US" altLang="en-GB" b="1" dirty="0">
                  <a:solidFill>
                    <a:schemeClr val="accent1">
                      <a:lumMod val="75000"/>
                    </a:schemeClr>
                  </a:solidFill>
                  <a:effectLst/>
                  <a:latin typeface="Times New Roman" panose="02020603050405020304" pitchFamily="18" charset="0"/>
                  <a:cs typeface="Times New Roman" panose="02020603050405020304" pitchFamily="18" charset="0"/>
                </a:rPr>
                <a:t>Omit</a:t>
              </a:r>
              <a:endParaRPr lang="en-US" altLang="zh-CN"/>
            </a:p>
          </p:txBody>
        </p:sp>
        <p:sp>
          <p:nvSpPr>
            <p:cNvPr id="13" name="矩形 12"/>
            <p:cNvSpPr/>
            <p:nvPr/>
          </p:nvSpPr>
          <p:spPr>
            <a:xfrm>
              <a:off x="14724" y="8051"/>
              <a:ext cx="3304" cy="913"/>
            </a:xfrm>
            <a:prstGeom prst="rect">
              <a:avLst/>
            </a:prstGeom>
            <a:noFill/>
            <a:ln w="15875">
              <a:solidFill>
                <a:schemeClr val="tx2">
                  <a:lumMod val="60000"/>
                  <a:lumOff val="40000"/>
                </a:schemeClr>
              </a:solidFill>
            </a:ln>
            <a:effectLst/>
            <a:extLst>
              <a:ext uri="{909E8E84-426E-40DD-AFC4-6F175D3DCCD1}">
                <a14:hiddenFill xmlns:a14="http://schemas.microsoft.com/office/drawing/2010/main">
                  <a:gradFill rotWithShape="1">
                    <a:gsLst>
                      <a:gs pos="0">
                        <a:schemeClr val="accent1">
                          <a:tint val="100000"/>
                          <a:shade val="100000"/>
                          <a:satMod val="130000"/>
                        </a:schemeClr>
                      </a:gs>
                      <a:gs pos="100000">
                        <a:schemeClr val="accent1">
                          <a:tint val="50000"/>
                          <a:shade val="100000"/>
                          <a:satMod val="350000"/>
                        </a:schemeClr>
                      </a:gs>
                    </a:gsLst>
                    <a:lin ang="16200000" scaled="0"/>
                  </a:gradFill>
                </a14:hiddenFill>
              </a:ext>
            </a:extLst>
          </p:spPr>
          <p:style>
            <a:lnRef idx="1">
              <a:schemeClr val="accent1"/>
            </a:lnRef>
            <a:fillRef idx="3">
              <a:schemeClr val="accent1"/>
            </a:fillRef>
            <a:effectRef idx="2">
              <a:schemeClr val="accent1"/>
            </a:effectRef>
            <a:fontRef idx="minor">
              <a:schemeClr val="lt1"/>
            </a:fontRef>
          </p:style>
          <p:txBody>
            <a:bodyPr/>
            <a:p>
              <a:endParaRPr lang="zh-CN" altLang="en-US"/>
            </a:p>
          </p:txBody>
        </p:sp>
      </p:grpSp>
      <p:pic>
        <p:nvPicPr>
          <p:cNvPr id="3" name="图片 2"/>
          <p:cNvPicPr>
            <a:picLocks noChangeAspect="1"/>
          </p:cNvPicPr>
          <p:nvPr/>
        </p:nvPicPr>
        <p:blipFill>
          <a:blip r:embed="rId5"/>
          <a:stretch>
            <a:fillRect/>
          </a:stretch>
        </p:blipFill>
        <p:spPr>
          <a:xfrm>
            <a:off x="948338" y="1864995"/>
            <a:ext cx="5195570" cy="641350"/>
          </a:xfrm>
          <a:prstGeom prst="rect">
            <a:avLst/>
          </a:prstGeom>
        </p:spPr>
      </p:pic>
      <p:sp>
        <p:nvSpPr>
          <p:cNvPr id="6" name="矩形 5"/>
          <p:cNvSpPr/>
          <p:nvPr/>
        </p:nvSpPr>
        <p:spPr>
          <a:xfrm>
            <a:off x="2911123" y="1864995"/>
            <a:ext cx="3201670" cy="614680"/>
          </a:xfrm>
          <a:prstGeom prst="rect">
            <a:avLst/>
          </a:prstGeom>
          <a:noFill/>
          <a:ln w="15875">
            <a:solidFill>
              <a:schemeClr val="tx2">
                <a:lumMod val="60000"/>
                <a:lumOff val="40000"/>
              </a:schemeClr>
            </a:solidFill>
          </a:ln>
          <a:effectLst/>
          <a:extLst>
            <a:ext uri="{909E8E84-426E-40DD-AFC4-6F175D3DCCD1}">
              <a14:hiddenFill xmlns:a14="http://schemas.microsoft.com/office/drawing/2010/main">
                <a:gradFill rotWithShape="1">
                  <a:gsLst>
                    <a:gs pos="0">
                      <a:schemeClr val="accent1">
                        <a:tint val="100000"/>
                        <a:shade val="100000"/>
                        <a:satMod val="130000"/>
                      </a:schemeClr>
                    </a:gs>
                    <a:gs pos="100000">
                      <a:schemeClr val="accent1">
                        <a:tint val="50000"/>
                        <a:shade val="100000"/>
                        <a:satMod val="350000"/>
                      </a:schemeClr>
                    </a:gs>
                  </a:gsLst>
                  <a:lin ang="16200000" scaled="0"/>
                </a:gradFill>
              </a14:hiddenFill>
            </a:ext>
          </a:extLst>
        </p:spPr>
        <p:style>
          <a:lnRef idx="1">
            <a:schemeClr val="accent1"/>
          </a:lnRef>
          <a:fillRef idx="3">
            <a:schemeClr val="accent1"/>
          </a:fillRef>
          <a:effectRef idx="2">
            <a:schemeClr val="accent1"/>
          </a:effectRef>
          <a:fontRef idx="minor">
            <a:schemeClr val="lt1"/>
          </a:fontRef>
        </p:style>
        <p:txBody>
          <a:bodyPr/>
          <a:p>
            <a:endParaRPr lang="zh-CN" altLang="en-US"/>
          </a:p>
        </p:txBody>
      </p:sp>
      <p:sp>
        <p:nvSpPr>
          <p:cNvPr id="7" name="文本框 6"/>
          <p:cNvSpPr txBox="1"/>
          <p:nvPr/>
        </p:nvSpPr>
        <p:spPr>
          <a:xfrm>
            <a:off x="5171723" y="2506345"/>
            <a:ext cx="786765" cy="368300"/>
          </a:xfrm>
          <a:prstGeom prst="rect">
            <a:avLst/>
          </a:prstGeom>
          <a:noFill/>
        </p:spPr>
        <p:txBody>
          <a:bodyPr wrap="square" rtlCol="0">
            <a:spAutoFit/>
          </a:bodyPr>
          <a:p>
            <a:r>
              <a:rPr lang="en-US" altLang="en-GB" b="1" dirty="0">
                <a:solidFill>
                  <a:schemeClr val="accent1">
                    <a:lumMod val="75000"/>
                  </a:schemeClr>
                </a:solidFill>
                <a:effectLst/>
                <a:latin typeface="Times New Roman" panose="02020603050405020304" pitchFamily="18" charset="0"/>
                <a:cs typeface="Times New Roman" panose="02020603050405020304" pitchFamily="18" charset="0"/>
              </a:rPr>
              <a:t>Omit</a:t>
            </a:r>
            <a:endParaRPr lang="en-US" altLang="zh-CN"/>
          </a:p>
        </p:txBody>
      </p:sp>
      <p:sp>
        <p:nvSpPr>
          <p:cNvPr id="15" name="灯片编号占位符 14"/>
          <p:cNvSpPr>
            <a:spLocks noGrp="1"/>
          </p:cNvSpPr>
          <p:nvPr>
            <p:ph type="sldNum" sz="quarter" idx="12"/>
          </p:nvPr>
        </p:nvSpPr>
        <p:spPr/>
        <p:txBody>
          <a:bodyPr/>
          <a:p>
            <a:fld id="{C1FF6DA9-008F-8B48-92A6-B652298478BF}" type="slidenum">
              <a:rPr lang="en-US" smtClean="0"/>
            </a:fld>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p:cxnSp>
        <p:nvCxnSpPr>
          <p:cNvPr id="5" name="直线连接符 4"/>
          <p:cNvCxnSpPr/>
          <p:nvPr/>
        </p:nvCxnSpPr>
        <p:spPr>
          <a:xfrm>
            <a:off x="634794" y="841572"/>
            <a:ext cx="1092424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 name="文本框 5"/>
          <p:cNvSpPr txBox="1"/>
          <p:nvPr/>
        </p:nvSpPr>
        <p:spPr>
          <a:xfrm>
            <a:off x="4760880" y="2975143"/>
            <a:ext cx="2672080" cy="645160"/>
          </a:xfrm>
          <a:prstGeom prst="rect">
            <a:avLst/>
          </a:prstGeom>
          <a:solidFill>
            <a:schemeClr val="bg1"/>
          </a:solidFill>
        </p:spPr>
        <p:txBody>
          <a:bodyPr wrap="none" rtlCol="0">
            <a:spAutoFit/>
          </a:bodyPr>
          <a:lstStyle/>
          <a:p>
            <a:pPr algn="ctr">
              <a:buClrTx/>
              <a:buSzTx/>
              <a:buFontTx/>
            </a:pPr>
            <a:r>
              <a:rPr kumimoji="1" lang="en-US" altLang="zh-CN" sz="3600" b="1">
                <a:latin typeface="Times New Roman" panose="02020603050405020304" pitchFamily="18" charset="0"/>
                <a:cs typeface="Times New Roman" panose="02020603050405020304" pitchFamily="18" charset="0"/>
              </a:rPr>
              <a:t>Experiments</a:t>
            </a:r>
            <a:endParaRPr kumimoji="1" lang="en-US" altLang="zh-CN" sz="3600" b="1">
              <a:latin typeface="Times New Roman" panose="02020603050405020304" pitchFamily="18" charset="0"/>
              <a:cs typeface="Times New Roman" panose="02020603050405020304" pitchFamily="18" charset="0"/>
            </a:endParaRPr>
          </a:p>
        </p:txBody>
      </p:sp>
      <p:sp>
        <p:nvSpPr>
          <p:cNvPr id="2" name="灯片编号占位符 1"/>
          <p:cNvSpPr>
            <a:spLocks noGrp="1"/>
          </p:cNvSpPr>
          <p:nvPr>
            <p:ph type="sldNum" sz="quarter" idx="12"/>
          </p:nvPr>
        </p:nvSpPr>
        <p:spPr/>
        <p:txBody>
          <a:bodyPr/>
          <a:p>
            <a:fld id="{C1FF6DA9-008F-8B48-92A6-B652298478BF}" type="slidenum">
              <a:rPr lang="en-US" smtClean="0"/>
            </a:fld>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TextBox 1"/>
          <p:cNvSpPr txBox="1"/>
          <p:nvPr/>
        </p:nvSpPr>
        <p:spPr>
          <a:xfrm>
            <a:off x="634648" y="288290"/>
            <a:ext cx="10058400" cy="553085"/>
          </a:xfrm>
          <a:prstGeom prst="rect">
            <a:avLst/>
          </a:prstGeom>
          <a:noFill/>
        </p:spPr>
        <p:txBody>
          <a:bodyPr wrap="square">
            <a:spAutoFit/>
          </a:bodyPr>
          <a:lstStyle/>
          <a:p>
            <a:pPr algn="l">
              <a:buClrTx/>
              <a:buSzTx/>
              <a:buFontTx/>
              <a:defRPr sz="3000" b="1">
                <a:solidFill>
                  <a:srgbClr val="1A56DB"/>
                </a:solidFill>
              </a:defRPr>
            </a:pPr>
            <a:r>
              <a:rPr>
                <a:solidFill>
                  <a:schemeClr val="tx1"/>
                </a:solidFill>
              </a:rPr>
              <a:t>Experiment Setup</a:t>
            </a:r>
            <a:endParaRPr>
              <a:solidFill>
                <a:schemeClr val="tx1"/>
              </a:solidFill>
            </a:endParaRPr>
          </a:p>
        </p:txBody>
      </p:sp>
      <p:sp>
        <p:nvSpPr>
          <p:cNvPr id="4" name="TextBox 3"/>
          <p:cNvSpPr txBox="1"/>
          <p:nvPr/>
        </p:nvSpPr>
        <p:spPr>
          <a:xfrm>
            <a:off x="634648" y="1156335"/>
            <a:ext cx="5029200" cy="4123055"/>
          </a:xfrm>
          <a:prstGeom prst="rect">
            <a:avLst/>
          </a:prstGeom>
          <a:noFill/>
        </p:spPr>
        <p:txBody>
          <a:bodyPr wrap="square">
            <a:spAutoFit/>
          </a:bodyPr>
          <a:lstStyle/>
          <a:p>
            <a:pPr algn="l">
              <a:defRPr sz="2100" b="1">
                <a:solidFill>
                  <a:srgbClr val="2D2D2D"/>
                </a:solidFill>
              </a:defRPr>
            </a:pPr>
            <a:r>
              <a:t>Models:</a:t>
            </a:r>
          </a:p>
          <a:p>
            <a:pPr marL="285750" indent="-285750">
              <a:spcBef>
                <a:spcPts val="400"/>
              </a:spcBef>
              <a:buFont typeface="Arial" panose="020B0604020202020204" pitchFamily="34" charset="0"/>
              <a:buChar char="•"/>
              <a:defRPr sz="1800">
                <a:solidFill>
                  <a:srgbClr val="2D2D2D"/>
                </a:solidFill>
              </a:defRPr>
            </a:pPr>
            <a:r>
              <a:t>LLaMA2-7B</a:t>
            </a:r>
          </a:p>
          <a:p>
            <a:pPr marL="285750" indent="-285750">
              <a:spcBef>
                <a:spcPts val="400"/>
              </a:spcBef>
              <a:buFont typeface="Arial" panose="020B0604020202020204" pitchFamily="34" charset="0"/>
              <a:buChar char="•"/>
              <a:defRPr sz="1800">
                <a:solidFill>
                  <a:srgbClr val="2D2D2D"/>
                </a:solidFill>
              </a:defRPr>
            </a:pPr>
            <a:r>
              <a:t>Mistral-7B</a:t>
            </a:r>
          </a:p>
          <a:p>
            <a:pPr marL="285750" indent="-285750">
              <a:spcBef>
                <a:spcPts val="400"/>
              </a:spcBef>
              <a:buFont typeface="Arial" panose="020B0604020202020204" pitchFamily="34" charset="0"/>
              <a:buChar char="•"/>
              <a:defRPr sz="1800">
                <a:solidFill>
                  <a:srgbClr val="2D2D2D"/>
                </a:solidFill>
              </a:defRPr>
            </a:pPr>
            <a:r>
              <a:t>TinyLLaMA-1.1B</a:t>
            </a:r>
          </a:p>
          <a:p>
            <a:pPr marL="285750" indent="-285750">
              <a:spcBef>
                <a:spcPts val="400"/>
              </a:spcBef>
              <a:buFont typeface="Arial" panose="020B0604020202020204" pitchFamily="34" charset="0"/>
              <a:buChar char="•"/>
              <a:defRPr sz="1800">
                <a:solidFill>
                  <a:srgbClr val="2D2D2D"/>
                </a:solidFill>
              </a:defRPr>
            </a:pPr>
            <a:r>
              <a:t>OPT-350M</a:t>
            </a:r>
          </a:p>
          <a:p>
            <a:pPr algn="l">
              <a:spcBef>
                <a:spcPts val="600"/>
              </a:spcBef>
              <a:defRPr sz="800" b="0">
                <a:solidFill>
                  <a:srgbClr val="2D2D2D"/>
                </a:solidFill>
              </a:defRPr>
            </a:pPr>
            <a:endParaRPr lang="en-US" sz="1800"/>
          </a:p>
          <a:p>
            <a:pPr algn="l">
              <a:spcBef>
                <a:spcPts val="600"/>
              </a:spcBef>
              <a:defRPr sz="2100" b="1">
                <a:solidFill>
                  <a:srgbClr val="2D2D2D"/>
                </a:solidFill>
              </a:defRPr>
            </a:pPr>
            <a:r>
              <a:t>Hardware:</a:t>
            </a:r>
          </a:p>
          <a:p>
            <a:pPr>
              <a:spcBef>
                <a:spcPts val="400"/>
              </a:spcBef>
              <a:defRPr sz="1800">
                <a:solidFill>
                  <a:srgbClr val="2D2D2D"/>
                </a:solidFill>
              </a:defRPr>
            </a:pPr>
            <a:r>
              <a:t>Server: </a:t>
            </a:r>
          </a:p>
          <a:p>
            <a:pPr marL="285750" indent="-285750">
              <a:spcBef>
                <a:spcPts val="400"/>
              </a:spcBef>
              <a:buFont typeface="Arial" panose="020B0604020202020204" pitchFamily="34" charset="0"/>
              <a:buChar char="•"/>
              <a:defRPr sz="1800">
                <a:solidFill>
                  <a:srgbClr val="2D2D2D"/>
                </a:solidFill>
              </a:defRPr>
            </a:pPr>
            <a:r>
              <a:t>RTX 3090 (24GB)</a:t>
            </a:r>
          </a:p>
          <a:p>
            <a:pPr indent="0">
              <a:spcBef>
                <a:spcPts val="400"/>
              </a:spcBef>
              <a:buFont typeface="Arial" panose="020B0604020202020204" pitchFamily="34" charset="0"/>
              <a:buNone/>
              <a:defRPr sz="1800">
                <a:solidFill>
                  <a:srgbClr val="2D2D2D"/>
                </a:solidFill>
              </a:defRPr>
            </a:pPr>
            <a:r>
              <a:rPr lang="en-US"/>
              <a:t>Edge devices:</a:t>
            </a:r>
            <a:endParaRPr lang="en-US"/>
          </a:p>
          <a:p>
            <a:pPr marL="285750" indent="-285750">
              <a:spcBef>
                <a:spcPts val="400"/>
              </a:spcBef>
              <a:buFont typeface="Arial" panose="020B0604020202020204" pitchFamily="34" charset="0"/>
              <a:buChar char="•"/>
              <a:defRPr sz="1800">
                <a:solidFill>
                  <a:srgbClr val="2D2D2D"/>
                </a:solidFill>
              </a:defRPr>
            </a:pPr>
            <a:r>
              <a:t>Laptop: RTX 4060 (8GB)</a:t>
            </a:r>
          </a:p>
          <a:p>
            <a:pPr marL="285750" indent="-285750">
              <a:spcBef>
                <a:spcPts val="400"/>
              </a:spcBef>
              <a:buFont typeface="Arial" panose="020B0604020202020204" pitchFamily="34" charset="0"/>
              <a:buChar char="•"/>
              <a:defRPr sz="1800">
                <a:solidFill>
                  <a:srgbClr val="2D2D2D"/>
                </a:solidFill>
              </a:defRPr>
            </a:pPr>
            <a:r>
              <a:rPr>
                <a:sym typeface="+mn-ea"/>
              </a:rPr>
              <a:t>Laptop</a:t>
            </a:r>
            <a:r>
              <a:t>: GTX 1650 (4GB)</a:t>
            </a:r>
          </a:p>
        </p:txBody>
      </p:sp>
      <p:sp>
        <p:nvSpPr>
          <p:cNvPr id="5" name="TextBox 4"/>
          <p:cNvSpPr txBox="1"/>
          <p:nvPr/>
        </p:nvSpPr>
        <p:spPr>
          <a:xfrm>
            <a:off x="6074693" y="1156335"/>
            <a:ext cx="5484495" cy="4851400"/>
          </a:xfrm>
          <a:prstGeom prst="rect">
            <a:avLst/>
          </a:prstGeom>
          <a:noFill/>
        </p:spPr>
        <p:txBody>
          <a:bodyPr wrap="square">
            <a:spAutoFit/>
          </a:bodyPr>
          <a:lstStyle/>
          <a:p>
            <a:pPr algn="l">
              <a:defRPr sz="2100" b="1">
                <a:solidFill>
                  <a:srgbClr val="2D2D2D"/>
                </a:solidFill>
              </a:defRPr>
            </a:pPr>
            <a:r>
              <a:t>Datasets:</a:t>
            </a:r>
          </a:p>
          <a:p>
            <a:pPr marL="285750" indent="-285750">
              <a:spcBef>
                <a:spcPts val="400"/>
              </a:spcBef>
              <a:buFont typeface="Arial" panose="020B0604020202020204" pitchFamily="34" charset="0"/>
              <a:buChar char="•"/>
              <a:defRPr sz="1800">
                <a:solidFill>
                  <a:srgbClr val="2D2D2D"/>
                </a:solidFill>
              </a:defRPr>
            </a:pPr>
            <a:r>
              <a:t>HellaSwag (commonsense reasoning)</a:t>
            </a:r>
          </a:p>
          <a:p>
            <a:pPr marL="285750" indent="-285750">
              <a:spcBef>
                <a:spcPts val="400"/>
              </a:spcBef>
              <a:buFont typeface="Arial" panose="020B0604020202020204" pitchFamily="34" charset="0"/>
              <a:buChar char="•"/>
              <a:defRPr sz="1800">
                <a:solidFill>
                  <a:srgbClr val="2D2D2D"/>
                </a:solidFill>
              </a:defRPr>
            </a:pPr>
            <a:r>
              <a:t>GSM8K (mathematical reasoning)</a:t>
            </a:r>
          </a:p>
          <a:p>
            <a:pPr marL="285750" indent="-285750">
              <a:spcBef>
                <a:spcPts val="400"/>
              </a:spcBef>
              <a:buFont typeface="Arial" panose="020B0604020202020204" pitchFamily="34" charset="0"/>
              <a:buChar char="•"/>
              <a:defRPr sz="1800">
                <a:solidFill>
                  <a:srgbClr val="2D2D2D"/>
                </a:solidFill>
              </a:defRPr>
            </a:pPr>
            <a:r>
              <a:t>LCC (code generation, ~4K tokens)</a:t>
            </a:r>
          </a:p>
          <a:p>
            <a:pPr marL="285750" indent="-285750">
              <a:spcBef>
                <a:spcPts val="400"/>
              </a:spcBef>
              <a:buFont typeface="Arial" panose="020B0604020202020204" pitchFamily="34" charset="0"/>
              <a:buChar char="•"/>
              <a:defRPr sz="1800">
                <a:solidFill>
                  <a:srgbClr val="2D2D2D"/>
                </a:solidFill>
              </a:defRPr>
            </a:pPr>
            <a:r>
              <a:t>MultiNews (</a:t>
            </a:r>
            <a:r>
              <a:rPr lang="en-US"/>
              <a:t>long context </a:t>
            </a:r>
            <a:r>
              <a:t>summarization, ~4K tokens)</a:t>
            </a:r>
          </a:p>
          <a:p>
            <a:pPr algn="l">
              <a:spcBef>
                <a:spcPts val="600"/>
              </a:spcBef>
              <a:defRPr sz="800" b="0">
                <a:solidFill>
                  <a:srgbClr val="2D2D2D"/>
                </a:solidFill>
              </a:defRPr>
            </a:pPr>
            <a:endParaRPr lang="en-US" sz="1800"/>
          </a:p>
          <a:p>
            <a:pPr algn="l">
              <a:spcBef>
                <a:spcPts val="600"/>
              </a:spcBef>
              <a:defRPr sz="2100" b="1">
                <a:solidFill>
                  <a:srgbClr val="2D2D2D"/>
                </a:solidFill>
              </a:defRPr>
            </a:pPr>
            <a:r>
              <a:t>Baselines:</a:t>
            </a:r>
          </a:p>
          <a:p>
            <a:pPr>
              <a:spcBef>
                <a:spcPts val="400"/>
              </a:spcBef>
              <a:defRPr sz="1800">
                <a:solidFill>
                  <a:srgbClr val="2D2D2D"/>
                </a:solidFill>
              </a:defRPr>
            </a:pPr>
            <a:r>
              <a:t>Full KV Recomput</a:t>
            </a:r>
            <a:r>
              <a:rPr lang="en-US"/>
              <a:t>ation</a:t>
            </a:r>
            <a:endParaRPr lang="en-US"/>
          </a:p>
          <a:p>
            <a:pPr>
              <a:spcBef>
                <a:spcPts val="400"/>
              </a:spcBef>
              <a:defRPr sz="1800">
                <a:solidFill>
                  <a:srgbClr val="2D2D2D"/>
                </a:solidFill>
              </a:defRPr>
            </a:pPr>
            <a:r>
              <a:t>Full KV Reuse</a:t>
            </a:r>
          </a:p>
          <a:p>
            <a:pPr>
              <a:spcBef>
                <a:spcPts val="400"/>
              </a:spcBef>
              <a:defRPr sz="1800">
                <a:solidFill>
                  <a:srgbClr val="2D2D2D"/>
                </a:solidFill>
              </a:defRPr>
            </a:pPr>
            <a:r>
              <a:t>CacheBlend</a:t>
            </a:r>
            <a:r>
              <a:rPr lang="en-US"/>
              <a:t> (Selective Recomputation)</a:t>
            </a:r>
            <a:endParaRPr lang="en-US"/>
          </a:p>
          <a:p>
            <a:pPr>
              <a:spcBef>
                <a:spcPts val="400"/>
              </a:spcBef>
              <a:defRPr sz="1800">
                <a:solidFill>
                  <a:srgbClr val="2D2D2D"/>
                </a:solidFill>
              </a:defRPr>
            </a:pPr>
            <a:r>
              <a:rPr lang="en-US"/>
              <a:t>EPIC (</a:t>
            </a:r>
            <a:r>
              <a:rPr>
                <a:sym typeface="+mn-ea"/>
              </a:rPr>
              <a:t>Prefix Recomputation</a:t>
            </a:r>
            <a:r>
              <a:rPr lang="en-US"/>
              <a:t>)</a:t>
            </a:r>
            <a:endParaRPr lang="en-US"/>
          </a:p>
          <a:p>
            <a:pPr>
              <a:spcBef>
                <a:spcPts val="400"/>
              </a:spcBef>
              <a:defRPr sz="1800">
                <a:solidFill>
                  <a:srgbClr val="2D2D2D"/>
                </a:solidFill>
              </a:defRPr>
            </a:pPr>
            <a:endParaRPr lang="en-US"/>
          </a:p>
          <a:p>
            <a:pPr algn="l">
              <a:spcBef>
                <a:spcPts val="600"/>
              </a:spcBef>
              <a:buClrTx/>
              <a:buSzTx/>
              <a:buFontTx/>
              <a:defRPr sz="2100" b="1">
                <a:solidFill>
                  <a:srgbClr val="2D2D2D"/>
                </a:solidFill>
              </a:defRPr>
            </a:pPr>
            <a:r>
              <a:rPr>
                <a:sym typeface="+mn-ea"/>
              </a:rPr>
              <a:t>Quantization method:</a:t>
            </a:r>
            <a:endParaRPr>
              <a:sym typeface="+mn-ea"/>
            </a:endParaRPr>
          </a:p>
          <a:p>
            <a:pPr>
              <a:spcBef>
                <a:spcPts val="400"/>
              </a:spcBef>
              <a:defRPr sz="1800">
                <a:solidFill>
                  <a:srgbClr val="2D2D2D"/>
                </a:solidFill>
              </a:defRPr>
            </a:pPr>
            <a:r>
              <a:rPr lang="en-US"/>
              <a:t>K-means quantization (from Any-Precision-LLM)</a:t>
            </a:r>
            <a:endParaRPr lang="en-US"/>
          </a:p>
        </p:txBody>
      </p:sp>
      <p:cxnSp>
        <p:nvCxnSpPr>
          <p:cNvPr id="9" name="直线连接符 4"/>
          <p:cNvCxnSpPr/>
          <p:nvPr/>
        </p:nvCxnSpPr>
        <p:spPr>
          <a:xfrm>
            <a:off x="634794" y="841572"/>
            <a:ext cx="1092424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 name="灯片编号占位符 2"/>
          <p:cNvSpPr>
            <a:spLocks noGrp="1"/>
          </p:cNvSpPr>
          <p:nvPr>
            <p:ph type="sldNum" sz="quarter" idx="12"/>
          </p:nvPr>
        </p:nvSpPr>
        <p:spPr/>
        <p:txBody>
          <a:bodyPr/>
          <a:p>
            <a:fld id="{C1FF6DA9-008F-8B48-92A6-B652298478BF}" type="slidenum">
              <a:rPr lang="en-US" smtClean="0"/>
            </a:fld>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TextBox 1"/>
          <p:cNvSpPr txBox="1"/>
          <p:nvPr/>
        </p:nvSpPr>
        <p:spPr>
          <a:xfrm>
            <a:off x="634648" y="288290"/>
            <a:ext cx="10058400" cy="553085"/>
          </a:xfrm>
          <a:prstGeom prst="rect">
            <a:avLst/>
          </a:prstGeom>
          <a:noFill/>
        </p:spPr>
        <p:txBody>
          <a:bodyPr wrap="square">
            <a:spAutoFit/>
          </a:bodyPr>
          <a:lstStyle/>
          <a:p>
            <a:pPr algn="l">
              <a:buClrTx/>
              <a:buSzTx/>
              <a:buFontTx/>
              <a:defRPr sz="3000" b="1">
                <a:solidFill>
                  <a:srgbClr val="1A56DB"/>
                </a:solidFill>
              </a:defRPr>
            </a:pPr>
            <a:r>
              <a:rPr>
                <a:solidFill>
                  <a:schemeClr val="tx1"/>
                </a:solidFill>
              </a:rPr>
              <a:t>Main Results: Speed-Quality Trade-off</a:t>
            </a:r>
            <a:endParaRPr>
              <a:solidFill>
                <a:schemeClr val="tx1"/>
              </a:solidFill>
            </a:endParaRPr>
          </a:p>
        </p:txBody>
      </p:sp>
      <p:pic>
        <p:nvPicPr>
          <p:cNvPr id="4" name="Picture 3" descr="main.png"/>
          <p:cNvPicPr>
            <a:picLocks noChangeAspect="1"/>
          </p:cNvPicPr>
          <p:nvPr/>
        </p:nvPicPr>
        <p:blipFill>
          <a:blip r:embed="rId1"/>
          <a:stretch>
            <a:fillRect/>
          </a:stretch>
        </p:blipFill>
        <p:spPr>
          <a:xfrm>
            <a:off x="634648" y="1001395"/>
            <a:ext cx="5399405" cy="5399405"/>
          </a:xfrm>
          <a:prstGeom prst="rect">
            <a:avLst/>
          </a:prstGeom>
        </p:spPr>
      </p:pic>
      <p:sp>
        <p:nvSpPr>
          <p:cNvPr id="5" name="TextBox 4"/>
          <p:cNvSpPr txBox="1"/>
          <p:nvPr/>
        </p:nvSpPr>
        <p:spPr>
          <a:xfrm>
            <a:off x="6379493" y="1371600"/>
            <a:ext cx="5508625" cy="1999615"/>
          </a:xfrm>
          <a:prstGeom prst="rect">
            <a:avLst/>
          </a:prstGeom>
          <a:noFill/>
        </p:spPr>
        <p:txBody>
          <a:bodyPr wrap="square">
            <a:spAutoFit/>
          </a:bodyPr>
          <a:lstStyle/>
          <a:p>
            <a:pPr algn="l">
              <a:defRPr sz="2100" b="1">
                <a:solidFill>
                  <a:srgbClr val="2D2D2D"/>
                </a:solidFill>
              </a:defRPr>
            </a:pPr>
            <a:r>
              <a:rPr lang="en-US" b="0"/>
              <a:t>Only 3-bit -&gt; 8 bit</a:t>
            </a:r>
            <a:endParaRPr b="0"/>
          </a:p>
          <a:p>
            <a:pPr algn="l">
              <a:defRPr sz="2100" b="1">
                <a:solidFill>
                  <a:srgbClr val="2D2D2D"/>
                </a:solidFill>
              </a:defRPr>
            </a:pPr>
          </a:p>
          <a:p>
            <a:pPr algn="l">
              <a:defRPr sz="2100" b="1">
                <a:solidFill>
                  <a:srgbClr val="2D2D2D"/>
                </a:solidFill>
              </a:defRPr>
            </a:pPr>
            <a:r>
              <a:t>Key Results:</a:t>
            </a:r>
          </a:p>
          <a:p>
            <a:pPr algn="l">
              <a:spcBef>
                <a:spcPts val="600"/>
              </a:spcBef>
              <a:defRPr sz="600" b="0">
                <a:solidFill>
                  <a:srgbClr val="2D2D2D"/>
                </a:solidFill>
              </a:defRPr>
            </a:pPr>
          </a:p>
          <a:p>
            <a:pPr algn="l">
              <a:spcBef>
                <a:spcPts val="600"/>
              </a:spcBef>
              <a:defRPr sz="2000" b="1">
                <a:solidFill>
                  <a:srgbClr val="D42B2B"/>
                </a:solidFill>
              </a:defRPr>
            </a:pPr>
            <a:r>
              <a:t>≤2% accuracy loss</a:t>
            </a:r>
          </a:p>
          <a:p>
            <a:pPr algn="l">
              <a:spcBef>
                <a:spcPts val="600"/>
              </a:spcBef>
              <a:defRPr sz="2000" b="1">
                <a:solidFill>
                  <a:srgbClr val="D42B2B"/>
                </a:solidFill>
              </a:defRPr>
            </a:pPr>
            <a:r>
              <a:t>~3× speedup vs. full recomputation</a:t>
            </a:r>
            <a:endParaRPr lang="en-US" b="0"/>
          </a:p>
        </p:txBody>
      </p:sp>
      <p:cxnSp>
        <p:nvCxnSpPr>
          <p:cNvPr id="9" name="直线连接符 4"/>
          <p:cNvCxnSpPr/>
          <p:nvPr/>
        </p:nvCxnSpPr>
        <p:spPr>
          <a:xfrm>
            <a:off x="634794" y="841572"/>
            <a:ext cx="1092424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图片 7"/>
          <p:cNvPicPr>
            <a:picLocks noChangeAspect="1"/>
          </p:cNvPicPr>
          <p:nvPr/>
        </p:nvPicPr>
        <p:blipFill>
          <a:blip r:embed="rId2"/>
          <a:stretch>
            <a:fillRect/>
          </a:stretch>
        </p:blipFill>
        <p:spPr>
          <a:xfrm>
            <a:off x="6075328" y="4243070"/>
            <a:ext cx="5572760" cy="1736090"/>
          </a:xfrm>
          <a:prstGeom prst="rect">
            <a:avLst/>
          </a:prstGeom>
        </p:spPr>
      </p:pic>
      <p:sp>
        <p:nvSpPr>
          <p:cNvPr id="3" name="灯片编号占位符 2"/>
          <p:cNvSpPr>
            <a:spLocks noGrp="1"/>
          </p:cNvSpPr>
          <p:nvPr>
            <p:ph type="sldNum" sz="quarter" idx="12"/>
          </p:nvPr>
        </p:nvSpPr>
        <p:spPr/>
        <p:txBody>
          <a:bodyPr/>
          <a:p>
            <a:fld id="{C1FF6DA9-008F-8B48-92A6-B652298478BF}" type="slidenum">
              <a:rPr lang="en-US" smtClean="0"/>
            </a:fld>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TextBox 1"/>
          <p:cNvSpPr txBox="1"/>
          <p:nvPr/>
        </p:nvSpPr>
        <p:spPr>
          <a:xfrm>
            <a:off x="634648" y="288290"/>
            <a:ext cx="10058400" cy="553085"/>
          </a:xfrm>
          <a:prstGeom prst="rect">
            <a:avLst/>
          </a:prstGeom>
          <a:noFill/>
        </p:spPr>
        <p:txBody>
          <a:bodyPr wrap="square">
            <a:spAutoFit/>
          </a:bodyPr>
          <a:lstStyle/>
          <a:p>
            <a:pPr algn="l">
              <a:buClrTx/>
              <a:buSzTx/>
              <a:buFontTx/>
              <a:defRPr sz="3000" b="1">
                <a:solidFill>
                  <a:srgbClr val="1A56DB"/>
                </a:solidFill>
              </a:defRPr>
            </a:pPr>
            <a:r>
              <a:rPr lang="en-US" altLang="zh-CN">
                <a:solidFill>
                  <a:schemeClr val="tx1"/>
                </a:solidFill>
              </a:rPr>
              <a:t>Sensitivity Analysis</a:t>
            </a:r>
            <a:r>
              <a:rPr>
                <a:solidFill>
                  <a:schemeClr val="tx1"/>
                </a:solidFill>
              </a:rPr>
              <a:t>: Multi-Precision &amp; Varying Ratios</a:t>
            </a:r>
            <a:endParaRPr>
              <a:solidFill>
                <a:schemeClr val="tx1"/>
              </a:solidFill>
            </a:endParaRPr>
          </a:p>
        </p:txBody>
      </p:sp>
      <p:pic>
        <p:nvPicPr>
          <p:cNvPr id="4" name="Picture 3" descr="sen1.png"/>
          <p:cNvPicPr>
            <a:picLocks noChangeAspect="1"/>
          </p:cNvPicPr>
          <p:nvPr/>
        </p:nvPicPr>
        <p:blipFill>
          <a:blip r:embed="rId1"/>
          <a:stretch>
            <a:fillRect/>
          </a:stretch>
        </p:blipFill>
        <p:spPr>
          <a:xfrm>
            <a:off x="1084863" y="2847975"/>
            <a:ext cx="9157970" cy="3434715"/>
          </a:xfrm>
          <a:prstGeom prst="rect">
            <a:avLst/>
          </a:prstGeom>
        </p:spPr>
      </p:pic>
      <p:cxnSp>
        <p:nvCxnSpPr>
          <p:cNvPr id="9" name="直线连接符 4"/>
          <p:cNvCxnSpPr/>
          <p:nvPr/>
        </p:nvCxnSpPr>
        <p:spPr>
          <a:xfrm>
            <a:off x="634794" y="841572"/>
            <a:ext cx="1092424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文本框 9"/>
          <p:cNvSpPr txBox="1"/>
          <p:nvPr/>
        </p:nvSpPr>
        <p:spPr>
          <a:xfrm>
            <a:off x="634648" y="979805"/>
            <a:ext cx="4645660" cy="414020"/>
          </a:xfrm>
          <a:prstGeom prst="rect">
            <a:avLst/>
          </a:prstGeom>
          <a:noFill/>
        </p:spPr>
        <p:txBody>
          <a:bodyPr wrap="square" rtlCol="0">
            <a:spAutoFit/>
          </a:bodyPr>
          <a:p>
            <a:pPr algn="l">
              <a:buClrTx/>
              <a:buSzTx/>
              <a:buFontTx/>
              <a:defRPr sz="2100" b="1">
                <a:solidFill>
                  <a:srgbClr val="2D2D2D"/>
                </a:solidFill>
              </a:defRPr>
            </a:pPr>
            <a:r>
              <a:rPr lang="en-US" altLang="zh-CN"/>
              <a:t>V</a:t>
            </a:r>
            <a:r>
              <a:t>arying Chunk Numbers and Precisions.</a:t>
            </a:r>
          </a:p>
        </p:txBody>
      </p:sp>
      <p:sp>
        <p:nvSpPr>
          <p:cNvPr id="12" name="文本框 11"/>
          <p:cNvSpPr txBox="1"/>
          <p:nvPr/>
        </p:nvSpPr>
        <p:spPr>
          <a:xfrm>
            <a:off x="2457098" y="6282690"/>
            <a:ext cx="7279005" cy="368300"/>
          </a:xfrm>
          <a:prstGeom prst="rect">
            <a:avLst/>
          </a:prstGeom>
          <a:noFill/>
        </p:spPr>
        <p:txBody>
          <a:bodyPr wrap="square" rtlCol="0">
            <a:spAutoFit/>
          </a:bodyPr>
          <a:p>
            <a:r>
              <a:rPr>
                <a:sym typeface="+mn-ea"/>
              </a:rPr>
              <a:t>ElastKV adapts better to precision switching than previous approaches</a:t>
            </a:r>
            <a:endParaRPr lang="zh-CN" altLang="en-US"/>
          </a:p>
        </p:txBody>
      </p:sp>
      <p:sp>
        <p:nvSpPr>
          <p:cNvPr id="14" name="文本框 13"/>
          <p:cNvSpPr txBox="1"/>
          <p:nvPr/>
        </p:nvSpPr>
        <p:spPr>
          <a:xfrm>
            <a:off x="634648" y="1393825"/>
            <a:ext cx="10924540" cy="1476375"/>
          </a:xfrm>
          <a:prstGeom prst="rect">
            <a:avLst/>
          </a:prstGeom>
          <a:noFill/>
        </p:spPr>
        <p:txBody>
          <a:bodyPr wrap="square" rtlCol="0">
            <a:spAutoFit/>
          </a:bodyPr>
          <a:p>
            <a:r>
              <a:rPr lang="en-US" altLang="zh-CN">
                <a:sym typeface="+mn-ea"/>
              </a:rPr>
              <a:t>This setup simulates elastic inference under resource fluctuations.</a:t>
            </a:r>
            <a:endParaRPr lang="en-US" altLang="zh-CN">
              <a:sym typeface="+mn-ea"/>
            </a:endParaRPr>
          </a:p>
          <a:p>
            <a:endParaRPr lang="en-US" altLang="zh-CN"/>
          </a:p>
          <a:p>
            <a:pPr algn="l">
              <a:buClrTx/>
              <a:buSzTx/>
              <a:buFontTx/>
            </a:pPr>
            <a:r>
              <a:rPr lang="en-US" altLang="zh-CN"/>
              <a:t>Context is partitioned into more chunks, each processed by a model of distinct precision. </a:t>
            </a:r>
            <a:endParaRPr lang="en-US" altLang="zh-CN"/>
          </a:p>
          <a:p>
            <a:pPr algn="l">
              <a:buClrTx/>
              <a:buSzTx/>
              <a:buFontTx/>
            </a:pPr>
            <a:endParaRPr lang="zh-CN" altLang="en-US"/>
          </a:p>
          <a:p>
            <a:pPr algn="l">
              <a:buClrTx/>
              <a:buSzTx/>
              <a:buFontTx/>
            </a:pPr>
            <a:r>
              <a:rPr lang="en-US" altLang="zh-CN">
                <a:sym typeface="+mn-ea"/>
              </a:rPr>
              <a:t>Only LLaMA2-7B</a:t>
            </a:r>
            <a:endParaRPr lang="zh-CN" altLang="en-US"/>
          </a:p>
        </p:txBody>
      </p:sp>
      <p:sp>
        <p:nvSpPr>
          <p:cNvPr id="3" name="灯片编号占位符 2"/>
          <p:cNvSpPr>
            <a:spLocks noGrp="1"/>
          </p:cNvSpPr>
          <p:nvPr>
            <p:ph type="sldNum" sz="quarter" idx="12"/>
          </p:nvPr>
        </p:nvSpPr>
        <p:spPr/>
        <p:txBody>
          <a:bodyPr/>
          <a:p>
            <a:fld id="{C1FF6DA9-008F-8B48-92A6-B652298478BF}" type="slidenum">
              <a:rPr lang="en-US" smtClean="0"/>
            </a:fld>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TextBox 1"/>
          <p:cNvSpPr txBox="1"/>
          <p:nvPr/>
        </p:nvSpPr>
        <p:spPr>
          <a:xfrm>
            <a:off x="634648" y="288290"/>
            <a:ext cx="10058400" cy="553085"/>
          </a:xfrm>
          <a:prstGeom prst="rect">
            <a:avLst/>
          </a:prstGeom>
          <a:noFill/>
        </p:spPr>
        <p:txBody>
          <a:bodyPr wrap="square">
            <a:spAutoFit/>
          </a:bodyPr>
          <a:lstStyle/>
          <a:p>
            <a:pPr algn="l">
              <a:buClrTx/>
              <a:buSzTx/>
              <a:buFontTx/>
              <a:defRPr sz="3000" b="1">
                <a:solidFill>
                  <a:srgbClr val="1A56DB"/>
                </a:solidFill>
              </a:defRPr>
            </a:pPr>
            <a:r>
              <a:rPr lang="en-US" altLang="zh-CN">
                <a:solidFill>
                  <a:schemeClr val="tx1"/>
                </a:solidFill>
              </a:rPr>
              <a:t>Sensitivity Analysis</a:t>
            </a:r>
            <a:r>
              <a:rPr>
                <a:solidFill>
                  <a:schemeClr val="tx1"/>
                </a:solidFill>
              </a:rPr>
              <a:t>: Multi-Precision &amp; Varying Ratios</a:t>
            </a:r>
            <a:endParaRPr>
              <a:solidFill>
                <a:schemeClr val="tx1"/>
              </a:solidFill>
            </a:endParaRPr>
          </a:p>
        </p:txBody>
      </p:sp>
      <p:pic>
        <p:nvPicPr>
          <p:cNvPr id="5" name="Picture 4" descr="sensitive2.png"/>
          <p:cNvPicPr>
            <a:picLocks noChangeAspect="1"/>
          </p:cNvPicPr>
          <p:nvPr/>
        </p:nvPicPr>
        <p:blipFill>
          <a:blip r:embed="rId1"/>
          <a:stretch>
            <a:fillRect/>
          </a:stretch>
        </p:blipFill>
        <p:spPr>
          <a:xfrm>
            <a:off x="6853838" y="909320"/>
            <a:ext cx="4705200" cy="2352917"/>
          </a:xfrm>
          <a:prstGeom prst="rect">
            <a:avLst/>
          </a:prstGeom>
        </p:spPr>
      </p:pic>
      <p:cxnSp>
        <p:nvCxnSpPr>
          <p:cNvPr id="9" name="直线连接符 4"/>
          <p:cNvCxnSpPr/>
          <p:nvPr/>
        </p:nvCxnSpPr>
        <p:spPr>
          <a:xfrm>
            <a:off x="634794" y="841572"/>
            <a:ext cx="1092424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文本框 10"/>
          <p:cNvSpPr txBox="1"/>
          <p:nvPr/>
        </p:nvSpPr>
        <p:spPr>
          <a:xfrm>
            <a:off x="634648" y="1083945"/>
            <a:ext cx="4064000" cy="414020"/>
          </a:xfrm>
          <a:prstGeom prst="rect">
            <a:avLst/>
          </a:prstGeom>
          <a:noFill/>
        </p:spPr>
        <p:txBody>
          <a:bodyPr wrap="square" rtlCol="0">
            <a:spAutoFit/>
          </a:bodyPr>
          <a:p>
            <a:pPr algn="l">
              <a:buClrTx/>
              <a:buSzTx/>
              <a:buFontTx/>
              <a:defRPr sz="2100" b="1">
                <a:solidFill>
                  <a:srgbClr val="2D2D2D"/>
                </a:solidFill>
              </a:defRPr>
            </a:pPr>
            <a:r>
              <a:t>Varying Recompute Ratios.</a:t>
            </a:r>
          </a:p>
        </p:txBody>
      </p:sp>
      <p:pic>
        <p:nvPicPr>
          <p:cNvPr id="13" name="图片 12"/>
          <p:cNvPicPr>
            <a:picLocks noChangeAspect="1"/>
          </p:cNvPicPr>
          <p:nvPr/>
        </p:nvPicPr>
        <p:blipFill>
          <a:blip r:embed="rId2"/>
          <a:stretch>
            <a:fillRect/>
          </a:stretch>
        </p:blipFill>
        <p:spPr>
          <a:xfrm>
            <a:off x="6853838" y="3329940"/>
            <a:ext cx="4705350" cy="3457575"/>
          </a:xfrm>
          <a:prstGeom prst="rect">
            <a:avLst/>
          </a:prstGeom>
        </p:spPr>
      </p:pic>
      <p:sp>
        <p:nvSpPr>
          <p:cNvPr id="3" name="文本框 2"/>
          <p:cNvSpPr txBox="1"/>
          <p:nvPr/>
        </p:nvSpPr>
        <p:spPr>
          <a:xfrm>
            <a:off x="634648" y="1801495"/>
            <a:ext cx="5548630" cy="3969385"/>
          </a:xfrm>
          <a:prstGeom prst="rect">
            <a:avLst/>
          </a:prstGeom>
          <a:noFill/>
        </p:spPr>
        <p:txBody>
          <a:bodyPr wrap="square" rtlCol="0">
            <a:spAutoFit/>
          </a:bodyPr>
          <a:p>
            <a:pPr marL="285750" indent="-285750">
              <a:buFont typeface="Arial" panose="020B0604020202020204" pitchFamily="34" charset="0"/>
              <a:buChar char="•"/>
            </a:pPr>
            <a:r>
              <a:rPr lang="en-US" altLang="zh-CN"/>
              <a:t>We compare ElastKV and baselines across varying recompute ratios and TTFT (time to first token) on three datasets, evaluated with LLaMA2-7B.</a:t>
            </a:r>
            <a:endParaRPr lang="en-US" altLang="zh-CN"/>
          </a:p>
          <a:p>
            <a:pPr marL="285750" indent="-285750">
              <a:buFont typeface="Arial" panose="020B0604020202020204" pitchFamily="34" charset="0"/>
              <a:buChar char="•"/>
            </a:pPr>
            <a:endParaRPr lang="en-US" altLang="zh-CN"/>
          </a:p>
          <a:p>
            <a:pPr marL="285750" indent="-285750">
              <a:buFont typeface="Arial" panose="020B0604020202020204" pitchFamily="34" charset="0"/>
              <a:buChar char="•"/>
            </a:pPr>
            <a:r>
              <a:rPr lang="en-US" altLang="zh-CN"/>
              <a:t>Since inputs in HellaSwag are very short, we do not include HellaSwag in this experiment</a:t>
            </a:r>
            <a:endParaRPr lang="en-US" altLang="zh-CN"/>
          </a:p>
          <a:p>
            <a:pPr marL="285750" indent="-285750">
              <a:buFont typeface="Arial" panose="020B0604020202020204" pitchFamily="34" charset="0"/>
              <a:buChar char="•"/>
            </a:pPr>
            <a:endParaRPr lang="en-US" altLang="zh-CN"/>
          </a:p>
          <a:p>
            <a:pPr marL="285750" indent="-285750">
              <a:buFont typeface="Arial" panose="020B0604020202020204" pitchFamily="34" charset="0"/>
              <a:buChar char="•"/>
            </a:pPr>
            <a:r>
              <a:rPr lang="en-US" altLang="zh-CN"/>
              <a:t>At a very low ratio, ElastKV exhibits a worse trade-off due to extra estimation </a:t>
            </a:r>
            <a:r>
              <a:rPr lang="en-US" altLang="zh-CN">
                <a:sym typeface="+mn-ea"/>
              </a:rPr>
              <a:t>overhead</a:t>
            </a:r>
            <a:r>
              <a:rPr lang="en-US" altLang="zh-CN"/>
              <a:t>. However, such a low ratio is not practical.</a:t>
            </a:r>
            <a:endParaRPr lang="en-US" altLang="zh-CN"/>
          </a:p>
          <a:p>
            <a:pPr marL="285750" indent="-285750">
              <a:buFont typeface="Arial" panose="020B0604020202020204" pitchFamily="34" charset="0"/>
              <a:buChar char="•"/>
            </a:pPr>
            <a:endParaRPr lang="en-US" altLang="zh-CN"/>
          </a:p>
          <a:p>
            <a:pPr marL="285750" indent="-285750">
              <a:buFont typeface="Arial" panose="020B0604020202020204" pitchFamily="34" charset="0"/>
              <a:buChar char="•"/>
            </a:pPr>
            <a:r>
              <a:rPr>
                <a:sym typeface="+mn-ea"/>
              </a:rPr>
              <a:t>With practical ratios, ElastKV outperforms previous approaches</a:t>
            </a:r>
            <a:endParaRPr>
              <a:sym typeface="+mn-ea"/>
            </a:endParaRPr>
          </a:p>
          <a:p>
            <a:pPr marL="285750" indent="-285750">
              <a:buFont typeface="Arial" panose="020B0604020202020204" pitchFamily="34" charset="0"/>
              <a:buChar char="•"/>
            </a:pPr>
            <a:endParaRPr lang="en-US" altLang="zh-CN"/>
          </a:p>
        </p:txBody>
      </p:sp>
      <p:sp>
        <p:nvSpPr>
          <p:cNvPr id="4" name="灯片编号占位符 3"/>
          <p:cNvSpPr>
            <a:spLocks noGrp="1"/>
          </p:cNvSpPr>
          <p:nvPr>
            <p:ph type="sldNum" sz="quarter" idx="12"/>
          </p:nvPr>
        </p:nvSpPr>
        <p:spPr/>
        <p:txBody>
          <a:bodyPr/>
          <a:p>
            <a:fld id="{C1FF6DA9-008F-8B48-92A6-B652298478BF}" type="slidenum">
              <a:rPr lang="en-US" smtClean="0"/>
            </a:fld>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TextBox 1"/>
          <p:cNvSpPr txBox="1"/>
          <p:nvPr/>
        </p:nvSpPr>
        <p:spPr>
          <a:xfrm>
            <a:off x="634648" y="288290"/>
            <a:ext cx="4572000" cy="553085"/>
          </a:xfrm>
          <a:prstGeom prst="rect">
            <a:avLst/>
          </a:prstGeom>
          <a:noFill/>
        </p:spPr>
        <p:txBody>
          <a:bodyPr wrap="square">
            <a:spAutoFit/>
          </a:bodyPr>
          <a:lstStyle/>
          <a:p>
            <a:pPr algn="l">
              <a:buClrTx/>
              <a:buSzTx/>
              <a:buFontTx/>
              <a:defRPr sz="3000" b="1">
                <a:solidFill>
                  <a:srgbClr val="1A56DB"/>
                </a:solidFill>
              </a:defRPr>
            </a:pPr>
            <a:r>
              <a:rPr>
                <a:solidFill>
                  <a:schemeClr val="tx1"/>
                </a:solidFill>
              </a:rPr>
              <a:t>Outline</a:t>
            </a:r>
            <a:endParaRPr>
              <a:solidFill>
                <a:schemeClr val="tx1"/>
              </a:solidFill>
            </a:endParaRPr>
          </a:p>
        </p:txBody>
      </p:sp>
      <p:sp>
        <p:nvSpPr>
          <p:cNvPr id="4" name="TextBox 3"/>
          <p:cNvSpPr txBox="1"/>
          <p:nvPr/>
        </p:nvSpPr>
        <p:spPr>
          <a:xfrm>
            <a:off x="1372518" y="1645920"/>
            <a:ext cx="9144000" cy="3117850"/>
          </a:xfrm>
          <a:prstGeom prst="rect">
            <a:avLst/>
          </a:prstGeom>
          <a:noFill/>
        </p:spPr>
        <p:txBody>
          <a:bodyPr wrap="square">
            <a:spAutoFit/>
          </a:bodyPr>
          <a:lstStyle/>
          <a:p>
            <a:pPr algn="l">
              <a:defRPr sz="2600" b="0">
                <a:solidFill>
                  <a:srgbClr val="2D2D2D"/>
                </a:solidFill>
              </a:defRPr>
            </a:pPr>
            <a:r>
              <a:t>1.  Background &amp; Motivation</a:t>
            </a:r>
          </a:p>
          <a:p>
            <a:pPr algn="l">
              <a:spcBef>
                <a:spcPts val="2000"/>
              </a:spcBef>
              <a:defRPr sz="2600" b="0">
                <a:solidFill>
                  <a:srgbClr val="2D2D2D"/>
                </a:solidFill>
              </a:defRPr>
            </a:pPr>
            <a:r>
              <a:rPr lang="en-US"/>
              <a:t>2</a:t>
            </a:r>
            <a:r>
              <a:t>.  Design of ElastKV</a:t>
            </a:r>
          </a:p>
          <a:p>
            <a:pPr algn="l">
              <a:spcBef>
                <a:spcPts val="2000"/>
              </a:spcBef>
              <a:defRPr sz="2600" b="0">
                <a:solidFill>
                  <a:srgbClr val="2D2D2D"/>
                </a:solidFill>
              </a:defRPr>
            </a:pPr>
            <a:r>
              <a:rPr lang="en-US"/>
              <a:t>3</a:t>
            </a:r>
            <a:r>
              <a:t>.  Improvements for Practical Deployment</a:t>
            </a:r>
          </a:p>
          <a:p>
            <a:pPr algn="l">
              <a:spcBef>
                <a:spcPts val="2000"/>
              </a:spcBef>
              <a:defRPr sz="2600" b="0">
                <a:solidFill>
                  <a:srgbClr val="2D2D2D"/>
                </a:solidFill>
              </a:defRPr>
            </a:pPr>
            <a:r>
              <a:rPr lang="en-US"/>
              <a:t>4</a:t>
            </a:r>
            <a:r>
              <a:t>.  Evaluation</a:t>
            </a:r>
          </a:p>
          <a:p>
            <a:pPr algn="l">
              <a:spcBef>
                <a:spcPts val="2000"/>
              </a:spcBef>
              <a:defRPr sz="2600" b="0">
                <a:solidFill>
                  <a:srgbClr val="2D2D2D"/>
                </a:solidFill>
              </a:defRPr>
            </a:pPr>
            <a:r>
              <a:rPr lang="en-US"/>
              <a:t>5</a:t>
            </a:r>
            <a:r>
              <a:t>.  Conclusion</a:t>
            </a:r>
          </a:p>
        </p:txBody>
      </p:sp>
      <p:cxnSp>
        <p:nvCxnSpPr>
          <p:cNvPr id="9" name="直线连接符 4"/>
          <p:cNvCxnSpPr/>
          <p:nvPr/>
        </p:nvCxnSpPr>
        <p:spPr>
          <a:xfrm>
            <a:off x="634794" y="841572"/>
            <a:ext cx="1092424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 name="灯片编号占位符 2"/>
          <p:cNvSpPr>
            <a:spLocks noGrp="1"/>
          </p:cNvSpPr>
          <p:nvPr>
            <p:ph type="sldNum" sz="quarter" idx="12"/>
          </p:nvPr>
        </p:nvSpPr>
        <p:spPr/>
        <p:txBody>
          <a:bodyPr/>
          <a:p>
            <a:fld id="{C1FF6DA9-008F-8B48-92A6-B652298478BF}" type="slidenum">
              <a:rPr lang="en-US" smtClean="0"/>
            </a:fld>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TextBox 1"/>
          <p:cNvSpPr txBox="1"/>
          <p:nvPr/>
        </p:nvSpPr>
        <p:spPr>
          <a:xfrm>
            <a:off x="634648" y="288290"/>
            <a:ext cx="10058400" cy="553085"/>
          </a:xfrm>
          <a:prstGeom prst="rect">
            <a:avLst/>
          </a:prstGeom>
          <a:noFill/>
        </p:spPr>
        <p:txBody>
          <a:bodyPr wrap="square">
            <a:spAutoFit/>
          </a:bodyPr>
          <a:lstStyle/>
          <a:p>
            <a:pPr algn="l">
              <a:buClrTx/>
              <a:buSzTx/>
              <a:buFontTx/>
              <a:defRPr sz="3000" b="1">
                <a:solidFill>
                  <a:srgbClr val="1A56DB"/>
                </a:solidFill>
              </a:defRPr>
            </a:pPr>
            <a:r>
              <a:rPr>
                <a:solidFill>
                  <a:schemeClr val="tx1"/>
                </a:solidFill>
              </a:rPr>
              <a:t>Ablation Study</a:t>
            </a:r>
            <a:endParaRPr>
              <a:solidFill>
                <a:schemeClr val="tx1"/>
              </a:solidFill>
            </a:endParaRPr>
          </a:p>
        </p:txBody>
      </p:sp>
      <p:pic>
        <p:nvPicPr>
          <p:cNvPr id="4" name="Picture 3" descr="ablation1.png"/>
          <p:cNvPicPr>
            <a:picLocks noChangeAspect="1"/>
          </p:cNvPicPr>
          <p:nvPr/>
        </p:nvPicPr>
        <p:blipFill>
          <a:blip r:embed="rId1"/>
          <a:stretch>
            <a:fillRect/>
          </a:stretch>
        </p:blipFill>
        <p:spPr>
          <a:xfrm>
            <a:off x="2894613" y="1378585"/>
            <a:ext cx="5943600" cy="1584960"/>
          </a:xfrm>
          <a:prstGeom prst="rect">
            <a:avLst/>
          </a:prstGeom>
        </p:spPr>
      </p:pic>
      <p:pic>
        <p:nvPicPr>
          <p:cNvPr id="5" name="Picture 4" descr="ablation2.png"/>
          <p:cNvPicPr>
            <a:picLocks noChangeAspect="1"/>
          </p:cNvPicPr>
          <p:nvPr/>
        </p:nvPicPr>
        <p:blipFill>
          <a:blip r:embed="rId2"/>
          <a:stretch>
            <a:fillRect/>
          </a:stretch>
        </p:blipFill>
        <p:spPr>
          <a:xfrm>
            <a:off x="3481353" y="3896360"/>
            <a:ext cx="5669280" cy="2125980"/>
          </a:xfrm>
          <a:prstGeom prst="rect">
            <a:avLst/>
          </a:prstGeom>
        </p:spPr>
      </p:pic>
      <p:sp>
        <p:nvSpPr>
          <p:cNvPr id="6" name="TextBox 5"/>
          <p:cNvSpPr txBox="1"/>
          <p:nvPr/>
        </p:nvSpPr>
        <p:spPr>
          <a:xfrm>
            <a:off x="3588033" y="2842895"/>
            <a:ext cx="4556125" cy="696595"/>
          </a:xfrm>
          <a:prstGeom prst="rect">
            <a:avLst/>
          </a:prstGeom>
          <a:noFill/>
        </p:spPr>
        <p:txBody>
          <a:bodyPr wrap="square">
            <a:spAutoFit/>
          </a:bodyPr>
          <a:lstStyle/>
          <a:p>
            <a:pPr algn="ctr">
              <a:defRPr sz="1800" b="0">
                <a:solidFill>
                  <a:srgbClr val="2D2D2D"/>
                </a:solidFill>
              </a:defRPr>
            </a:pPr>
            <a:r>
              <a:t>Influence path: removes → performance drops</a:t>
            </a:r>
          </a:p>
          <a:p>
            <a:pPr algn="ctr">
              <a:spcBef>
                <a:spcPts val="400"/>
              </a:spcBef>
              <a:defRPr sz="1800">
                <a:solidFill>
                  <a:srgbClr val="2D2D2D"/>
                </a:solidFill>
              </a:defRPr>
            </a:pPr>
            <a:r>
              <a:t>Term2</a:t>
            </a:r>
            <a:r>
              <a:rPr lang="en-US"/>
              <a:t>: </a:t>
            </a:r>
            <a:r>
              <a:t> </a:t>
            </a:r>
            <a:r>
              <a:rPr lang="en-US" altLang="zh-CN"/>
              <a:t>Very few improvements</a:t>
            </a:r>
            <a:endParaRPr lang="en-US" altLang="zh-CN"/>
          </a:p>
        </p:txBody>
      </p:sp>
      <p:sp>
        <p:nvSpPr>
          <p:cNvPr id="7" name="TextBox 6"/>
          <p:cNvSpPr txBox="1"/>
          <p:nvPr/>
        </p:nvSpPr>
        <p:spPr>
          <a:xfrm>
            <a:off x="3828698" y="5953760"/>
            <a:ext cx="4536440" cy="726440"/>
          </a:xfrm>
          <a:prstGeom prst="rect">
            <a:avLst/>
          </a:prstGeom>
          <a:noFill/>
        </p:spPr>
        <p:txBody>
          <a:bodyPr wrap="square">
            <a:noAutofit/>
          </a:bodyPr>
          <a:lstStyle/>
          <a:p>
            <a:pPr algn="ctr">
              <a:defRPr sz="1800" b="0">
                <a:solidFill>
                  <a:srgbClr val="2D2D2D"/>
                </a:solidFill>
              </a:defRPr>
            </a:pPr>
            <a:r>
              <a:t>Without rule: degrades on high-bit KV</a:t>
            </a:r>
          </a:p>
          <a:p>
            <a:pPr algn="ctr">
              <a:spcBef>
                <a:spcPts val="400"/>
              </a:spcBef>
              <a:defRPr sz="1800">
                <a:solidFill>
                  <a:srgbClr val="2D2D2D"/>
                </a:solidFill>
              </a:defRPr>
            </a:pPr>
            <a:r>
              <a:t>With rule: prevents unnecessary degradation</a:t>
            </a:r>
          </a:p>
        </p:txBody>
      </p:sp>
      <p:cxnSp>
        <p:nvCxnSpPr>
          <p:cNvPr id="10" name="直线连接符 4"/>
          <p:cNvCxnSpPr/>
          <p:nvPr/>
        </p:nvCxnSpPr>
        <p:spPr>
          <a:xfrm>
            <a:off x="634794" y="841572"/>
            <a:ext cx="1092424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文本框 10"/>
          <p:cNvSpPr txBox="1"/>
          <p:nvPr/>
        </p:nvSpPr>
        <p:spPr>
          <a:xfrm>
            <a:off x="634648" y="874395"/>
            <a:ext cx="10923905" cy="414020"/>
          </a:xfrm>
          <a:prstGeom prst="rect">
            <a:avLst/>
          </a:prstGeom>
          <a:noFill/>
        </p:spPr>
        <p:txBody>
          <a:bodyPr wrap="square" rtlCol="0">
            <a:spAutoFit/>
          </a:bodyPr>
          <a:p>
            <a:pPr algn="l">
              <a:buClrTx/>
              <a:buSzTx/>
              <a:buFontTx/>
              <a:defRPr sz="2100" b="1">
                <a:solidFill>
                  <a:srgbClr val="2D2D2D"/>
                </a:solidFill>
              </a:defRPr>
            </a:pPr>
            <a:r>
              <a:t>Using the second term of the Taylor expansion</a:t>
            </a:r>
            <a:r>
              <a:rPr lang="en-US"/>
              <a:t> &amp; </a:t>
            </a:r>
            <a:r>
              <a:rPr lang="en-US" altLang="zh-CN"/>
              <a:t>Without Considering Influence Paths.</a:t>
            </a:r>
            <a:endParaRPr lang="en-US" altLang="zh-CN"/>
          </a:p>
        </p:txBody>
      </p:sp>
      <p:sp>
        <p:nvSpPr>
          <p:cNvPr id="12" name="文本框 11"/>
          <p:cNvSpPr txBox="1"/>
          <p:nvPr/>
        </p:nvSpPr>
        <p:spPr>
          <a:xfrm>
            <a:off x="634648" y="3510280"/>
            <a:ext cx="4064000" cy="414020"/>
          </a:xfrm>
          <a:prstGeom prst="rect">
            <a:avLst/>
          </a:prstGeom>
          <a:noFill/>
        </p:spPr>
        <p:txBody>
          <a:bodyPr wrap="square" rtlCol="0">
            <a:spAutoFit/>
          </a:bodyPr>
          <a:p>
            <a:pPr algn="l">
              <a:buClrTx/>
              <a:buSzTx/>
              <a:buFontTx/>
              <a:defRPr sz="2100" b="1">
                <a:solidFill>
                  <a:srgbClr val="2D2D2D"/>
                </a:solidFill>
              </a:defRPr>
            </a:pPr>
            <a:r>
              <a:t>Disabling the Recomputation Rule.</a:t>
            </a:r>
          </a:p>
        </p:txBody>
      </p:sp>
      <p:sp>
        <p:nvSpPr>
          <p:cNvPr id="3" name="灯片编号占位符 2"/>
          <p:cNvSpPr>
            <a:spLocks noGrp="1"/>
          </p:cNvSpPr>
          <p:nvPr>
            <p:ph type="sldNum" sz="quarter" idx="12"/>
          </p:nvPr>
        </p:nvSpPr>
        <p:spPr/>
        <p:txBody>
          <a:bodyPr/>
          <a:p>
            <a:fld id="{C1FF6DA9-008F-8B48-92A6-B652298478BF}" type="slidenum">
              <a:rPr lang="en-US" smtClean="0"/>
            </a:fld>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p:cxnSp>
        <p:nvCxnSpPr>
          <p:cNvPr id="5" name="直线连接符 4"/>
          <p:cNvCxnSpPr/>
          <p:nvPr/>
        </p:nvCxnSpPr>
        <p:spPr>
          <a:xfrm>
            <a:off x="634794" y="841572"/>
            <a:ext cx="1092424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 name="文本框 5"/>
          <p:cNvSpPr txBox="1"/>
          <p:nvPr/>
        </p:nvSpPr>
        <p:spPr>
          <a:xfrm>
            <a:off x="4913279" y="2975143"/>
            <a:ext cx="2367280" cy="645160"/>
          </a:xfrm>
          <a:prstGeom prst="rect">
            <a:avLst/>
          </a:prstGeom>
          <a:solidFill>
            <a:schemeClr val="bg1"/>
          </a:solidFill>
        </p:spPr>
        <p:txBody>
          <a:bodyPr wrap="none" rtlCol="0">
            <a:spAutoFit/>
          </a:bodyPr>
          <a:lstStyle/>
          <a:p>
            <a:pPr algn="ctr"/>
            <a:r>
              <a:rPr kumimoji="1" lang="en-US" altLang="zh-CN" sz="3600" b="1">
                <a:latin typeface="Times New Roman" panose="02020603050405020304" pitchFamily="18" charset="0"/>
                <a:cs typeface="Times New Roman" panose="02020603050405020304" pitchFamily="18" charset="0"/>
              </a:rPr>
              <a:t>Conclusion</a:t>
            </a:r>
            <a:endParaRPr kumimoji="1" lang="zh-CN" altLang="en-US" sz="3600" b="1">
              <a:latin typeface="Times New Roman" panose="02020603050405020304" pitchFamily="18" charset="0"/>
              <a:cs typeface="Times New Roman" panose="02020603050405020304" pitchFamily="18" charset="0"/>
            </a:endParaRPr>
          </a:p>
        </p:txBody>
      </p:sp>
      <p:sp>
        <p:nvSpPr>
          <p:cNvPr id="2" name="灯片编号占位符 1"/>
          <p:cNvSpPr>
            <a:spLocks noGrp="1"/>
          </p:cNvSpPr>
          <p:nvPr>
            <p:ph type="sldNum" sz="quarter" idx="12"/>
          </p:nvPr>
        </p:nvSpPr>
        <p:spPr/>
        <p:txBody>
          <a:bodyPr/>
          <a:p>
            <a:fld id="{C1FF6DA9-008F-8B48-92A6-B652298478BF}" type="slidenum">
              <a:rPr lang="en-US" smtClean="0"/>
            </a:fld>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TextBox 1"/>
          <p:cNvSpPr txBox="1"/>
          <p:nvPr/>
        </p:nvSpPr>
        <p:spPr>
          <a:xfrm>
            <a:off x="634648" y="288290"/>
            <a:ext cx="10058400" cy="553085"/>
          </a:xfrm>
          <a:prstGeom prst="rect">
            <a:avLst/>
          </a:prstGeom>
          <a:noFill/>
        </p:spPr>
        <p:txBody>
          <a:bodyPr wrap="square">
            <a:spAutoFit/>
          </a:bodyPr>
          <a:lstStyle/>
          <a:p>
            <a:pPr algn="l">
              <a:buClrTx/>
              <a:buSzTx/>
              <a:buFontTx/>
              <a:defRPr sz="3000" b="1">
                <a:solidFill>
                  <a:srgbClr val="1A56DB"/>
                </a:solidFill>
              </a:defRPr>
            </a:pPr>
            <a:r>
              <a:rPr>
                <a:solidFill>
                  <a:schemeClr val="tx1"/>
                </a:solidFill>
              </a:rPr>
              <a:t>Conclusion</a:t>
            </a:r>
            <a:endParaRPr>
              <a:solidFill>
                <a:schemeClr val="tx1"/>
              </a:solidFill>
            </a:endParaRPr>
          </a:p>
        </p:txBody>
      </p:sp>
      <p:sp>
        <p:nvSpPr>
          <p:cNvPr id="4" name="TextBox 3"/>
          <p:cNvSpPr txBox="1"/>
          <p:nvPr/>
        </p:nvSpPr>
        <p:spPr>
          <a:xfrm>
            <a:off x="732438" y="1371600"/>
            <a:ext cx="10515600" cy="3574415"/>
          </a:xfrm>
          <a:prstGeom prst="rect">
            <a:avLst/>
          </a:prstGeom>
          <a:noFill/>
        </p:spPr>
        <p:txBody>
          <a:bodyPr wrap="square">
            <a:spAutoFit/>
          </a:bodyPr>
          <a:lstStyle/>
          <a:p>
            <a:pPr algn="l">
              <a:defRPr sz="2000" b="0">
                <a:solidFill>
                  <a:srgbClr val="2D2D2D"/>
                </a:solidFill>
              </a:defRPr>
            </a:pPr>
          </a:p>
          <a:p>
            <a:pPr>
              <a:spcBef>
                <a:spcPts val="400"/>
              </a:spcBef>
              <a:defRPr sz="2000">
                <a:solidFill>
                  <a:srgbClr val="2D2D2D"/>
                </a:solidFill>
              </a:defRPr>
            </a:pPr>
            <a:r>
              <a:t>ElastKV: first work to address KV cache reuse from mixed-precision models for elastic LLM inference on edge devices</a:t>
            </a:r>
          </a:p>
          <a:p>
            <a:pPr algn="l">
              <a:spcBef>
                <a:spcPts val="600"/>
              </a:spcBef>
              <a:defRPr sz="1000" b="0">
                <a:solidFill>
                  <a:srgbClr val="2D2D2D"/>
                </a:solidFill>
              </a:defRPr>
            </a:pPr>
          </a:p>
          <a:p>
            <a:pPr>
              <a:spcBef>
                <a:spcPts val="400"/>
              </a:spcBef>
              <a:defRPr sz="2000">
                <a:solidFill>
                  <a:srgbClr val="2D2D2D"/>
                </a:solidFill>
              </a:defRPr>
            </a:pPr>
            <a:r>
              <a:t>Recomputation Rule: only recompute when current model precision &gt; cached KV precision</a:t>
            </a:r>
          </a:p>
          <a:p>
            <a:pPr algn="l">
              <a:spcBef>
                <a:spcPts val="600"/>
              </a:spcBef>
              <a:defRPr sz="1000" b="0">
                <a:solidFill>
                  <a:srgbClr val="2D2D2D"/>
                </a:solidFill>
              </a:defRPr>
            </a:pPr>
          </a:p>
          <a:p>
            <a:pPr>
              <a:spcBef>
                <a:spcPts val="400"/>
              </a:spcBef>
              <a:defRPr sz="2000">
                <a:solidFill>
                  <a:srgbClr val="2D2D2D"/>
                </a:solidFill>
              </a:defRPr>
            </a:pPr>
            <a:r>
              <a:t>Token Priority Estimation: Taylor approximation + influence-path propagation</a:t>
            </a:r>
          </a:p>
          <a:p>
            <a:pPr algn="l">
              <a:spcBef>
                <a:spcPts val="600"/>
              </a:spcBef>
              <a:defRPr sz="1000" b="0">
                <a:solidFill>
                  <a:srgbClr val="2D2D2D"/>
                </a:solidFill>
              </a:defRPr>
            </a:pPr>
          </a:p>
          <a:p>
            <a:pPr>
              <a:spcBef>
                <a:spcPts val="400"/>
              </a:spcBef>
              <a:defRPr sz="2000">
                <a:solidFill>
                  <a:srgbClr val="2D2D2D"/>
                </a:solidFill>
              </a:defRPr>
            </a:pPr>
            <a:r>
              <a:t>Results: ≤2% accuracy loss + ~3× speedup; better trade-off than all SOTA methods</a:t>
            </a:r>
          </a:p>
          <a:p>
            <a:pPr algn="l">
              <a:spcBef>
                <a:spcPts val="600"/>
              </a:spcBef>
              <a:defRPr sz="1600" b="0">
                <a:solidFill>
                  <a:srgbClr val="2D2D2D"/>
                </a:solidFill>
              </a:defRPr>
            </a:pPr>
          </a:p>
          <a:p>
            <a:pPr algn="l">
              <a:spcBef>
                <a:spcPts val="600"/>
              </a:spcBef>
              <a:defRPr sz="2200" b="1">
                <a:solidFill>
                  <a:srgbClr val="1A56DB"/>
                </a:solidFill>
              </a:defRPr>
            </a:pPr>
            <a:r>
              <a:t>ElastKV enables practical on-device LLM serving under dynamic resource constraints.</a:t>
            </a:r>
          </a:p>
        </p:txBody>
      </p:sp>
      <p:cxnSp>
        <p:nvCxnSpPr>
          <p:cNvPr id="9" name="直线连接符 4"/>
          <p:cNvCxnSpPr/>
          <p:nvPr/>
        </p:nvCxnSpPr>
        <p:spPr>
          <a:xfrm>
            <a:off x="634794" y="841572"/>
            <a:ext cx="1092424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 name="灯片编号占位符 2"/>
          <p:cNvSpPr>
            <a:spLocks noGrp="1"/>
          </p:cNvSpPr>
          <p:nvPr>
            <p:ph type="sldNum" sz="quarter" idx="12"/>
          </p:nvPr>
        </p:nvSpPr>
        <p:spPr/>
        <p:txBody>
          <a:bodyPr/>
          <a:p>
            <a:fld id="{C1FF6DA9-008F-8B48-92A6-B652298478BF}" type="slidenum">
              <a:rPr lang="en-US" smtClean="0"/>
            </a:fld>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TextBox 1"/>
          <p:cNvSpPr txBox="1"/>
          <p:nvPr/>
        </p:nvSpPr>
        <p:spPr>
          <a:xfrm>
            <a:off x="915318" y="1121410"/>
            <a:ext cx="10332720" cy="829945"/>
          </a:xfrm>
          <a:prstGeom prst="rect">
            <a:avLst/>
          </a:prstGeom>
          <a:noFill/>
        </p:spPr>
        <p:txBody>
          <a:bodyPr wrap="square">
            <a:spAutoFit/>
          </a:bodyPr>
          <a:lstStyle/>
          <a:p>
            <a:pPr algn="ctr">
              <a:defRPr sz="4800" b="1">
                <a:solidFill>
                  <a:srgbClr val="2D2D2D"/>
                </a:solidFill>
              </a:defRPr>
            </a:pPr>
            <a:r>
              <a:t>Thanks for Your Attention!</a:t>
            </a:r>
          </a:p>
        </p:txBody>
      </p:sp>
      <p:sp>
        <p:nvSpPr>
          <p:cNvPr id="3" name="TextBox 2"/>
          <p:cNvSpPr txBox="1"/>
          <p:nvPr/>
        </p:nvSpPr>
        <p:spPr>
          <a:xfrm>
            <a:off x="969293" y="2926080"/>
            <a:ext cx="10332720" cy="460375"/>
          </a:xfrm>
          <a:prstGeom prst="rect">
            <a:avLst/>
          </a:prstGeom>
          <a:noFill/>
        </p:spPr>
        <p:txBody>
          <a:bodyPr wrap="square">
            <a:spAutoFit/>
          </a:bodyPr>
          <a:lstStyle/>
          <a:p>
            <a:pPr algn="ctr">
              <a:defRPr sz="2200" b="0">
                <a:solidFill>
                  <a:srgbClr val="666666"/>
                </a:solidFill>
              </a:defRPr>
            </a:pPr>
            <a:r>
              <a:rPr sz="2400"/>
              <a:t>KV Cache Reuse for Elastic LLM Inference on Edge Devices</a:t>
            </a:r>
            <a:endParaRPr sz="2400"/>
          </a:p>
        </p:txBody>
      </p:sp>
      <p:sp>
        <p:nvSpPr>
          <p:cNvPr id="6" name="TextBox 5"/>
          <p:cNvSpPr txBox="1"/>
          <p:nvPr/>
        </p:nvSpPr>
        <p:spPr>
          <a:xfrm>
            <a:off x="303813" y="6148705"/>
            <a:ext cx="3667760" cy="368300"/>
          </a:xfrm>
          <a:prstGeom prst="rect">
            <a:avLst/>
          </a:prstGeom>
          <a:noFill/>
        </p:spPr>
        <p:txBody>
          <a:bodyPr wrap="square">
            <a:spAutoFit/>
          </a:bodyPr>
          <a:lstStyle/>
          <a:p>
            <a:pPr algn="ctr">
              <a:buClrTx/>
              <a:buSzTx/>
              <a:buFontTx/>
              <a:defRPr sz="1800" b="0">
                <a:solidFill>
                  <a:srgbClr val="999999"/>
                </a:solidFill>
              </a:defRPr>
            </a:pPr>
            <a:r>
              <a:t>IEEE ICDCS 2026</a:t>
            </a:r>
            <a:r>
              <a:rPr>
                <a:sym typeface="+mn-ea"/>
              </a:rPr>
              <a:t>, Seoul, South Korea</a:t>
            </a:r>
            <a:endParaRPr>
              <a:sym typeface="+mn-ea"/>
            </a:endParaRPr>
          </a:p>
        </p:txBody>
      </p:sp>
      <p:sp>
        <p:nvSpPr>
          <p:cNvPr id="9" name="TextBox 2"/>
          <p:cNvSpPr txBox="1"/>
          <p:nvPr/>
        </p:nvSpPr>
        <p:spPr>
          <a:xfrm>
            <a:off x="915318" y="3818255"/>
            <a:ext cx="10332720" cy="848995"/>
          </a:xfrm>
          <a:prstGeom prst="rect">
            <a:avLst/>
          </a:prstGeom>
          <a:noFill/>
        </p:spPr>
        <p:txBody>
          <a:bodyPr wrap="square">
            <a:noAutofit/>
          </a:bodyPr>
          <a:lstStyle/>
          <a:p>
            <a:pPr algn="ctr">
              <a:buClrTx/>
              <a:buSzTx/>
              <a:buFontTx/>
              <a:defRPr sz="2200" b="0">
                <a:solidFill>
                  <a:srgbClr val="1A56DB"/>
                </a:solidFill>
              </a:defRPr>
            </a:pPr>
            <a:r>
              <a:rPr sz="2200">
                <a:solidFill>
                  <a:srgbClr val="666666"/>
                </a:solidFill>
                <a:sym typeface="+mn-ea"/>
              </a:rPr>
              <a:t>Peishu</a:t>
            </a:r>
            <a:r>
              <a:rPr sz="2200">
                <a:solidFill>
                  <a:srgbClr val="666666"/>
                </a:solidFill>
              </a:rPr>
              <a:t>o Wang, Zhenzhe Zheng, Xiaoyao Huang, Jie Wu, Fan Wu, Guihai Chen</a:t>
            </a:r>
            <a:endParaRPr sz="2200">
              <a:solidFill>
                <a:srgbClr val="666666"/>
              </a:solidFill>
            </a:endParaRPr>
          </a:p>
          <a:p>
            <a:pPr algn="ctr">
              <a:buClrTx/>
              <a:buSzTx/>
              <a:buFontTx/>
              <a:defRPr sz="2200" b="0">
                <a:solidFill>
                  <a:srgbClr val="1A56DB"/>
                </a:solidFill>
              </a:defRPr>
            </a:pPr>
            <a:endParaRPr sz="2200">
              <a:solidFill>
                <a:srgbClr val="666666"/>
              </a:solidFill>
            </a:endParaRPr>
          </a:p>
          <a:p>
            <a:pPr algn="ctr">
              <a:buClrTx/>
              <a:buSzTx/>
              <a:buFontTx/>
              <a:defRPr sz="2200" b="0">
                <a:solidFill>
                  <a:srgbClr val="1A56DB"/>
                </a:solidFill>
              </a:defRPr>
            </a:pPr>
            <a:r>
              <a:rPr>
                <a:solidFill>
                  <a:srgbClr val="666666"/>
                </a:solidFill>
                <a:sym typeface="+mn-ea"/>
              </a:rPr>
              <a:t>Shanghai Jiao Tong University &amp; China Telecom &amp; Temple University</a:t>
            </a:r>
            <a:endParaRPr sz="2200">
              <a:solidFill>
                <a:srgbClr val="666666"/>
              </a:solidFill>
            </a:endParaRPr>
          </a:p>
        </p:txBody>
      </p:sp>
      <p:sp>
        <p:nvSpPr>
          <p:cNvPr id="11" name="TextBox 5"/>
          <p:cNvSpPr txBox="1"/>
          <p:nvPr/>
        </p:nvSpPr>
        <p:spPr>
          <a:xfrm>
            <a:off x="8288938" y="6148705"/>
            <a:ext cx="3667760" cy="368300"/>
          </a:xfrm>
          <a:prstGeom prst="rect">
            <a:avLst/>
          </a:prstGeom>
          <a:noFill/>
        </p:spPr>
        <p:txBody>
          <a:bodyPr wrap="square">
            <a:spAutoFit/>
          </a:bodyPr>
          <a:lstStyle/>
          <a:p>
            <a:pPr algn="ctr">
              <a:buClrTx/>
              <a:buSzTx/>
              <a:buFontTx/>
              <a:defRPr sz="1800" b="0">
                <a:solidFill>
                  <a:srgbClr val="999999"/>
                </a:solidFill>
              </a:defRPr>
            </a:pPr>
            <a:r>
              <a:rPr>
                <a:sym typeface="+mn-ea"/>
              </a:rPr>
              <a:t>2026-6-22</a:t>
            </a:r>
            <a:endParaRPr>
              <a:sym typeface="+mn-ea"/>
            </a:endParaRPr>
          </a:p>
        </p:txBody>
      </p:sp>
      <p:sp>
        <p:nvSpPr>
          <p:cNvPr id="4" name="灯片编号占位符 3"/>
          <p:cNvSpPr>
            <a:spLocks noGrp="1"/>
          </p:cNvSpPr>
          <p:nvPr>
            <p:ph type="sldNum" sz="quarter" idx="12"/>
          </p:nvPr>
        </p:nvSpPr>
        <p:spPr/>
        <p:txBody>
          <a:bodyPr/>
          <a:p>
            <a:fld id="{C1FF6DA9-008F-8B48-92A6-B652298478BF}" type="slidenum">
              <a:rPr lang="en-US" smtClean="0"/>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p:cxnSp>
        <p:nvCxnSpPr>
          <p:cNvPr id="5" name="直线连接符 4"/>
          <p:cNvCxnSpPr/>
          <p:nvPr/>
        </p:nvCxnSpPr>
        <p:spPr>
          <a:xfrm>
            <a:off x="634794" y="841572"/>
            <a:ext cx="1092424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 name="文本框 5"/>
          <p:cNvSpPr txBox="1"/>
          <p:nvPr/>
        </p:nvSpPr>
        <p:spPr>
          <a:xfrm>
            <a:off x="3419122" y="2975143"/>
            <a:ext cx="5355590" cy="645160"/>
          </a:xfrm>
          <a:prstGeom prst="rect">
            <a:avLst/>
          </a:prstGeom>
          <a:solidFill>
            <a:schemeClr val="bg1"/>
          </a:solidFill>
        </p:spPr>
        <p:txBody>
          <a:bodyPr wrap="none" rtlCol="0">
            <a:spAutoFit/>
          </a:bodyPr>
          <a:lstStyle/>
          <a:p>
            <a:pPr algn="ctr"/>
            <a:r>
              <a:rPr kumimoji="1" lang="en-US" altLang="zh-CN" sz="3600" b="1">
                <a:latin typeface="Times New Roman" panose="02020603050405020304" pitchFamily="18" charset="0"/>
                <a:cs typeface="Times New Roman" panose="02020603050405020304" pitchFamily="18" charset="0"/>
              </a:rPr>
              <a:t>Background</a:t>
            </a:r>
            <a:r>
              <a:rPr kumimoji="1" lang="zh-CN" altLang="en-US" sz="3600" b="1">
                <a:latin typeface="Times New Roman" panose="02020603050405020304" pitchFamily="18" charset="0"/>
                <a:cs typeface="Times New Roman" panose="02020603050405020304" pitchFamily="18" charset="0"/>
              </a:rPr>
              <a:t> </a:t>
            </a:r>
            <a:r>
              <a:rPr kumimoji="1" lang="en-US" altLang="zh-CN" sz="3600" b="1">
                <a:latin typeface="Times New Roman" panose="02020603050405020304" pitchFamily="18" charset="0"/>
                <a:cs typeface="Times New Roman" panose="02020603050405020304" pitchFamily="18" charset="0"/>
              </a:rPr>
              <a:t>&amp;</a:t>
            </a:r>
            <a:r>
              <a:rPr kumimoji="1" lang="zh-CN" altLang="en-US" sz="3600" b="1">
                <a:latin typeface="Times New Roman" panose="02020603050405020304" pitchFamily="18" charset="0"/>
                <a:cs typeface="Times New Roman" panose="02020603050405020304" pitchFamily="18" charset="0"/>
              </a:rPr>
              <a:t> </a:t>
            </a:r>
            <a:r>
              <a:rPr kumimoji="1" lang="en-US" altLang="zh-CN" sz="3600" b="1">
                <a:latin typeface="Times New Roman" panose="02020603050405020304" pitchFamily="18" charset="0"/>
                <a:cs typeface="Times New Roman" panose="02020603050405020304" pitchFamily="18" charset="0"/>
              </a:rPr>
              <a:t>Motivation</a:t>
            </a:r>
            <a:endParaRPr kumimoji="1" lang="zh-CN" altLang="en-US" sz="3600" b="1">
              <a:latin typeface="Times New Roman" panose="02020603050405020304" pitchFamily="18" charset="0"/>
              <a:cs typeface="Times New Roman" panose="02020603050405020304" pitchFamily="18" charset="0"/>
            </a:endParaRPr>
          </a:p>
        </p:txBody>
      </p:sp>
      <p:sp>
        <p:nvSpPr>
          <p:cNvPr id="2" name="灯片编号占位符 1"/>
          <p:cNvSpPr>
            <a:spLocks noGrp="1"/>
          </p:cNvSpPr>
          <p:nvPr>
            <p:ph type="sldNum" sz="quarter" idx="12"/>
          </p:nvPr>
        </p:nvSpPr>
        <p:spPr/>
        <p:txBody>
          <a:bodyPr/>
          <a:p>
            <a:fld id="{C1FF6DA9-008F-8B48-92A6-B652298478BF}" type="slidenum">
              <a:rPr lang="en-US" smtClean="0"/>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TextBox 1"/>
          <p:cNvSpPr txBox="1"/>
          <p:nvPr/>
        </p:nvSpPr>
        <p:spPr>
          <a:xfrm>
            <a:off x="634048" y="288290"/>
            <a:ext cx="10058400" cy="553085"/>
          </a:xfrm>
          <a:prstGeom prst="rect">
            <a:avLst/>
          </a:prstGeom>
          <a:noFill/>
        </p:spPr>
        <p:txBody>
          <a:bodyPr wrap="square">
            <a:spAutoFit/>
          </a:bodyPr>
          <a:lstStyle/>
          <a:p>
            <a:pPr algn="l">
              <a:buClrTx/>
              <a:buSzTx/>
              <a:buFontTx/>
              <a:defRPr sz="3000" b="1">
                <a:solidFill>
                  <a:srgbClr val="1A56DB"/>
                </a:solidFill>
              </a:defRPr>
            </a:pPr>
            <a:r>
              <a:rPr>
                <a:solidFill>
                  <a:schemeClr val="tx1"/>
                </a:solidFill>
              </a:rPr>
              <a:t>Background: On-Device LLM Services</a:t>
            </a:r>
            <a:endParaRPr>
              <a:solidFill>
                <a:schemeClr val="tx1"/>
              </a:solidFill>
            </a:endParaRPr>
          </a:p>
        </p:txBody>
      </p:sp>
      <p:sp>
        <p:nvSpPr>
          <p:cNvPr id="4" name="TextBox 3"/>
          <p:cNvSpPr txBox="1"/>
          <p:nvPr/>
        </p:nvSpPr>
        <p:spPr>
          <a:xfrm>
            <a:off x="732438" y="985520"/>
            <a:ext cx="10515600" cy="404495"/>
          </a:xfrm>
          <a:prstGeom prst="rect">
            <a:avLst/>
          </a:prstGeom>
          <a:noFill/>
        </p:spPr>
        <p:txBody>
          <a:bodyPr wrap="square">
            <a:noAutofit/>
          </a:bodyPr>
          <a:lstStyle/>
          <a:p>
            <a:pPr algn="l">
              <a:defRPr sz="2000" b="0">
                <a:solidFill>
                  <a:srgbClr val="2D2D2D"/>
                </a:solidFill>
              </a:defRPr>
            </a:pPr>
            <a:r>
              <a:rPr sz="2400" b="1"/>
              <a:t>LLMs deployed on edge devices</a:t>
            </a:r>
            <a:r>
              <a:rPr sz="2400"/>
              <a:t> for privacy, low latency, and personalization</a:t>
            </a:r>
            <a:endParaRPr sz="2400"/>
          </a:p>
        </p:txBody>
      </p:sp>
      <p:cxnSp>
        <p:nvCxnSpPr>
          <p:cNvPr id="9" name="直线连接符 4"/>
          <p:cNvCxnSpPr/>
          <p:nvPr/>
        </p:nvCxnSpPr>
        <p:spPr>
          <a:xfrm>
            <a:off x="634794" y="841572"/>
            <a:ext cx="1092424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51" name="组合 50"/>
          <p:cNvGrpSpPr/>
          <p:nvPr/>
        </p:nvGrpSpPr>
        <p:grpSpPr>
          <a:xfrm>
            <a:off x="582297" y="1876633"/>
            <a:ext cx="3826675" cy="1436620"/>
            <a:chOff x="528706" y="5337411"/>
            <a:chExt cx="3049862" cy="1144987"/>
          </a:xfrm>
        </p:grpSpPr>
        <p:pic>
          <p:nvPicPr>
            <p:cNvPr id="2060" name="Picture 12" descr="133,200+ Man Laptop Stock Illustrations, Royalty-Free Vector Graphics &amp;  Clip Art - iStock | Business man laptop, Man laptop home, Asian man laptop"/>
            <p:cNvPicPr>
              <a:picLocks noChangeAspect="1" noChangeArrowheads="1"/>
            </p:cNvPicPr>
            <p:nvPr/>
          </p:nvPicPr>
          <p:blipFill rotWithShape="1">
            <a:blip r:embed="rId1">
              <a:clrChange>
                <a:clrFrom>
                  <a:srgbClr val="FFFFFF"/>
                </a:clrFrom>
                <a:clrTo>
                  <a:srgbClr val="FFFFFF">
                    <a:alpha val="0"/>
                  </a:srgbClr>
                </a:clrTo>
              </a:clrChange>
              <a:grayscl/>
              <a:extLst>
                <a:ext uri="{BEBA8EAE-BF5A-486C-A8C5-ECC9F3942E4B}">
                  <a14:imgProps xmlns:a14="http://schemas.microsoft.com/office/drawing/2010/main">
                    <a14:imgLayer r:embed="rId2">
                      <a14:imgEffect>
                        <a14:brightnessContrast contrast="82000"/>
                      </a14:imgEffect>
                    </a14:imgLayer>
                  </a14:imgProps>
                </a:ext>
                <a:ext uri="{28A0092B-C50C-407E-A947-70E740481C1C}">
                  <a14:useLocalDpi xmlns:a14="http://schemas.microsoft.com/office/drawing/2010/main" val="0"/>
                </a:ext>
              </a:extLst>
            </a:blip>
            <a:srcRect l="8144" t="19059" r="53148" b="15020"/>
            <a:stretch>
              <a:fillRect/>
            </a:stretch>
          </p:blipFill>
          <p:spPr bwMode="auto">
            <a:xfrm>
              <a:off x="528706" y="5337411"/>
              <a:ext cx="1121130" cy="1144987"/>
            </a:xfrm>
            <a:prstGeom prst="rect">
              <a:avLst/>
            </a:prstGeom>
            <a:noFill/>
            <a:extLst>
              <a:ext uri="{909E8E84-426E-40DD-AFC4-6F175D3DCCD1}">
                <a14:hiddenFill xmlns:a14="http://schemas.microsoft.com/office/drawing/2010/main">
                  <a:solidFill>
                    <a:srgbClr val="FFFFFF"/>
                  </a:solidFill>
                </a14:hiddenFill>
              </a:ext>
            </a:extLst>
          </p:spPr>
        </p:pic>
        <p:sp>
          <p:nvSpPr>
            <p:cNvPr id="27" name="任意形状 26"/>
            <p:cNvSpPr/>
            <p:nvPr/>
          </p:nvSpPr>
          <p:spPr>
            <a:xfrm>
              <a:off x="1417756" y="5461754"/>
              <a:ext cx="2160812" cy="566991"/>
            </a:xfrm>
            <a:custGeom>
              <a:avLst/>
              <a:gdLst>
                <a:gd name="connsiteX0" fmla="*/ 61557 w 2101857"/>
                <a:gd name="connsiteY0" fmla="*/ 0 h 566991"/>
                <a:gd name="connsiteX1" fmla="*/ 2040300 w 2101857"/>
                <a:gd name="connsiteY1" fmla="*/ 0 h 566991"/>
                <a:gd name="connsiteX2" fmla="*/ 2101857 w 2101857"/>
                <a:gd name="connsiteY2" fmla="*/ 61557 h 566991"/>
                <a:gd name="connsiteX3" fmla="*/ 2101857 w 2101857"/>
                <a:gd name="connsiteY3" fmla="*/ 307775 h 566991"/>
                <a:gd name="connsiteX4" fmla="*/ 2040300 w 2101857"/>
                <a:gd name="connsiteY4" fmla="*/ 369332 h 566991"/>
                <a:gd name="connsiteX5" fmla="*/ 306731 w 2101857"/>
                <a:gd name="connsiteY5" fmla="*/ 369332 h 566991"/>
                <a:gd name="connsiteX6" fmla="*/ 156829 w 2101857"/>
                <a:gd name="connsiteY6" fmla="*/ 566991 h 566991"/>
                <a:gd name="connsiteX7" fmla="*/ 156829 w 2101857"/>
                <a:gd name="connsiteY7" fmla="*/ 369332 h 566991"/>
                <a:gd name="connsiteX8" fmla="*/ 61557 w 2101857"/>
                <a:gd name="connsiteY8" fmla="*/ 369332 h 566991"/>
                <a:gd name="connsiteX9" fmla="*/ 0 w 2101857"/>
                <a:gd name="connsiteY9" fmla="*/ 307775 h 566991"/>
                <a:gd name="connsiteX10" fmla="*/ 0 w 2101857"/>
                <a:gd name="connsiteY10" fmla="*/ 61557 h 566991"/>
                <a:gd name="connsiteX11" fmla="*/ 61557 w 2101857"/>
                <a:gd name="connsiteY11" fmla="*/ 0 h 566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01857" h="566991">
                  <a:moveTo>
                    <a:pt x="61557" y="0"/>
                  </a:moveTo>
                  <a:lnTo>
                    <a:pt x="2040300" y="0"/>
                  </a:lnTo>
                  <a:cubicBezTo>
                    <a:pt x="2074297" y="0"/>
                    <a:pt x="2101857" y="27560"/>
                    <a:pt x="2101857" y="61557"/>
                  </a:cubicBezTo>
                  <a:lnTo>
                    <a:pt x="2101857" y="307775"/>
                  </a:lnTo>
                  <a:cubicBezTo>
                    <a:pt x="2101857" y="341772"/>
                    <a:pt x="2074297" y="369332"/>
                    <a:pt x="2040300" y="369332"/>
                  </a:cubicBezTo>
                  <a:lnTo>
                    <a:pt x="306731" y="369332"/>
                  </a:lnTo>
                  <a:lnTo>
                    <a:pt x="156829" y="566991"/>
                  </a:lnTo>
                  <a:lnTo>
                    <a:pt x="156829" y="369332"/>
                  </a:lnTo>
                  <a:lnTo>
                    <a:pt x="61557" y="369332"/>
                  </a:lnTo>
                  <a:cubicBezTo>
                    <a:pt x="27560" y="369332"/>
                    <a:pt x="0" y="341772"/>
                    <a:pt x="0" y="307775"/>
                  </a:cubicBezTo>
                  <a:lnTo>
                    <a:pt x="0" y="61557"/>
                  </a:lnTo>
                  <a:cubicBezTo>
                    <a:pt x="0" y="27560"/>
                    <a:pt x="27560" y="0"/>
                    <a:pt x="61557" y="0"/>
                  </a:cubicBezTo>
                  <a:close/>
                </a:path>
              </a:pathLst>
            </a:cu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a:solidFill>
                  <a:schemeClr val="accent1">
                    <a:lumMod val="75000"/>
                  </a:schemeClr>
                </a:solidFill>
              </a:endParaRPr>
            </a:p>
          </p:txBody>
        </p:sp>
        <p:sp>
          <p:nvSpPr>
            <p:cNvPr id="28" name="文本框 27"/>
            <p:cNvSpPr txBox="1"/>
            <p:nvPr/>
          </p:nvSpPr>
          <p:spPr>
            <a:xfrm>
              <a:off x="1426475" y="5491388"/>
              <a:ext cx="2135467" cy="293535"/>
            </a:xfrm>
            <a:prstGeom prst="rect">
              <a:avLst/>
            </a:prstGeom>
            <a:noFill/>
          </p:spPr>
          <p:txBody>
            <a:bodyPr wrap="square" rtlCol="0">
              <a:spAutoFit/>
            </a:bodyPr>
            <a:lstStyle/>
            <a:p>
              <a:pPr algn="ctr"/>
              <a:r>
                <a:rPr kumimoji="1" lang="en-US" altLang="zh-CN" b="1" dirty="0">
                  <a:solidFill>
                    <a:schemeClr val="accent1">
                      <a:lumMod val="75000"/>
                    </a:schemeClr>
                  </a:solidFill>
                  <a:latin typeface="Times New Roman" panose="02020603050405020304" pitchFamily="18" charset="0"/>
                  <a:cs typeface="Times New Roman" panose="02020603050405020304" pitchFamily="18" charset="0"/>
                </a:rPr>
                <a:t>What</a:t>
              </a:r>
              <a:r>
                <a:rPr kumimoji="1" lang="zh-CN" altLang="en-US" b="1" dirty="0">
                  <a:solidFill>
                    <a:schemeClr val="accent1">
                      <a:lumMod val="75000"/>
                    </a:schemeClr>
                  </a:solidFill>
                  <a:latin typeface="Times New Roman" panose="02020603050405020304" pitchFamily="18" charset="0"/>
                  <a:cs typeface="Times New Roman" panose="02020603050405020304" pitchFamily="18" charset="0"/>
                </a:rPr>
                <a:t> </a:t>
              </a:r>
              <a:r>
                <a:rPr kumimoji="1" lang="en-US" altLang="zh-CN" b="1" dirty="0">
                  <a:solidFill>
                    <a:schemeClr val="accent1">
                      <a:lumMod val="75000"/>
                    </a:schemeClr>
                  </a:solidFill>
                  <a:latin typeface="Times New Roman" panose="02020603050405020304" pitchFamily="18" charset="0"/>
                  <a:cs typeface="Times New Roman" panose="02020603050405020304" pitchFamily="18" charset="0"/>
                </a:rPr>
                <a:t>to</a:t>
              </a:r>
              <a:r>
                <a:rPr kumimoji="1" lang="zh-CN" altLang="en-US" b="1" dirty="0">
                  <a:solidFill>
                    <a:schemeClr val="accent1">
                      <a:lumMod val="75000"/>
                    </a:schemeClr>
                  </a:solidFill>
                  <a:latin typeface="Times New Roman" panose="02020603050405020304" pitchFamily="18" charset="0"/>
                  <a:cs typeface="Times New Roman" panose="02020603050405020304" pitchFamily="18" charset="0"/>
                </a:rPr>
                <a:t> </a:t>
              </a:r>
              <a:r>
                <a:rPr kumimoji="1" lang="en-US" altLang="zh-CN" b="1" dirty="0">
                  <a:solidFill>
                    <a:schemeClr val="accent1">
                      <a:lumMod val="75000"/>
                    </a:schemeClr>
                  </a:solidFill>
                  <a:latin typeface="Times New Roman" panose="02020603050405020304" pitchFamily="18" charset="0"/>
                  <a:cs typeface="Times New Roman" panose="02020603050405020304" pitchFamily="18" charset="0"/>
                </a:rPr>
                <a:t>cook</a:t>
              </a:r>
              <a:r>
                <a:rPr kumimoji="1" lang="zh-CN" altLang="en-US" b="1" dirty="0">
                  <a:solidFill>
                    <a:schemeClr val="accent1">
                      <a:lumMod val="75000"/>
                    </a:schemeClr>
                  </a:solidFill>
                  <a:latin typeface="Times New Roman" panose="02020603050405020304" pitchFamily="18" charset="0"/>
                  <a:cs typeface="Times New Roman" panose="02020603050405020304" pitchFamily="18" charset="0"/>
                </a:rPr>
                <a:t> </a:t>
              </a:r>
              <a:r>
                <a:rPr kumimoji="1" lang="en-US" altLang="zh-CN" b="1" dirty="0">
                  <a:solidFill>
                    <a:schemeClr val="accent1">
                      <a:lumMod val="75000"/>
                    </a:schemeClr>
                  </a:solidFill>
                  <a:latin typeface="Times New Roman" panose="02020603050405020304" pitchFamily="18" charset="0"/>
                  <a:cs typeface="Times New Roman" panose="02020603050405020304" pitchFamily="18" charset="0"/>
                </a:rPr>
                <a:t>today?</a:t>
              </a:r>
              <a:endParaRPr kumimoji="1" lang="zh-CN" altLang="en-US" b="1" dirty="0">
                <a:solidFill>
                  <a:schemeClr val="accent1">
                    <a:lumMod val="75000"/>
                  </a:schemeClr>
                </a:solidFill>
                <a:latin typeface="Times New Roman" panose="02020603050405020304" pitchFamily="18" charset="0"/>
                <a:cs typeface="Times New Roman" panose="02020603050405020304" pitchFamily="18" charset="0"/>
              </a:endParaRPr>
            </a:p>
          </p:txBody>
        </p:sp>
      </p:grpSp>
      <p:sp>
        <p:nvSpPr>
          <p:cNvPr id="10" name="TextBox 3"/>
          <p:cNvSpPr txBox="1"/>
          <p:nvPr/>
        </p:nvSpPr>
        <p:spPr>
          <a:xfrm>
            <a:off x="682908" y="3775075"/>
            <a:ext cx="10924540" cy="411480"/>
          </a:xfrm>
          <a:prstGeom prst="rect">
            <a:avLst/>
          </a:prstGeom>
          <a:noFill/>
        </p:spPr>
        <p:txBody>
          <a:bodyPr wrap="square">
            <a:noAutofit/>
          </a:bodyPr>
          <a:lstStyle/>
          <a:p>
            <a:pPr>
              <a:spcBef>
                <a:spcPts val="400"/>
              </a:spcBef>
              <a:defRPr sz="2000">
                <a:solidFill>
                  <a:srgbClr val="2D2D2D"/>
                </a:solidFill>
              </a:defRPr>
            </a:pPr>
            <a:r>
              <a:rPr sz="2400" b="1"/>
              <a:t>Prefix Caching</a:t>
            </a:r>
            <a:r>
              <a:rPr sz="2400"/>
              <a:t>: reuses KV pairs from common prefixes across requests</a:t>
            </a:r>
            <a:endParaRPr lang="en-US" sz="2400"/>
          </a:p>
        </p:txBody>
      </p:sp>
      <p:grpSp>
        <p:nvGrpSpPr>
          <p:cNvPr id="11" name="组合 10"/>
          <p:cNvGrpSpPr/>
          <p:nvPr/>
        </p:nvGrpSpPr>
        <p:grpSpPr>
          <a:xfrm>
            <a:off x="4584693" y="1780970"/>
            <a:ext cx="3021956" cy="1913012"/>
            <a:chOff x="5213384" y="4338159"/>
            <a:chExt cx="3021956" cy="1913012"/>
          </a:xfrm>
        </p:grpSpPr>
        <p:sp>
          <p:nvSpPr>
            <p:cNvPr id="12" name="矩形 11"/>
            <p:cNvSpPr/>
            <p:nvPr/>
          </p:nvSpPr>
          <p:spPr>
            <a:xfrm>
              <a:off x="5213384" y="4338159"/>
              <a:ext cx="3021956" cy="1913012"/>
            </a:xfrm>
            <a:prstGeom prst="rect">
              <a:avLst/>
            </a:prstGeom>
            <a:solidFill>
              <a:schemeClr val="bg1"/>
            </a:solidFill>
            <a:ln w="63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13" name="组合 12"/>
            <p:cNvGrpSpPr/>
            <p:nvPr/>
          </p:nvGrpSpPr>
          <p:grpSpPr>
            <a:xfrm>
              <a:off x="5213384" y="4370278"/>
              <a:ext cx="2990785" cy="1779630"/>
              <a:chOff x="2237942" y="4000890"/>
              <a:chExt cx="2990785" cy="1779630"/>
            </a:xfrm>
          </p:grpSpPr>
          <p:grpSp>
            <p:nvGrpSpPr>
              <p:cNvPr id="14" name="组合 13"/>
              <p:cNvGrpSpPr/>
              <p:nvPr/>
            </p:nvGrpSpPr>
            <p:grpSpPr>
              <a:xfrm>
                <a:off x="2306006" y="5196955"/>
                <a:ext cx="2922721" cy="583565"/>
                <a:chOff x="2306006" y="5196955"/>
                <a:chExt cx="2922721" cy="583565"/>
              </a:xfrm>
            </p:grpSpPr>
            <p:pic>
              <p:nvPicPr>
                <p:cNvPr id="16" name="Picture 16" descr="smartphone icon"/>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306006" y="5310763"/>
                  <a:ext cx="413569" cy="413569"/>
                </a:xfrm>
                <a:prstGeom prst="rect">
                  <a:avLst/>
                </a:prstGeom>
                <a:noFill/>
                <a:extLst>
                  <a:ext uri="{909E8E84-426E-40DD-AFC4-6F175D3DCCD1}">
                    <a14:hiddenFill xmlns:a14="http://schemas.microsoft.com/office/drawing/2010/main">
                      <a:solidFill>
                        <a:srgbClr val="FFFFFF"/>
                      </a:solidFill>
                    </a14:hiddenFill>
                  </a:ext>
                </a:extLst>
              </p:spPr>
            </p:pic>
            <p:sp>
              <p:nvSpPr>
                <p:cNvPr id="17" name="文本框 16"/>
                <p:cNvSpPr txBox="1"/>
                <p:nvPr/>
              </p:nvSpPr>
              <p:spPr>
                <a:xfrm>
                  <a:off x="2706507" y="5196955"/>
                  <a:ext cx="2522220" cy="583565"/>
                </a:xfrm>
                <a:prstGeom prst="rect">
                  <a:avLst/>
                </a:prstGeom>
                <a:noFill/>
              </p:spPr>
              <p:txBody>
                <a:bodyPr wrap="none" rtlCol="0">
                  <a:spAutoFit/>
                </a:bodyPr>
                <a:lstStyle/>
                <a:p>
                  <a:r>
                    <a:rPr kumimoji="1" lang="en-US" altLang="zh-CN" sz="1600" b="1" dirty="0">
                      <a:latin typeface="Times New Roman" panose="02020603050405020304" pitchFamily="18" charset="0"/>
                      <a:cs typeface="Times New Roman" panose="02020603050405020304" pitchFamily="18" charset="0"/>
                    </a:rPr>
                    <a:t>Chat</a:t>
                  </a:r>
                  <a:r>
                    <a:rPr kumimoji="1" lang="zh-CN" altLang="en-US" sz="1600" b="1" dirty="0">
                      <a:latin typeface="Times New Roman" panose="02020603050405020304" pitchFamily="18" charset="0"/>
                      <a:cs typeface="Times New Roman" panose="02020603050405020304" pitchFamily="18" charset="0"/>
                    </a:rPr>
                    <a:t> </a:t>
                  </a:r>
                  <a:r>
                    <a:rPr kumimoji="1" lang="en-US" altLang="zh-CN" sz="1600" b="1" dirty="0">
                      <a:latin typeface="Times New Roman" panose="02020603050405020304" pitchFamily="18" charset="0"/>
                      <a:cs typeface="Times New Roman" panose="02020603050405020304" pitchFamily="18" charset="0"/>
                    </a:rPr>
                    <a:t>Records</a:t>
                  </a:r>
                  <a:endParaRPr kumimoji="1" lang="en-US" altLang="zh-CN" sz="1600" b="1" dirty="0">
                    <a:latin typeface="Times New Roman" panose="02020603050405020304" pitchFamily="18" charset="0"/>
                    <a:cs typeface="Times New Roman" panose="02020603050405020304" pitchFamily="18" charset="0"/>
                  </a:endParaRPr>
                </a:p>
                <a:p>
                  <a:r>
                    <a:rPr kumimoji="1" lang="en-US" altLang="zh-CN" sz="1600" dirty="0">
                      <a:latin typeface="Times New Roman" panose="02020603050405020304" pitchFamily="18" charset="0"/>
                      <a:cs typeface="Times New Roman" panose="02020603050405020304" pitchFamily="18" charset="0"/>
                    </a:rPr>
                    <a:t>…</a:t>
                  </a:r>
                  <a:r>
                    <a:rPr kumimoji="1" lang="zh-CN" altLang="en-US" sz="1600" dirty="0">
                      <a:latin typeface="Times New Roman" panose="02020603050405020304" pitchFamily="18" charset="0"/>
                      <a:cs typeface="Times New Roman" panose="02020603050405020304" pitchFamily="18" charset="0"/>
                    </a:rPr>
                    <a:t> </a:t>
                  </a:r>
                  <a:r>
                    <a:rPr kumimoji="1" lang="en-US" altLang="zh-CN" sz="1600" dirty="0">
                      <a:latin typeface="Times New Roman" panose="02020603050405020304" pitchFamily="18" charset="0"/>
                      <a:cs typeface="Times New Roman" panose="02020603050405020304" pitchFamily="18" charset="0"/>
                    </a:rPr>
                    <a:t>I’m</a:t>
                  </a:r>
                  <a:r>
                    <a:rPr kumimoji="1" lang="zh-CN" altLang="en-US" sz="1600" dirty="0">
                      <a:latin typeface="Times New Roman" panose="02020603050405020304" pitchFamily="18" charset="0"/>
                      <a:cs typeface="Times New Roman" panose="02020603050405020304" pitchFamily="18" charset="0"/>
                    </a:rPr>
                    <a:t> </a:t>
                  </a:r>
                  <a:r>
                    <a:rPr kumimoji="1" lang="en-US" altLang="zh-CN" sz="1600" dirty="0">
                      <a:latin typeface="Times New Roman" panose="02020603050405020304" pitchFamily="18" charset="0"/>
                      <a:cs typeface="Times New Roman" panose="02020603050405020304" pitchFamily="18" charset="0"/>
                    </a:rPr>
                    <a:t>allergic to peanuts</a:t>
                  </a:r>
                  <a:r>
                    <a:rPr kumimoji="1" lang="zh-CN" altLang="en-US" sz="1600" dirty="0">
                      <a:latin typeface="Times New Roman" panose="02020603050405020304" pitchFamily="18" charset="0"/>
                      <a:cs typeface="Times New Roman" panose="02020603050405020304" pitchFamily="18" charset="0"/>
                    </a:rPr>
                    <a:t> </a:t>
                  </a:r>
                  <a:r>
                    <a:rPr kumimoji="1" lang="en-US" altLang="zh-CN" sz="1600" dirty="0">
                      <a:latin typeface="Times New Roman" panose="02020603050405020304" pitchFamily="18" charset="0"/>
                      <a:cs typeface="Times New Roman" panose="02020603050405020304" pitchFamily="18" charset="0"/>
                    </a:rPr>
                    <a:t>…</a:t>
                  </a:r>
                  <a:endParaRPr kumimoji="1" lang="zh-CN" altLang="en-US" sz="1600" dirty="0">
                    <a:latin typeface="Times New Roman" panose="02020603050405020304" pitchFamily="18" charset="0"/>
                    <a:cs typeface="Times New Roman" panose="02020603050405020304" pitchFamily="18" charset="0"/>
                  </a:endParaRPr>
                </a:p>
              </p:txBody>
            </p:sp>
          </p:grpSp>
          <p:grpSp>
            <p:nvGrpSpPr>
              <p:cNvPr id="18" name="组合 17"/>
              <p:cNvGrpSpPr/>
              <p:nvPr/>
            </p:nvGrpSpPr>
            <p:grpSpPr>
              <a:xfrm>
                <a:off x="2237942" y="4000890"/>
                <a:ext cx="2805365" cy="595850"/>
                <a:chOff x="2237942" y="4000890"/>
                <a:chExt cx="2805365" cy="595850"/>
              </a:xfrm>
            </p:grpSpPr>
            <p:grpSp>
              <p:nvGrpSpPr>
                <p:cNvPr id="19" name="组合 18"/>
                <p:cNvGrpSpPr/>
                <p:nvPr/>
              </p:nvGrpSpPr>
              <p:grpSpPr>
                <a:xfrm>
                  <a:off x="2237942" y="4036359"/>
                  <a:ext cx="560381" cy="560381"/>
                  <a:chOff x="2237942" y="4036359"/>
                  <a:chExt cx="560381" cy="560381"/>
                </a:xfrm>
              </p:grpSpPr>
              <p:pic>
                <p:nvPicPr>
                  <p:cNvPr id="20" name="Picture 14" descr="refrigerator icon"/>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237942" y="4036359"/>
                    <a:ext cx="560381" cy="560381"/>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12" descr="vegetables icon"/>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380823" y="4285483"/>
                    <a:ext cx="280974" cy="280974"/>
                  </a:xfrm>
                  <a:prstGeom prst="rect">
                    <a:avLst/>
                  </a:prstGeom>
                  <a:noFill/>
                  <a:extLst>
                    <a:ext uri="{909E8E84-426E-40DD-AFC4-6F175D3DCCD1}">
                      <a14:hiddenFill xmlns:a14="http://schemas.microsoft.com/office/drawing/2010/main">
                        <a:solidFill>
                          <a:srgbClr val="FFFFFF"/>
                        </a:solidFill>
                      </a14:hiddenFill>
                    </a:ext>
                  </a:extLst>
                </p:spPr>
              </p:pic>
            </p:grpSp>
            <p:sp>
              <p:nvSpPr>
                <p:cNvPr id="23" name="文本框 22"/>
                <p:cNvSpPr txBox="1"/>
                <p:nvPr/>
              </p:nvSpPr>
              <p:spPr>
                <a:xfrm>
                  <a:off x="2706507" y="4000890"/>
                  <a:ext cx="2336800" cy="583565"/>
                </a:xfrm>
                <a:prstGeom prst="rect">
                  <a:avLst/>
                </a:prstGeom>
                <a:noFill/>
              </p:spPr>
              <p:txBody>
                <a:bodyPr wrap="none" rtlCol="0">
                  <a:spAutoFit/>
                </a:bodyPr>
                <a:lstStyle/>
                <a:p>
                  <a:r>
                    <a:rPr lang="en-US" altLang="zh-CN" sz="1600" b="1" i="0">
                      <a:effectLst/>
                      <a:latin typeface="Times New Roman" panose="02020603050405020304" pitchFamily="18" charset="0"/>
                      <a:cs typeface="Times New Roman" panose="02020603050405020304" pitchFamily="18" charset="0"/>
                    </a:rPr>
                    <a:t>Stock</a:t>
                  </a:r>
                  <a:r>
                    <a:rPr lang="zh-CN" altLang="en-US" sz="1600" b="1" i="0">
                      <a:effectLst/>
                      <a:latin typeface="Times New Roman" panose="02020603050405020304" pitchFamily="18" charset="0"/>
                      <a:cs typeface="Times New Roman" panose="02020603050405020304" pitchFamily="18" charset="0"/>
                    </a:rPr>
                    <a:t> </a:t>
                  </a:r>
                  <a:r>
                    <a:rPr lang="en-US" altLang="zh-CN" sz="1600" b="1" i="0">
                      <a:effectLst/>
                      <a:latin typeface="Times New Roman" panose="02020603050405020304" pitchFamily="18" charset="0"/>
                      <a:cs typeface="Times New Roman" panose="02020603050405020304" pitchFamily="18" charset="0"/>
                    </a:rPr>
                    <a:t>in</a:t>
                  </a:r>
                  <a:r>
                    <a:rPr lang="zh-CN" altLang="en-US" sz="1600" b="1" i="0">
                      <a:effectLst/>
                      <a:latin typeface="Times New Roman" panose="02020603050405020304" pitchFamily="18" charset="0"/>
                      <a:cs typeface="Times New Roman" panose="02020603050405020304" pitchFamily="18" charset="0"/>
                    </a:rPr>
                    <a:t> </a:t>
                  </a:r>
                  <a:r>
                    <a:rPr lang="en-GB" altLang="zh-CN" sz="1600" b="1" i="0">
                      <a:effectLst/>
                      <a:latin typeface="Times New Roman" panose="02020603050405020304" pitchFamily="18" charset="0"/>
                      <a:cs typeface="Times New Roman" panose="02020603050405020304" pitchFamily="18" charset="0"/>
                    </a:rPr>
                    <a:t>Smart </a:t>
                  </a:r>
                  <a:r>
                    <a:rPr lang="en-US" altLang="zh-CN" sz="1600" b="1" i="0">
                      <a:effectLst/>
                      <a:latin typeface="Times New Roman" panose="02020603050405020304" pitchFamily="18" charset="0"/>
                      <a:cs typeface="Times New Roman" panose="02020603050405020304" pitchFamily="18" charset="0"/>
                    </a:rPr>
                    <a:t>F</a:t>
                  </a:r>
                  <a:r>
                    <a:rPr lang="en-GB" altLang="zh-CN" sz="1600" b="1" i="0">
                      <a:effectLst/>
                      <a:latin typeface="Times New Roman" panose="02020603050405020304" pitchFamily="18" charset="0"/>
                      <a:cs typeface="Times New Roman" panose="02020603050405020304" pitchFamily="18" charset="0"/>
                    </a:rPr>
                    <a:t>ridge</a:t>
                  </a:r>
                  <a:endParaRPr lang="zh-CN" altLang="en-US" sz="1600" b="1">
                    <a:latin typeface="Times New Roman" panose="02020603050405020304" pitchFamily="18" charset="0"/>
                    <a:cs typeface="Times New Roman" panose="02020603050405020304" pitchFamily="18" charset="0"/>
                  </a:endParaRPr>
                </a:p>
                <a:p>
                  <a:r>
                    <a:rPr lang="en-US" altLang="zh-CN" sz="1600">
                      <a:latin typeface="Times New Roman" panose="02020603050405020304" pitchFamily="18" charset="0"/>
                      <a:cs typeface="Times New Roman" panose="02020603050405020304" pitchFamily="18" charset="0"/>
                    </a:rPr>
                    <a:t>b</a:t>
                  </a:r>
                  <a:r>
                    <a:rPr lang="en-US" altLang="zh-CN" sz="1600" b="0" i="0">
                      <a:effectLst/>
                      <a:latin typeface="Times New Roman" panose="02020603050405020304" pitchFamily="18" charset="0"/>
                      <a:cs typeface="Times New Roman" panose="02020603050405020304" pitchFamily="18" charset="0"/>
                    </a:rPr>
                    <a:t>ell</a:t>
                  </a:r>
                  <a:r>
                    <a:rPr lang="zh-CN" altLang="en-US" sz="1600" b="0" i="0">
                      <a:effectLst/>
                      <a:latin typeface="Times New Roman" panose="02020603050405020304" pitchFamily="18" charset="0"/>
                      <a:cs typeface="Times New Roman" panose="02020603050405020304" pitchFamily="18" charset="0"/>
                    </a:rPr>
                    <a:t> </a:t>
                  </a:r>
                  <a:r>
                    <a:rPr lang="en-US" altLang="zh-CN" sz="1600" b="0" i="0">
                      <a:effectLst/>
                      <a:latin typeface="Times New Roman" panose="02020603050405020304" pitchFamily="18" charset="0"/>
                      <a:cs typeface="Times New Roman" panose="02020603050405020304" pitchFamily="18" charset="0"/>
                    </a:rPr>
                    <a:t>p</a:t>
                  </a:r>
                  <a:r>
                    <a:rPr lang="en-GB" altLang="zh-CN" sz="1600" b="0" i="0">
                      <a:effectLst/>
                      <a:latin typeface="Times New Roman" panose="02020603050405020304" pitchFamily="18" charset="0"/>
                      <a:cs typeface="Times New Roman" panose="02020603050405020304" pitchFamily="18" charset="0"/>
                    </a:rPr>
                    <a:t>epper</a:t>
                  </a:r>
                  <a:r>
                    <a:rPr lang="en-US" altLang="zh-CN" sz="1600" b="0">
                      <a:latin typeface="Times New Roman" panose="02020603050405020304" pitchFamily="18" charset="0"/>
                      <a:cs typeface="Times New Roman" panose="02020603050405020304" pitchFamily="18" charset="0"/>
                    </a:rPr>
                    <a:t>,</a:t>
                  </a:r>
                  <a:r>
                    <a:rPr lang="zh-CN" altLang="en-US" sz="1600" b="0">
                      <a:latin typeface="Times New Roman" panose="02020603050405020304" pitchFamily="18" charset="0"/>
                      <a:cs typeface="Times New Roman" panose="02020603050405020304" pitchFamily="18" charset="0"/>
                    </a:rPr>
                    <a:t> </a:t>
                  </a:r>
                  <a:r>
                    <a:rPr lang="en-GB" altLang="zh-CN" sz="1600" i="0">
                      <a:effectLst/>
                      <a:latin typeface="Times New Roman" panose="02020603050405020304" pitchFamily="18" charset="0"/>
                      <a:cs typeface="Times New Roman" panose="02020603050405020304" pitchFamily="18" charset="0"/>
                    </a:rPr>
                    <a:t>brocoli</a:t>
                  </a:r>
                  <a:r>
                    <a:rPr lang="en-US" altLang="zh-CN" sz="1600">
                      <a:latin typeface="Times New Roman" panose="02020603050405020304" pitchFamily="18" charset="0"/>
                      <a:cs typeface="Times New Roman" panose="02020603050405020304" pitchFamily="18" charset="0"/>
                    </a:rPr>
                    <a:t>,</a:t>
                  </a:r>
                  <a:r>
                    <a:rPr lang="zh-CN" altLang="en-US" sz="1600">
                      <a:latin typeface="Times New Roman" panose="02020603050405020304" pitchFamily="18" charset="0"/>
                      <a:cs typeface="Times New Roman" panose="02020603050405020304" pitchFamily="18" charset="0"/>
                    </a:rPr>
                    <a:t> </a:t>
                  </a:r>
                  <a:r>
                    <a:rPr kumimoji="1" lang="en-US" altLang="zh-CN" sz="1600">
                      <a:latin typeface="Times New Roman" panose="02020603050405020304" pitchFamily="18" charset="0"/>
                      <a:cs typeface="Times New Roman" panose="02020603050405020304" pitchFamily="18" charset="0"/>
                    </a:rPr>
                    <a:t>carrot</a:t>
                  </a:r>
                  <a:endParaRPr kumimoji="1" lang="zh-CN" altLang="en-US" sz="1600">
                    <a:latin typeface="Times New Roman" panose="02020603050405020304" pitchFamily="18" charset="0"/>
                    <a:cs typeface="Times New Roman" panose="02020603050405020304" pitchFamily="18" charset="0"/>
                  </a:endParaRPr>
                </a:p>
              </p:txBody>
            </p:sp>
          </p:grpSp>
          <p:grpSp>
            <p:nvGrpSpPr>
              <p:cNvPr id="24" name="组合 23"/>
              <p:cNvGrpSpPr/>
              <p:nvPr/>
            </p:nvGrpSpPr>
            <p:grpSpPr>
              <a:xfrm>
                <a:off x="2306007" y="4604460"/>
                <a:ext cx="2890601" cy="583565"/>
                <a:chOff x="2306007" y="4668591"/>
                <a:chExt cx="2890601" cy="583565"/>
              </a:xfrm>
            </p:grpSpPr>
            <p:pic>
              <p:nvPicPr>
                <p:cNvPr id="25" name="Picture 18" descr="comic style order icon"/>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306007" y="4800118"/>
                  <a:ext cx="413569" cy="413569"/>
                </a:xfrm>
                <a:prstGeom prst="rect">
                  <a:avLst/>
                </a:prstGeom>
                <a:noFill/>
                <a:extLst>
                  <a:ext uri="{909E8E84-426E-40DD-AFC4-6F175D3DCCD1}">
                    <a14:hiddenFill xmlns:a14="http://schemas.microsoft.com/office/drawing/2010/main">
                      <a:solidFill>
                        <a:srgbClr val="FFFFFF"/>
                      </a:solidFill>
                    </a14:hiddenFill>
                  </a:ext>
                </a:extLst>
              </p:spPr>
            </p:pic>
            <p:sp>
              <p:nvSpPr>
                <p:cNvPr id="26" name="文本框 25"/>
                <p:cNvSpPr txBox="1"/>
                <p:nvPr/>
              </p:nvSpPr>
              <p:spPr>
                <a:xfrm>
                  <a:off x="2693438" y="4668591"/>
                  <a:ext cx="2503170" cy="583565"/>
                </a:xfrm>
                <a:prstGeom prst="rect">
                  <a:avLst/>
                </a:prstGeom>
                <a:noFill/>
              </p:spPr>
              <p:txBody>
                <a:bodyPr wrap="none" rtlCol="0">
                  <a:spAutoFit/>
                </a:bodyPr>
                <a:lstStyle/>
                <a:p>
                  <a:r>
                    <a:rPr lang="en-US" altLang="zh-CN" sz="1600" b="1" i="0" u="none" strike="noStrike" dirty="0">
                      <a:effectLst/>
                      <a:latin typeface="Times New Roman" panose="02020603050405020304" pitchFamily="18" charset="0"/>
                      <a:cs typeface="Times New Roman" panose="02020603050405020304" pitchFamily="18" charset="0"/>
                    </a:rPr>
                    <a:t>History</a:t>
                  </a:r>
                  <a:r>
                    <a:rPr lang="zh-CN" altLang="en-US" sz="1600" b="1" i="0" u="none" strike="noStrike" dirty="0">
                      <a:effectLst/>
                      <a:latin typeface="Times New Roman" panose="02020603050405020304" pitchFamily="18" charset="0"/>
                      <a:cs typeface="Times New Roman" panose="02020603050405020304" pitchFamily="18" charset="0"/>
                    </a:rPr>
                    <a:t> </a:t>
                  </a:r>
                  <a:r>
                    <a:rPr lang="en-US" altLang="zh-CN" sz="1600" b="1" dirty="0">
                      <a:latin typeface="Times New Roman" panose="02020603050405020304" pitchFamily="18" charset="0"/>
                      <a:cs typeface="Times New Roman" panose="02020603050405020304" pitchFamily="18" charset="0"/>
                    </a:rPr>
                    <a:t>Orders</a:t>
                  </a:r>
                  <a:endParaRPr lang="en-US" altLang="zh-CN" sz="1600" b="1" i="0" u="none" strike="noStrike" dirty="0">
                    <a:effectLst/>
                    <a:latin typeface="Times New Roman" panose="02020603050405020304" pitchFamily="18" charset="0"/>
                    <a:cs typeface="Times New Roman" panose="02020603050405020304" pitchFamily="18" charset="0"/>
                  </a:endParaRPr>
                </a:p>
                <a:p>
                  <a:r>
                    <a:rPr lang="en-US" altLang="zh-CN" sz="1600" i="0" u="none" strike="noStrike" dirty="0">
                      <a:effectLst/>
                      <a:latin typeface="Times New Roman" panose="02020603050405020304" pitchFamily="18" charset="0"/>
                      <a:cs typeface="Times New Roman" panose="02020603050405020304" pitchFamily="18" charset="0"/>
                    </a:rPr>
                    <a:t>2026-6-20,</a:t>
                  </a:r>
                  <a:r>
                    <a:rPr lang="zh-CN" altLang="en-US" sz="1600" i="0" u="none" strike="noStrike" dirty="0">
                      <a:effectLst/>
                      <a:latin typeface="Times New Roman" panose="02020603050405020304" pitchFamily="18" charset="0"/>
                      <a:cs typeface="Times New Roman" panose="02020603050405020304" pitchFamily="18" charset="0"/>
                    </a:rPr>
                    <a:t> </a:t>
                  </a:r>
                  <a:r>
                    <a:rPr lang="en-GB" altLang="zh-CN" sz="1600" i="1" u="none" strike="noStrike" dirty="0">
                      <a:effectLst/>
                      <a:latin typeface="Times New Roman" panose="02020603050405020304" pitchFamily="18" charset="0"/>
                      <a:cs typeface="Times New Roman" panose="02020603050405020304" pitchFamily="18" charset="0"/>
                    </a:rPr>
                    <a:t>Mexican </a:t>
                  </a:r>
                  <a:r>
                    <a:rPr lang="en-US" altLang="zh-CN" sz="1600" i="1" u="none" strike="noStrike" dirty="0">
                      <a:effectLst/>
                      <a:latin typeface="Times New Roman" panose="02020603050405020304" pitchFamily="18" charset="0"/>
                      <a:cs typeface="Times New Roman" panose="02020603050405020304" pitchFamily="18" charset="0"/>
                    </a:rPr>
                    <a:t>C</a:t>
                  </a:r>
                  <a:r>
                    <a:rPr lang="en-GB" altLang="zh-CN" sz="1600" i="1" u="none" strike="noStrike" dirty="0">
                      <a:effectLst/>
                      <a:latin typeface="Times New Roman" panose="02020603050405020304" pitchFamily="18" charset="0"/>
                      <a:cs typeface="Times New Roman" panose="02020603050405020304" pitchFamily="18" charset="0"/>
                    </a:rPr>
                    <a:t>uisine</a:t>
                  </a:r>
                  <a:endParaRPr kumimoji="1" lang="zh-CN" altLang="en-US" sz="1600" i="1" dirty="0">
                    <a:latin typeface="Times New Roman" panose="02020603050405020304" pitchFamily="18" charset="0"/>
                    <a:cs typeface="Times New Roman" panose="02020603050405020304" pitchFamily="18" charset="0"/>
                  </a:endParaRPr>
                </a:p>
              </p:txBody>
            </p:sp>
          </p:grpSp>
        </p:grpSp>
      </p:grpSp>
      <p:pic>
        <p:nvPicPr>
          <p:cNvPr id="29" name="Picture 8"/>
          <p:cNvPicPr>
            <a:picLocks noChangeAspect="1" noChangeArrowheads="1"/>
          </p:cNvPicPr>
          <p:nvPr/>
        </p:nvPicPr>
        <p:blipFill>
          <a:blip r:embed="rId7"/>
          <a:srcRect l="1770" r="1770"/>
          <a:stretch>
            <a:fillRect/>
          </a:stretch>
        </p:blipFill>
        <p:spPr bwMode="auto">
          <a:xfrm>
            <a:off x="8187154" y="1763825"/>
            <a:ext cx="2774353" cy="1913012"/>
          </a:xfrm>
          <a:prstGeom prst="rect">
            <a:avLst/>
          </a:prstGeom>
          <a:noFill/>
          <a:extLst>
            <a:ext uri="{909E8E84-426E-40DD-AFC4-6F175D3DCCD1}">
              <a14:hiddenFill xmlns:a14="http://schemas.microsoft.com/office/drawing/2010/main">
                <a:solidFill>
                  <a:srgbClr val="FFFFFF"/>
                </a:solidFill>
              </a14:hiddenFill>
            </a:ext>
          </a:extLst>
        </p:spPr>
      </p:pic>
      <p:sp>
        <p:nvSpPr>
          <p:cNvPr id="95" name="文本框 94"/>
          <p:cNvSpPr txBox="1"/>
          <p:nvPr/>
        </p:nvSpPr>
        <p:spPr>
          <a:xfrm>
            <a:off x="5107623" y="1383665"/>
            <a:ext cx="1933575" cy="368300"/>
          </a:xfrm>
          <a:prstGeom prst="rect">
            <a:avLst/>
          </a:prstGeom>
          <a:noFill/>
        </p:spPr>
        <p:txBody>
          <a:bodyPr wrap="square">
            <a:spAutoFit/>
          </a:bodyPr>
          <a:lstStyle/>
          <a:p>
            <a:r>
              <a:rPr lang="en-GB" altLang="zh-CN" b="1" i="0" dirty="0">
                <a:solidFill>
                  <a:schemeClr val="accent1">
                    <a:lumMod val="75000"/>
                  </a:schemeClr>
                </a:solidFill>
                <a:effectLst/>
                <a:latin typeface="Times New Roman" panose="02020603050405020304" pitchFamily="18" charset="0"/>
                <a:cs typeface="Times New Roman" panose="02020603050405020304" pitchFamily="18" charset="0"/>
              </a:rPr>
              <a:t>personalized data</a:t>
            </a:r>
            <a:endParaRPr lang="zh-CN" altLang="en-US" dirty="0"/>
          </a:p>
        </p:txBody>
      </p:sp>
      <p:sp>
        <p:nvSpPr>
          <p:cNvPr id="30" name="文本框 29"/>
          <p:cNvSpPr txBox="1"/>
          <p:nvPr/>
        </p:nvSpPr>
        <p:spPr>
          <a:xfrm>
            <a:off x="8554403" y="1390015"/>
            <a:ext cx="2039620" cy="368300"/>
          </a:xfrm>
          <a:prstGeom prst="rect">
            <a:avLst/>
          </a:prstGeom>
          <a:noFill/>
        </p:spPr>
        <p:txBody>
          <a:bodyPr wrap="square">
            <a:spAutoFit/>
          </a:bodyPr>
          <a:lstStyle/>
          <a:p>
            <a:r>
              <a:rPr lang="en-GB" altLang="zh-CN" b="1" i="0" dirty="0">
                <a:solidFill>
                  <a:schemeClr val="accent1">
                    <a:lumMod val="75000"/>
                  </a:schemeClr>
                </a:solidFill>
                <a:effectLst/>
                <a:latin typeface="Times New Roman" panose="02020603050405020304" pitchFamily="18" charset="0"/>
                <a:cs typeface="Times New Roman" panose="02020603050405020304" pitchFamily="18" charset="0"/>
              </a:rPr>
              <a:t>general knowledge</a:t>
            </a:r>
            <a:endParaRPr lang="zh-CN" altLang="en-US" dirty="0"/>
          </a:p>
        </p:txBody>
      </p:sp>
      <p:grpSp>
        <p:nvGrpSpPr>
          <p:cNvPr id="92" name="组合 91"/>
          <p:cNvGrpSpPr/>
          <p:nvPr/>
        </p:nvGrpSpPr>
        <p:grpSpPr>
          <a:xfrm>
            <a:off x="9565923" y="4959985"/>
            <a:ext cx="1861820" cy="1170305"/>
            <a:chOff x="15063" y="7811"/>
            <a:chExt cx="2932" cy="1843"/>
          </a:xfrm>
        </p:grpSpPr>
        <p:sp>
          <p:nvSpPr>
            <p:cNvPr id="56" name="矩形 55"/>
            <p:cNvSpPr/>
            <p:nvPr/>
          </p:nvSpPr>
          <p:spPr>
            <a:xfrm>
              <a:off x="15063" y="7811"/>
              <a:ext cx="680" cy="680"/>
            </a:xfrm>
            <a:prstGeom prst="rect">
              <a:avLst/>
            </a:prstGeom>
            <a:solidFill>
              <a:schemeClr val="tx2">
                <a:lumMod val="40000"/>
                <a:lumOff val="60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a:p>
              <a:pPr indent="0" algn="ctr" fontAlgn="auto">
                <a:lnSpc>
                  <a:spcPts val="2500"/>
                </a:lnSpc>
                <a:spcBef>
                  <a:spcPts val="0"/>
                </a:spcBef>
              </a:pPr>
              <a:endParaRPr lang="en-US" altLang="zh-CN" sz="1600" b="1">
                <a:solidFill>
                  <a:schemeClr val="tx1"/>
                </a:solidFill>
              </a:endParaRPr>
            </a:p>
          </p:txBody>
        </p:sp>
        <p:sp>
          <p:nvSpPr>
            <p:cNvPr id="61" name="矩形 60"/>
            <p:cNvSpPr/>
            <p:nvPr/>
          </p:nvSpPr>
          <p:spPr>
            <a:xfrm>
              <a:off x="15063" y="8974"/>
              <a:ext cx="680" cy="680"/>
            </a:xfrm>
            <a:prstGeom prst="rect">
              <a:avLst/>
            </a:prstGeom>
            <a:solidFill>
              <a:schemeClr val="accent3">
                <a:lumMod val="60000"/>
                <a:lumOff val="40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a:p>
              <a:pPr indent="0" algn="ctr" fontAlgn="auto">
                <a:lnSpc>
                  <a:spcPts val="2500"/>
                </a:lnSpc>
                <a:spcBef>
                  <a:spcPts val="0"/>
                </a:spcBef>
              </a:pPr>
              <a:endParaRPr lang="en-US" altLang="zh-CN" sz="1600" b="1">
                <a:solidFill>
                  <a:schemeClr val="tx1"/>
                </a:solidFill>
              </a:endParaRPr>
            </a:p>
          </p:txBody>
        </p:sp>
        <p:sp>
          <p:nvSpPr>
            <p:cNvPr id="70" name="文本框 69"/>
            <p:cNvSpPr txBox="1"/>
            <p:nvPr/>
          </p:nvSpPr>
          <p:spPr>
            <a:xfrm>
              <a:off x="16054" y="7838"/>
              <a:ext cx="1941" cy="580"/>
            </a:xfrm>
            <a:prstGeom prst="rect">
              <a:avLst/>
            </a:prstGeom>
            <a:noFill/>
          </p:spPr>
          <p:txBody>
            <a:bodyPr wrap="square" rtlCol="0">
              <a:spAutoFit/>
            </a:bodyPr>
            <a:p>
              <a:r>
                <a:rPr lang="en-US" altLang="zh-CN"/>
                <a:t>Reused KV</a:t>
              </a:r>
              <a:endParaRPr lang="en-US" altLang="zh-CN"/>
            </a:p>
          </p:txBody>
        </p:sp>
        <p:sp>
          <p:nvSpPr>
            <p:cNvPr id="72" name="文本框 71"/>
            <p:cNvSpPr txBox="1"/>
            <p:nvPr/>
          </p:nvSpPr>
          <p:spPr>
            <a:xfrm>
              <a:off x="16054" y="9034"/>
              <a:ext cx="1941" cy="580"/>
            </a:xfrm>
            <a:prstGeom prst="rect">
              <a:avLst/>
            </a:prstGeom>
            <a:noFill/>
          </p:spPr>
          <p:txBody>
            <a:bodyPr wrap="square" rtlCol="0">
              <a:spAutoFit/>
            </a:bodyPr>
            <a:p>
              <a:r>
                <a:rPr lang="en-US" altLang="zh-CN"/>
                <a:t>Prefilling</a:t>
              </a:r>
              <a:endParaRPr lang="en-US" altLang="zh-CN"/>
            </a:p>
          </p:txBody>
        </p:sp>
      </p:grpSp>
      <p:grpSp>
        <p:nvGrpSpPr>
          <p:cNvPr id="90" name="组合 89"/>
          <p:cNvGrpSpPr/>
          <p:nvPr/>
        </p:nvGrpSpPr>
        <p:grpSpPr>
          <a:xfrm>
            <a:off x="668303" y="4306570"/>
            <a:ext cx="4218940" cy="2145665"/>
            <a:chOff x="1051" y="6782"/>
            <a:chExt cx="6644" cy="3379"/>
          </a:xfrm>
        </p:grpSpPr>
        <p:sp>
          <p:nvSpPr>
            <p:cNvPr id="31" name="文本框 30"/>
            <p:cNvSpPr txBox="1"/>
            <p:nvPr/>
          </p:nvSpPr>
          <p:spPr>
            <a:xfrm>
              <a:off x="3131" y="6782"/>
              <a:ext cx="2646" cy="580"/>
            </a:xfrm>
            <a:prstGeom prst="rect">
              <a:avLst/>
            </a:prstGeom>
            <a:noFill/>
          </p:spPr>
          <p:txBody>
            <a:bodyPr wrap="square">
              <a:spAutoFit/>
            </a:bodyPr>
            <a:lstStyle/>
            <a:p>
              <a:r>
                <a:rPr lang="en-US" altLang="en-GB" b="1" i="0" dirty="0">
                  <a:solidFill>
                    <a:schemeClr val="accent1">
                      <a:lumMod val="75000"/>
                    </a:schemeClr>
                  </a:solidFill>
                  <a:effectLst/>
                  <a:latin typeface="Times New Roman" panose="02020603050405020304" pitchFamily="18" charset="0"/>
                  <a:cs typeface="Times New Roman" panose="02020603050405020304" pitchFamily="18" charset="0"/>
                </a:rPr>
                <a:t>Multi-trun QA</a:t>
              </a:r>
              <a:endParaRPr lang="en-US" altLang="en-GB" b="1" i="0" dirty="0">
                <a:solidFill>
                  <a:schemeClr val="accent1">
                    <a:lumMod val="75000"/>
                  </a:schemeClr>
                </a:solidFill>
                <a:effectLst/>
                <a:latin typeface="Times New Roman" panose="02020603050405020304" pitchFamily="18" charset="0"/>
                <a:cs typeface="Times New Roman" panose="02020603050405020304" pitchFamily="18" charset="0"/>
              </a:endParaRPr>
            </a:p>
          </p:txBody>
        </p:sp>
        <p:sp>
          <p:nvSpPr>
            <p:cNvPr id="32" name="矩形 31"/>
            <p:cNvSpPr/>
            <p:nvPr/>
          </p:nvSpPr>
          <p:spPr>
            <a:xfrm>
              <a:off x="2969" y="8354"/>
              <a:ext cx="680" cy="680"/>
            </a:xfrm>
            <a:prstGeom prst="rect">
              <a:avLst/>
            </a:prstGeom>
            <a:solidFill>
              <a:schemeClr val="tx2">
                <a:lumMod val="40000"/>
                <a:lumOff val="60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a:p>
              <a:pPr indent="0" algn="ctr" fontAlgn="auto">
                <a:lnSpc>
                  <a:spcPts val="2500"/>
                </a:lnSpc>
                <a:spcBef>
                  <a:spcPts val="0"/>
                </a:spcBef>
              </a:pPr>
              <a:r>
                <a:rPr lang="en-US" altLang="zh-CN" sz="1600" b="1">
                  <a:solidFill>
                    <a:schemeClr val="tx1"/>
                  </a:solidFill>
                </a:rPr>
                <a:t>Q1</a:t>
              </a:r>
              <a:endParaRPr lang="en-US" altLang="zh-CN" sz="1600" b="1">
                <a:solidFill>
                  <a:schemeClr val="tx1"/>
                </a:solidFill>
              </a:endParaRPr>
            </a:p>
          </p:txBody>
        </p:sp>
        <p:sp>
          <p:nvSpPr>
            <p:cNvPr id="33" name="文本框 32"/>
            <p:cNvSpPr txBox="1"/>
            <p:nvPr/>
          </p:nvSpPr>
          <p:spPr>
            <a:xfrm>
              <a:off x="1538" y="7575"/>
              <a:ext cx="1341" cy="2325"/>
            </a:xfrm>
            <a:prstGeom prst="rect">
              <a:avLst/>
            </a:prstGeom>
            <a:noFill/>
          </p:spPr>
          <p:txBody>
            <a:bodyPr wrap="square" rtlCol="0">
              <a:spAutoFit/>
            </a:bodyPr>
            <a:p>
              <a:r>
                <a:rPr lang="en-US" altLang="zh-CN"/>
                <a:t>Turn 1</a:t>
              </a:r>
              <a:endParaRPr lang="en-US" altLang="zh-CN"/>
            </a:p>
            <a:p>
              <a:endParaRPr lang="en-US" altLang="zh-CN"/>
            </a:p>
            <a:p>
              <a:r>
                <a:rPr lang="en-US" altLang="zh-CN"/>
                <a:t>Turn 2</a:t>
              </a:r>
              <a:endParaRPr lang="en-US" altLang="zh-CN"/>
            </a:p>
            <a:p>
              <a:endParaRPr lang="en-US" altLang="zh-CN"/>
            </a:p>
            <a:p>
              <a:r>
                <a:rPr lang="en-US" altLang="zh-CN"/>
                <a:t>Turn 3</a:t>
              </a:r>
              <a:endParaRPr lang="en-US" altLang="zh-CN"/>
            </a:p>
          </p:txBody>
        </p:sp>
        <p:cxnSp>
          <p:nvCxnSpPr>
            <p:cNvPr id="34" name="直接箭头连接符 33"/>
            <p:cNvCxnSpPr/>
            <p:nvPr/>
          </p:nvCxnSpPr>
          <p:spPr>
            <a:xfrm>
              <a:off x="1345" y="7488"/>
              <a:ext cx="0" cy="2412"/>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36" name="矩形 35"/>
            <p:cNvSpPr/>
            <p:nvPr/>
          </p:nvSpPr>
          <p:spPr>
            <a:xfrm>
              <a:off x="3649" y="8354"/>
              <a:ext cx="680" cy="680"/>
            </a:xfrm>
            <a:prstGeom prst="rect">
              <a:avLst/>
            </a:prstGeom>
            <a:solidFill>
              <a:schemeClr val="tx2">
                <a:lumMod val="40000"/>
                <a:lumOff val="60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a:p>
              <a:pPr indent="0" algn="ctr" fontAlgn="auto">
                <a:lnSpc>
                  <a:spcPts val="2500"/>
                </a:lnSpc>
                <a:spcBef>
                  <a:spcPts val="0"/>
                </a:spcBef>
              </a:pPr>
              <a:r>
                <a:rPr lang="en-US" altLang="zh-CN" sz="1600" b="1">
                  <a:solidFill>
                    <a:schemeClr val="tx1"/>
                  </a:solidFill>
                </a:rPr>
                <a:t>A1</a:t>
              </a:r>
              <a:endParaRPr lang="en-US" altLang="zh-CN" sz="1600" b="1">
                <a:solidFill>
                  <a:schemeClr val="tx1"/>
                </a:solidFill>
              </a:endParaRPr>
            </a:p>
          </p:txBody>
        </p:sp>
        <p:sp>
          <p:nvSpPr>
            <p:cNvPr id="37" name="矩形 36"/>
            <p:cNvSpPr/>
            <p:nvPr/>
          </p:nvSpPr>
          <p:spPr>
            <a:xfrm>
              <a:off x="4699" y="8362"/>
              <a:ext cx="680" cy="680"/>
            </a:xfrm>
            <a:prstGeom prst="rect">
              <a:avLst/>
            </a:prstGeom>
            <a:solidFill>
              <a:schemeClr val="tx2">
                <a:lumMod val="40000"/>
                <a:lumOff val="60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a:p>
              <a:pPr indent="0" algn="ctr" fontAlgn="auto">
                <a:lnSpc>
                  <a:spcPts val="2500"/>
                </a:lnSpc>
                <a:spcBef>
                  <a:spcPts val="0"/>
                </a:spcBef>
              </a:pPr>
              <a:r>
                <a:rPr lang="en-US" altLang="zh-CN" sz="1600" b="1">
                  <a:solidFill>
                    <a:schemeClr val="tx1"/>
                  </a:solidFill>
                </a:rPr>
                <a:t>Q2</a:t>
              </a:r>
              <a:endParaRPr lang="en-US" altLang="zh-CN" sz="1600" b="1">
                <a:solidFill>
                  <a:schemeClr val="tx1"/>
                </a:solidFill>
              </a:endParaRPr>
            </a:p>
          </p:txBody>
        </p:sp>
        <p:sp>
          <p:nvSpPr>
            <p:cNvPr id="38" name="矩形 37"/>
            <p:cNvSpPr/>
            <p:nvPr/>
          </p:nvSpPr>
          <p:spPr>
            <a:xfrm>
              <a:off x="5377" y="8362"/>
              <a:ext cx="680" cy="680"/>
            </a:xfrm>
            <a:prstGeom prst="rect">
              <a:avLst/>
            </a:prstGeom>
            <a:solidFill>
              <a:schemeClr val="tx2">
                <a:lumMod val="40000"/>
                <a:lumOff val="60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a:p>
              <a:pPr indent="0" algn="ctr" fontAlgn="auto">
                <a:lnSpc>
                  <a:spcPts val="2500"/>
                </a:lnSpc>
                <a:spcBef>
                  <a:spcPts val="0"/>
                </a:spcBef>
              </a:pPr>
              <a:r>
                <a:rPr lang="en-US" altLang="zh-CN" sz="1600" b="1">
                  <a:solidFill>
                    <a:schemeClr val="tx1"/>
                  </a:solidFill>
                </a:rPr>
                <a:t>A2</a:t>
              </a:r>
              <a:endParaRPr lang="en-US" altLang="zh-CN" sz="1600" b="1">
                <a:solidFill>
                  <a:schemeClr val="tx1"/>
                </a:solidFill>
              </a:endParaRPr>
            </a:p>
          </p:txBody>
        </p:sp>
        <p:sp>
          <p:nvSpPr>
            <p:cNvPr id="40" name="矩形 39"/>
            <p:cNvSpPr/>
            <p:nvPr/>
          </p:nvSpPr>
          <p:spPr>
            <a:xfrm>
              <a:off x="2969" y="7551"/>
              <a:ext cx="680" cy="680"/>
            </a:xfrm>
            <a:prstGeom prst="rect">
              <a:avLst/>
            </a:prstGeom>
            <a:solidFill>
              <a:schemeClr val="accent3">
                <a:lumMod val="60000"/>
                <a:lumOff val="40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a:p>
              <a:pPr indent="0" algn="ctr" fontAlgn="auto">
                <a:lnSpc>
                  <a:spcPts val="2500"/>
                </a:lnSpc>
                <a:spcBef>
                  <a:spcPts val="0"/>
                </a:spcBef>
              </a:pPr>
              <a:r>
                <a:rPr lang="en-US" altLang="zh-CN" sz="1600" b="1">
                  <a:solidFill>
                    <a:schemeClr val="tx1"/>
                  </a:solidFill>
                </a:rPr>
                <a:t>Q1</a:t>
              </a:r>
              <a:endParaRPr lang="en-US" altLang="zh-CN" sz="1600" b="1">
                <a:solidFill>
                  <a:schemeClr val="tx1"/>
                </a:solidFill>
              </a:endParaRPr>
            </a:p>
          </p:txBody>
        </p:sp>
        <p:sp>
          <p:nvSpPr>
            <p:cNvPr id="41" name="矩形 40"/>
            <p:cNvSpPr/>
            <p:nvPr/>
          </p:nvSpPr>
          <p:spPr>
            <a:xfrm>
              <a:off x="3649" y="7551"/>
              <a:ext cx="680" cy="680"/>
            </a:xfrm>
            <a:prstGeom prst="rect">
              <a:avLst/>
            </a:prstGeom>
            <a:solidFill>
              <a:schemeClr val="accent3">
                <a:lumMod val="60000"/>
                <a:lumOff val="40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a:p>
              <a:pPr indent="0" algn="ctr" fontAlgn="auto">
                <a:lnSpc>
                  <a:spcPts val="2500"/>
                </a:lnSpc>
                <a:spcBef>
                  <a:spcPts val="0"/>
                </a:spcBef>
              </a:pPr>
              <a:r>
                <a:rPr lang="en-US" altLang="zh-CN" sz="1600" b="1">
                  <a:solidFill>
                    <a:schemeClr val="tx1"/>
                  </a:solidFill>
                </a:rPr>
                <a:t>A1</a:t>
              </a:r>
              <a:endParaRPr lang="en-US" altLang="zh-CN" sz="1600" b="1">
                <a:solidFill>
                  <a:schemeClr val="tx1"/>
                </a:solidFill>
              </a:endParaRPr>
            </a:p>
          </p:txBody>
        </p:sp>
        <p:sp>
          <p:nvSpPr>
            <p:cNvPr id="42" name="矩形 41"/>
            <p:cNvSpPr/>
            <p:nvPr/>
          </p:nvSpPr>
          <p:spPr>
            <a:xfrm>
              <a:off x="2969" y="9234"/>
              <a:ext cx="680" cy="680"/>
            </a:xfrm>
            <a:prstGeom prst="rect">
              <a:avLst/>
            </a:prstGeom>
            <a:solidFill>
              <a:schemeClr val="tx2">
                <a:lumMod val="40000"/>
                <a:lumOff val="60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a:p>
              <a:pPr indent="0" algn="ctr" fontAlgn="auto">
                <a:lnSpc>
                  <a:spcPts val="2500"/>
                </a:lnSpc>
                <a:spcBef>
                  <a:spcPts val="0"/>
                </a:spcBef>
              </a:pPr>
              <a:r>
                <a:rPr lang="en-US" altLang="zh-CN" sz="1600" b="1">
                  <a:solidFill>
                    <a:schemeClr val="tx1"/>
                  </a:solidFill>
                </a:rPr>
                <a:t>Q1</a:t>
              </a:r>
              <a:endParaRPr lang="en-US" altLang="zh-CN" sz="1600" b="1">
                <a:solidFill>
                  <a:schemeClr val="tx1"/>
                </a:solidFill>
              </a:endParaRPr>
            </a:p>
          </p:txBody>
        </p:sp>
        <p:sp>
          <p:nvSpPr>
            <p:cNvPr id="43" name="矩形 42"/>
            <p:cNvSpPr/>
            <p:nvPr/>
          </p:nvSpPr>
          <p:spPr>
            <a:xfrm>
              <a:off x="3649" y="9234"/>
              <a:ext cx="680" cy="680"/>
            </a:xfrm>
            <a:prstGeom prst="rect">
              <a:avLst/>
            </a:prstGeom>
            <a:solidFill>
              <a:schemeClr val="tx2">
                <a:lumMod val="40000"/>
                <a:lumOff val="60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a:p>
              <a:pPr indent="0" algn="ctr" fontAlgn="auto">
                <a:lnSpc>
                  <a:spcPts val="2500"/>
                </a:lnSpc>
                <a:spcBef>
                  <a:spcPts val="0"/>
                </a:spcBef>
              </a:pPr>
              <a:r>
                <a:rPr lang="en-US" altLang="zh-CN" sz="1600" b="1">
                  <a:solidFill>
                    <a:schemeClr val="tx1"/>
                  </a:solidFill>
                </a:rPr>
                <a:t>A1</a:t>
              </a:r>
              <a:endParaRPr lang="en-US" altLang="zh-CN" sz="1600" b="1">
                <a:solidFill>
                  <a:schemeClr val="tx1"/>
                </a:solidFill>
              </a:endParaRPr>
            </a:p>
          </p:txBody>
        </p:sp>
        <p:sp>
          <p:nvSpPr>
            <p:cNvPr id="44" name="矩形 43"/>
            <p:cNvSpPr/>
            <p:nvPr/>
          </p:nvSpPr>
          <p:spPr>
            <a:xfrm>
              <a:off x="4329" y="9234"/>
              <a:ext cx="680" cy="680"/>
            </a:xfrm>
            <a:prstGeom prst="rect">
              <a:avLst/>
            </a:prstGeom>
            <a:solidFill>
              <a:schemeClr val="tx2">
                <a:lumMod val="40000"/>
                <a:lumOff val="60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a:p>
              <a:pPr indent="0" algn="ctr" fontAlgn="auto">
                <a:lnSpc>
                  <a:spcPts val="2500"/>
                </a:lnSpc>
                <a:spcBef>
                  <a:spcPts val="0"/>
                </a:spcBef>
              </a:pPr>
              <a:r>
                <a:rPr lang="en-US" altLang="zh-CN" sz="1600" b="1">
                  <a:solidFill>
                    <a:schemeClr val="tx1"/>
                  </a:solidFill>
                </a:rPr>
                <a:t>Q2</a:t>
              </a:r>
              <a:endParaRPr lang="en-US" altLang="zh-CN" sz="1600" b="1">
                <a:solidFill>
                  <a:schemeClr val="tx1"/>
                </a:solidFill>
              </a:endParaRPr>
            </a:p>
          </p:txBody>
        </p:sp>
        <p:sp>
          <p:nvSpPr>
            <p:cNvPr id="45" name="矩形 44"/>
            <p:cNvSpPr/>
            <p:nvPr/>
          </p:nvSpPr>
          <p:spPr>
            <a:xfrm>
              <a:off x="5007" y="9234"/>
              <a:ext cx="680" cy="680"/>
            </a:xfrm>
            <a:prstGeom prst="rect">
              <a:avLst/>
            </a:prstGeom>
            <a:solidFill>
              <a:schemeClr val="tx2">
                <a:lumMod val="40000"/>
                <a:lumOff val="60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a:p>
              <a:pPr indent="0" algn="ctr" fontAlgn="auto">
                <a:lnSpc>
                  <a:spcPts val="2500"/>
                </a:lnSpc>
                <a:spcBef>
                  <a:spcPts val="0"/>
                </a:spcBef>
              </a:pPr>
              <a:r>
                <a:rPr lang="en-US" altLang="zh-CN" sz="1600" b="1">
                  <a:solidFill>
                    <a:schemeClr val="tx1"/>
                  </a:solidFill>
                </a:rPr>
                <a:t>A2</a:t>
              </a:r>
              <a:endParaRPr lang="en-US" altLang="zh-CN" sz="1600" b="1">
                <a:solidFill>
                  <a:schemeClr val="tx1"/>
                </a:solidFill>
              </a:endParaRPr>
            </a:p>
          </p:txBody>
        </p:sp>
        <p:sp>
          <p:nvSpPr>
            <p:cNvPr id="46" name="矩形 45"/>
            <p:cNvSpPr/>
            <p:nvPr/>
          </p:nvSpPr>
          <p:spPr>
            <a:xfrm>
              <a:off x="6067" y="9234"/>
              <a:ext cx="680" cy="680"/>
            </a:xfrm>
            <a:prstGeom prst="rect">
              <a:avLst/>
            </a:prstGeom>
            <a:solidFill>
              <a:schemeClr val="accent3">
                <a:lumMod val="60000"/>
                <a:lumOff val="40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a:p>
              <a:pPr indent="0" algn="ctr" fontAlgn="auto">
                <a:lnSpc>
                  <a:spcPts val="2500"/>
                </a:lnSpc>
                <a:spcBef>
                  <a:spcPts val="0"/>
                </a:spcBef>
              </a:pPr>
              <a:r>
                <a:rPr lang="en-US" altLang="zh-CN" sz="1600" b="1">
                  <a:solidFill>
                    <a:schemeClr val="tx1"/>
                  </a:solidFill>
                </a:rPr>
                <a:t>Q3</a:t>
              </a:r>
              <a:endParaRPr lang="en-US" altLang="zh-CN" sz="1600" b="1">
                <a:solidFill>
                  <a:schemeClr val="tx1"/>
                </a:solidFill>
              </a:endParaRPr>
            </a:p>
          </p:txBody>
        </p:sp>
        <p:sp>
          <p:nvSpPr>
            <p:cNvPr id="47" name="矩形 46"/>
            <p:cNvSpPr/>
            <p:nvPr/>
          </p:nvSpPr>
          <p:spPr>
            <a:xfrm>
              <a:off x="6745" y="9234"/>
              <a:ext cx="680" cy="680"/>
            </a:xfrm>
            <a:prstGeom prst="rect">
              <a:avLst/>
            </a:prstGeom>
            <a:solidFill>
              <a:schemeClr val="accent3">
                <a:lumMod val="60000"/>
                <a:lumOff val="40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a:p>
              <a:pPr indent="0" algn="ctr" fontAlgn="auto">
                <a:lnSpc>
                  <a:spcPts val="2500"/>
                </a:lnSpc>
                <a:spcBef>
                  <a:spcPts val="0"/>
                </a:spcBef>
              </a:pPr>
              <a:r>
                <a:rPr lang="en-US" altLang="zh-CN" sz="1600" b="1">
                  <a:solidFill>
                    <a:schemeClr val="tx1"/>
                  </a:solidFill>
                </a:rPr>
                <a:t>A3</a:t>
              </a:r>
              <a:endParaRPr lang="en-US" altLang="zh-CN" sz="1600" b="1">
                <a:solidFill>
                  <a:schemeClr val="tx1"/>
                </a:solidFill>
              </a:endParaRPr>
            </a:p>
          </p:txBody>
        </p:sp>
        <p:sp>
          <p:nvSpPr>
            <p:cNvPr id="87" name="矩形 86"/>
            <p:cNvSpPr/>
            <p:nvPr/>
          </p:nvSpPr>
          <p:spPr>
            <a:xfrm>
              <a:off x="1051" y="7358"/>
              <a:ext cx="6644" cy="2803"/>
            </a:xfrm>
            <a:prstGeom prst="rect">
              <a:avLst/>
            </a:prstGeom>
            <a:noFill/>
            <a:ln>
              <a:solidFill>
                <a:schemeClr val="tx1"/>
              </a:solidFill>
            </a:ln>
            <a:effectLst/>
            <a:extLst>
              <a:ext uri="{909E8E84-426E-40DD-AFC4-6F175D3DCCD1}">
                <a14:hiddenFill xmlns:a14="http://schemas.microsoft.com/office/drawing/2010/main">
                  <a:gradFill rotWithShape="1">
                    <a:gsLst>
                      <a:gs pos="0">
                        <a:schemeClr val="accent1">
                          <a:tint val="100000"/>
                          <a:shade val="100000"/>
                          <a:satMod val="130000"/>
                        </a:schemeClr>
                      </a:gs>
                      <a:gs pos="100000">
                        <a:schemeClr val="accent1">
                          <a:tint val="50000"/>
                          <a:shade val="100000"/>
                          <a:satMod val="350000"/>
                        </a:schemeClr>
                      </a:gs>
                    </a:gsLst>
                    <a:lin ang="16200000" scaled="0"/>
                  </a:gradFill>
                </a14:hiddenFill>
              </a:ext>
            </a:extLst>
          </p:spPr>
          <p:style>
            <a:lnRef idx="1">
              <a:schemeClr val="accent1"/>
            </a:lnRef>
            <a:fillRef idx="3">
              <a:schemeClr val="accent1"/>
            </a:fillRef>
            <a:effectRef idx="2">
              <a:schemeClr val="accent1"/>
            </a:effectRef>
            <a:fontRef idx="minor">
              <a:schemeClr val="lt1"/>
            </a:fontRef>
          </p:style>
          <p:txBody>
            <a:bodyPr/>
            <a:p>
              <a:endParaRPr lang="zh-CN" altLang="en-US"/>
            </a:p>
          </p:txBody>
        </p:sp>
      </p:grpSp>
      <p:grpSp>
        <p:nvGrpSpPr>
          <p:cNvPr id="91" name="组合 90"/>
          <p:cNvGrpSpPr/>
          <p:nvPr/>
        </p:nvGrpSpPr>
        <p:grpSpPr>
          <a:xfrm>
            <a:off x="5560343" y="4306570"/>
            <a:ext cx="3469640" cy="2148205"/>
            <a:chOff x="8755" y="6782"/>
            <a:chExt cx="5464" cy="3383"/>
          </a:xfrm>
        </p:grpSpPr>
        <p:sp>
          <p:nvSpPr>
            <p:cNvPr id="48" name="文本框 47"/>
            <p:cNvSpPr txBox="1"/>
            <p:nvPr/>
          </p:nvSpPr>
          <p:spPr>
            <a:xfrm>
              <a:off x="10190" y="6782"/>
              <a:ext cx="2412" cy="580"/>
            </a:xfrm>
            <a:prstGeom prst="rect">
              <a:avLst/>
            </a:prstGeom>
            <a:noFill/>
          </p:spPr>
          <p:txBody>
            <a:bodyPr wrap="square">
              <a:spAutoFit/>
            </a:bodyPr>
            <a:lstStyle/>
            <a:p>
              <a:r>
                <a:rPr lang="en-US" altLang="en-GB" b="1" i="0" dirty="0">
                  <a:solidFill>
                    <a:schemeClr val="accent1">
                      <a:lumMod val="75000"/>
                    </a:schemeClr>
                  </a:solidFill>
                  <a:effectLst/>
                  <a:latin typeface="Times New Roman" panose="02020603050405020304" pitchFamily="18" charset="0"/>
                  <a:cs typeface="Times New Roman" panose="02020603050405020304" pitchFamily="18" charset="0"/>
                </a:rPr>
                <a:t>Shared prefix</a:t>
              </a:r>
              <a:endParaRPr lang="en-US" altLang="en-GB" b="1" i="0" dirty="0">
                <a:solidFill>
                  <a:schemeClr val="accent1">
                    <a:lumMod val="75000"/>
                  </a:schemeClr>
                </a:solidFill>
                <a:effectLst/>
                <a:latin typeface="Times New Roman" panose="02020603050405020304" pitchFamily="18" charset="0"/>
                <a:cs typeface="Times New Roman" panose="02020603050405020304" pitchFamily="18" charset="0"/>
              </a:endParaRPr>
            </a:p>
          </p:txBody>
        </p:sp>
        <p:sp>
          <p:nvSpPr>
            <p:cNvPr id="49" name="矩形 48"/>
            <p:cNvSpPr/>
            <p:nvPr/>
          </p:nvSpPr>
          <p:spPr>
            <a:xfrm>
              <a:off x="8992" y="7811"/>
              <a:ext cx="2382" cy="680"/>
            </a:xfrm>
            <a:prstGeom prst="rect">
              <a:avLst/>
            </a:prstGeom>
            <a:solidFill>
              <a:schemeClr val="tx2">
                <a:lumMod val="40000"/>
                <a:lumOff val="60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a:p>
              <a:pPr indent="0" algn="ctr" fontAlgn="auto">
                <a:lnSpc>
                  <a:spcPts val="2500"/>
                </a:lnSpc>
                <a:spcBef>
                  <a:spcPts val="0"/>
                </a:spcBef>
              </a:pPr>
              <a:r>
                <a:rPr lang="en-US" altLang="zh-CN" sz="1600" b="1">
                  <a:solidFill>
                    <a:schemeClr val="tx1"/>
                  </a:solidFill>
                </a:rPr>
                <a:t>Syetem Prompt</a:t>
              </a:r>
              <a:endParaRPr lang="en-US" altLang="zh-CN" sz="1600" b="1">
                <a:solidFill>
                  <a:schemeClr val="tx1"/>
                </a:solidFill>
              </a:endParaRPr>
            </a:p>
          </p:txBody>
        </p:sp>
        <p:sp>
          <p:nvSpPr>
            <p:cNvPr id="50" name="矩形 49"/>
            <p:cNvSpPr/>
            <p:nvPr/>
          </p:nvSpPr>
          <p:spPr>
            <a:xfrm>
              <a:off x="8992" y="9074"/>
              <a:ext cx="2382" cy="680"/>
            </a:xfrm>
            <a:prstGeom prst="rect">
              <a:avLst/>
            </a:prstGeom>
            <a:solidFill>
              <a:schemeClr val="tx2">
                <a:lumMod val="40000"/>
                <a:lumOff val="60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a:p>
              <a:pPr indent="0" algn="ctr" fontAlgn="auto">
                <a:lnSpc>
                  <a:spcPts val="2500"/>
                </a:lnSpc>
                <a:spcBef>
                  <a:spcPts val="0"/>
                </a:spcBef>
              </a:pPr>
              <a:r>
                <a:rPr lang="en-US" altLang="zh-CN" sz="1600" b="1">
                  <a:solidFill>
                    <a:schemeClr val="tx1"/>
                  </a:solidFill>
                </a:rPr>
                <a:t>Syetem Prompt</a:t>
              </a:r>
              <a:endParaRPr lang="en-US" altLang="zh-CN" sz="1600" b="1">
                <a:solidFill>
                  <a:schemeClr val="tx1"/>
                </a:solidFill>
              </a:endParaRPr>
            </a:p>
          </p:txBody>
        </p:sp>
        <p:sp>
          <p:nvSpPr>
            <p:cNvPr id="52" name="矩形 51"/>
            <p:cNvSpPr/>
            <p:nvPr/>
          </p:nvSpPr>
          <p:spPr>
            <a:xfrm>
              <a:off x="11362" y="7811"/>
              <a:ext cx="1711" cy="680"/>
            </a:xfrm>
            <a:prstGeom prst="rect">
              <a:avLst/>
            </a:prstGeom>
            <a:solidFill>
              <a:schemeClr val="tx2">
                <a:lumMod val="40000"/>
                <a:lumOff val="60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a:p>
              <a:pPr indent="0" algn="ctr" fontAlgn="auto">
                <a:lnSpc>
                  <a:spcPts val="2500"/>
                </a:lnSpc>
                <a:spcBef>
                  <a:spcPts val="0"/>
                </a:spcBef>
              </a:pPr>
              <a:r>
                <a:rPr lang="en-US" altLang="zh-CN" sz="1600" b="1">
                  <a:solidFill>
                    <a:schemeClr val="tx1"/>
                  </a:solidFill>
                </a:rPr>
                <a:t>User Rules</a:t>
              </a:r>
              <a:endParaRPr lang="en-US" altLang="zh-CN" sz="1600" b="1">
                <a:solidFill>
                  <a:schemeClr val="tx1"/>
                </a:solidFill>
              </a:endParaRPr>
            </a:p>
          </p:txBody>
        </p:sp>
        <p:sp>
          <p:nvSpPr>
            <p:cNvPr id="53" name="矩形 52"/>
            <p:cNvSpPr/>
            <p:nvPr/>
          </p:nvSpPr>
          <p:spPr>
            <a:xfrm>
              <a:off x="11362" y="9074"/>
              <a:ext cx="1711" cy="680"/>
            </a:xfrm>
            <a:prstGeom prst="rect">
              <a:avLst/>
            </a:prstGeom>
            <a:solidFill>
              <a:schemeClr val="tx2">
                <a:lumMod val="40000"/>
                <a:lumOff val="60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a:p>
              <a:pPr indent="0" algn="ctr" fontAlgn="auto">
                <a:lnSpc>
                  <a:spcPts val="2500"/>
                </a:lnSpc>
                <a:spcBef>
                  <a:spcPts val="0"/>
                </a:spcBef>
              </a:pPr>
              <a:r>
                <a:rPr lang="en-US" altLang="zh-CN" sz="1600" b="1">
                  <a:solidFill>
                    <a:schemeClr val="tx1"/>
                  </a:solidFill>
                </a:rPr>
                <a:t>User Rules</a:t>
              </a:r>
              <a:endParaRPr lang="en-US" altLang="zh-CN" sz="1600" b="1">
                <a:solidFill>
                  <a:schemeClr val="tx1"/>
                </a:solidFill>
              </a:endParaRPr>
            </a:p>
          </p:txBody>
        </p:sp>
        <p:sp>
          <p:nvSpPr>
            <p:cNvPr id="54" name="矩形 53"/>
            <p:cNvSpPr/>
            <p:nvPr/>
          </p:nvSpPr>
          <p:spPr>
            <a:xfrm>
              <a:off x="13222" y="7811"/>
              <a:ext cx="680" cy="680"/>
            </a:xfrm>
            <a:prstGeom prst="rect">
              <a:avLst/>
            </a:prstGeom>
            <a:solidFill>
              <a:schemeClr val="accent3">
                <a:lumMod val="60000"/>
                <a:lumOff val="40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a:p>
              <a:pPr indent="0" algn="ctr" fontAlgn="auto">
                <a:lnSpc>
                  <a:spcPts val="2500"/>
                </a:lnSpc>
                <a:spcBef>
                  <a:spcPts val="0"/>
                </a:spcBef>
              </a:pPr>
              <a:r>
                <a:rPr lang="en-US" altLang="zh-CN" sz="1600" b="1">
                  <a:solidFill>
                    <a:schemeClr val="tx1"/>
                  </a:solidFill>
                </a:rPr>
                <a:t>Q1</a:t>
              </a:r>
              <a:endParaRPr lang="en-US" altLang="zh-CN" sz="1600" b="1">
                <a:solidFill>
                  <a:schemeClr val="tx1"/>
                </a:solidFill>
              </a:endParaRPr>
            </a:p>
          </p:txBody>
        </p:sp>
        <p:sp>
          <p:nvSpPr>
            <p:cNvPr id="55" name="矩形 54"/>
            <p:cNvSpPr/>
            <p:nvPr/>
          </p:nvSpPr>
          <p:spPr>
            <a:xfrm>
              <a:off x="13222" y="9074"/>
              <a:ext cx="680" cy="680"/>
            </a:xfrm>
            <a:prstGeom prst="rect">
              <a:avLst/>
            </a:prstGeom>
            <a:solidFill>
              <a:schemeClr val="accent3">
                <a:lumMod val="60000"/>
                <a:lumOff val="40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a:p>
              <a:pPr indent="0" algn="ctr" fontAlgn="auto">
                <a:lnSpc>
                  <a:spcPts val="2500"/>
                </a:lnSpc>
                <a:spcBef>
                  <a:spcPts val="0"/>
                </a:spcBef>
              </a:pPr>
              <a:r>
                <a:rPr lang="en-US" altLang="zh-CN" sz="1600" b="1">
                  <a:solidFill>
                    <a:schemeClr val="tx1"/>
                  </a:solidFill>
                </a:rPr>
                <a:t>Q2</a:t>
              </a:r>
              <a:endParaRPr lang="en-US" altLang="zh-CN" sz="1600" b="1">
                <a:solidFill>
                  <a:schemeClr val="tx1"/>
                </a:solidFill>
              </a:endParaRPr>
            </a:p>
          </p:txBody>
        </p:sp>
        <p:sp>
          <p:nvSpPr>
            <p:cNvPr id="89" name="矩形 88"/>
            <p:cNvSpPr/>
            <p:nvPr/>
          </p:nvSpPr>
          <p:spPr>
            <a:xfrm>
              <a:off x="8755" y="7362"/>
              <a:ext cx="5464" cy="2803"/>
            </a:xfrm>
            <a:prstGeom prst="rect">
              <a:avLst/>
            </a:prstGeom>
            <a:noFill/>
            <a:ln>
              <a:solidFill>
                <a:schemeClr val="tx1"/>
              </a:solidFill>
            </a:ln>
            <a:effectLst/>
            <a:extLst>
              <a:ext uri="{909E8E84-426E-40DD-AFC4-6F175D3DCCD1}">
                <a14:hiddenFill xmlns:a14="http://schemas.microsoft.com/office/drawing/2010/main">
                  <a:gradFill rotWithShape="1">
                    <a:gsLst>
                      <a:gs pos="0">
                        <a:schemeClr val="accent1">
                          <a:tint val="100000"/>
                          <a:shade val="100000"/>
                          <a:satMod val="130000"/>
                        </a:schemeClr>
                      </a:gs>
                      <a:gs pos="100000">
                        <a:schemeClr val="accent1">
                          <a:tint val="50000"/>
                          <a:shade val="100000"/>
                          <a:satMod val="350000"/>
                        </a:schemeClr>
                      </a:gs>
                    </a:gsLst>
                    <a:lin ang="16200000" scaled="0"/>
                  </a:gradFill>
                </a14:hiddenFill>
              </a:ext>
            </a:extLst>
          </p:spPr>
          <p:style>
            <a:lnRef idx="1">
              <a:schemeClr val="accent1"/>
            </a:lnRef>
            <a:fillRef idx="3">
              <a:schemeClr val="accent1"/>
            </a:fillRef>
            <a:effectRef idx="2">
              <a:schemeClr val="accent1"/>
            </a:effectRef>
            <a:fontRef idx="minor">
              <a:schemeClr val="lt1"/>
            </a:fontRef>
          </p:style>
          <p:txBody>
            <a:bodyPr/>
            <a:p>
              <a:endParaRPr lang="zh-CN" altLang="en-US"/>
            </a:p>
          </p:txBody>
        </p:sp>
      </p:grpSp>
      <p:sp>
        <p:nvSpPr>
          <p:cNvPr id="3" name="灯片编号占位符 2"/>
          <p:cNvSpPr>
            <a:spLocks noGrp="1"/>
          </p:cNvSpPr>
          <p:nvPr>
            <p:ph type="sldNum" sz="quarter" idx="12"/>
          </p:nvPr>
        </p:nvSpPr>
        <p:spPr/>
        <p:txBody>
          <a:bodyPr/>
          <a:p>
            <a:fld id="{C1FF6DA9-008F-8B48-92A6-B652298478BF}" type="slidenum">
              <a:rPr lang="en-US" smtClean="0"/>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TextBox 1"/>
          <p:cNvSpPr txBox="1"/>
          <p:nvPr/>
        </p:nvSpPr>
        <p:spPr>
          <a:xfrm>
            <a:off x="634648" y="290830"/>
            <a:ext cx="10058400" cy="553085"/>
          </a:xfrm>
          <a:prstGeom prst="rect">
            <a:avLst/>
          </a:prstGeom>
          <a:noFill/>
        </p:spPr>
        <p:txBody>
          <a:bodyPr wrap="square">
            <a:spAutoFit/>
          </a:bodyPr>
          <a:lstStyle/>
          <a:p>
            <a:pPr algn="l">
              <a:defRPr sz="3000" b="1">
                <a:solidFill>
                  <a:srgbClr val="1A56DB"/>
                </a:solidFill>
              </a:defRPr>
            </a:pPr>
            <a:r>
              <a:rPr>
                <a:solidFill>
                  <a:schemeClr val="tx1"/>
                </a:solidFill>
              </a:rPr>
              <a:t>Background: </a:t>
            </a:r>
            <a:r>
              <a:rPr lang="en-US">
                <a:solidFill>
                  <a:schemeClr val="tx1"/>
                </a:solidFill>
              </a:rPr>
              <a:t>Elastic LLM Inference</a:t>
            </a:r>
            <a:r>
              <a:rPr lang="en-US" altLang="zh-CN">
                <a:solidFill>
                  <a:schemeClr val="tx1"/>
                </a:solidFill>
              </a:rPr>
              <a:t> on Edge Devices</a:t>
            </a:r>
            <a:endParaRPr lang="en-US" altLang="zh-CN">
              <a:solidFill>
                <a:schemeClr val="tx1"/>
              </a:solidFill>
            </a:endParaRPr>
          </a:p>
        </p:txBody>
      </p:sp>
      <p:sp>
        <p:nvSpPr>
          <p:cNvPr id="4" name="TextBox 3"/>
          <p:cNvSpPr txBox="1"/>
          <p:nvPr/>
        </p:nvSpPr>
        <p:spPr>
          <a:xfrm>
            <a:off x="686718" y="3472180"/>
            <a:ext cx="10515600" cy="460375"/>
          </a:xfrm>
          <a:prstGeom prst="rect">
            <a:avLst/>
          </a:prstGeom>
          <a:noFill/>
        </p:spPr>
        <p:txBody>
          <a:bodyPr wrap="square">
            <a:spAutoFit/>
          </a:bodyPr>
          <a:lstStyle/>
          <a:p>
            <a:pPr>
              <a:spcBef>
                <a:spcPts val="400"/>
              </a:spcBef>
              <a:defRPr sz="2000">
                <a:solidFill>
                  <a:srgbClr val="2D2D2D"/>
                </a:solidFill>
              </a:defRPr>
            </a:pPr>
            <a:r>
              <a:rPr sz="2400" b="1"/>
              <a:t>Elastic Inference</a:t>
            </a:r>
            <a:r>
              <a:rPr sz="2400"/>
              <a:t>: dynamically switches between </a:t>
            </a:r>
            <a:r>
              <a:rPr lang="en-US" sz="2400"/>
              <a:t>different versions of the</a:t>
            </a:r>
            <a:r>
              <a:rPr sz="2400"/>
              <a:t> model</a:t>
            </a:r>
            <a:endParaRPr lang="en-US" sz="2400"/>
          </a:p>
        </p:txBody>
      </p:sp>
      <p:sp>
        <p:nvSpPr>
          <p:cNvPr id="5" name="TextBox 4"/>
          <p:cNvSpPr txBox="1"/>
          <p:nvPr/>
        </p:nvSpPr>
        <p:spPr>
          <a:xfrm>
            <a:off x="1947193" y="6231255"/>
            <a:ext cx="7762240" cy="472440"/>
          </a:xfrm>
          <a:prstGeom prst="rect">
            <a:avLst/>
          </a:prstGeom>
          <a:noFill/>
        </p:spPr>
        <p:txBody>
          <a:bodyPr wrap="square">
            <a:noAutofit/>
          </a:bodyPr>
          <a:lstStyle/>
          <a:p>
            <a:pPr algn="l">
              <a:defRPr sz="2000" b="1">
                <a:solidFill>
                  <a:srgbClr val="D42B2B"/>
                </a:solidFill>
              </a:defRPr>
            </a:pPr>
            <a:r>
              <a:t>Challenge: How to support both KV cache reuse </a:t>
            </a:r>
            <a:r>
              <a:rPr lang="en-US"/>
              <a:t>in</a:t>
            </a:r>
            <a:r>
              <a:t> elastic </a:t>
            </a:r>
            <a:r>
              <a:rPr lang="en-US"/>
              <a:t>LLM </a:t>
            </a:r>
            <a:r>
              <a:t>inference?</a:t>
            </a:r>
          </a:p>
        </p:txBody>
      </p:sp>
      <p:cxnSp>
        <p:nvCxnSpPr>
          <p:cNvPr id="9" name="直线连接符 4"/>
          <p:cNvCxnSpPr/>
          <p:nvPr/>
        </p:nvCxnSpPr>
        <p:spPr>
          <a:xfrm>
            <a:off x="634794" y="841572"/>
            <a:ext cx="1092424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 name="TextBox 3"/>
          <p:cNvSpPr txBox="1"/>
          <p:nvPr/>
        </p:nvSpPr>
        <p:spPr>
          <a:xfrm>
            <a:off x="686718" y="1067435"/>
            <a:ext cx="10872470" cy="829945"/>
          </a:xfrm>
          <a:prstGeom prst="rect">
            <a:avLst/>
          </a:prstGeom>
          <a:noFill/>
        </p:spPr>
        <p:txBody>
          <a:bodyPr wrap="square">
            <a:spAutoFit/>
          </a:bodyPr>
          <a:lstStyle/>
          <a:p>
            <a:pPr algn="l">
              <a:spcBef>
                <a:spcPts val="400"/>
              </a:spcBef>
              <a:buClrTx/>
              <a:buSzTx/>
              <a:buFontTx/>
              <a:defRPr sz="2000">
                <a:solidFill>
                  <a:srgbClr val="2D2D2D"/>
                </a:solidFill>
              </a:defRPr>
            </a:pPr>
            <a:r>
              <a:rPr lang="en-US" sz="2400" b="1">
                <a:sym typeface="+mn-ea"/>
              </a:rPr>
              <a:t>F</a:t>
            </a:r>
            <a:r>
              <a:rPr sz="2400" b="1">
                <a:sym typeface="+mn-ea"/>
              </a:rPr>
              <a:t>luctuating</a:t>
            </a:r>
            <a:r>
              <a:rPr lang="en-US" sz="2400" b="1">
                <a:sym typeface="+mn-ea"/>
              </a:rPr>
              <a:t> </a:t>
            </a:r>
            <a:r>
              <a:rPr sz="2400" b="1">
                <a:sym typeface="+mn-ea"/>
              </a:rPr>
              <a:t>resources</a:t>
            </a:r>
            <a:r>
              <a:rPr sz="2400"/>
              <a:t>: </a:t>
            </a:r>
            <a:r>
              <a:rPr sz="2400">
                <a:sym typeface="+mn-ea"/>
              </a:rPr>
              <a:t>edge devices often experience fluctuating memory and compute resources</a:t>
            </a:r>
            <a:endParaRPr sz="2400">
              <a:sym typeface="+mn-ea"/>
            </a:endParaRPr>
          </a:p>
        </p:txBody>
      </p:sp>
      <p:sp>
        <p:nvSpPr>
          <p:cNvPr id="7" name="文本框 6"/>
          <p:cNvSpPr txBox="1"/>
          <p:nvPr/>
        </p:nvSpPr>
        <p:spPr>
          <a:xfrm>
            <a:off x="1055018" y="2012950"/>
            <a:ext cx="9546590" cy="368300"/>
          </a:xfrm>
          <a:prstGeom prst="rect">
            <a:avLst/>
          </a:prstGeom>
          <a:noFill/>
        </p:spPr>
        <p:txBody>
          <a:bodyPr wrap="square" rtlCol="0">
            <a:spAutoFit/>
          </a:bodyPr>
          <a:p>
            <a:r>
              <a:rPr lang="en-US">
                <a:sym typeface="+mn-ea"/>
              </a:rPr>
              <a:t>F</a:t>
            </a:r>
            <a:r>
              <a:rPr>
                <a:sym typeface="+mn-ea"/>
              </a:rPr>
              <a:t>luctuating</a:t>
            </a:r>
            <a:r>
              <a:rPr lang="en-US">
                <a:sym typeface="+mn-ea"/>
              </a:rPr>
              <a:t> </a:t>
            </a:r>
            <a:r>
              <a:rPr>
                <a:sym typeface="+mn-ea"/>
              </a:rPr>
              <a:t>resources</a:t>
            </a:r>
            <a:r>
              <a:rPr lang="en-US" altLang="zh-CN"/>
              <a:t> makes elastic inference essential for on-device LLM deployment.</a:t>
            </a:r>
            <a:endParaRPr lang="en-US" altLang="zh-CN"/>
          </a:p>
        </p:txBody>
      </p:sp>
      <p:grpSp>
        <p:nvGrpSpPr>
          <p:cNvPr id="13" name="组合 12"/>
          <p:cNvGrpSpPr/>
          <p:nvPr/>
        </p:nvGrpSpPr>
        <p:grpSpPr>
          <a:xfrm>
            <a:off x="2207543" y="2493010"/>
            <a:ext cx="6912610" cy="730250"/>
            <a:chOff x="1660" y="3863"/>
            <a:chExt cx="10886" cy="1150"/>
          </a:xfrm>
        </p:grpSpPr>
        <p:sp>
          <p:nvSpPr>
            <p:cNvPr id="49" name="矩形 48"/>
            <p:cNvSpPr/>
            <p:nvPr/>
          </p:nvSpPr>
          <p:spPr>
            <a:xfrm>
              <a:off x="3923" y="4199"/>
              <a:ext cx="2382" cy="680"/>
            </a:xfrm>
            <a:prstGeom prst="rect">
              <a:avLst/>
            </a:prstGeom>
            <a:solidFill>
              <a:schemeClr val="tx2">
                <a:lumMod val="40000"/>
                <a:lumOff val="60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a:p>
              <a:pPr indent="0" algn="ctr" fontAlgn="auto">
                <a:lnSpc>
                  <a:spcPts val="2500"/>
                </a:lnSpc>
                <a:spcBef>
                  <a:spcPts val="0"/>
                </a:spcBef>
              </a:pPr>
              <a:r>
                <a:rPr lang="en-US" altLang="zh-CN" sz="1600" b="1">
                  <a:solidFill>
                    <a:schemeClr val="tx1"/>
                  </a:solidFill>
                </a:rPr>
                <a:t>High resources</a:t>
              </a:r>
              <a:endParaRPr lang="en-US" altLang="zh-CN" sz="1600" b="1">
                <a:solidFill>
                  <a:schemeClr val="tx1"/>
                </a:solidFill>
              </a:endParaRPr>
            </a:p>
          </p:txBody>
        </p:sp>
        <p:pic>
          <p:nvPicPr>
            <p:cNvPr id="8" name="图片 7"/>
            <p:cNvPicPr>
              <a:picLocks noChangeAspect="1"/>
            </p:cNvPicPr>
            <p:nvPr/>
          </p:nvPicPr>
          <p:blipFill>
            <a:blip r:embed="rId1"/>
            <a:stretch>
              <a:fillRect/>
            </a:stretch>
          </p:blipFill>
          <p:spPr>
            <a:xfrm>
              <a:off x="1660" y="4062"/>
              <a:ext cx="866" cy="951"/>
            </a:xfrm>
            <a:prstGeom prst="rect">
              <a:avLst/>
            </a:prstGeom>
          </p:spPr>
        </p:pic>
        <p:pic>
          <p:nvPicPr>
            <p:cNvPr id="10" name="图片 9"/>
            <p:cNvPicPr>
              <a:picLocks noChangeAspect="1"/>
            </p:cNvPicPr>
            <p:nvPr/>
          </p:nvPicPr>
          <p:blipFill>
            <a:blip r:embed="rId2"/>
            <a:stretch>
              <a:fillRect/>
            </a:stretch>
          </p:blipFill>
          <p:spPr>
            <a:xfrm>
              <a:off x="2523" y="4088"/>
              <a:ext cx="1196" cy="925"/>
            </a:xfrm>
            <a:prstGeom prst="rect">
              <a:avLst/>
            </a:prstGeom>
          </p:spPr>
        </p:pic>
        <p:cxnSp>
          <p:nvCxnSpPr>
            <p:cNvPr id="34" name="直接箭头连接符 33"/>
            <p:cNvCxnSpPr>
              <a:stCxn id="49" idx="3"/>
              <a:endCxn id="11" idx="1"/>
            </p:cNvCxnSpPr>
            <p:nvPr/>
          </p:nvCxnSpPr>
          <p:spPr>
            <a:xfrm>
              <a:off x="6305" y="4539"/>
              <a:ext cx="3859" cy="0"/>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11" name="矩形 10"/>
            <p:cNvSpPr/>
            <p:nvPr/>
          </p:nvSpPr>
          <p:spPr>
            <a:xfrm>
              <a:off x="10164" y="4199"/>
              <a:ext cx="2382" cy="680"/>
            </a:xfrm>
            <a:prstGeom prst="rect">
              <a:avLst/>
            </a:prstGeom>
            <a:solidFill>
              <a:schemeClr val="tx2">
                <a:lumMod val="40000"/>
                <a:lumOff val="60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a:p>
              <a:pPr indent="0" algn="ctr" fontAlgn="auto">
                <a:lnSpc>
                  <a:spcPts val="2500"/>
                </a:lnSpc>
                <a:spcBef>
                  <a:spcPts val="0"/>
                </a:spcBef>
              </a:pPr>
              <a:r>
                <a:rPr lang="en-US" altLang="zh-CN" sz="1600" b="1">
                  <a:solidFill>
                    <a:schemeClr val="tx1"/>
                  </a:solidFill>
                </a:rPr>
                <a:t>L</a:t>
              </a:r>
              <a:r>
                <a:rPr lang="en-US" altLang="zh-CN" sz="1600" b="1">
                  <a:solidFill>
                    <a:schemeClr val="tx1"/>
                  </a:solidFill>
                </a:rPr>
                <a:t>ow resources</a:t>
              </a:r>
              <a:endParaRPr lang="en-US" altLang="zh-CN" sz="1600" b="1">
                <a:solidFill>
                  <a:schemeClr val="tx1"/>
                </a:solidFill>
              </a:endParaRPr>
            </a:p>
          </p:txBody>
        </p:sp>
        <p:sp>
          <p:nvSpPr>
            <p:cNvPr id="12" name="文本框 11"/>
            <p:cNvSpPr txBox="1"/>
            <p:nvPr/>
          </p:nvSpPr>
          <p:spPr>
            <a:xfrm>
              <a:off x="6508" y="3863"/>
              <a:ext cx="3345" cy="580"/>
            </a:xfrm>
            <a:prstGeom prst="rect">
              <a:avLst/>
            </a:prstGeom>
            <a:noFill/>
          </p:spPr>
          <p:txBody>
            <a:bodyPr wrap="square" rtlCol="0">
              <a:spAutoFit/>
            </a:bodyPr>
            <a:p>
              <a:r>
                <a:rPr lang="en-US" altLang="en-GB" b="1" dirty="0">
                  <a:solidFill>
                    <a:schemeClr val="accent1">
                      <a:lumMod val="75000"/>
                    </a:schemeClr>
                  </a:solidFill>
                  <a:effectLst/>
                  <a:latin typeface="Times New Roman" panose="02020603050405020304" pitchFamily="18" charset="0"/>
                  <a:cs typeface="Times New Roman" panose="02020603050405020304" pitchFamily="18" charset="0"/>
                </a:rPr>
                <a:t>Opening a new app</a:t>
              </a:r>
              <a:endParaRPr lang="en-US" altLang="zh-CN"/>
            </a:p>
          </p:txBody>
        </p:sp>
      </p:grpSp>
      <p:grpSp>
        <p:nvGrpSpPr>
          <p:cNvPr id="25" name="组合 24"/>
          <p:cNvGrpSpPr/>
          <p:nvPr/>
        </p:nvGrpSpPr>
        <p:grpSpPr>
          <a:xfrm>
            <a:off x="1756693" y="4142105"/>
            <a:ext cx="7817485" cy="1776730"/>
            <a:chOff x="2765" y="6523"/>
            <a:chExt cx="12311" cy="2798"/>
          </a:xfrm>
        </p:grpSpPr>
        <p:sp>
          <p:nvSpPr>
            <p:cNvPr id="31" name="文本框 30"/>
            <p:cNvSpPr txBox="1"/>
            <p:nvPr/>
          </p:nvSpPr>
          <p:spPr>
            <a:xfrm>
              <a:off x="12430" y="6523"/>
              <a:ext cx="2646" cy="580"/>
            </a:xfrm>
            <a:prstGeom prst="rect">
              <a:avLst/>
            </a:prstGeom>
            <a:noFill/>
          </p:spPr>
          <p:txBody>
            <a:bodyPr wrap="square">
              <a:spAutoFit/>
            </a:bodyPr>
            <a:lstStyle/>
            <a:p>
              <a:r>
                <a:rPr lang="en-US" altLang="en-GB" b="1" i="0" dirty="0">
                  <a:solidFill>
                    <a:schemeClr val="accent1">
                      <a:lumMod val="75000"/>
                    </a:schemeClr>
                  </a:solidFill>
                  <a:effectLst/>
                  <a:latin typeface="Times New Roman" panose="02020603050405020304" pitchFamily="18" charset="0"/>
                  <a:cs typeface="Times New Roman" panose="02020603050405020304" pitchFamily="18" charset="0"/>
                </a:rPr>
                <a:t>High resources</a:t>
              </a:r>
              <a:endParaRPr lang="en-US" altLang="en-GB" b="1" i="0" dirty="0">
                <a:solidFill>
                  <a:schemeClr val="accent1">
                    <a:lumMod val="75000"/>
                  </a:schemeClr>
                </a:solidFill>
                <a:effectLst/>
                <a:latin typeface="Times New Roman" panose="02020603050405020304" pitchFamily="18" charset="0"/>
                <a:cs typeface="Times New Roman" panose="02020603050405020304" pitchFamily="18" charset="0"/>
              </a:endParaRPr>
            </a:p>
          </p:txBody>
        </p:sp>
        <p:sp>
          <p:nvSpPr>
            <p:cNvPr id="14" name="文本框 13"/>
            <p:cNvSpPr txBox="1"/>
            <p:nvPr/>
          </p:nvSpPr>
          <p:spPr>
            <a:xfrm>
              <a:off x="7274" y="6523"/>
              <a:ext cx="3325" cy="580"/>
            </a:xfrm>
            <a:prstGeom prst="rect">
              <a:avLst/>
            </a:prstGeom>
            <a:noFill/>
          </p:spPr>
          <p:txBody>
            <a:bodyPr wrap="square">
              <a:spAutoFit/>
            </a:bodyPr>
            <a:lstStyle/>
            <a:p>
              <a:r>
                <a:rPr lang="en-US" altLang="en-GB" b="1" i="0" dirty="0">
                  <a:solidFill>
                    <a:schemeClr val="accent1">
                      <a:lumMod val="75000"/>
                    </a:schemeClr>
                  </a:solidFill>
                  <a:effectLst/>
                  <a:latin typeface="Times New Roman" panose="02020603050405020304" pitchFamily="18" charset="0"/>
                  <a:cs typeface="Times New Roman" panose="02020603050405020304" pitchFamily="18" charset="0"/>
                </a:rPr>
                <a:t>Medium resources</a:t>
              </a:r>
              <a:endParaRPr lang="en-US" altLang="en-GB" b="1" i="0" dirty="0">
                <a:solidFill>
                  <a:schemeClr val="accent1">
                    <a:lumMod val="75000"/>
                  </a:schemeClr>
                </a:solidFill>
                <a:effectLst/>
                <a:latin typeface="Times New Roman" panose="02020603050405020304" pitchFamily="18" charset="0"/>
                <a:cs typeface="Times New Roman" panose="02020603050405020304" pitchFamily="18" charset="0"/>
              </a:endParaRPr>
            </a:p>
          </p:txBody>
        </p:sp>
        <p:sp>
          <p:nvSpPr>
            <p:cNvPr id="15" name="文本框 14"/>
            <p:cNvSpPr txBox="1"/>
            <p:nvPr/>
          </p:nvSpPr>
          <p:spPr>
            <a:xfrm>
              <a:off x="2765" y="6524"/>
              <a:ext cx="2678" cy="580"/>
            </a:xfrm>
            <a:prstGeom prst="rect">
              <a:avLst/>
            </a:prstGeom>
            <a:noFill/>
          </p:spPr>
          <p:txBody>
            <a:bodyPr wrap="square">
              <a:spAutoFit/>
            </a:bodyPr>
            <a:lstStyle/>
            <a:p>
              <a:r>
                <a:rPr lang="en-US" altLang="en-GB" b="1" i="0" dirty="0">
                  <a:solidFill>
                    <a:schemeClr val="accent1">
                      <a:lumMod val="75000"/>
                    </a:schemeClr>
                  </a:solidFill>
                  <a:effectLst/>
                  <a:latin typeface="Times New Roman" panose="02020603050405020304" pitchFamily="18" charset="0"/>
                  <a:cs typeface="Times New Roman" panose="02020603050405020304" pitchFamily="18" charset="0"/>
                </a:rPr>
                <a:t>Low resources</a:t>
              </a:r>
              <a:endParaRPr lang="en-US" altLang="en-GB" b="1" i="0" dirty="0">
                <a:solidFill>
                  <a:schemeClr val="accent1">
                    <a:lumMod val="75000"/>
                  </a:schemeClr>
                </a:solidFill>
                <a:effectLst/>
                <a:latin typeface="Times New Roman" panose="02020603050405020304" pitchFamily="18" charset="0"/>
                <a:cs typeface="Times New Roman" panose="02020603050405020304" pitchFamily="18" charset="0"/>
              </a:endParaRPr>
            </a:p>
          </p:txBody>
        </p:sp>
        <p:cxnSp>
          <p:nvCxnSpPr>
            <p:cNvPr id="16" name="直接箭头连接符 15"/>
            <p:cNvCxnSpPr>
              <a:stCxn id="15" idx="3"/>
              <a:endCxn id="14" idx="1"/>
            </p:cNvCxnSpPr>
            <p:nvPr/>
          </p:nvCxnSpPr>
          <p:spPr>
            <a:xfrm flipV="1">
              <a:off x="5443" y="6813"/>
              <a:ext cx="1831" cy="1"/>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7" name="直接箭头连接符 16"/>
            <p:cNvCxnSpPr>
              <a:stCxn id="14" idx="3"/>
              <a:endCxn id="31" idx="1"/>
            </p:cNvCxnSpPr>
            <p:nvPr/>
          </p:nvCxnSpPr>
          <p:spPr>
            <a:xfrm>
              <a:off x="10599" y="6813"/>
              <a:ext cx="1831" cy="0"/>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61" name="矩形 60"/>
            <p:cNvSpPr/>
            <p:nvPr/>
          </p:nvSpPr>
          <p:spPr>
            <a:xfrm>
              <a:off x="3350" y="7813"/>
              <a:ext cx="1508" cy="1508"/>
            </a:xfrm>
            <a:prstGeom prst="rect">
              <a:avLst/>
            </a:prstGeom>
            <a:solidFill>
              <a:schemeClr val="accent3">
                <a:lumMod val="60000"/>
                <a:lumOff val="40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a:p>
              <a:pPr indent="0" algn="ctr" fontAlgn="auto">
                <a:lnSpc>
                  <a:spcPts val="3200"/>
                </a:lnSpc>
                <a:spcBef>
                  <a:spcPts val="0"/>
                </a:spcBef>
              </a:pPr>
              <a:r>
                <a:rPr lang="en-US" altLang="zh-CN" sz="1600" b="1">
                  <a:solidFill>
                    <a:schemeClr val="tx1"/>
                  </a:solidFill>
                </a:rPr>
                <a:t>4-</a:t>
              </a:r>
              <a:r>
                <a:rPr lang="en-US" altLang="zh-CN" sz="1600" b="1">
                  <a:solidFill>
                    <a:schemeClr val="tx1"/>
                  </a:solidFill>
                </a:rPr>
                <a:t>bit</a:t>
              </a:r>
              <a:endParaRPr lang="en-US" altLang="zh-CN" sz="1600" b="1">
                <a:solidFill>
                  <a:schemeClr val="tx1"/>
                </a:solidFill>
              </a:endParaRPr>
            </a:p>
            <a:p>
              <a:pPr indent="0" algn="ctr" fontAlgn="auto">
                <a:lnSpc>
                  <a:spcPts val="3200"/>
                </a:lnSpc>
                <a:spcBef>
                  <a:spcPts val="0"/>
                </a:spcBef>
              </a:pPr>
              <a:r>
                <a:rPr lang="en-US" altLang="zh-CN" sz="1600" b="1">
                  <a:solidFill>
                    <a:schemeClr val="tx1"/>
                  </a:solidFill>
                </a:rPr>
                <a:t>moel</a:t>
              </a:r>
              <a:endParaRPr lang="en-US" altLang="zh-CN" sz="1600" b="1">
                <a:solidFill>
                  <a:schemeClr val="tx1"/>
                </a:solidFill>
              </a:endParaRPr>
            </a:p>
          </p:txBody>
        </p:sp>
        <p:sp>
          <p:nvSpPr>
            <p:cNvPr id="20" name="矩形 19"/>
            <p:cNvSpPr/>
            <p:nvPr/>
          </p:nvSpPr>
          <p:spPr>
            <a:xfrm>
              <a:off x="8174" y="7813"/>
              <a:ext cx="1508" cy="1508"/>
            </a:xfrm>
            <a:prstGeom prst="rect">
              <a:avLst/>
            </a:prstGeom>
            <a:solidFill>
              <a:schemeClr val="accent3">
                <a:lumMod val="60000"/>
                <a:lumOff val="40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a:p>
              <a:pPr indent="0" algn="ctr" fontAlgn="auto">
                <a:lnSpc>
                  <a:spcPts val="3200"/>
                </a:lnSpc>
                <a:spcBef>
                  <a:spcPts val="0"/>
                </a:spcBef>
              </a:pPr>
              <a:r>
                <a:rPr lang="en-US" altLang="zh-CN" sz="1600" b="1">
                  <a:solidFill>
                    <a:schemeClr val="tx1"/>
                  </a:solidFill>
                </a:rPr>
                <a:t>6-</a:t>
              </a:r>
              <a:r>
                <a:rPr lang="en-US" altLang="zh-CN" sz="1600" b="1">
                  <a:solidFill>
                    <a:schemeClr val="tx1"/>
                  </a:solidFill>
                </a:rPr>
                <a:t>bit</a:t>
              </a:r>
              <a:endParaRPr lang="en-US" altLang="zh-CN" sz="1600" b="1">
                <a:solidFill>
                  <a:schemeClr val="tx1"/>
                </a:solidFill>
              </a:endParaRPr>
            </a:p>
            <a:p>
              <a:pPr indent="0" algn="ctr" fontAlgn="auto">
                <a:lnSpc>
                  <a:spcPts val="3200"/>
                </a:lnSpc>
                <a:spcBef>
                  <a:spcPts val="0"/>
                </a:spcBef>
              </a:pPr>
              <a:r>
                <a:rPr lang="en-US" altLang="zh-CN" sz="1600" b="1">
                  <a:solidFill>
                    <a:schemeClr val="tx1"/>
                  </a:solidFill>
                </a:rPr>
                <a:t>moel</a:t>
              </a:r>
              <a:endParaRPr lang="en-US" altLang="zh-CN" sz="1600" b="1">
                <a:solidFill>
                  <a:schemeClr val="tx1"/>
                </a:solidFill>
              </a:endParaRPr>
            </a:p>
          </p:txBody>
        </p:sp>
        <p:sp>
          <p:nvSpPr>
            <p:cNvPr id="21" name="矩形 20"/>
            <p:cNvSpPr/>
            <p:nvPr/>
          </p:nvSpPr>
          <p:spPr>
            <a:xfrm>
              <a:off x="12999" y="7813"/>
              <a:ext cx="1508" cy="1508"/>
            </a:xfrm>
            <a:prstGeom prst="rect">
              <a:avLst/>
            </a:prstGeom>
            <a:solidFill>
              <a:schemeClr val="accent3">
                <a:lumMod val="60000"/>
                <a:lumOff val="40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a:p>
              <a:pPr indent="0" algn="ctr" fontAlgn="auto">
                <a:lnSpc>
                  <a:spcPts val="3200"/>
                </a:lnSpc>
                <a:spcBef>
                  <a:spcPts val="0"/>
                </a:spcBef>
              </a:pPr>
              <a:r>
                <a:rPr lang="en-US" altLang="zh-CN" sz="1600" b="1">
                  <a:solidFill>
                    <a:schemeClr val="tx1"/>
                  </a:solidFill>
                </a:rPr>
                <a:t>8-</a:t>
              </a:r>
              <a:r>
                <a:rPr lang="en-US" altLang="zh-CN" sz="1600" b="1">
                  <a:solidFill>
                    <a:schemeClr val="tx1"/>
                  </a:solidFill>
                </a:rPr>
                <a:t>bit</a:t>
              </a:r>
              <a:endParaRPr lang="en-US" altLang="zh-CN" sz="1600" b="1">
                <a:solidFill>
                  <a:schemeClr val="tx1"/>
                </a:solidFill>
              </a:endParaRPr>
            </a:p>
            <a:p>
              <a:pPr indent="0" algn="ctr" fontAlgn="auto">
                <a:lnSpc>
                  <a:spcPts val="3200"/>
                </a:lnSpc>
                <a:spcBef>
                  <a:spcPts val="0"/>
                </a:spcBef>
              </a:pPr>
              <a:r>
                <a:rPr lang="en-US" altLang="zh-CN" sz="1600" b="1">
                  <a:solidFill>
                    <a:schemeClr val="tx1"/>
                  </a:solidFill>
                </a:rPr>
                <a:t>moel</a:t>
              </a:r>
              <a:endParaRPr lang="en-US" altLang="zh-CN" sz="1600" b="1">
                <a:solidFill>
                  <a:schemeClr val="tx1"/>
                </a:solidFill>
              </a:endParaRPr>
            </a:p>
          </p:txBody>
        </p:sp>
        <p:cxnSp>
          <p:nvCxnSpPr>
            <p:cNvPr id="22" name="直接箭头连接符 21"/>
            <p:cNvCxnSpPr>
              <a:stCxn id="15" idx="2"/>
              <a:endCxn id="61" idx="0"/>
            </p:cNvCxnSpPr>
            <p:nvPr/>
          </p:nvCxnSpPr>
          <p:spPr>
            <a:xfrm>
              <a:off x="4104" y="7104"/>
              <a:ext cx="0" cy="709"/>
            </a:xfrm>
            <a:prstGeom prst="straightConnector1">
              <a:avLst/>
            </a:prstGeom>
            <a:ln>
              <a:solidFill>
                <a:schemeClr val="bg1">
                  <a:lumMod val="50000"/>
                </a:schemeClr>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23" name="直接箭头连接符 22"/>
            <p:cNvCxnSpPr>
              <a:stCxn id="14" idx="2"/>
              <a:endCxn id="20" idx="0"/>
            </p:cNvCxnSpPr>
            <p:nvPr/>
          </p:nvCxnSpPr>
          <p:spPr>
            <a:xfrm flipH="1">
              <a:off x="8928" y="7103"/>
              <a:ext cx="9" cy="710"/>
            </a:xfrm>
            <a:prstGeom prst="straightConnector1">
              <a:avLst/>
            </a:prstGeom>
            <a:ln>
              <a:solidFill>
                <a:schemeClr val="bg1">
                  <a:lumMod val="50000"/>
                </a:schemeClr>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24" name="直接箭头连接符 23"/>
            <p:cNvCxnSpPr>
              <a:stCxn id="31" idx="2"/>
              <a:endCxn id="21" idx="0"/>
            </p:cNvCxnSpPr>
            <p:nvPr/>
          </p:nvCxnSpPr>
          <p:spPr>
            <a:xfrm>
              <a:off x="13753" y="7103"/>
              <a:ext cx="0" cy="710"/>
            </a:xfrm>
            <a:prstGeom prst="straightConnector1">
              <a:avLst/>
            </a:prstGeom>
            <a:ln>
              <a:solidFill>
                <a:schemeClr val="bg1">
                  <a:lumMod val="50000"/>
                </a:schemeClr>
              </a:solidFill>
              <a:tailEnd type="arrow"/>
            </a:ln>
            <a:effectLst/>
          </p:spPr>
          <p:style>
            <a:lnRef idx="2">
              <a:schemeClr val="accent1"/>
            </a:lnRef>
            <a:fillRef idx="0">
              <a:schemeClr val="accent1"/>
            </a:fillRef>
            <a:effectRef idx="1">
              <a:schemeClr val="accent1"/>
            </a:effectRef>
            <a:fontRef idx="minor">
              <a:schemeClr val="tx1"/>
            </a:fontRef>
          </p:style>
        </p:cxnSp>
      </p:grpSp>
      <p:sp>
        <p:nvSpPr>
          <p:cNvPr id="6" name="灯片编号占位符 5"/>
          <p:cNvSpPr>
            <a:spLocks noGrp="1"/>
          </p:cNvSpPr>
          <p:nvPr>
            <p:ph type="sldNum" sz="quarter" idx="12"/>
          </p:nvPr>
        </p:nvSpPr>
        <p:spPr/>
        <p:txBody>
          <a:bodyPr/>
          <a:p>
            <a:fld id="{C1FF6DA9-008F-8B48-92A6-B652298478BF}" type="slidenum">
              <a:rPr lang="en-US" smtClean="0"/>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TextBox 1"/>
          <p:cNvSpPr txBox="1"/>
          <p:nvPr/>
        </p:nvSpPr>
        <p:spPr>
          <a:xfrm>
            <a:off x="634648" y="288290"/>
            <a:ext cx="10058400" cy="553085"/>
          </a:xfrm>
          <a:prstGeom prst="rect">
            <a:avLst/>
          </a:prstGeom>
          <a:noFill/>
        </p:spPr>
        <p:txBody>
          <a:bodyPr wrap="square">
            <a:spAutoFit/>
          </a:bodyPr>
          <a:lstStyle/>
          <a:p>
            <a:pPr algn="l">
              <a:buClrTx/>
              <a:buSzTx/>
              <a:buFontTx/>
              <a:defRPr sz="3000" b="1">
                <a:solidFill>
                  <a:srgbClr val="1A56DB"/>
                </a:solidFill>
              </a:defRPr>
            </a:pPr>
            <a:r>
              <a:rPr>
                <a:solidFill>
                  <a:schemeClr val="tx1"/>
                </a:solidFill>
              </a:rPr>
              <a:t>Motivation: The Cross-Precision KV Reuse Problem</a:t>
            </a:r>
            <a:endParaRPr>
              <a:solidFill>
                <a:schemeClr val="tx1"/>
              </a:solidFill>
            </a:endParaRPr>
          </a:p>
        </p:txBody>
      </p:sp>
      <p:sp>
        <p:nvSpPr>
          <p:cNvPr id="4" name="TextBox 3"/>
          <p:cNvSpPr txBox="1"/>
          <p:nvPr/>
        </p:nvSpPr>
        <p:spPr>
          <a:xfrm>
            <a:off x="732438" y="1280160"/>
            <a:ext cx="10201910" cy="2163445"/>
          </a:xfrm>
          <a:prstGeom prst="rect">
            <a:avLst/>
          </a:prstGeom>
          <a:noFill/>
        </p:spPr>
        <p:txBody>
          <a:bodyPr wrap="square">
            <a:spAutoFit/>
          </a:bodyPr>
          <a:lstStyle/>
          <a:p>
            <a:pPr algn="l">
              <a:defRPr sz="1900" b="0">
                <a:solidFill>
                  <a:srgbClr val="2D2D2D"/>
                </a:solidFill>
              </a:defRPr>
            </a:pPr>
            <a:r>
              <a:t>When resources fluctuate, system switches model precision:</a:t>
            </a:r>
          </a:p>
          <a:p>
            <a:pPr>
              <a:spcBef>
                <a:spcPts val="400"/>
              </a:spcBef>
              <a:defRPr sz="1800">
                <a:solidFill>
                  <a:srgbClr val="2D2D2D"/>
                </a:solidFill>
              </a:defRPr>
            </a:pPr>
            <a:r>
              <a:t>High memory → 8-bit model (higher accuracy)</a:t>
            </a:r>
          </a:p>
          <a:p>
            <a:pPr>
              <a:spcBef>
                <a:spcPts val="400"/>
              </a:spcBef>
              <a:defRPr sz="1800">
                <a:solidFill>
                  <a:srgbClr val="2D2D2D"/>
                </a:solidFill>
              </a:defRPr>
            </a:pPr>
            <a:r>
              <a:t>Low memory → 3-bit model (lower footprint)</a:t>
            </a:r>
          </a:p>
          <a:p>
            <a:pPr algn="l">
              <a:spcBef>
                <a:spcPts val="600"/>
              </a:spcBef>
              <a:defRPr sz="800" b="0">
                <a:solidFill>
                  <a:srgbClr val="2D2D2D"/>
                </a:solidFill>
              </a:defRPr>
            </a:pPr>
          </a:p>
          <a:p>
            <a:pPr algn="l">
              <a:spcBef>
                <a:spcPts val="600"/>
              </a:spcBef>
              <a:defRPr sz="1900" b="1">
                <a:solidFill>
                  <a:srgbClr val="2D2D2D"/>
                </a:solidFill>
              </a:defRPr>
            </a:pPr>
            <a:r>
              <a:t>Prior KV caches may come from different precision models.</a:t>
            </a:r>
          </a:p>
          <a:p>
            <a:pPr algn="l">
              <a:spcBef>
                <a:spcPts val="600"/>
              </a:spcBef>
              <a:defRPr sz="800" b="0">
                <a:solidFill>
                  <a:srgbClr val="2D2D2D"/>
                </a:solidFill>
              </a:defRPr>
            </a:pPr>
          </a:p>
          <a:p>
            <a:pPr algn="l">
              <a:spcBef>
                <a:spcPts val="600"/>
              </a:spcBef>
              <a:defRPr sz="1800" b="1">
                <a:solidFill>
                  <a:srgbClr val="D42B2B"/>
                </a:solidFill>
              </a:defRPr>
            </a:pPr>
            <a:r>
              <a:t>Directly reusing KV from lower-precision → </a:t>
            </a:r>
            <a:r>
              <a:rPr lang="en-US"/>
              <a:t>wrong answer</a:t>
            </a:r>
            <a:r>
              <a:t>!</a:t>
            </a:r>
          </a:p>
        </p:txBody>
      </p:sp>
      <p:pic>
        <p:nvPicPr>
          <p:cNvPr id="5" name="Picture 4" descr="f2.png"/>
          <p:cNvPicPr>
            <a:picLocks noChangeAspect="1"/>
          </p:cNvPicPr>
          <p:nvPr/>
        </p:nvPicPr>
        <p:blipFill>
          <a:blip r:embed="rId1"/>
          <a:stretch>
            <a:fillRect/>
          </a:stretch>
        </p:blipFill>
        <p:spPr>
          <a:xfrm>
            <a:off x="1913538" y="3684905"/>
            <a:ext cx="7500620" cy="2769870"/>
          </a:xfrm>
          <a:prstGeom prst="rect">
            <a:avLst/>
          </a:prstGeom>
        </p:spPr>
      </p:pic>
      <p:cxnSp>
        <p:nvCxnSpPr>
          <p:cNvPr id="9" name="直线连接符 4"/>
          <p:cNvCxnSpPr/>
          <p:nvPr/>
        </p:nvCxnSpPr>
        <p:spPr>
          <a:xfrm>
            <a:off x="634794" y="841572"/>
            <a:ext cx="1092424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 name="灯片编号占位符 2"/>
          <p:cNvSpPr>
            <a:spLocks noGrp="1"/>
          </p:cNvSpPr>
          <p:nvPr>
            <p:ph type="sldNum" sz="quarter" idx="12"/>
          </p:nvPr>
        </p:nvSpPr>
        <p:spPr/>
        <p:txBody>
          <a:bodyPr/>
          <a:p>
            <a:fld id="{C1FF6DA9-008F-8B48-92A6-B652298478BF}" type="slidenum">
              <a:rPr lang="en-US" smtClean="0"/>
            </a:fld>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TextBox 1"/>
          <p:cNvSpPr txBox="1"/>
          <p:nvPr/>
        </p:nvSpPr>
        <p:spPr>
          <a:xfrm>
            <a:off x="634648" y="288290"/>
            <a:ext cx="10058400" cy="553085"/>
          </a:xfrm>
          <a:prstGeom prst="rect">
            <a:avLst/>
          </a:prstGeom>
          <a:noFill/>
        </p:spPr>
        <p:txBody>
          <a:bodyPr wrap="square">
            <a:spAutoFit/>
          </a:bodyPr>
          <a:lstStyle/>
          <a:p>
            <a:pPr algn="l">
              <a:defRPr sz="3000" b="1">
                <a:solidFill>
                  <a:srgbClr val="1A56DB"/>
                </a:solidFill>
              </a:defRPr>
            </a:pPr>
            <a:r>
              <a:rPr>
                <a:solidFill>
                  <a:schemeClr val="tx1"/>
                </a:solidFill>
              </a:rPr>
              <a:t>Key Observations</a:t>
            </a:r>
            <a:endParaRPr>
              <a:solidFill>
                <a:schemeClr val="tx1"/>
              </a:solidFill>
            </a:endParaRPr>
          </a:p>
        </p:txBody>
      </p:sp>
      <p:sp>
        <p:nvSpPr>
          <p:cNvPr id="4" name="TextBox 3"/>
          <p:cNvSpPr txBox="1"/>
          <p:nvPr/>
        </p:nvSpPr>
        <p:spPr>
          <a:xfrm>
            <a:off x="732438" y="1280160"/>
            <a:ext cx="4883785" cy="3743325"/>
          </a:xfrm>
          <a:prstGeom prst="rect">
            <a:avLst/>
          </a:prstGeom>
          <a:noFill/>
        </p:spPr>
        <p:txBody>
          <a:bodyPr wrap="square">
            <a:spAutoFit/>
          </a:bodyPr>
          <a:lstStyle/>
          <a:p>
            <a:pPr algn="l">
              <a:defRPr sz="2100" b="1">
                <a:solidFill>
                  <a:srgbClr val="2D2D2D"/>
                </a:solidFill>
              </a:defRPr>
            </a:pPr>
            <a:r>
              <a:t>Observation 1:</a:t>
            </a:r>
          </a:p>
          <a:p>
            <a:pPr>
              <a:spcBef>
                <a:spcPts val="400"/>
              </a:spcBef>
              <a:defRPr sz="1800">
                <a:solidFill>
                  <a:srgbClr val="2D2D2D"/>
                </a:solidFill>
              </a:defRPr>
            </a:pPr>
            <a:r>
              <a:t>Low-precision KV → harms high-precision model</a:t>
            </a:r>
          </a:p>
          <a:p>
            <a:pPr>
              <a:spcBef>
                <a:spcPts val="400"/>
              </a:spcBef>
              <a:defRPr sz="1800">
                <a:solidFill>
                  <a:srgbClr val="2D2D2D"/>
                </a:solidFill>
              </a:defRPr>
            </a:pPr>
            <a:r>
              <a:t>High-precision KV → can improve low-precision model</a:t>
            </a:r>
          </a:p>
          <a:p>
            <a:pPr algn="l">
              <a:spcBef>
                <a:spcPts val="600"/>
              </a:spcBef>
              <a:defRPr sz="800" b="0">
                <a:solidFill>
                  <a:srgbClr val="2D2D2D"/>
                </a:solidFill>
              </a:defRPr>
            </a:pPr>
          </a:p>
          <a:p>
            <a:pPr algn="l">
              <a:spcBef>
                <a:spcPts val="600"/>
              </a:spcBef>
              <a:defRPr sz="2100" b="1">
                <a:solidFill>
                  <a:srgbClr val="2D2D2D"/>
                </a:solidFill>
              </a:defRPr>
            </a:pPr>
            <a:r>
              <a:t>Observation 2:</a:t>
            </a:r>
          </a:p>
          <a:p>
            <a:pPr>
              <a:spcBef>
                <a:spcPts val="400"/>
              </a:spcBef>
              <a:defRPr sz="1800">
                <a:solidFill>
                  <a:srgbClr val="2D2D2D"/>
                </a:solidFill>
              </a:defRPr>
            </a:pPr>
            <a:r>
              <a:t>Attention sparsity: few tokens receive high attention</a:t>
            </a:r>
          </a:p>
          <a:p>
            <a:pPr>
              <a:spcBef>
                <a:spcPts val="400"/>
              </a:spcBef>
              <a:defRPr sz="1800">
                <a:solidFill>
                  <a:srgbClr val="2D2D2D"/>
                </a:solidFill>
              </a:defRPr>
            </a:pPr>
            <a:r>
              <a:t>LLMs can tolerate small KV deviations</a:t>
            </a:r>
          </a:p>
          <a:p>
            <a:pPr algn="l">
              <a:spcBef>
                <a:spcPts val="600"/>
              </a:spcBef>
              <a:defRPr sz="800" b="0">
                <a:solidFill>
                  <a:srgbClr val="2D2D2D"/>
                </a:solidFill>
              </a:defRPr>
            </a:pPr>
          </a:p>
          <a:p>
            <a:pPr algn="l">
              <a:spcBef>
                <a:spcPts val="600"/>
              </a:spcBef>
              <a:defRPr sz="1900" b="1">
                <a:solidFill>
                  <a:srgbClr val="1A56DB"/>
                </a:solidFill>
              </a:defRPr>
            </a:pPr>
            <a:r>
              <a:t>→ Selective recomputation can correct most deviations!</a:t>
            </a:r>
          </a:p>
        </p:txBody>
      </p:sp>
      <p:pic>
        <p:nvPicPr>
          <p:cNvPr id="5" name="Picture 4" descr="f3.png"/>
          <p:cNvPicPr>
            <a:picLocks noChangeAspect="1"/>
          </p:cNvPicPr>
          <p:nvPr/>
        </p:nvPicPr>
        <p:blipFill>
          <a:blip r:embed="rId1"/>
          <a:stretch>
            <a:fillRect/>
          </a:stretch>
        </p:blipFill>
        <p:spPr>
          <a:xfrm>
            <a:off x="5418103" y="1188720"/>
            <a:ext cx="6287135" cy="2303145"/>
          </a:xfrm>
          <a:prstGeom prst="rect">
            <a:avLst/>
          </a:prstGeom>
        </p:spPr>
      </p:pic>
      <p:pic>
        <p:nvPicPr>
          <p:cNvPr id="6" name="Picture 5" descr="f1_1.png"/>
          <p:cNvPicPr>
            <a:picLocks noChangeAspect="1"/>
          </p:cNvPicPr>
          <p:nvPr/>
        </p:nvPicPr>
        <p:blipFill>
          <a:blip r:embed="rId2"/>
          <a:stretch>
            <a:fillRect/>
          </a:stretch>
        </p:blipFill>
        <p:spPr>
          <a:xfrm>
            <a:off x="6818278" y="3839210"/>
            <a:ext cx="3366770" cy="2660650"/>
          </a:xfrm>
          <a:prstGeom prst="rect">
            <a:avLst/>
          </a:prstGeom>
        </p:spPr>
      </p:pic>
      <p:cxnSp>
        <p:nvCxnSpPr>
          <p:cNvPr id="9" name="直线连接符 4"/>
          <p:cNvCxnSpPr/>
          <p:nvPr/>
        </p:nvCxnSpPr>
        <p:spPr>
          <a:xfrm>
            <a:off x="634794" y="841572"/>
            <a:ext cx="1092424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 name="灯片编号占位符 2"/>
          <p:cNvSpPr>
            <a:spLocks noGrp="1"/>
          </p:cNvSpPr>
          <p:nvPr>
            <p:ph type="sldNum" sz="quarter" idx="12"/>
          </p:nvPr>
        </p:nvSpPr>
        <p:spPr/>
        <p:txBody>
          <a:bodyPr/>
          <a:p>
            <a:fld id="{C1FF6DA9-008F-8B48-92A6-B652298478BF}" type="slidenum">
              <a:rPr lang="en-US" smtClean="0"/>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TextBox 1"/>
          <p:cNvSpPr txBox="1"/>
          <p:nvPr/>
        </p:nvSpPr>
        <p:spPr>
          <a:xfrm>
            <a:off x="672748" y="288290"/>
            <a:ext cx="10058400" cy="553085"/>
          </a:xfrm>
          <a:prstGeom prst="rect">
            <a:avLst/>
          </a:prstGeom>
          <a:noFill/>
        </p:spPr>
        <p:txBody>
          <a:bodyPr wrap="square">
            <a:spAutoFit/>
          </a:bodyPr>
          <a:lstStyle/>
          <a:p>
            <a:pPr algn="l">
              <a:defRPr sz="3000" b="1">
                <a:solidFill>
                  <a:srgbClr val="1A56DB"/>
                </a:solidFill>
              </a:defRPr>
            </a:pPr>
            <a:r>
              <a:rPr>
                <a:solidFill>
                  <a:schemeClr val="tx1"/>
                </a:solidFill>
              </a:rPr>
              <a:t>Challenges</a:t>
            </a:r>
            <a:endParaRPr>
              <a:solidFill>
                <a:schemeClr val="tx1"/>
              </a:solidFill>
            </a:endParaRPr>
          </a:p>
        </p:txBody>
      </p:sp>
      <p:sp>
        <p:nvSpPr>
          <p:cNvPr id="4" name="TextBox 3"/>
          <p:cNvSpPr txBox="1"/>
          <p:nvPr/>
        </p:nvSpPr>
        <p:spPr>
          <a:xfrm>
            <a:off x="732438" y="1371600"/>
            <a:ext cx="10515600" cy="3553460"/>
          </a:xfrm>
          <a:prstGeom prst="rect">
            <a:avLst/>
          </a:prstGeom>
          <a:noFill/>
        </p:spPr>
        <p:txBody>
          <a:bodyPr wrap="square">
            <a:spAutoFit/>
          </a:bodyPr>
          <a:lstStyle/>
          <a:p>
            <a:pPr algn="l">
              <a:defRPr sz="2200" b="1">
                <a:solidFill>
                  <a:srgbClr val="2D2D2D"/>
                </a:solidFill>
              </a:defRPr>
            </a:pPr>
            <a:r>
              <a:t>Challenge 1: Cross-Precision Caching</a:t>
            </a:r>
          </a:p>
          <a:p>
            <a:pPr marL="285750" indent="-285750" algn="l">
              <a:spcBef>
                <a:spcPts val="600"/>
              </a:spcBef>
              <a:buFont typeface="Arial" panose="020B0604020202020204" pitchFamily="34" charset="0"/>
              <a:buChar char="•"/>
              <a:defRPr sz="1800" b="0">
                <a:solidFill>
                  <a:srgbClr val="666666"/>
                </a:solidFill>
              </a:defRPr>
            </a:pPr>
            <a:r>
              <a:t> </a:t>
            </a:r>
            <a:r>
              <a:rPr>
                <a:solidFill>
                  <a:schemeClr val="tx1"/>
                </a:solidFill>
              </a:rPr>
              <a:t>The reliability of reusing or recomputing them is unclear. A recomputation rule</a:t>
            </a:r>
            <a:r>
              <a:rPr lang="en-US">
                <a:solidFill>
                  <a:schemeClr val="tx1"/>
                </a:solidFill>
              </a:rPr>
              <a:t> is needed</a:t>
            </a:r>
            <a:r>
              <a:rPr>
                <a:solidFill>
                  <a:schemeClr val="tx1"/>
                </a:solidFill>
              </a:rPr>
              <a:t>.</a:t>
            </a:r>
            <a:endParaRPr>
              <a:solidFill>
                <a:schemeClr val="tx1"/>
              </a:solidFill>
            </a:endParaRPr>
          </a:p>
          <a:p>
            <a:pPr algn="l">
              <a:spcBef>
                <a:spcPts val="600"/>
              </a:spcBef>
              <a:defRPr sz="1200" b="0">
                <a:solidFill>
                  <a:srgbClr val="2D2D2D"/>
                </a:solidFill>
              </a:defRPr>
            </a:pPr>
          </a:p>
          <a:p>
            <a:pPr algn="l">
              <a:spcBef>
                <a:spcPts val="600"/>
              </a:spcBef>
              <a:defRPr sz="2200" b="1">
                <a:solidFill>
                  <a:srgbClr val="2D2D2D"/>
                </a:solidFill>
              </a:defRPr>
            </a:pPr>
            <a:r>
              <a:t>Challenge 2: Recomputation Across Models</a:t>
            </a:r>
          </a:p>
          <a:p>
            <a:pPr marL="285750" indent="-285750" algn="l">
              <a:spcBef>
                <a:spcPts val="600"/>
              </a:spcBef>
              <a:buFont typeface="Arial" panose="020B0604020202020204" pitchFamily="34" charset="0"/>
              <a:buChar char="•"/>
              <a:defRPr sz="1800" b="0">
                <a:solidFill>
                  <a:srgbClr val="666666"/>
                </a:solidFill>
              </a:defRPr>
            </a:pPr>
            <a:r>
              <a:rPr lang="en-US">
                <a:solidFill>
                  <a:schemeClr val="tx1"/>
                </a:solidFill>
              </a:rPr>
              <a:t> </a:t>
            </a:r>
            <a:r>
              <a:rPr>
                <a:solidFill>
                  <a:schemeClr val="tx1"/>
                </a:solidFill>
              </a:rPr>
              <a:t>E</a:t>
            </a:r>
            <a:r>
              <a:rPr lang="en-US">
                <a:solidFill>
                  <a:schemeClr val="tx1"/>
                </a:solidFill>
              </a:rPr>
              <a:t>xisting KV recomputation methods are designed for single model scenarios.</a:t>
            </a:r>
            <a:endParaRPr lang="en-US">
              <a:solidFill>
                <a:schemeClr val="tx1"/>
              </a:solidFill>
            </a:endParaRPr>
          </a:p>
          <a:p>
            <a:pPr marL="285750" indent="-285750" algn="l">
              <a:spcBef>
                <a:spcPts val="600"/>
              </a:spcBef>
              <a:buFont typeface="Arial" panose="020B0604020202020204" pitchFamily="34" charset="0"/>
              <a:buChar char="•"/>
              <a:defRPr sz="1800" b="0">
                <a:solidFill>
                  <a:srgbClr val="666666"/>
                </a:solidFill>
              </a:defRPr>
            </a:pPr>
            <a:r>
              <a:rPr lang="en-US">
                <a:solidFill>
                  <a:schemeClr val="tx1"/>
                </a:solidFill>
              </a:rPr>
              <a:t> Q</a:t>
            </a:r>
            <a:r>
              <a:rPr>
                <a:solidFill>
                  <a:schemeClr val="tx1"/>
                </a:solidFill>
              </a:rPr>
              <a:t>uantifying each token's KV deviation impact on output — output tokens unavailable.</a:t>
            </a:r>
            <a:endParaRPr>
              <a:solidFill>
                <a:schemeClr val="tx1"/>
              </a:solidFill>
            </a:endParaRPr>
          </a:p>
          <a:p>
            <a:pPr algn="l">
              <a:spcBef>
                <a:spcPts val="600"/>
              </a:spcBef>
              <a:defRPr sz="1200" b="0">
                <a:solidFill>
                  <a:srgbClr val="2D2D2D"/>
                </a:solidFill>
              </a:defRPr>
            </a:pPr>
          </a:p>
          <a:p>
            <a:pPr algn="l">
              <a:spcBef>
                <a:spcPts val="600"/>
              </a:spcBef>
              <a:defRPr sz="2200" b="1">
                <a:solidFill>
                  <a:srgbClr val="2D2D2D"/>
                </a:solidFill>
              </a:defRPr>
            </a:pPr>
            <a:r>
              <a:t>Challenge 3: Overhead Control</a:t>
            </a:r>
          </a:p>
          <a:p>
            <a:pPr marL="285750" indent="-285750" algn="l">
              <a:spcBef>
                <a:spcPts val="600"/>
              </a:spcBef>
              <a:buFont typeface="Arial" panose="020B0604020202020204" pitchFamily="34" charset="0"/>
              <a:buChar char="•"/>
              <a:defRPr sz="1800" b="0">
                <a:solidFill>
                  <a:srgbClr val="666666"/>
                </a:solidFill>
              </a:defRPr>
            </a:pPr>
            <a:r>
              <a:t> </a:t>
            </a:r>
            <a:r>
              <a:rPr>
                <a:solidFill>
                  <a:schemeClr val="tx1"/>
                </a:solidFill>
              </a:rPr>
              <a:t>Accurate estimation requires two inference rounds — impractical for edge devices.</a:t>
            </a:r>
            <a:endParaRPr>
              <a:solidFill>
                <a:schemeClr val="tx1"/>
              </a:solidFill>
            </a:endParaRPr>
          </a:p>
          <a:p>
            <a:pPr marL="285750" indent="-285750" algn="l">
              <a:spcBef>
                <a:spcPts val="600"/>
              </a:spcBef>
              <a:buFont typeface="Arial" panose="020B0604020202020204" pitchFamily="34" charset="0"/>
              <a:buChar char="•"/>
              <a:defRPr sz="1800" b="0">
                <a:solidFill>
                  <a:srgbClr val="666666"/>
                </a:solidFill>
              </a:defRPr>
            </a:pPr>
            <a:r>
              <a:rPr lang="en-US" altLang="zh-CN">
                <a:solidFill>
                  <a:schemeClr val="tx1"/>
                </a:solidFill>
              </a:rPr>
              <a:t> Careful control of extra computational overhead, especially on edge devices.</a:t>
            </a:r>
            <a:endParaRPr lang="en-US" altLang="zh-CN">
              <a:solidFill>
                <a:schemeClr val="tx1"/>
              </a:solidFill>
            </a:endParaRPr>
          </a:p>
        </p:txBody>
      </p:sp>
      <p:cxnSp>
        <p:nvCxnSpPr>
          <p:cNvPr id="9" name="直线连接符 4"/>
          <p:cNvCxnSpPr/>
          <p:nvPr/>
        </p:nvCxnSpPr>
        <p:spPr>
          <a:xfrm>
            <a:off x="634794" y="841572"/>
            <a:ext cx="1092424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 name="灯片编号占位符 2"/>
          <p:cNvSpPr>
            <a:spLocks noGrp="1"/>
          </p:cNvSpPr>
          <p:nvPr>
            <p:ph type="sldNum" sz="quarter" idx="12"/>
          </p:nvPr>
        </p:nvSpPr>
        <p:spPr/>
        <p:txBody>
          <a:bodyPr/>
          <a:p>
            <a:fld id="{C1FF6DA9-008F-8B48-92A6-B652298478BF}" type="slidenum">
              <a:rPr lang="en-US" smtClean="0"/>
            </a:fld>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p:cxnSp>
        <p:nvCxnSpPr>
          <p:cNvPr id="5" name="直线连接符 4"/>
          <p:cNvCxnSpPr/>
          <p:nvPr/>
        </p:nvCxnSpPr>
        <p:spPr>
          <a:xfrm>
            <a:off x="634794" y="841572"/>
            <a:ext cx="1092424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 name="文本框 5"/>
          <p:cNvSpPr txBox="1"/>
          <p:nvPr/>
        </p:nvSpPr>
        <p:spPr>
          <a:xfrm>
            <a:off x="4202078" y="2975143"/>
            <a:ext cx="3789680" cy="645160"/>
          </a:xfrm>
          <a:prstGeom prst="rect">
            <a:avLst/>
          </a:prstGeom>
          <a:solidFill>
            <a:schemeClr val="bg1"/>
          </a:solidFill>
        </p:spPr>
        <p:txBody>
          <a:bodyPr wrap="none" rtlCol="0">
            <a:spAutoFit/>
          </a:bodyPr>
          <a:lstStyle/>
          <a:p>
            <a:pPr algn="ctr">
              <a:buClrTx/>
              <a:buSzTx/>
              <a:buFontTx/>
            </a:pPr>
            <a:r>
              <a:rPr kumimoji="1" lang="en-US" altLang="zh-CN" sz="3600" b="1">
                <a:latin typeface="Times New Roman" panose="02020603050405020304" pitchFamily="18" charset="0"/>
                <a:cs typeface="Times New Roman" panose="02020603050405020304" pitchFamily="18" charset="0"/>
                <a:sym typeface="+mn-ea"/>
              </a:rPr>
              <a:t>Design of ElastKV</a:t>
            </a:r>
            <a:endParaRPr kumimoji="1" lang="zh-CN" altLang="en-US" sz="3600" b="1">
              <a:latin typeface="Times New Roman" panose="02020603050405020304" pitchFamily="18" charset="0"/>
              <a:cs typeface="Times New Roman" panose="02020603050405020304" pitchFamily="18" charset="0"/>
            </a:endParaRPr>
          </a:p>
        </p:txBody>
      </p:sp>
      <p:sp>
        <p:nvSpPr>
          <p:cNvPr id="2" name="灯片编号占位符 1"/>
          <p:cNvSpPr>
            <a:spLocks noGrp="1"/>
          </p:cNvSpPr>
          <p:nvPr>
            <p:ph type="sldNum" sz="quarter" idx="12"/>
          </p:nvPr>
        </p:nvSpPr>
        <p:spPr/>
        <p:txBody>
          <a:bodyPr/>
          <a:p>
            <a:fld id="{C1FF6DA9-008F-8B48-92A6-B652298478BF}" type="slidenum">
              <a:rPr lang="en-US" smtClean="0"/>
            </a:fld>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6843</Words>
  <Application>WPS 演示</Application>
  <PresentationFormat>On-screen Show (4:3)</PresentationFormat>
  <Paragraphs>398</Paragraphs>
  <Slides>23</Slides>
  <Notes>0</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23</vt:i4>
      </vt:variant>
    </vt:vector>
  </HeadingPairs>
  <TitlesOfParts>
    <vt:vector size="33" baseType="lpstr">
      <vt:lpstr>Arial</vt:lpstr>
      <vt:lpstr>宋体</vt:lpstr>
      <vt:lpstr>Wingdings</vt:lpstr>
      <vt:lpstr>Arial</vt:lpstr>
      <vt:lpstr>Times New Roman</vt:lpstr>
      <vt:lpstr>等线</vt:lpstr>
      <vt:lpstr>Calibri</vt:lpstr>
      <vt:lpstr>微软雅黑</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dc:description>generated using python-pptx</dc:description>
  <cp:lastModifiedBy>PS</cp:lastModifiedBy>
  <cp:revision>113</cp:revision>
  <dcterms:created xsi:type="dcterms:W3CDTF">2013-01-27T09:14:00Z</dcterms:created>
  <dcterms:modified xsi:type="dcterms:W3CDTF">2026-08-25T09:16:30Z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2052-12.1.0.28043</vt:lpwstr>
  </property>
  <property fmtid="{D5CDD505-2E9C-101B-9397-08002B2CF9AE}" pid="3" name="ICV">
    <vt:lpwstr>FF6317D059634D2E990E35AC4B608DE0_12</vt:lpwstr>
  </property>
</Properties>
</file>